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8" r:id="rId3"/>
    <p:sldId id="3220" r:id="rId4"/>
    <p:sldId id="274" r:id="rId5"/>
    <p:sldId id="3221" r:id="rId6"/>
    <p:sldId id="3219" r:id="rId7"/>
    <p:sldId id="257" r:id="rId8"/>
    <p:sldId id="3224" r:id="rId9"/>
    <p:sldId id="258" r:id="rId10"/>
    <p:sldId id="3222" r:id="rId11"/>
    <p:sldId id="3223" r:id="rId12"/>
    <p:sldId id="3225" r:id="rId13"/>
    <p:sldId id="3226" r:id="rId14"/>
    <p:sldId id="3227" r:id="rId15"/>
    <p:sldId id="3228" r:id="rId16"/>
    <p:sldId id="3229" r:id="rId17"/>
    <p:sldId id="3230" r:id="rId18"/>
    <p:sldId id="3231" r:id="rId19"/>
    <p:sldId id="3232" r:id="rId20"/>
    <p:sldId id="3233" r:id="rId21"/>
    <p:sldId id="3235" r:id="rId22"/>
    <p:sldId id="3234" r:id="rId23"/>
    <p:sldId id="3236" r:id="rId24"/>
  </p:sldIdLst>
  <p:sldSz cx="9144000" cy="5143500" type="screen16x9"/>
  <p:notesSz cx="6858000" cy="9144000"/>
  <p:custDataLst>
    <p:tags r:id="rId26"/>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EE15"/>
    <a:srgbClr val="5A8C0A"/>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印品黑体" panose="00000500000000000000" pitchFamily="2" charset="-122"/>
                <a:ea typeface="印品黑体" panose="00000500000000000000" pitchFamily="2" charset="-122"/>
              </a:defRPr>
            </a:lvl1pPr>
          </a:lstStyle>
          <a:p>
            <a:fld id="{FB3C118C-154A-4E64-A77E-E227F007065F}" type="datetimeFigureOut">
              <a:rPr lang="zh-CN" altLang="en-US" smtClean="0"/>
              <a:pPr/>
              <a:t>2022/3/19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印品黑体" panose="00000500000000000000" pitchFamily="2" charset="-122"/>
                <a:ea typeface="印品黑体"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印品黑体" panose="00000500000000000000" pitchFamily="2" charset="-122"/>
                <a:ea typeface="印品黑体" panose="00000500000000000000" pitchFamily="2" charset="-122"/>
              </a:defRPr>
            </a:lvl1pPr>
          </a:lstStyle>
          <a:p>
            <a:fld id="{2381F4B4-2749-4F48-97DB-B105DD233AD3}" type="slidenum">
              <a:rPr lang="zh-CN" altLang="en-US" smtClean="0"/>
              <a:pPr/>
              <a:t>‹#›</a:t>
            </a:fld>
            <a:endParaRPr lang="zh-CN" altLang="en-US" dirty="0"/>
          </a:p>
        </p:txBody>
      </p:sp>
    </p:spTree>
    <p:extLst>
      <p:ext uri="{BB962C8B-B14F-4D97-AF65-F5344CB8AC3E}">
        <p14:creationId xmlns:p14="http://schemas.microsoft.com/office/powerpoint/2010/main" val="123190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1pPr>
    <a:lvl2pPr marL="4572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2pPr>
    <a:lvl3pPr marL="9144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3pPr>
    <a:lvl4pPr marL="13716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4pPr>
    <a:lvl5pPr marL="1828800" algn="l" defTabSz="914400" rtl="0" eaLnBrk="1" latinLnBrk="0" hangingPunct="1">
      <a:defRPr sz="1200" kern="1200">
        <a:solidFill>
          <a:schemeClr val="tx1"/>
        </a:solidFill>
        <a:latin typeface="印品黑体" panose="00000500000000000000" pitchFamily="2" charset="-122"/>
        <a:ea typeface="印品黑体" panose="000005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a:t>
            </a:fld>
            <a:endParaRPr lang="zh-CN" altLang="en-US" dirty="0"/>
          </a:p>
        </p:txBody>
      </p:sp>
    </p:spTree>
    <p:extLst>
      <p:ext uri="{BB962C8B-B14F-4D97-AF65-F5344CB8AC3E}">
        <p14:creationId xmlns:p14="http://schemas.microsoft.com/office/powerpoint/2010/main" val="3326620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13</a:t>
            </a:fld>
            <a:endParaRPr lang="zh-CN" altLang="en-US" dirty="0"/>
          </a:p>
        </p:txBody>
      </p:sp>
    </p:spTree>
    <p:extLst>
      <p:ext uri="{BB962C8B-B14F-4D97-AF65-F5344CB8AC3E}">
        <p14:creationId xmlns:p14="http://schemas.microsoft.com/office/powerpoint/2010/main" val="3164469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18</a:t>
            </a:fld>
            <a:endParaRPr lang="zh-CN" altLang="en-US" dirty="0"/>
          </a:p>
        </p:txBody>
      </p:sp>
    </p:spTree>
    <p:extLst>
      <p:ext uri="{BB962C8B-B14F-4D97-AF65-F5344CB8AC3E}">
        <p14:creationId xmlns:p14="http://schemas.microsoft.com/office/powerpoint/2010/main" val="1458677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21</a:t>
            </a:fld>
            <a:endParaRPr lang="zh-CN" altLang="en-US" dirty="0"/>
          </a:p>
        </p:txBody>
      </p:sp>
    </p:spTree>
    <p:extLst>
      <p:ext uri="{BB962C8B-B14F-4D97-AF65-F5344CB8AC3E}">
        <p14:creationId xmlns:p14="http://schemas.microsoft.com/office/powerpoint/2010/main" val="776757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23</a:t>
            </a:fld>
            <a:endParaRPr lang="zh-CN" altLang="en-US" dirty="0"/>
          </a:p>
        </p:txBody>
      </p:sp>
    </p:spTree>
    <p:extLst>
      <p:ext uri="{BB962C8B-B14F-4D97-AF65-F5344CB8AC3E}">
        <p14:creationId xmlns:p14="http://schemas.microsoft.com/office/powerpoint/2010/main" val="356495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2</a:t>
            </a:fld>
            <a:endParaRPr lang="zh-CN" altLang="en-US" dirty="0"/>
          </a:p>
        </p:txBody>
      </p:sp>
    </p:spTree>
    <p:extLst>
      <p:ext uri="{BB962C8B-B14F-4D97-AF65-F5344CB8AC3E}">
        <p14:creationId xmlns:p14="http://schemas.microsoft.com/office/powerpoint/2010/main" val="34859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Click ô cửa đến slide 4 và 5</a:t>
            </a:r>
          </a:p>
          <a:p>
            <a:r>
              <a:rPr lang="en-US"/>
              <a:t>Click shape ô chữ </a:t>
            </a:r>
            <a:r>
              <a:rPr lang="en-US">
                <a:sym typeface="Wingdings" panose="05000000000000000000" pitchFamily="2" charset="2"/>
              </a:rPr>
              <a:t> slide 6</a:t>
            </a:r>
            <a:endParaRPr lang="en-US"/>
          </a:p>
          <a:p>
            <a:r>
              <a:rPr lang="en-US"/>
              <a:t>Đây là hình gì?</a:t>
            </a:r>
          </a:p>
          <a:p>
            <a:r>
              <a:rPr lang="en-US"/>
              <a:t>Cách tinh DTXQ và DTTP ntn? Đến bài học hôm nay</a:t>
            </a:r>
          </a:p>
        </p:txBody>
      </p:sp>
      <p:sp>
        <p:nvSpPr>
          <p:cNvPr id="4" name="Slide Number Placeholder 3"/>
          <p:cNvSpPr>
            <a:spLocks noGrp="1"/>
          </p:cNvSpPr>
          <p:nvPr>
            <p:ph type="sldNum" sz="quarter" idx="5"/>
          </p:nvPr>
        </p:nvSpPr>
        <p:spPr/>
        <p:txBody>
          <a:bodyPr/>
          <a:lstStyle/>
          <a:p>
            <a:fld id="{2381F4B4-2749-4F48-97DB-B105DD233AD3}" type="slidenum">
              <a:rPr lang="zh-CN" altLang="en-US" smtClean="0"/>
              <a:pPr/>
              <a:t>3</a:t>
            </a:fld>
            <a:endParaRPr lang="zh-CN" altLang="en-US" dirty="0"/>
          </a:p>
        </p:txBody>
      </p:sp>
    </p:spTree>
    <p:extLst>
      <p:ext uri="{BB962C8B-B14F-4D97-AF65-F5344CB8AC3E}">
        <p14:creationId xmlns:p14="http://schemas.microsoft.com/office/powerpoint/2010/main" val="40717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3304087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801" rtl="0" eaLnBrk="1" fontAlgn="auto" latinLnBrk="0" hangingPunct="1">
              <a:lnSpc>
                <a:spcPct val="100000"/>
              </a:lnSpc>
              <a:spcBef>
                <a:spcPts val="0"/>
              </a:spcBef>
              <a:spcAft>
                <a:spcPts val="0"/>
              </a:spcAft>
              <a:buClrTx/>
              <a:buSzTx/>
              <a:buFontTx/>
              <a:buNone/>
              <a:tabLst/>
              <a:defRPr/>
            </a:pPr>
            <a:fld id="{81BBE174-D638-475B-A0A6-2E5C6AD14BBC}" type="slidenum">
              <a:rPr kumimoji="0" lang="zh-CN" altLang="en-US" sz="1200" b="0" i="0" u="none" strike="noStrike" kern="1200" cap="none" spc="0" normalizeH="0" baseline="0" noProof="0" smtClean="0">
                <a:ln>
                  <a:noFill/>
                </a:ln>
                <a:solidFill>
                  <a:prstClr val="black"/>
                </a:solidFill>
                <a:effectLst/>
                <a:uLnTx/>
                <a:uFillTx/>
                <a:latin typeface="印品黑体" panose="00000500000000000000" pitchFamily="2" charset="-122"/>
                <a:cs typeface="+mn-cs"/>
              </a:rPr>
              <a:pPr marL="0" marR="0" lvl="0" indent="0" algn="r" defTabSz="967801"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印品黑体" panose="00000500000000000000" pitchFamily="2" charset="-122"/>
              <a:cs typeface="+mn-cs"/>
            </a:endParaRPr>
          </a:p>
        </p:txBody>
      </p:sp>
    </p:spTree>
    <p:extLst>
      <p:ext uri="{BB962C8B-B14F-4D97-AF65-F5344CB8AC3E}">
        <p14:creationId xmlns:p14="http://schemas.microsoft.com/office/powerpoint/2010/main" val="259506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6</a:t>
            </a:fld>
            <a:endParaRPr lang="zh-CN" altLang="en-US" dirty="0"/>
          </a:p>
        </p:txBody>
      </p:sp>
    </p:spTree>
    <p:extLst>
      <p:ext uri="{BB962C8B-B14F-4D97-AF65-F5344CB8AC3E}">
        <p14:creationId xmlns:p14="http://schemas.microsoft.com/office/powerpoint/2010/main" val="2968915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7</a:t>
            </a:fld>
            <a:endParaRPr lang="zh-CN" altLang="en-US" dirty="0"/>
          </a:p>
        </p:txBody>
      </p:sp>
    </p:spTree>
    <p:extLst>
      <p:ext uri="{BB962C8B-B14F-4D97-AF65-F5344CB8AC3E}">
        <p14:creationId xmlns:p14="http://schemas.microsoft.com/office/powerpoint/2010/main" val="2188611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8</a:t>
            </a:fld>
            <a:endParaRPr lang="zh-CN" altLang="en-US" dirty="0"/>
          </a:p>
        </p:txBody>
      </p:sp>
    </p:spTree>
    <p:extLst>
      <p:ext uri="{BB962C8B-B14F-4D97-AF65-F5344CB8AC3E}">
        <p14:creationId xmlns:p14="http://schemas.microsoft.com/office/powerpoint/2010/main" val="858590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381F4B4-2749-4F48-97DB-B105DD233AD3}" type="slidenum">
              <a:rPr lang="zh-CN" altLang="en-US" smtClean="0"/>
              <a:pPr/>
              <a:t>9</a:t>
            </a:fld>
            <a:endParaRPr lang="zh-CN" altLang="en-US" dirty="0"/>
          </a:p>
        </p:txBody>
      </p:sp>
    </p:spTree>
    <p:extLst>
      <p:ext uri="{BB962C8B-B14F-4D97-AF65-F5344CB8AC3E}">
        <p14:creationId xmlns:p14="http://schemas.microsoft.com/office/powerpoint/2010/main" val="1015349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418514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7186785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102276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82E9D26B-03A4-4B75-AFB9-FCAFE8CDFD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47076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CFEA085C-FE41-4F13-9F68-79CF9611AC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Rounded Corners 1">
            <a:extLst>
              <a:ext uri="{FF2B5EF4-FFF2-40B4-BE49-F238E27FC236}">
                <a16:creationId xmlns:a16="http://schemas.microsoft.com/office/drawing/2014/main" id="{41EF356C-2ECB-4C1C-A2B7-54CD08BA8314}"/>
              </a:ext>
            </a:extLst>
          </p:cNvPr>
          <p:cNvSpPr/>
          <p:nvPr userDrawn="1"/>
        </p:nvSpPr>
        <p:spPr>
          <a:xfrm>
            <a:off x="170482" y="329938"/>
            <a:ext cx="8818536" cy="4676015"/>
          </a:xfrm>
          <a:prstGeom prst="roundRect">
            <a:avLst>
              <a:gd name="adj" fmla="val 10807"/>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321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96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764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9131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3279149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1421349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83261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1579557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4190927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96147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44105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2022/3/19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extLst>
      <p:ext uri="{BB962C8B-B14F-4D97-AF65-F5344CB8AC3E}">
        <p14:creationId xmlns:p14="http://schemas.microsoft.com/office/powerpoint/2010/main" val="2392944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印品黑体" panose="00000500000000000000" pitchFamily="2" charset="-122"/>
                <a:ea typeface="印品黑体" panose="00000500000000000000" pitchFamily="2" charset="-122"/>
              </a:defRPr>
            </a:lvl1pPr>
          </a:lstStyle>
          <a:p>
            <a:fld id="{9CE5B826-6809-49B3-9B4B-177D412235B0}" type="datetimeFigureOut">
              <a:rPr lang="zh-CN" altLang="en-US" smtClean="0"/>
              <a:pPr/>
              <a:t>2022/3/19</a:t>
            </a:fld>
            <a:endParaRPr lang="zh-CN" altLang="en-US" dirty="0"/>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印品黑体" panose="00000500000000000000" pitchFamily="2" charset="-122"/>
                <a:ea typeface="印品黑体" panose="00000500000000000000" pitchFamily="2" charset="-122"/>
              </a:defRPr>
            </a:lvl1pPr>
          </a:lstStyle>
          <a:p>
            <a:fld id="{601AD0B5-09AD-499F-88BC-01FCE55CDA76}" type="slidenum">
              <a:rPr lang="zh-CN" altLang="en-US" smtClean="0"/>
              <a:pPr/>
              <a:t>‹#›</a:t>
            </a:fld>
            <a:endParaRPr lang="zh-CN" altLang="en-US" dirty="0"/>
          </a:p>
        </p:txBody>
      </p:sp>
    </p:spTree>
    <p:extLst>
      <p:ext uri="{BB962C8B-B14F-4D97-AF65-F5344CB8AC3E}">
        <p14:creationId xmlns:p14="http://schemas.microsoft.com/office/powerpoint/2010/main" val="1712794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 id="2147483681" r:id="rId16"/>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印品黑体" panose="00000500000000000000" pitchFamily="2" charset="-122"/>
          <a:ea typeface="印品黑体" panose="00000500000000000000" pitchFamily="2"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印品黑体" panose="00000500000000000000" pitchFamily="2" charset="-122"/>
          <a:ea typeface="印品黑体" panose="00000500000000000000" pitchFamily="2"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印品黑体" panose="00000500000000000000" pitchFamily="2" charset="-122"/>
          <a:ea typeface="印品黑体" panose="00000500000000000000" pitchFamily="2"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印品黑体" panose="00000500000000000000" pitchFamily="2" charset="-122"/>
          <a:ea typeface="印品黑体" panose="00000500000000000000"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slide" Target="slide5.xml"/><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jpeg"/><Relationship Id="rId4" Type="http://schemas.openxmlformats.org/officeDocument/2006/relationships/image" Target="../media/image12.png"/><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slide" Target="slide3.xml"/><Relationship Id="rId5" Type="http://schemas.openxmlformats.org/officeDocument/2006/relationships/image" Target="../media/image10.pn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3.gi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448539" y="1475280"/>
            <a:ext cx="441819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Toán lớp 5</a:t>
            </a:r>
            <a:endParaRPr lang="zh-CN" altLang="en-US" sz="6000" b="1" dirty="0">
              <a:solidFill>
                <a:srgbClr val="5A8C0A"/>
              </a:solidFill>
              <a:latin typeface="UTM Guanine" panose="02040603050506020204" pitchFamily="18" charset="0"/>
              <a:ea typeface="印品黑体" panose="00000500000000000000" pitchFamily="2" charset="-122"/>
            </a:endParaRPr>
          </a:p>
        </p:txBody>
      </p:sp>
      <p:sp>
        <p:nvSpPr>
          <p:cNvPr id="17" name="文本框 16"/>
          <p:cNvSpPr txBox="1"/>
          <p:nvPr/>
        </p:nvSpPr>
        <p:spPr>
          <a:xfrm>
            <a:off x="2973800" y="2511485"/>
            <a:ext cx="4025461" cy="461665"/>
          </a:xfrm>
          <a:prstGeom prst="rect">
            <a:avLst/>
          </a:prstGeom>
          <a:noFill/>
        </p:spPr>
        <p:txBody>
          <a:bodyPr wrap="none" rtlCol="0">
            <a:spAutoFit/>
          </a:bodyPr>
          <a:lstStyle/>
          <a:p>
            <a:r>
              <a:rPr lang="en-US" altLang="zh-CN" sz="2400" b="1" dirty="0" err="1">
                <a:solidFill>
                  <a:schemeClr val="accent2">
                    <a:lumMod val="75000"/>
                  </a:schemeClr>
                </a:solidFill>
                <a:latin typeface="UTM Khuccamta" panose="02040603050506020204" pitchFamily="18" charset="0"/>
                <a:ea typeface="印品黑体" panose="00000500000000000000" pitchFamily="2" charset="-122"/>
              </a:rPr>
              <a:t>Giáo</a:t>
            </a:r>
            <a:r>
              <a:rPr lang="en-US" altLang="zh-CN" sz="2400" b="1" dirty="0">
                <a:solidFill>
                  <a:schemeClr val="accent2">
                    <a:lumMod val="75000"/>
                  </a:schemeClr>
                </a:solidFill>
                <a:latin typeface="UTM Khuccamta" panose="02040603050506020204" pitchFamily="18" charset="0"/>
                <a:ea typeface="印品黑体" panose="00000500000000000000" pitchFamily="2" charset="-122"/>
              </a:rPr>
              <a:t> </a:t>
            </a:r>
            <a:r>
              <a:rPr lang="en-US" altLang="zh-CN" sz="2400" b="1" dirty="0" err="1">
                <a:solidFill>
                  <a:schemeClr val="accent2">
                    <a:lumMod val="75000"/>
                  </a:schemeClr>
                </a:solidFill>
                <a:latin typeface="UTM Khuccamta" panose="02040603050506020204" pitchFamily="18" charset="0"/>
                <a:ea typeface="印品黑体" panose="00000500000000000000" pitchFamily="2" charset="-122"/>
              </a:rPr>
              <a:t>viên</a:t>
            </a:r>
            <a:r>
              <a:rPr lang="en-US" altLang="zh-CN" sz="2400" b="1" dirty="0">
                <a:solidFill>
                  <a:schemeClr val="accent2">
                    <a:lumMod val="75000"/>
                  </a:schemeClr>
                </a:solidFill>
                <a:latin typeface="UTM Khuccamta" panose="02040603050506020204" pitchFamily="18" charset="0"/>
                <a:ea typeface="印品黑体" panose="00000500000000000000" pitchFamily="2" charset="-122"/>
              </a:rPr>
              <a:t>: Nguyễn Thị Ái Thiện</a:t>
            </a:r>
            <a:endParaRPr lang="zh-CN" altLang="en-US" sz="2400" b="1" dirty="0">
              <a:solidFill>
                <a:schemeClr val="accent2">
                  <a:lumMod val="75000"/>
                </a:schemeClr>
              </a:solidFill>
              <a:latin typeface="UTM Khuccamta"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296837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par>
                          <p:cTn id="37" fill="hold">
                            <p:stCondLst>
                              <p:cond delay="6750"/>
                            </p:stCondLst>
                            <p:childTnLst>
                              <p:par>
                                <p:cTn id="38" presetID="42"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Box 14">
            <a:extLst>
              <a:ext uri="{FF2B5EF4-FFF2-40B4-BE49-F238E27FC236}">
                <a16:creationId xmlns:a16="http://schemas.microsoft.com/office/drawing/2014/main" id="{017394F9-E921-4F15-B2A8-83BA13697EC5}"/>
              </a:ext>
            </a:extLst>
          </p:cNvPr>
          <p:cNvSpPr txBox="1">
            <a:spLocks noChangeArrowheads="1"/>
          </p:cNvSpPr>
          <p:nvPr/>
        </p:nvSpPr>
        <p:spPr bwMode="auto">
          <a:xfrm>
            <a:off x="1078697" y="2740139"/>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hộp chữ nhật</a:t>
            </a:r>
          </a:p>
        </p:txBody>
      </p:sp>
      <p:sp>
        <p:nvSpPr>
          <p:cNvPr id="40" name="Text Box 24">
            <a:extLst>
              <a:ext uri="{FF2B5EF4-FFF2-40B4-BE49-F238E27FC236}">
                <a16:creationId xmlns:a16="http://schemas.microsoft.com/office/drawing/2014/main" id="{5FBE4ECD-842E-4F89-A1AD-EF8C08C271FC}"/>
              </a:ext>
            </a:extLst>
          </p:cNvPr>
          <p:cNvSpPr txBox="1">
            <a:spLocks noChangeArrowheads="1"/>
          </p:cNvSpPr>
          <p:nvPr/>
        </p:nvSpPr>
        <p:spPr bwMode="auto">
          <a:xfrm>
            <a:off x="5100683" y="2740138"/>
            <a:ext cx="2674390" cy="461665"/>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rgbClr val="002060"/>
                </a:solidFill>
                <a:latin typeface="Times New Roman" pitchFamily="18" charset="0"/>
                <a:cs typeface="Times New Roman" pitchFamily="18" charset="0"/>
              </a:rPr>
              <a:t>Hình lập phương</a:t>
            </a:r>
          </a:p>
        </p:txBody>
      </p:sp>
      <p:grpSp>
        <p:nvGrpSpPr>
          <p:cNvPr id="41" name="Group 9">
            <a:extLst>
              <a:ext uri="{FF2B5EF4-FFF2-40B4-BE49-F238E27FC236}">
                <a16:creationId xmlns:a16="http://schemas.microsoft.com/office/drawing/2014/main" id="{3963E199-4D67-48C9-9E40-5D80206D8D15}"/>
              </a:ext>
            </a:extLst>
          </p:cNvPr>
          <p:cNvGrpSpPr>
            <a:grpSpLocks/>
          </p:cNvGrpSpPr>
          <p:nvPr/>
        </p:nvGrpSpPr>
        <p:grpSpPr bwMode="auto">
          <a:xfrm>
            <a:off x="919120" y="502522"/>
            <a:ext cx="3124200" cy="1905000"/>
            <a:chOff x="528" y="1824"/>
            <a:chExt cx="1968" cy="1200"/>
          </a:xfrm>
        </p:grpSpPr>
        <p:sp>
          <p:nvSpPr>
            <p:cNvPr id="42" name="Freeform 40">
              <a:extLst>
                <a:ext uri="{FF2B5EF4-FFF2-40B4-BE49-F238E27FC236}">
                  <a16:creationId xmlns:a16="http://schemas.microsoft.com/office/drawing/2014/main" id="{A31295EE-9055-42E9-8C1B-2DEE58F1735D}"/>
                </a:ext>
              </a:extLst>
            </p:cNvPr>
            <p:cNvSpPr>
              <a:spLocks/>
            </p:cNvSpPr>
            <p:nvPr/>
          </p:nvSpPr>
          <p:spPr bwMode="auto">
            <a:xfrm>
              <a:off x="2016" y="1824"/>
              <a:ext cx="480" cy="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3" name="Freeform 37">
              <a:extLst>
                <a:ext uri="{FF2B5EF4-FFF2-40B4-BE49-F238E27FC236}">
                  <a16:creationId xmlns:a16="http://schemas.microsoft.com/office/drawing/2014/main" id="{7A7462EE-18DA-418C-A967-4F202A2C7CFD}"/>
                </a:ext>
              </a:extLst>
            </p:cNvPr>
            <p:cNvSpPr>
              <a:spLocks/>
            </p:cNvSpPr>
            <p:nvPr/>
          </p:nvSpPr>
          <p:spPr bwMode="auto">
            <a:xfrm>
              <a:off x="528" y="2160"/>
              <a:ext cx="1488" cy="864"/>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44" name="Freeform 39">
              <a:extLst>
                <a:ext uri="{FF2B5EF4-FFF2-40B4-BE49-F238E27FC236}">
                  <a16:creationId xmlns:a16="http://schemas.microsoft.com/office/drawing/2014/main" id="{1CB57B54-094D-4200-92A1-62F8BA7A6E61}"/>
                </a:ext>
              </a:extLst>
            </p:cNvPr>
            <p:cNvSpPr>
              <a:spLocks/>
            </p:cNvSpPr>
            <p:nvPr/>
          </p:nvSpPr>
          <p:spPr bwMode="auto">
            <a:xfrm>
              <a:off x="528" y="1824"/>
              <a:ext cx="1968"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45" name="Text Box 17">
            <a:extLst>
              <a:ext uri="{FF2B5EF4-FFF2-40B4-BE49-F238E27FC236}">
                <a16:creationId xmlns:a16="http://schemas.microsoft.com/office/drawing/2014/main" id="{2147691F-6EDA-4E6D-9C5D-2BC59CA5C6F2}"/>
              </a:ext>
            </a:extLst>
          </p:cNvPr>
          <p:cNvSpPr txBox="1">
            <a:spLocks noChangeArrowheads="1"/>
          </p:cNvSpPr>
          <p:nvPr/>
        </p:nvSpPr>
        <p:spPr bwMode="auto">
          <a:xfrm>
            <a:off x="1460819" y="2449978"/>
            <a:ext cx="1378251"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dài</a:t>
            </a:r>
          </a:p>
        </p:txBody>
      </p:sp>
      <p:sp>
        <p:nvSpPr>
          <p:cNvPr id="46" name="Text Box 18">
            <a:extLst>
              <a:ext uri="{FF2B5EF4-FFF2-40B4-BE49-F238E27FC236}">
                <a16:creationId xmlns:a16="http://schemas.microsoft.com/office/drawing/2014/main" id="{F69E0E96-B17E-44E5-B1AB-36C86FFCE91C}"/>
              </a:ext>
            </a:extLst>
          </p:cNvPr>
          <p:cNvSpPr txBox="1">
            <a:spLocks noChangeArrowheads="1"/>
          </p:cNvSpPr>
          <p:nvPr/>
        </p:nvSpPr>
        <p:spPr bwMode="auto">
          <a:xfrm rot="16200000">
            <a:off x="3613544" y="921030"/>
            <a:ext cx="125494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cao</a:t>
            </a:r>
          </a:p>
        </p:txBody>
      </p:sp>
      <p:sp>
        <p:nvSpPr>
          <p:cNvPr id="47" name="Text Box 19">
            <a:extLst>
              <a:ext uri="{FF2B5EF4-FFF2-40B4-BE49-F238E27FC236}">
                <a16:creationId xmlns:a16="http://schemas.microsoft.com/office/drawing/2014/main" id="{7BAB13D1-88B5-4200-A3E0-D174AD42452C}"/>
              </a:ext>
            </a:extLst>
          </p:cNvPr>
          <p:cNvSpPr txBox="1">
            <a:spLocks noChangeArrowheads="1"/>
          </p:cNvSpPr>
          <p:nvPr/>
        </p:nvSpPr>
        <p:spPr bwMode="auto">
          <a:xfrm rot="-2093698">
            <a:off x="3057447" y="1896316"/>
            <a:ext cx="2119313"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chiều rộng</a:t>
            </a:r>
          </a:p>
        </p:txBody>
      </p:sp>
      <p:grpSp>
        <p:nvGrpSpPr>
          <p:cNvPr id="48" name="Group 20">
            <a:extLst>
              <a:ext uri="{FF2B5EF4-FFF2-40B4-BE49-F238E27FC236}">
                <a16:creationId xmlns:a16="http://schemas.microsoft.com/office/drawing/2014/main" id="{88A96890-6D94-46B2-BD93-D4200E6F0407}"/>
              </a:ext>
            </a:extLst>
          </p:cNvPr>
          <p:cNvGrpSpPr>
            <a:grpSpLocks/>
          </p:cNvGrpSpPr>
          <p:nvPr/>
        </p:nvGrpSpPr>
        <p:grpSpPr bwMode="auto">
          <a:xfrm>
            <a:off x="5110120" y="502522"/>
            <a:ext cx="1905000" cy="1981200"/>
            <a:chOff x="3168" y="1728"/>
            <a:chExt cx="1200" cy="1248"/>
          </a:xfrm>
        </p:grpSpPr>
        <p:sp>
          <p:nvSpPr>
            <p:cNvPr id="49" name="Freeform 40">
              <a:extLst>
                <a:ext uri="{FF2B5EF4-FFF2-40B4-BE49-F238E27FC236}">
                  <a16:creationId xmlns:a16="http://schemas.microsoft.com/office/drawing/2014/main" id="{8CBAFB46-505E-4D8C-A2FA-87AE0BB0D982}"/>
                </a:ext>
              </a:extLst>
            </p:cNvPr>
            <p:cNvSpPr>
              <a:spLocks/>
            </p:cNvSpPr>
            <p:nvPr/>
          </p:nvSpPr>
          <p:spPr bwMode="auto">
            <a:xfrm>
              <a:off x="4080" y="1728"/>
              <a:ext cx="288"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0" name="Freeform 37">
              <a:extLst>
                <a:ext uri="{FF2B5EF4-FFF2-40B4-BE49-F238E27FC236}">
                  <a16:creationId xmlns:a16="http://schemas.microsoft.com/office/drawing/2014/main" id="{574325CC-6449-44FE-B828-A3E7423DB1E3}"/>
                </a:ext>
              </a:extLst>
            </p:cNvPr>
            <p:cNvSpPr>
              <a:spLocks/>
            </p:cNvSpPr>
            <p:nvPr/>
          </p:nvSpPr>
          <p:spPr bwMode="auto">
            <a:xfrm>
              <a:off x="3168" y="2064"/>
              <a:ext cx="912"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sp>
          <p:nvSpPr>
            <p:cNvPr id="51" name="Freeform 39">
              <a:extLst>
                <a:ext uri="{FF2B5EF4-FFF2-40B4-BE49-F238E27FC236}">
                  <a16:creationId xmlns:a16="http://schemas.microsoft.com/office/drawing/2014/main" id="{04D94515-C309-4B74-A8C4-3101FC819536}"/>
                </a:ext>
              </a:extLst>
            </p:cNvPr>
            <p:cNvSpPr>
              <a:spLocks/>
            </p:cNvSpPr>
            <p:nvPr/>
          </p:nvSpPr>
          <p:spPr bwMode="auto">
            <a:xfrm>
              <a:off x="3168" y="1728"/>
              <a:ext cx="1200"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b="1">
                <a:latin typeface="Times New Roman" panose="02020603050405020304" pitchFamily="18" charset="0"/>
                <a:cs typeface="Times New Roman" panose="02020603050405020304" pitchFamily="18" charset="0"/>
              </a:endParaRPr>
            </a:p>
          </p:txBody>
        </p:sp>
      </p:grpSp>
      <p:sp>
        <p:nvSpPr>
          <p:cNvPr id="52" name="Text Box 25">
            <a:extLst>
              <a:ext uri="{FF2B5EF4-FFF2-40B4-BE49-F238E27FC236}">
                <a16:creationId xmlns:a16="http://schemas.microsoft.com/office/drawing/2014/main" id="{9E5B353C-92DA-4D84-92B2-471D3E3EB017}"/>
              </a:ext>
            </a:extLst>
          </p:cNvPr>
          <p:cNvSpPr txBox="1">
            <a:spLocks noChangeArrowheads="1"/>
          </p:cNvSpPr>
          <p:nvPr/>
        </p:nvSpPr>
        <p:spPr bwMode="auto">
          <a:xfrm>
            <a:off x="5471936" y="2407522"/>
            <a:ext cx="831457"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3" name="Text Box 26">
            <a:extLst>
              <a:ext uri="{FF2B5EF4-FFF2-40B4-BE49-F238E27FC236}">
                <a16:creationId xmlns:a16="http://schemas.microsoft.com/office/drawing/2014/main" id="{F6944016-D114-4F4D-9EC0-32DD5C4D4BE6}"/>
              </a:ext>
            </a:extLst>
          </p:cNvPr>
          <p:cNvSpPr txBox="1">
            <a:spLocks noChangeArrowheads="1"/>
          </p:cNvSpPr>
          <p:nvPr/>
        </p:nvSpPr>
        <p:spPr bwMode="auto">
          <a:xfrm rot="16200000">
            <a:off x="6295123" y="509476"/>
            <a:ext cx="1801884" cy="400110"/>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4" name="Text Box 27">
            <a:extLst>
              <a:ext uri="{FF2B5EF4-FFF2-40B4-BE49-F238E27FC236}">
                <a16:creationId xmlns:a16="http://schemas.microsoft.com/office/drawing/2014/main" id="{5329716C-8FDB-4C0E-BB4C-CE8E14BD3E7A}"/>
              </a:ext>
            </a:extLst>
          </p:cNvPr>
          <p:cNvSpPr txBox="1">
            <a:spLocks noChangeArrowheads="1"/>
          </p:cNvSpPr>
          <p:nvPr/>
        </p:nvSpPr>
        <p:spPr bwMode="auto">
          <a:xfrm rot="-3098631">
            <a:off x="6267408" y="1639142"/>
            <a:ext cx="1981200" cy="40011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000" b="1" i="1">
                <a:latin typeface="Times New Roman" panose="02020603050405020304" pitchFamily="18" charset="0"/>
                <a:cs typeface="Times New Roman" panose="02020603050405020304" pitchFamily="18" charset="0"/>
              </a:rPr>
              <a:t>cạnh</a:t>
            </a:r>
          </a:p>
        </p:txBody>
      </p:sp>
      <p:sp>
        <p:nvSpPr>
          <p:cNvPr id="55" name="Text Box 33">
            <a:extLst>
              <a:ext uri="{FF2B5EF4-FFF2-40B4-BE49-F238E27FC236}">
                <a16:creationId xmlns:a16="http://schemas.microsoft.com/office/drawing/2014/main" id="{0C37E766-58A2-4AC1-A07B-EE917C7DDFBD}"/>
              </a:ext>
            </a:extLst>
          </p:cNvPr>
          <p:cNvSpPr txBox="1">
            <a:spLocks noChangeArrowheads="1"/>
          </p:cNvSpPr>
          <p:nvPr/>
        </p:nvSpPr>
        <p:spPr bwMode="auto">
          <a:xfrm>
            <a:off x="419100" y="3303438"/>
            <a:ext cx="85344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đủ đặc điểm của hình hộp chữ nhật không?</a:t>
            </a:r>
          </a:p>
        </p:txBody>
      </p:sp>
      <p:sp>
        <p:nvSpPr>
          <p:cNvPr id="56" name="Text Box 34">
            <a:extLst>
              <a:ext uri="{FF2B5EF4-FFF2-40B4-BE49-F238E27FC236}">
                <a16:creationId xmlns:a16="http://schemas.microsoft.com/office/drawing/2014/main" id="{759CFCAD-73D9-4135-8175-984EBF4BB288}"/>
              </a:ext>
            </a:extLst>
          </p:cNvPr>
          <p:cNvSpPr txBox="1">
            <a:spLocks noChangeArrowheads="1"/>
          </p:cNvSpPr>
          <p:nvPr/>
        </p:nvSpPr>
        <p:spPr bwMode="auto">
          <a:xfrm>
            <a:off x="381000" y="3806676"/>
            <a:ext cx="8305800" cy="46037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đầy đủ đặc điểm của hình hộp chữ nhật.</a:t>
            </a:r>
          </a:p>
        </p:txBody>
      </p:sp>
      <p:sp>
        <p:nvSpPr>
          <p:cNvPr id="57" name="Text Box 36">
            <a:extLst>
              <a:ext uri="{FF2B5EF4-FFF2-40B4-BE49-F238E27FC236}">
                <a16:creationId xmlns:a16="http://schemas.microsoft.com/office/drawing/2014/main" id="{6007C0FC-04EC-4996-B251-1B58602C71B4}"/>
              </a:ext>
            </a:extLst>
          </p:cNvPr>
          <p:cNvSpPr txBox="1">
            <a:spLocks noChangeArrowheads="1"/>
          </p:cNvSpPr>
          <p:nvPr/>
        </p:nvSpPr>
        <p:spPr bwMode="auto">
          <a:xfrm>
            <a:off x="419100" y="3303438"/>
            <a:ext cx="8305800" cy="461963"/>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Em có nhận xét gì về 3 kích thước của hình lập phương?</a:t>
            </a:r>
          </a:p>
        </p:txBody>
      </p:sp>
      <p:sp>
        <p:nvSpPr>
          <p:cNvPr id="58" name="Text Box 37">
            <a:extLst>
              <a:ext uri="{FF2B5EF4-FFF2-40B4-BE49-F238E27FC236}">
                <a16:creationId xmlns:a16="http://schemas.microsoft.com/office/drawing/2014/main" id="{866C63E1-3064-455E-9AAD-CA581CDE9116}"/>
              </a:ext>
            </a:extLst>
          </p:cNvPr>
          <p:cNvSpPr txBox="1">
            <a:spLocks noChangeArrowheads="1"/>
          </p:cNvSpPr>
          <p:nvPr/>
        </p:nvSpPr>
        <p:spPr bwMode="auto">
          <a:xfrm>
            <a:off x="381000" y="3798738"/>
            <a:ext cx="8305800" cy="457200"/>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Hình lập phương có 3 kích thước bằng nhau.</a:t>
            </a:r>
          </a:p>
        </p:txBody>
      </p:sp>
      <p:sp>
        <p:nvSpPr>
          <p:cNvPr id="22" name="Text Box 37">
            <a:extLst>
              <a:ext uri="{FF2B5EF4-FFF2-40B4-BE49-F238E27FC236}">
                <a16:creationId xmlns:a16="http://schemas.microsoft.com/office/drawing/2014/main" id="{6E562ADC-97F5-4F01-8CE2-0341BFAACE65}"/>
              </a:ext>
            </a:extLst>
          </p:cNvPr>
          <p:cNvSpPr txBox="1">
            <a:spLocks noChangeArrowheads="1"/>
          </p:cNvSpPr>
          <p:nvPr/>
        </p:nvSpPr>
        <p:spPr bwMode="auto">
          <a:xfrm>
            <a:off x="1078697" y="4342275"/>
            <a:ext cx="8305800" cy="457200"/>
          </a:xfrm>
          <a:prstGeom prst="rect">
            <a:avLst/>
          </a:prstGeom>
          <a:noFill/>
          <a:ln w="9525">
            <a:noFill/>
            <a:miter lim="800000"/>
            <a:headEnd/>
            <a:tailEnd/>
          </a:ln>
        </p:spPr>
        <p:txBody>
          <a:bodyPr>
            <a:spAutoFit/>
          </a:bodyPr>
          <a:lstStyle/>
          <a:p>
            <a:pPr>
              <a:spcBef>
                <a:spcPct val="50000"/>
              </a:spcBef>
            </a:pPr>
            <a:r>
              <a:rPr lang="en-US" altLang="en-US" sz="2400" b="1">
                <a:solidFill>
                  <a:srgbClr val="FF0000"/>
                </a:solidFill>
                <a:latin typeface="Times New Roman" pitchFamily="18" charset="0"/>
                <a:cs typeface="Times New Roman" pitchFamily="18" charset="0"/>
                <a:sym typeface="Wingdings" panose="05000000000000000000" pitchFamily="2" charset="2"/>
              </a:rPr>
              <a:t> </a:t>
            </a:r>
            <a:r>
              <a:rPr lang="en-US" altLang="en-US" sz="2400" b="1">
                <a:solidFill>
                  <a:srgbClr val="FF0000"/>
                </a:solidFill>
                <a:latin typeface="Times New Roman" pitchFamily="18" charset="0"/>
                <a:cs typeface="Times New Roman" pitchFamily="18" charset="0"/>
              </a:rPr>
              <a:t>Hình lập phương là hình hộp chữ nhật đặc biệt.</a:t>
            </a:r>
          </a:p>
        </p:txBody>
      </p:sp>
    </p:spTree>
    <p:extLst>
      <p:ext uri="{BB962C8B-B14F-4D97-AF65-F5344CB8AC3E}">
        <p14:creationId xmlns:p14="http://schemas.microsoft.com/office/powerpoint/2010/main" val="7786665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p:cTn id="12" dur="500" decel="50000" fill="hold">
                                          <p:stCondLst>
                                            <p:cond delay="0"/>
                                          </p:stCondLst>
                                        </p:cTn>
                                        <p:tgtEl>
                                          <p:spTgt spid="56"/>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6"/>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6"/>
                                        </p:tgtEl>
                                        <p:attrNameLst>
                                          <p:attrName>ppt_w</p:attrName>
                                        </p:attrNameLst>
                                      </p:cBhvr>
                                      <p:tavLst>
                                        <p:tav tm="0">
                                          <p:val>
                                            <p:strVal val="#ppt_w*.05"/>
                                          </p:val>
                                        </p:tav>
                                        <p:tav tm="100000">
                                          <p:val>
                                            <p:strVal val="#ppt_w"/>
                                          </p:val>
                                        </p:tav>
                                      </p:tavLst>
                                    </p:anim>
                                    <p:anim calcmode="lin" valueType="num">
                                      <p:cBhvr>
                                        <p:cTn id="15" dur="1000" fill="hold"/>
                                        <p:tgtEl>
                                          <p:spTgt spid="56"/>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6"/>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6"/>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6"/>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6"/>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xit" presetSubtype="4" fill="hold" grpId="1" nodeType="clickEffect">
                                  <p:stCondLst>
                                    <p:cond delay="0"/>
                                  </p:stCondLst>
                                  <p:childTnLst>
                                    <p:anim calcmode="lin" valueType="num">
                                      <p:cBhvr additive="base">
                                        <p:cTn id="23" dur="500"/>
                                        <p:tgtEl>
                                          <p:spTgt spid="55"/>
                                        </p:tgtEl>
                                        <p:attrNameLst>
                                          <p:attrName>ppt_y</p:attrName>
                                        </p:attrNameLst>
                                      </p:cBhvr>
                                      <p:tavLst>
                                        <p:tav tm="0">
                                          <p:val>
                                            <p:strVal val="#ppt_y"/>
                                          </p:val>
                                        </p:tav>
                                        <p:tav tm="100000">
                                          <p:val>
                                            <p:strVal val="#ppt_y+#ppt_h*1.125000"/>
                                          </p:val>
                                        </p:tav>
                                      </p:tavLst>
                                    </p:anim>
                                    <p:animEffect transition="out" filter="wipe(down)">
                                      <p:cBhvr>
                                        <p:cTn id="24" dur="500"/>
                                        <p:tgtEl>
                                          <p:spTgt spid="55"/>
                                        </p:tgtEl>
                                      </p:cBhvr>
                                    </p:animEffect>
                                    <p:set>
                                      <p:cBhvr>
                                        <p:cTn id="25" dur="1" fill="hold">
                                          <p:stCondLst>
                                            <p:cond delay="499"/>
                                          </p:stCondLst>
                                        </p:cTn>
                                        <p:tgtEl>
                                          <p:spTgt spid="55"/>
                                        </p:tgtEl>
                                        <p:attrNameLst>
                                          <p:attrName>style.visibility</p:attrName>
                                        </p:attrNameLst>
                                      </p:cBhvr>
                                      <p:to>
                                        <p:strVal val="hidden"/>
                                      </p:to>
                                    </p:set>
                                  </p:childTnLst>
                                </p:cTn>
                              </p:par>
                              <p:par>
                                <p:cTn id="26" presetID="12" presetClass="exit" presetSubtype="4" fill="hold" grpId="1" nodeType="withEffect">
                                  <p:stCondLst>
                                    <p:cond delay="0"/>
                                  </p:stCondLst>
                                  <p:childTnLst>
                                    <p:anim calcmode="lin" valueType="num">
                                      <p:cBhvr additive="base">
                                        <p:cTn id="27" dur="500"/>
                                        <p:tgtEl>
                                          <p:spTgt spid="56"/>
                                        </p:tgtEl>
                                        <p:attrNameLst>
                                          <p:attrName>ppt_y</p:attrName>
                                        </p:attrNameLst>
                                      </p:cBhvr>
                                      <p:tavLst>
                                        <p:tav tm="0">
                                          <p:val>
                                            <p:strVal val="#ppt_y"/>
                                          </p:val>
                                        </p:tav>
                                        <p:tav tm="100000">
                                          <p:val>
                                            <p:strVal val="#ppt_y+#ppt_h*1.125000"/>
                                          </p:val>
                                        </p:tav>
                                      </p:tavLst>
                                    </p:anim>
                                    <p:animEffect transition="out" filter="wipe(down)">
                                      <p:cBhvr>
                                        <p:cTn id="28" dur="500"/>
                                        <p:tgtEl>
                                          <p:spTgt spid="56"/>
                                        </p:tgtEl>
                                      </p:cBhvr>
                                    </p:animEffect>
                                    <p:set>
                                      <p:cBhvr>
                                        <p:cTn id="29" dur="1" fill="hold">
                                          <p:stCondLst>
                                            <p:cond delay="499"/>
                                          </p:stCondLst>
                                        </p:cTn>
                                        <p:tgtEl>
                                          <p:spTgt spid="5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500"/>
                                        <p:tgtEl>
                                          <p:spTgt spid="5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wipe(left)">
                                      <p:cBhvr>
                                        <p:cTn id="48" dur="500"/>
                                        <p:tgtEl>
                                          <p:spTgt spid="4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left)">
                                      <p:cBhvr>
                                        <p:cTn id="51" dur="500"/>
                                        <p:tgtEl>
                                          <p:spTgt spid="52"/>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left)">
                                      <p:cBhvr>
                                        <p:cTn id="54" dur="500"/>
                                        <p:tgtEl>
                                          <p:spTgt spid="5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left)">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52" grpId="0"/>
      <p:bldP spid="53" grpId="0"/>
      <p:bldP spid="54" grpId="0"/>
      <p:bldP spid="55" grpId="0"/>
      <p:bldP spid="55" grpId="1"/>
      <p:bldP spid="56" grpId="0"/>
      <p:bldP spid="56" grpId="1"/>
      <p:bldP spid="57" grpId="0"/>
      <p:bldP spid="58"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a:extLst>
              <a:ext uri="{FF2B5EF4-FFF2-40B4-BE49-F238E27FC236}">
                <a16:creationId xmlns:a16="http://schemas.microsoft.com/office/drawing/2014/main" id="{9537F268-7F68-49FD-A0C9-67419217C605}"/>
              </a:ext>
            </a:extLst>
          </p:cNvPr>
          <p:cNvSpPr txBox="1">
            <a:spLocks noChangeArrowheads="1"/>
          </p:cNvSpPr>
          <p:nvPr/>
        </p:nvSpPr>
        <p:spPr bwMode="auto">
          <a:xfrm>
            <a:off x="452479" y="427924"/>
            <a:ext cx="451805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Diện tích xung quanh của hình hộp chữ nhật là gì?</a:t>
            </a:r>
          </a:p>
        </p:txBody>
      </p:sp>
      <p:grpSp>
        <p:nvGrpSpPr>
          <p:cNvPr id="3" name="Group 8">
            <a:extLst>
              <a:ext uri="{FF2B5EF4-FFF2-40B4-BE49-F238E27FC236}">
                <a16:creationId xmlns:a16="http://schemas.microsoft.com/office/drawing/2014/main" id="{B1B61366-68BE-41AB-A95E-A3F4B02B7155}"/>
              </a:ext>
            </a:extLst>
          </p:cNvPr>
          <p:cNvGrpSpPr>
            <a:grpSpLocks/>
          </p:cNvGrpSpPr>
          <p:nvPr/>
        </p:nvGrpSpPr>
        <p:grpSpPr bwMode="auto">
          <a:xfrm>
            <a:off x="452479" y="1370926"/>
            <a:ext cx="4057650" cy="1600200"/>
            <a:chOff x="348" y="2304"/>
            <a:chExt cx="2556" cy="995"/>
          </a:xfrm>
        </p:grpSpPr>
        <p:sp>
          <p:nvSpPr>
            <p:cNvPr id="4" name="Rectangle 9">
              <a:extLst>
                <a:ext uri="{FF2B5EF4-FFF2-40B4-BE49-F238E27FC236}">
                  <a16:creationId xmlns:a16="http://schemas.microsoft.com/office/drawing/2014/main" id="{70CF5C0D-29D1-4DF4-AC7E-FF91D4FA0942}"/>
                </a:ext>
              </a:extLst>
            </p:cNvPr>
            <p:cNvSpPr>
              <a:spLocks noChangeArrowheads="1"/>
            </p:cNvSpPr>
            <p:nvPr/>
          </p:nvSpPr>
          <p:spPr bwMode="auto">
            <a:xfrm>
              <a:off x="348" y="2628"/>
              <a:ext cx="489" cy="336"/>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10">
              <a:extLst>
                <a:ext uri="{FF2B5EF4-FFF2-40B4-BE49-F238E27FC236}">
                  <a16:creationId xmlns:a16="http://schemas.microsoft.com/office/drawing/2014/main" id="{006C7F67-7983-484E-A96B-7AE628F81B7F}"/>
                </a:ext>
              </a:extLst>
            </p:cNvPr>
            <p:cNvSpPr>
              <a:spLocks noChangeArrowheads="1"/>
            </p:cNvSpPr>
            <p:nvPr/>
          </p:nvSpPr>
          <p:spPr bwMode="auto">
            <a:xfrm>
              <a:off x="831" y="2967"/>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11">
              <a:extLst>
                <a:ext uri="{FF2B5EF4-FFF2-40B4-BE49-F238E27FC236}">
                  <a16:creationId xmlns:a16="http://schemas.microsoft.com/office/drawing/2014/main" id="{EBC2F37A-6F42-44E2-9E38-82880F12C37C}"/>
                </a:ext>
              </a:extLst>
            </p:cNvPr>
            <p:cNvSpPr>
              <a:spLocks noChangeArrowheads="1"/>
            </p:cNvSpPr>
            <p:nvPr/>
          </p:nvSpPr>
          <p:spPr bwMode="auto">
            <a:xfrm>
              <a:off x="831"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12">
              <a:extLst>
                <a:ext uri="{FF2B5EF4-FFF2-40B4-BE49-F238E27FC236}">
                  <a16:creationId xmlns:a16="http://schemas.microsoft.com/office/drawing/2014/main" id="{D865BAC1-04AD-4671-8820-80391EA5F7CF}"/>
                </a:ext>
              </a:extLst>
            </p:cNvPr>
            <p:cNvSpPr>
              <a:spLocks noChangeArrowheads="1"/>
            </p:cNvSpPr>
            <p:nvPr/>
          </p:nvSpPr>
          <p:spPr bwMode="auto">
            <a:xfrm>
              <a:off x="2112" y="2636"/>
              <a:ext cx="792"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13">
              <a:extLst>
                <a:ext uri="{FF2B5EF4-FFF2-40B4-BE49-F238E27FC236}">
                  <a16:creationId xmlns:a16="http://schemas.microsoft.com/office/drawing/2014/main" id="{02F7FF59-A2A4-4AF7-8AC3-D7113092B436}"/>
                </a:ext>
              </a:extLst>
            </p:cNvPr>
            <p:cNvSpPr>
              <a:spLocks noChangeArrowheads="1"/>
            </p:cNvSpPr>
            <p:nvPr/>
          </p:nvSpPr>
          <p:spPr bwMode="auto">
            <a:xfrm>
              <a:off x="1623" y="2636"/>
              <a:ext cx="489" cy="331"/>
            </a:xfrm>
            <a:prstGeom prst="rect">
              <a:avLst/>
            </a:prstGeom>
            <a:solidFill>
              <a:srgbClr val="FF99CC"/>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14">
              <a:extLst>
                <a:ext uri="{FF2B5EF4-FFF2-40B4-BE49-F238E27FC236}">
                  <a16:creationId xmlns:a16="http://schemas.microsoft.com/office/drawing/2014/main" id="{A28C305B-5ED4-45FE-A1E6-8019CAB48228}"/>
                </a:ext>
              </a:extLst>
            </p:cNvPr>
            <p:cNvSpPr>
              <a:spLocks noChangeArrowheads="1"/>
            </p:cNvSpPr>
            <p:nvPr/>
          </p:nvSpPr>
          <p:spPr bwMode="auto">
            <a:xfrm>
              <a:off x="831" y="2304"/>
              <a:ext cx="792" cy="33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5">
            <a:extLst>
              <a:ext uri="{FF2B5EF4-FFF2-40B4-BE49-F238E27FC236}">
                <a16:creationId xmlns:a16="http://schemas.microsoft.com/office/drawing/2014/main" id="{4797AA2D-C945-4352-879D-9465603412B5}"/>
              </a:ext>
            </a:extLst>
          </p:cNvPr>
          <p:cNvSpPr txBox="1">
            <a:spLocks noChangeArrowheads="1"/>
          </p:cNvSpPr>
          <p:nvPr/>
        </p:nvSpPr>
        <p:spPr bwMode="auto">
          <a:xfrm>
            <a:off x="247651" y="3199726"/>
            <a:ext cx="4518052"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a:t>
            </a:r>
            <a:r>
              <a:rPr lang="en-US" altLang="en-US" sz="2400">
                <a:latin typeface="Times New Roman" pitchFamily="18" charset="0"/>
              </a:rPr>
              <a:t> Diện tích xung quanh của hình hộp chữ nhật là tổng diện tích của </a:t>
            </a:r>
            <a:r>
              <a:rPr lang="en-US" altLang="en-US" sz="2400">
                <a:solidFill>
                  <a:srgbClr val="FF0000"/>
                </a:solidFill>
                <a:latin typeface="Times New Roman" pitchFamily="18" charset="0"/>
              </a:rPr>
              <a:t>4 mặt bên </a:t>
            </a:r>
            <a:r>
              <a:rPr lang="en-US" altLang="en-US" sz="2400">
                <a:latin typeface="Times New Roman" pitchFamily="18" charset="0"/>
              </a:rPr>
              <a:t>của hình hộp chữ nhật.</a:t>
            </a:r>
          </a:p>
        </p:txBody>
      </p:sp>
      <p:sp>
        <p:nvSpPr>
          <p:cNvPr id="11" name="Line 16">
            <a:extLst>
              <a:ext uri="{FF2B5EF4-FFF2-40B4-BE49-F238E27FC236}">
                <a16:creationId xmlns:a16="http://schemas.microsoft.com/office/drawing/2014/main" id="{F4307D6D-BBDD-4C8D-84A1-6CE8171661BA}"/>
              </a:ext>
            </a:extLst>
          </p:cNvPr>
          <p:cNvSpPr>
            <a:spLocks noChangeShapeType="1"/>
          </p:cNvSpPr>
          <p:nvPr/>
        </p:nvSpPr>
        <p:spPr bwMode="auto">
          <a:xfrm>
            <a:off x="4800768" y="476250"/>
            <a:ext cx="0" cy="4191000"/>
          </a:xfrm>
          <a:prstGeom prst="line">
            <a:avLst/>
          </a:prstGeom>
          <a:noFill/>
          <a:ln w="9525">
            <a:solidFill>
              <a:schemeClr val="tx1"/>
            </a:solidFill>
            <a:round/>
            <a:headEnd/>
            <a:tailEnd/>
          </a:ln>
        </p:spPr>
        <p:txBody>
          <a:bodyPr/>
          <a:lstStyle/>
          <a:p>
            <a:endParaRPr lang="en-US"/>
          </a:p>
        </p:txBody>
      </p:sp>
      <p:sp>
        <p:nvSpPr>
          <p:cNvPr id="12" name="Text Box 18">
            <a:extLst>
              <a:ext uri="{FF2B5EF4-FFF2-40B4-BE49-F238E27FC236}">
                <a16:creationId xmlns:a16="http://schemas.microsoft.com/office/drawing/2014/main" id="{5624386D-CC0A-4031-8D14-39F87B32C768}"/>
              </a:ext>
            </a:extLst>
          </p:cNvPr>
          <p:cNvSpPr txBox="1">
            <a:spLocks noChangeArrowheads="1"/>
          </p:cNvSpPr>
          <p:nvPr/>
        </p:nvSpPr>
        <p:spPr bwMode="auto">
          <a:xfrm>
            <a:off x="4970531" y="456526"/>
            <a:ext cx="3809326"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solidFill>
                  <a:schemeClr val="accent2">
                    <a:lumMod val="75000"/>
                  </a:schemeClr>
                </a:solidFill>
                <a:latin typeface="Times New Roman" pitchFamily="18" charset="0"/>
              </a:rPr>
              <a:t>Diện tích xung quanh của hình lập phương là gì?</a:t>
            </a:r>
          </a:p>
        </p:txBody>
      </p:sp>
      <p:grpSp>
        <p:nvGrpSpPr>
          <p:cNvPr id="13" name="Group 19">
            <a:extLst>
              <a:ext uri="{FF2B5EF4-FFF2-40B4-BE49-F238E27FC236}">
                <a16:creationId xmlns:a16="http://schemas.microsoft.com/office/drawing/2014/main" id="{A625FCC0-6180-4A78-96A2-3CE5B10D5A42}"/>
              </a:ext>
            </a:extLst>
          </p:cNvPr>
          <p:cNvGrpSpPr>
            <a:grpSpLocks/>
          </p:cNvGrpSpPr>
          <p:nvPr/>
        </p:nvGrpSpPr>
        <p:grpSpPr bwMode="auto">
          <a:xfrm>
            <a:off x="5405479" y="1523326"/>
            <a:ext cx="2667000" cy="1676400"/>
            <a:chOff x="3600" y="2248"/>
            <a:chExt cx="1728" cy="1147"/>
          </a:xfrm>
        </p:grpSpPr>
        <p:sp>
          <p:nvSpPr>
            <p:cNvPr id="14" name="Rectangle 20">
              <a:extLst>
                <a:ext uri="{FF2B5EF4-FFF2-40B4-BE49-F238E27FC236}">
                  <a16:creationId xmlns:a16="http://schemas.microsoft.com/office/drawing/2014/main" id="{B0D943F4-EF94-4283-A9DE-7A5826832F4F}"/>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21">
              <a:extLst>
                <a:ext uri="{FF2B5EF4-FFF2-40B4-BE49-F238E27FC236}">
                  <a16:creationId xmlns:a16="http://schemas.microsoft.com/office/drawing/2014/main" id="{BCFEB619-778A-417A-AA0A-B0210C573582}"/>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22">
              <a:extLst>
                <a:ext uri="{FF2B5EF4-FFF2-40B4-BE49-F238E27FC236}">
                  <a16:creationId xmlns:a16="http://schemas.microsoft.com/office/drawing/2014/main" id="{47072BC7-42C0-4AFC-B61C-D0AEFC930336}"/>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23">
              <a:extLst>
                <a:ext uri="{FF2B5EF4-FFF2-40B4-BE49-F238E27FC236}">
                  <a16:creationId xmlns:a16="http://schemas.microsoft.com/office/drawing/2014/main" id="{89C15395-B926-435C-85F9-BDD5BF9FA664}"/>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24">
              <a:extLst>
                <a:ext uri="{FF2B5EF4-FFF2-40B4-BE49-F238E27FC236}">
                  <a16:creationId xmlns:a16="http://schemas.microsoft.com/office/drawing/2014/main" id="{FD27763F-EC9A-4B4C-8CC9-4F1C5DBB7485}"/>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25">
              <a:extLst>
                <a:ext uri="{FF2B5EF4-FFF2-40B4-BE49-F238E27FC236}">
                  <a16:creationId xmlns:a16="http://schemas.microsoft.com/office/drawing/2014/main" id="{038D2510-9B80-4DAB-BD56-336C88AC80C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26">
            <a:extLst>
              <a:ext uri="{FF2B5EF4-FFF2-40B4-BE49-F238E27FC236}">
                <a16:creationId xmlns:a16="http://schemas.microsoft.com/office/drawing/2014/main" id="{79C9AB26-5274-4015-92DF-34D479031421}"/>
              </a:ext>
            </a:extLst>
          </p:cNvPr>
          <p:cNvSpPr txBox="1">
            <a:spLocks noChangeArrowheads="1"/>
          </p:cNvSpPr>
          <p:nvPr/>
        </p:nvSpPr>
        <p:spPr bwMode="auto">
          <a:xfrm>
            <a:off x="4835835" y="3215601"/>
            <a:ext cx="4060514"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Tree>
    <p:extLst>
      <p:ext uri="{BB962C8B-B14F-4D97-AF65-F5344CB8AC3E}">
        <p14:creationId xmlns:p14="http://schemas.microsoft.com/office/powerpoint/2010/main" val="548508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down)">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wipe(down)">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ox(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0">
                                            <p:txEl>
                                              <p:pRg st="0" end="0"/>
                                            </p:txEl>
                                          </p:spTgt>
                                        </p:tgtEl>
                                        <p:attrNameLst>
                                          <p:attrName>style.visibility</p:attrName>
                                        </p:attrNameLst>
                                      </p:cBhvr>
                                      <p:to>
                                        <p:strVal val="visible"/>
                                      </p:to>
                                    </p:set>
                                    <p:animEffect transition="in" filter="wipe(down)">
                                      <p:cBhvr>
                                        <p:cTn id="3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9">
            <a:extLst>
              <a:ext uri="{FF2B5EF4-FFF2-40B4-BE49-F238E27FC236}">
                <a16:creationId xmlns:a16="http://schemas.microsoft.com/office/drawing/2014/main" id="{50C0B3FE-C700-468E-A9F5-4D0AFDF64CE1}"/>
              </a:ext>
            </a:extLst>
          </p:cNvPr>
          <p:cNvGrpSpPr>
            <a:grpSpLocks/>
          </p:cNvGrpSpPr>
          <p:nvPr/>
        </p:nvGrpSpPr>
        <p:grpSpPr bwMode="auto">
          <a:xfrm>
            <a:off x="388417" y="316414"/>
            <a:ext cx="2667000" cy="1676400"/>
            <a:chOff x="3600" y="2248"/>
            <a:chExt cx="1728" cy="1147"/>
          </a:xfrm>
        </p:grpSpPr>
        <p:sp>
          <p:nvSpPr>
            <p:cNvPr id="5" name="Rectangle 20">
              <a:extLst>
                <a:ext uri="{FF2B5EF4-FFF2-40B4-BE49-F238E27FC236}">
                  <a16:creationId xmlns:a16="http://schemas.microsoft.com/office/drawing/2014/main" id="{7E226A5E-90C6-4809-98AA-F5F03B533B50}"/>
                </a:ext>
              </a:extLst>
            </p:cNvPr>
            <p:cNvSpPr>
              <a:spLocks noChangeArrowheads="1"/>
            </p:cNvSpPr>
            <p:nvPr/>
          </p:nvSpPr>
          <p:spPr bwMode="auto">
            <a:xfrm>
              <a:off x="3600" y="2629"/>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6" name="Rectangle 21">
              <a:extLst>
                <a:ext uri="{FF2B5EF4-FFF2-40B4-BE49-F238E27FC236}">
                  <a16:creationId xmlns:a16="http://schemas.microsoft.com/office/drawing/2014/main" id="{3515E2DF-C508-4E37-B6F5-3B164E95ACC0}"/>
                </a:ext>
              </a:extLst>
            </p:cNvPr>
            <p:cNvSpPr>
              <a:spLocks noChangeArrowheads="1"/>
            </p:cNvSpPr>
            <p:nvPr/>
          </p:nvSpPr>
          <p:spPr bwMode="auto">
            <a:xfrm>
              <a:off x="4032" y="3013"/>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7" name="Rectangle 22">
              <a:extLst>
                <a:ext uri="{FF2B5EF4-FFF2-40B4-BE49-F238E27FC236}">
                  <a16:creationId xmlns:a16="http://schemas.microsoft.com/office/drawing/2014/main" id="{EAD12F40-5EC3-4119-BBB5-1BF75A5B39AC}"/>
                </a:ext>
              </a:extLst>
            </p:cNvPr>
            <p:cNvSpPr>
              <a:spLocks noChangeArrowheads="1"/>
            </p:cNvSpPr>
            <p:nvPr/>
          </p:nvSpPr>
          <p:spPr bwMode="auto">
            <a:xfrm>
              <a:off x="4032"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8" name="Rectangle 23">
              <a:extLst>
                <a:ext uri="{FF2B5EF4-FFF2-40B4-BE49-F238E27FC236}">
                  <a16:creationId xmlns:a16="http://schemas.microsoft.com/office/drawing/2014/main" id="{D6A5411D-8957-4A8E-A8DD-75FFB909E731}"/>
                </a:ext>
              </a:extLst>
            </p:cNvPr>
            <p:cNvSpPr>
              <a:spLocks noChangeArrowheads="1"/>
            </p:cNvSpPr>
            <p:nvPr/>
          </p:nvSpPr>
          <p:spPr bwMode="auto">
            <a:xfrm>
              <a:off x="4896"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9" name="Rectangle 24">
              <a:extLst>
                <a:ext uri="{FF2B5EF4-FFF2-40B4-BE49-F238E27FC236}">
                  <a16:creationId xmlns:a16="http://schemas.microsoft.com/office/drawing/2014/main" id="{36C3150C-EC01-47CC-9F21-589D4FC8322C}"/>
                </a:ext>
              </a:extLst>
            </p:cNvPr>
            <p:cNvSpPr>
              <a:spLocks noChangeArrowheads="1"/>
            </p:cNvSpPr>
            <p:nvPr/>
          </p:nvSpPr>
          <p:spPr bwMode="auto">
            <a:xfrm>
              <a:off x="4464" y="2630"/>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0" name="Rectangle 25">
              <a:extLst>
                <a:ext uri="{FF2B5EF4-FFF2-40B4-BE49-F238E27FC236}">
                  <a16:creationId xmlns:a16="http://schemas.microsoft.com/office/drawing/2014/main" id="{FCC51625-7926-4B82-AF23-18B56E4D37F3}"/>
                </a:ext>
              </a:extLst>
            </p:cNvPr>
            <p:cNvSpPr>
              <a:spLocks noChangeArrowheads="1"/>
            </p:cNvSpPr>
            <p:nvPr/>
          </p:nvSpPr>
          <p:spPr bwMode="auto">
            <a:xfrm>
              <a:off x="4032" y="2248"/>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1" name="Text Box 26">
            <a:extLst>
              <a:ext uri="{FF2B5EF4-FFF2-40B4-BE49-F238E27FC236}">
                <a16:creationId xmlns:a16="http://schemas.microsoft.com/office/drawing/2014/main" id="{09E42B04-CAEE-4C00-B3B3-4C546026F91D}"/>
              </a:ext>
            </a:extLst>
          </p:cNvPr>
          <p:cNvSpPr txBox="1">
            <a:spLocks noChangeArrowheads="1"/>
          </p:cNvSpPr>
          <p:nvPr/>
        </p:nvSpPr>
        <p:spPr bwMode="auto">
          <a:xfrm>
            <a:off x="3248280" y="316414"/>
            <a:ext cx="5466841"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xung quanh của hình lập phương là tổng diện tích của 4 mặt bên của hình lập phương.</a:t>
            </a:r>
          </a:p>
        </p:txBody>
      </p:sp>
      <p:sp>
        <p:nvSpPr>
          <p:cNvPr id="12" name="Text Box 18">
            <a:extLst>
              <a:ext uri="{FF2B5EF4-FFF2-40B4-BE49-F238E27FC236}">
                <a16:creationId xmlns:a16="http://schemas.microsoft.com/office/drawing/2014/main" id="{35EDC7AE-0515-4C7A-B1C0-D3B94EC0B364}"/>
              </a:ext>
            </a:extLst>
          </p:cNvPr>
          <p:cNvSpPr txBox="1">
            <a:spLocks noChangeArrowheads="1"/>
          </p:cNvSpPr>
          <p:nvPr/>
        </p:nvSpPr>
        <p:spPr bwMode="auto">
          <a:xfrm>
            <a:off x="802712" y="1964909"/>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Diện tích các mặt của hình lập phương có gì đặc biệt?</a:t>
            </a:r>
          </a:p>
        </p:txBody>
      </p:sp>
      <p:sp>
        <p:nvSpPr>
          <p:cNvPr id="13" name="Text Box 26">
            <a:extLst>
              <a:ext uri="{FF2B5EF4-FFF2-40B4-BE49-F238E27FC236}">
                <a16:creationId xmlns:a16="http://schemas.microsoft.com/office/drawing/2014/main" id="{57354665-F754-4DC8-BF0A-DF5317C32C87}"/>
              </a:ext>
            </a:extLst>
          </p:cNvPr>
          <p:cNvSpPr txBox="1">
            <a:spLocks noChangeArrowheads="1"/>
          </p:cNvSpPr>
          <p:nvPr/>
        </p:nvSpPr>
        <p:spPr bwMode="auto">
          <a:xfrm>
            <a:off x="802712" y="2321058"/>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Các mặt </a:t>
            </a:r>
            <a:r>
              <a:rPr lang="en-US" altLang="en-US" sz="2000" b="1">
                <a:latin typeface="Times New Roman" pitchFamily="18" charset="0"/>
              </a:rPr>
              <a:t>của hình lập phương có diện tích bằng nhau.</a:t>
            </a:r>
          </a:p>
        </p:txBody>
      </p:sp>
      <p:sp>
        <p:nvSpPr>
          <p:cNvPr id="14" name="Text Box 18">
            <a:extLst>
              <a:ext uri="{FF2B5EF4-FFF2-40B4-BE49-F238E27FC236}">
                <a16:creationId xmlns:a16="http://schemas.microsoft.com/office/drawing/2014/main" id="{D17F6D03-AA31-42E0-8E1B-7AD79181A88E}"/>
              </a:ext>
            </a:extLst>
          </p:cNvPr>
          <p:cNvSpPr txBox="1">
            <a:spLocks noChangeArrowheads="1"/>
          </p:cNvSpPr>
          <p:nvPr/>
        </p:nvSpPr>
        <p:spPr bwMode="auto">
          <a:xfrm>
            <a:off x="813922" y="2709111"/>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Vậy để tính được diện tích của 4 mặt, ta làm thế nào?</a:t>
            </a:r>
          </a:p>
        </p:txBody>
      </p:sp>
      <p:sp>
        <p:nvSpPr>
          <p:cNvPr id="15" name="Text Box 26">
            <a:extLst>
              <a:ext uri="{FF2B5EF4-FFF2-40B4-BE49-F238E27FC236}">
                <a16:creationId xmlns:a16="http://schemas.microsoft.com/office/drawing/2014/main" id="{D66DBD90-53D0-4A77-8240-452BB2C88882}"/>
              </a:ext>
            </a:extLst>
          </p:cNvPr>
          <p:cNvSpPr txBox="1">
            <a:spLocks noChangeArrowheads="1"/>
          </p:cNvSpPr>
          <p:nvPr/>
        </p:nvSpPr>
        <p:spPr bwMode="auto">
          <a:xfrm>
            <a:off x="813922" y="3077317"/>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4.</a:t>
            </a:r>
            <a:endParaRPr lang="en-US" altLang="en-US" sz="2000" b="1">
              <a:latin typeface="Times New Roman" pitchFamily="18" charset="0"/>
            </a:endParaRPr>
          </a:p>
        </p:txBody>
      </p:sp>
      <p:sp>
        <p:nvSpPr>
          <p:cNvPr id="17" name="Text Box 29">
            <a:extLst>
              <a:ext uri="{FF2B5EF4-FFF2-40B4-BE49-F238E27FC236}">
                <a16:creationId xmlns:a16="http://schemas.microsoft.com/office/drawing/2014/main" id="{B0CF1E93-920C-4353-A419-14F28B068F11}"/>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xq </a:t>
            </a:r>
            <a:r>
              <a:rPr lang="en-US" altLang="en-US" sz="2000" b="1">
                <a:latin typeface="Times New Roman" pitchFamily="18" charset="0"/>
                <a:cs typeface="Times New Roman" pitchFamily="18" charset="0"/>
              </a:rPr>
              <a:t> : Diện tích xung quanh; </a:t>
            </a:r>
          </a:p>
        </p:txBody>
      </p:sp>
      <p:sp>
        <p:nvSpPr>
          <p:cNvPr id="18" name="Text Box 29">
            <a:extLst>
              <a:ext uri="{FF2B5EF4-FFF2-40B4-BE49-F238E27FC236}">
                <a16:creationId xmlns:a16="http://schemas.microsoft.com/office/drawing/2014/main" id="{09F5C95A-F0F5-484D-8D23-74950A71690B}"/>
              </a:ext>
            </a:extLst>
          </p:cNvPr>
          <p:cNvSpPr txBox="1">
            <a:spLocks noChangeArrowheads="1"/>
          </p:cNvSpPr>
          <p:nvPr/>
        </p:nvSpPr>
        <p:spPr bwMode="auto">
          <a:xfrm>
            <a:off x="813922" y="3401068"/>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xung quanh của hình lập phương được tính như thế nào?</a:t>
            </a:r>
          </a:p>
        </p:txBody>
      </p:sp>
      <p:sp>
        <p:nvSpPr>
          <p:cNvPr id="20" name="Text Box 29">
            <a:extLst>
              <a:ext uri="{FF2B5EF4-FFF2-40B4-BE49-F238E27FC236}">
                <a16:creationId xmlns:a16="http://schemas.microsoft.com/office/drawing/2014/main" id="{583C752C-53A2-4266-A4C2-C0313BDD7EE8}"/>
              </a:ext>
            </a:extLst>
          </p:cNvPr>
          <p:cNvSpPr txBox="1">
            <a:spLocks noChangeArrowheads="1"/>
          </p:cNvSpPr>
          <p:nvPr/>
        </p:nvSpPr>
        <p:spPr bwMode="auto">
          <a:xfrm>
            <a:off x="3140384" y="3726486"/>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4</a:t>
            </a:r>
          </a:p>
        </p:txBody>
      </p:sp>
      <p:sp>
        <p:nvSpPr>
          <p:cNvPr id="21" name="Text Box 29">
            <a:extLst>
              <a:ext uri="{FF2B5EF4-FFF2-40B4-BE49-F238E27FC236}">
                <a16:creationId xmlns:a16="http://schemas.microsoft.com/office/drawing/2014/main" id="{DFB962E6-ECED-476D-9248-7939CC90FB4F}"/>
              </a:ext>
            </a:extLst>
          </p:cNvPr>
          <p:cNvSpPr txBox="1">
            <a:spLocks noChangeArrowheads="1"/>
          </p:cNvSpPr>
          <p:nvPr/>
        </p:nvSpPr>
        <p:spPr bwMode="auto">
          <a:xfrm>
            <a:off x="3140384" y="4155684"/>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xq </a:t>
            </a:r>
            <a:r>
              <a:rPr lang="en-US" altLang="en-US" sz="2400" b="1">
                <a:solidFill>
                  <a:srgbClr val="FF0000"/>
                </a:solidFill>
                <a:latin typeface="Times New Roman" pitchFamily="18" charset="0"/>
                <a:cs typeface="Times New Roman" pitchFamily="18" charset="0"/>
              </a:rPr>
              <a:t>= (a x a) x 4</a:t>
            </a:r>
          </a:p>
        </p:txBody>
      </p:sp>
      <p:sp>
        <p:nvSpPr>
          <p:cNvPr id="22" name="Text Box 29">
            <a:extLst>
              <a:ext uri="{FF2B5EF4-FFF2-40B4-BE49-F238E27FC236}">
                <a16:creationId xmlns:a16="http://schemas.microsoft.com/office/drawing/2014/main" id="{888FDC81-EB6E-4533-A86A-0C68929AAC1D}"/>
              </a:ext>
            </a:extLst>
          </p:cNvPr>
          <p:cNvSpPr txBox="1">
            <a:spLocks noChangeArrowheads="1"/>
          </p:cNvSpPr>
          <p:nvPr/>
        </p:nvSpPr>
        <p:spPr bwMode="auto">
          <a:xfrm>
            <a:off x="5375472"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Tree>
    <p:extLst>
      <p:ext uri="{BB962C8B-B14F-4D97-AF65-F5344CB8AC3E}">
        <p14:creationId xmlns:p14="http://schemas.microsoft.com/office/powerpoint/2010/main" val="1046156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wipe(down)">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8"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2</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toàn phần</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217404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25C9B44F-8128-48BE-96B0-0D7D2653FED4}"/>
              </a:ext>
            </a:extLst>
          </p:cNvPr>
          <p:cNvSpPr txBox="1">
            <a:spLocks noChangeArrowheads="1"/>
          </p:cNvSpPr>
          <p:nvPr/>
        </p:nvSpPr>
        <p:spPr bwMode="auto">
          <a:xfrm>
            <a:off x="4712263" y="3428325"/>
            <a:ext cx="4267199" cy="156966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A2CA8620-581C-475A-94A7-A9694BAE09B5}"/>
              </a:ext>
            </a:extLst>
          </p:cNvPr>
          <p:cNvGrpSpPr>
            <a:grpSpLocks/>
          </p:cNvGrpSpPr>
          <p:nvPr/>
        </p:nvGrpSpPr>
        <p:grpSpPr bwMode="auto">
          <a:xfrm>
            <a:off x="6324600" y="1212176"/>
            <a:ext cx="2514600" cy="1820863"/>
            <a:chOff x="3840" y="2501"/>
            <a:chExt cx="1677" cy="1147"/>
          </a:xfrm>
        </p:grpSpPr>
        <p:sp>
          <p:nvSpPr>
            <p:cNvPr id="4" name="Rectangle 63">
              <a:extLst>
                <a:ext uri="{FF2B5EF4-FFF2-40B4-BE49-F238E27FC236}">
                  <a16:creationId xmlns:a16="http://schemas.microsoft.com/office/drawing/2014/main" id="{4DF5AB56-5822-40BD-B05A-B752CA2B48C1}"/>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784B2C0D-93BF-4FF8-9FFD-2577F637E2EA}"/>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EC50E955-76DD-472F-BFC9-B924DA613E87}"/>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BE2A94B3-7545-45F3-81A0-36953204A03A}"/>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FE99DFD2-1FF3-4029-AE23-5E5433F25125}"/>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4CC4E51-060A-4548-928D-F6F2F6532E4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Line 104">
            <a:extLst>
              <a:ext uri="{FF2B5EF4-FFF2-40B4-BE49-F238E27FC236}">
                <a16:creationId xmlns:a16="http://schemas.microsoft.com/office/drawing/2014/main" id="{78ECAA19-C4C4-430F-A6BC-CC7AA47EC867}"/>
              </a:ext>
            </a:extLst>
          </p:cNvPr>
          <p:cNvSpPr>
            <a:spLocks noChangeShapeType="1"/>
          </p:cNvSpPr>
          <p:nvPr/>
        </p:nvSpPr>
        <p:spPr bwMode="auto">
          <a:xfrm>
            <a:off x="4724400" y="482825"/>
            <a:ext cx="0" cy="4724400"/>
          </a:xfrm>
          <a:prstGeom prst="line">
            <a:avLst/>
          </a:prstGeom>
          <a:noFill/>
          <a:ln w="9525">
            <a:solidFill>
              <a:schemeClr val="tx1"/>
            </a:solidFill>
            <a:round/>
            <a:headEnd/>
            <a:tailEnd/>
          </a:ln>
        </p:spPr>
        <p:txBody>
          <a:bodyPr/>
          <a:lstStyle/>
          <a:p>
            <a:endParaRPr lang="en-US"/>
          </a:p>
        </p:txBody>
      </p:sp>
      <p:sp>
        <p:nvSpPr>
          <p:cNvPr id="11" name="Text Box 105">
            <a:extLst>
              <a:ext uri="{FF2B5EF4-FFF2-40B4-BE49-F238E27FC236}">
                <a16:creationId xmlns:a16="http://schemas.microsoft.com/office/drawing/2014/main" id="{2E7236E5-301F-4D95-9442-2BCC5BA550E1}"/>
              </a:ext>
            </a:extLst>
          </p:cNvPr>
          <p:cNvSpPr txBox="1">
            <a:spLocks noChangeArrowheads="1"/>
          </p:cNvSpPr>
          <p:nvPr/>
        </p:nvSpPr>
        <p:spPr bwMode="auto">
          <a:xfrm>
            <a:off x="469338" y="417760"/>
            <a:ext cx="4483662" cy="830997"/>
          </a:xfrm>
          <a:prstGeom prst="rect">
            <a:avLst/>
          </a:prstGeom>
          <a:noFill/>
          <a:ln w="9525">
            <a:noFill/>
            <a:miter lim="800000"/>
            <a:headEnd/>
            <a:tailEnd/>
          </a:ln>
        </p:spPr>
        <p:txBody>
          <a:bodyPr wrap="square">
            <a:spAutoFit/>
          </a:bodyPr>
          <a:lstStyle/>
          <a:p>
            <a:pPr eaLnBrk="1" hangingPunct="1">
              <a:spcBef>
                <a:spcPct val="50000"/>
              </a:spcBef>
            </a:pPr>
            <a:r>
              <a:rPr lang="en-US" altLang="en-US" sz="2400" b="1">
                <a:latin typeface="Times New Roman" pitchFamily="18" charset="0"/>
              </a:rPr>
              <a:t>Diện tích toàn phần của hình hộp chữ nhật có mấy mặt? </a:t>
            </a:r>
          </a:p>
        </p:txBody>
      </p:sp>
      <p:sp>
        <p:nvSpPr>
          <p:cNvPr id="12" name="Rectangle 106">
            <a:extLst>
              <a:ext uri="{FF2B5EF4-FFF2-40B4-BE49-F238E27FC236}">
                <a16:creationId xmlns:a16="http://schemas.microsoft.com/office/drawing/2014/main" id="{F6ED3B5E-AC94-455D-9513-646C6534B6F8}"/>
              </a:ext>
            </a:extLst>
          </p:cNvPr>
          <p:cNvSpPr>
            <a:spLocks noChangeArrowheads="1"/>
          </p:cNvSpPr>
          <p:nvPr/>
        </p:nvSpPr>
        <p:spPr bwMode="auto">
          <a:xfrm>
            <a:off x="4788462" y="417760"/>
            <a:ext cx="4419600" cy="830997"/>
          </a:xfrm>
          <a:prstGeom prst="rect">
            <a:avLst/>
          </a:prstGeom>
          <a:noFill/>
          <a:ln w="9525">
            <a:noFill/>
            <a:miter lim="800000"/>
            <a:headEnd/>
            <a:tailEnd/>
          </a:ln>
        </p:spPr>
        <p:txBody>
          <a:bodyPr wrap="square">
            <a:spAutoFit/>
          </a:bodyPr>
          <a:lstStyle/>
          <a:p>
            <a:pPr eaLnBrk="1" hangingPunct="1"/>
            <a:r>
              <a:rPr lang="en-US" altLang="en-US" sz="2400" b="1">
                <a:solidFill>
                  <a:schemeClr val="accent2">
                    <a:lumMod val="75000"/>
                  </a:schemeClr>
                </a:solidFill>
                <a:latin typeface="Times New Roman" pitchFamily="18" charset="0"/>
              </a:rPr>
              <a:t>Diện tích toàn phần của hình lập phương là gì?</a:t>
            </a:r>
          </a:p>
        </p:txBody>
      </p:sp>
      <p:grpSp>
        <p:nvGrpSpPr>
          <p:cNvPr id="13" name="Group 107">
            <a:extLst>
              <a:ext uri="{FF2B5EF4-FFF2-40B4-BE49-F238E27FC236}">
                <a16:creationId xmlns:a16="http://schemas.microsoft.com/office/drawing/2014/main" id="{49BDA744-2922-42C4-945D-27C79B4E28C3}"/>
              </a:ext>
            </a:extLst>
          </p:cNvPr>
          <p:cNvGrpSpPr>
            <a:grpSpLocks/>
          </p:cNvGrpSpPr>
          <p:nvPr/>
        </p:nvGrpSpPr>
        <p:grpSpPr bwMode="auto">
          <a:xfrm>
            <a:off x="381000" y="1364576"/>
            <a:ext cx="4191000" cy="1820863"/>
            <a:chOff x="3840" y="2501"/>
            <a:chExt cx="1728" cy="1147"/>
          </a:xfrm>
        </p:grpSpPr>
        <p:sp>
          <p:nvSpPr>
            <p:cNvPr id="14" name="Rectangle 108">
              <a:extLst>
                <a:ext uri="{FF2B5EF4-FFF2-40B4-BE49-F238E27FC236}">
                  <a16:creationId xmlns:a16="http://schemas.microsoft.com/office/drawing/2014/main" id="{A587BCAF-7029-4811-BC59-75C3D8EEF4B9}"/>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15" name="Rectangle 109">
              <a:extLst>
                <a:ext uri="{FF2B5EF4-FFF2-40B4-BE49-F238E27FC236}">
                  <a16:creationId xmlns:a16="http://schemas.microsoft.com/office/drawing/2014/main" id="{18D4240D-BF10-4D10-9682-E13274A9CD51}"/>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16" name="Rectangle 110">
              <a:extLst>
                <a:ext uri="{FF2B5EF4-FFF2-40B4-BE49-F238E27FC236}">
                  <a16:creationId xmlns:a16="http://schemas.microsoft.com/office/drawing/2014/main" id="{A201FEE2-C21D-42F5-BE12-E3873E3A9E22}"/>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17" name="Rectangle 111">
              <a:extLst>
                <a:ext uri="{FF2B5EF4-FFF2-40B4-BE49-F238E27FC236}">
                  <a16:creationId xmlns:a16="http://schemas.microsoft.com/office/drawing/2014/main" id="{249BC21E-DDC5-483C-AA4A-6C6B86CAF0E2}"/>
                </a:ext>
              </a:extLst>
            </p:cNvPr>
            <p:cNvSpPr>
              <a:spLocks noChangeArrowheads="1"/>
            </p:cNvSpPr>
            <p:nvPr/>
          </p:nvSpPr>
          <p:spPr bwMode="auto">
            <a:xfrm>
              <a:off x="5136"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18" name="Rectangle 112">
              <a:extLst>
                <a:ext uri="{FF2B5EF4-FFF2-40B4-BE49-F238E27FC236}">
                  <a16:creationId xmlns:a16="http://schemas.microsoft.com/office/drawing/2014/main" id="{68970D8A-26EE-49C0-B926-11328E134C5B}"/>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19" name="Rectangle 113">
              <a:extLst>
                <a:ext uri="{FF2B5EF4-FFF2-40B4-BE49-F238E27FC236}">
                  <a16:creationId xmlns:a16="http://schemas.microsoft.com/office/drawing/2014/main" id="{E362DEFA-B6EE-4E5F-8CA3-F172F8B532B3}"/>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20" name="Text Box 114">
            <a:extLst>
              <a:ext uri="{FF2B5EF4-FFF2-40B4-BE49-F238E27FC236}">
                <a16:creationId xmlns:a16="http://schemas.microsoft.com/office/drawing/2014/main" id="{BD302C15-2B33-4CCB-91C0-75B264AAF997}"/>
              </a:ext>
            </a:extLst>
          </p:cNvPr>
          <p:cNvSpPr txBox="1">
            <a:spLocks noChangeArrowheads="1"/>
          </p:cNvSpPr>
          <p:nvPr/>
        </p:nvSpPr>
        <p:spPr bwMode="auto">
          <a:xfrm>
            <a:off x="381000" y="3428326"/>
            <a:ext cx="4191000"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a:latin typeface="Times New Roman" pitchFamily="18" charset="0"/>
                <a:sym typeface="Wingdings" panose="05000000000000000000" pitchFamily="2" charset="2"/>
              </a:rPr>
              <a:t> </a:t>
            </a:r>
            <a:r>
              <a:rPr lang="en-US" altLang="en-US" sz="2400">
                <a:latin typeface="Times New Roman" pitchFamily="18" charset="0"/>
              </a:rPr>
              <a:t>Diện tích toàn phần của hình hộp chữ nhật là diện tích của cả 6 mặt.</a:t>
            </a:r>
          </a:p>
        </p:txBody>
      </p:sp>
    </p:spTree>
    <p:extLst>
      <p:ext uri="{BB962C8B-B14F-4D97-AF65-F5344CB8AC3E}">
        <p14:creationId xmlns:p14="http://schemas.microsoft.com/office/powerpoint/2010/main" val="2882599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linds(horizont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1">
            <a:extLst>
              <a:ext uri="{FF2B5EF4-FFF2-40B4-BE49-F238E27FC236}">
                <a16:creationId xmlns:a16="http://schemas.microsoft.com/office/drawing/2014/main" id="{4EAE2E9D-9E53-478A-8EA9-D5EFD6DFBBB9}"/>
              </a:ext>
            </a:extLst>
          </p:cNvPr>
          <p:cNvSpPr txBox="1">
            <a:spLocks noChangeArrowheads="1"/>
          </p:cNvSpPr>
          <p:nvPr/>
        </p:nvSpPr>
        <p:spPr bwMode="auto">
          <a:xfrm>
            <a:off x="3271882" y="409734"/>
            <a:ext cx="5386597" cy="1200329"/>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400" b="1">
                <a:solidFill>
                  <a:srgbClr val="002060"/>
                </a:solidFill>
                <a:latin typeface="Times New Roman" pitchFamily="18" charset="0"/>
                <a:sym typeface="Wingdings" panose="05000000000000000000" pitchFamily="2" charset="2"/>
              </a:rPr>
              <a:t> </a:t>
            </a:r>
            <a:r>
              <a:rPr lang="en-US" altLang="en-US" sz="2400" b="1">
                <a:solidFill>
                  <a:srgbClr val="002060"/>
                </a:solidFill>
                <a:latin typeface="Times New Roman" pitchFamily="18" charset="0"/>
              </a:rPr>
              <a:t>Diện tích toàn phần của hình lập phương là tổng diện tích 6 mặt của hình lập phương.</a:t>
            </a:r>
          </a:p>
        </p:txBody>
      </p:sp>
      <p:grpSp>
        <p:nvGrpSpPr>
          <p:cNvPr id="3" name="Group 79">
            <a:extLst>
              <a:ext uri="{FF2B5EF4-FFF2-40B4-BE49-F238E27FC236}">
                <a16:creationId xmlns:a16="http://schemas.microsoft.com/office/drawing/2014/main" id="{DA27C9C9-EC82-4E13-9C17-F5050D103F57}"/>
              </a:ext>
            </a:extLst>
          </p:cNvPr>
          <p:cNvGrpSpPr>
            <a:grpSpLocks/>
          </p:cNvGrpSpPr>
          <p:nvPr/>
        </p:nvGrpSpPr>
        <p:grpSpPr bwMode="auto">
          <a:xfrm>
            <a:off x="223205" y="346328"/>
            <a:ext cx="2514600" cy="1820863"/>
            <a:chOff x="3840" y="2501"/>
            <a:chExt cx="1677" cy="1147"/>
          </a:xfrm>
        </p:grpSpPr>
        <p:sp>
          <p:nvSpPr>
            <p:cNvPr id="4" name="Rectangle 63">
              <a:extLst>
                <a:ext uri="{FF2B5EF4-FFF2-40B4-BE49-F238E27FC236}">
                  <a16:creationId xmlns:a16="http://schemas.microsoft.com/office/drawing/2014/main" id="{471F0FC3-9C09-4C65-B7D1-74951C7AD1DD}"/>
                </a:ext>
              </a:extLst>
            </p:cNvPr>
            <p:cNvSpPr>
              <a:spLocks noChangeArrowheads="1"/>
            </p:cNvSpPr>
            <p:nvPr/>
          </p:nvSpPr>
          <p:spPr bwMode="auto">
            <a:xfrm>
              <a:off x="3840" y="2880"/>
              <a:ext cx="432" cy="384"/>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(3)</a:t>
              </a:r>
            </a:p>
          </p:txBody>
        </p:sp>
        <p:sp>
          <p:nvSpPr>
            <p:cNvPr id="5" name="Rectangle 64">
              <a:extLst>
                <a:ext uri="{FF2B5EF4-FFF2-40B4-BE49-F238E27FC236}">
                  <a16:creationId xmlns:a16="http://schemas.microsoft.com/office/drawing/2014/main" id="{B7C957A9-4FCC-48AA-AE5F-866539E3F52C}"/>
                </a:ext>
              </a:extLst>
            </p:cNvPr>
            <p:cNvSpPr>
              <a:spLocks noChangeArrowheads="1"/>
            </p:cNvSpPr>
            <p:nvPr/>
          </p:nvSpPr>
          <p:spPr bwMode="auto">
            <a:xfrm>
              <a:off x="4272" y="3266"/>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(2)</a:t>
              </a:r>
            </a:p>
          </p:txBody>
        </p:sp>
        <p:sp>
          <p:nvSpPr>
            <p:cNvPr id="6" name="Rectangle 65">
              <a:extLst>
                <a:ext uri="{FF2B5EF4-FFF2-40B4-BE49-F238E27FC236}">
                  <a16:creationId xmlns:a16="http://schemas.microsoft.com/office/drawing/2014/main" id="{56BED5DF-CD29-4895-B6E1-E4B465690E31}"/>
                </a:ext>
              </a:extLst>
            </p:cNvPr>
            <p:cNvSpPr>
              <a:spLocks noChangeArrowheads="1"/>
            </p:cNvSpPr>
            <p:nvPr/>
          </p:nvSpPr>
          <p:spPr bwMode="auto">
            <a:xfrm>
              <a:off x="4272"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(4)</a:t>
              </a:r>
            </a:p>
          </p:txBody>
        </p:sp>
        <p:sp>
          <p:nvSpPr>
            <p:cNvPr id="7" name="Rectangle 66">
              <a:extLst>
                <a:ext uri="{FF2B5EF4-FFF2-40B4-BE49-F238E27FC236}">
                  <a16:creationId xmlns:a16="http://schemas.microsoft.com/office/drawing/2014/main" id="{44642D72-1745-4375-8248-923F102929A2}"/>
                </a:ext>
              </a:extLst>
            </p:cNvPr>
            <p:cNvSpPr>
              <a:spLocks noChangeArrowheads="1"/>
            </p:cNvSpPr>
            <p:nvPr/>
          </p:nvSpPr>
          <p:spPr bwMode="auto">
            <a:xfrm>
              <a:off x="5136" y="2883"/>
              <a:ext cx="381"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(6)</a:t>
              </a:r>
            </a:p>
          </p:txBody>
        </p:sp>
        <p:sp>
          <p:nvSpPr>
            <p:cNvPr id="8" name="Rectangle 67">
              <a:extLst>
                <a:ext uri="{FF2B5EF4-FFF2-40B4-BE49-F238E27FC236}">
                  <a16:creationId xmlns:a16="http://schemas.microsoft.com/office/drawing/2014/main" id="{4EFB9D88-CA7E-4673-A7D5-2AC0B21ADC87}"/>
                </a:ext>
              </a:extLst>
            </p:cNvPr>
            <p:cNvSpPr>
              <a:spLocks noChangeArrowheads="1"/>
            </p:cNvSpPr>
            <p:nvPr/>
          </p:nvSpPr>
          <p:spPr bwMode="auto">
            <a:xfrm>
              <a:off x="4704" y="2883"/>
              <a:ext cx="432" cy="383"/>
            </a:xfrm>
            <a:prstGeom prst="rect">
              <a:avLst/>
            </a:prstGeom>
            <a:solidFill>
              <a:srgbClr val="FFCC99"/>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(5)</a:t>
              </a:r>
            </a:p>
          </p:txBody>
        </p:sp>
        <p:sp>
          <p:nvSpPr>
            <p:cNvPr id="9" name="Rectangle 68">
              <a:extLst>
                <a:ext uri="{FF2B5EF4-FFF2-40B4-BE49-F238E27FC236}">
                  <a16:creationId xmlns:a16="http://schemas.microsoft.com/office/drawing/2014/main" id="{8007455A-19A2-4EB5-889B-BDF862AB41DE}"/>
                </a:ext>
              </a:extLst>
            </p:cNvPr>
            <p:cNvSpPr>
              <a:spLocks noChangeArrowheads="1"/>
            </p:cNvSpPr>
            <p:nvPr/>
          </p:nvSpPr>
          <p:spPr bwMode="auto">
            <a:xfrm>
              <a:off x="4272" y="2501"/>
              <a:ext cx="432" cy="382"/>
            </a:xfrm>
            <a:prstGeom prst="rect">
              <a:avLst/>
            </a:prstGeom>
            <a:solidFill>
              <a:schemeClr val="accent1"/>
            </a:solidFill>
            <a:ln w="9525">
              <a:solidFill>
                <a:schemeClr val="tx1"/>
              </a:solidFill>
              <a:miter lim="800000"/>
              <a:headEnd/>
              <a:tailEnd/>
            </a:ln>
          </p:spPr>
          <p:txBody>
            <a:bodyPr wrap="none" anchor="ctr"/>
            <a:lstStyle/>
            <a:p>
              <a:pPr algn="ctr" eaLnBrk="1" hangingPunct="1"/>
              <a:r>
                <a:rPr lang="en-US" altLang="en-US">
                  <a:latin typeface="Times New Roman" pitchFamily="18" charset="0"/>
                </a:rPr>
                <a:t>(1)</a:t>
              </a:r>
            </a:p>
          </p:txBody>
        </p:sp>
      </p:grpSp>
      <p:sp>
        <p:nvSpPr>
          <p:cNvPr id="10" name="Text Box 18">
            <a:extLst>
              <a:ext uri="{FF2B5EF4-FFF2-40B4-BE49-F238E27FC236}">
                <a16:creationId xmlns:a16="http://schemas.microsoft.com/office/drawing/2014/main" id="{E23F09D1-59B7-4BE2-8CAA-30B8AC2B5041}"/>
              </a:ext>
            </a:extLst>
          </p:cNvPr>
          <p:cNvSpPr txBox="1">
            <a:spLocks noChangeArrowheads="1"/>
          </p:cNvSpPr>
          <p:nvPr/>
        </p:nvSpPr>
        <p:spPr bwMode="auto">
          <a:xfrm>
            <a:off x="746068" y="2218076"/>
            <a:ext cx="7305085" cy="400110"/>
          </a:xfrm>
          <a:prstGeom prst="rect">
            <a:avLst/>
          </a:prstGeom>
          <a:noFill/>
          <a:ln w="9525">
            <a:noFill/>
            <a:miter lim="800000"/>
            <a:headEnd/>
            <a:tailEnd/>
          </a:ln>
        </p:spPr>
        <p:txBody>
          <a:bodyPr wrap="square">
            <a:spAutoFit/>
          </a:bodyPr>
          <a:lstStyle/>
          <a:p>
            <a:pPr eaLnBrk="1" hangingPunct="1">
              <a:spcBef>
                <a:spcPct val="50000"/>
              </a:spcBef>
            </a:pPr>
            <a:r>
              <a:rPr lang="en-US" altLang="en-US" sz="2000" b="1">
                <a:solidFill>
                  <a:schemeClr val="accent2">
                    <a:lumMod val="75000"/>
                  </a:schemeClr>
                </a:solidFill>
                <a:latin typeface="Times New Roman" pitchFamily="18" charset="0"/>
              </a:rPr>
              <a:t>Tính tổng diện tích 6 mặt của hình lập phương như thế nào?</a:t>
            </a:r>
          </a:p>
        </p:txBody>
      </p:sp>
      <p:sp>
        <p:nvSpPr>
          <p:cNvPr id="11" name="Text Box 26">
            <a:extLst>
              <a:ext uri="{FF2B5EF4-FFF2-40B4-BE49-F238E27FC236}">
                <a16:creationId xmlns:a16="http://schemas.microsoft.com/office/drawing/2014/main" id="{5DCAEA2A-755D-4649-91AF-4980DF8A0BD3}"/>
              </a:ext>
            </a:extLst>
          </p:cNvPr>
          <p:cNvSpPr txBox="1">
            <a:spLocks noChangeArrowheads="1"/>
          </p:cNvSpPr>
          <p:nvPr/>
        </p:nvSpPr>
        <p:spPr bwMode="auto">
          <a:xfrm>
            <a:off x="746068" y="2624446"/>
            <a:ext cx="8158457" cy="400110"/>
          </a:xfrm>
          <a:prstGeom prst="rect">
            <a:avLst/>
          </a:prstGeom>
          <a:noFill/>
          <a:ln w="9525">
            <a:noFill/>
            <a:miter lim="800000"/>
            <a:headEnd/>
            <a:tailEnd/>
          </a:ln>
        </p:spPr>
        <p:txBody>
          <a:bodyPr wrap="square">
            <a:spAutoFit/>
          </a:bodyPr>
          <a:lstStyle/>
          <a:p>
            <a:pPr algn="just" eaLnBrk="1" hangingPunct="1">
              <a:spcBef>
                <a:spcPct val="50000"/>
              </a:spcBef>
            </a:pPr>
            <a:r>
              <a:rPr lang="en-US" altLang="en-US" sz="2000" b="1">
                <a:latin typeface="Times New Roman" pitchFamily="18" charset="0"/>
                <a:sym typeface="Wingdings" panose="05000000000000000000" pitchFamily="2" charset="2"/>
              </a:rPr>
              <a:t> Ta lấy diện tích 1 mặt nhân với 6</a:t>
            </a:r>
            <a:r>
              <a:rPr lang="en-US" altLang="en-US" sz="2000" b="1">
                <a:latin typeface="Times New Roman" pitchFamily="18" charset="0"/>
              </a:rPr>
              <a:t>.</a:t>
            </a:r>
          </a:p>
        </p:txBody>
      </p:sp>
      <p:sp>
        <p:nvSpPr>
          <p:cNvPr id="12" name="Text Box 29">
            <a:extLst>
              <a:ext uri="{FF2B5EF4-FFF2-40B4-BE49-F238E27FC236}">
                <a16:creationId xmlns:a16="http://schemas.microsoft.com/office/drawing/2014/main" id="{B087ECC2-EE32-497B-9EFC-C75086C0FE15}"/>
              </a:ext>
            </a:extLst>
          </p:cNvPr>
          <p:cNvSpPr txBox="1">
            <a:spLocks noChangeArrowheads="1"/>
          </p:cNvSpPr>
          <p:nvPr/>
        </p:nvSpPr>
        <p:spPr bwMode="auto">
          <a:xfrm>
            <a:off x="2227333" y="4627031"/>
            <a:ext cx="6435189"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S</a:t>
            </a:r>
            <a:r>
              <a:rPr lang="en-US" altLang="en-US" sz="2000" b="1" baseline="-25000">
                <a:latin typeface="Times New Roman" pitchFamily="18" charset="0"/>
                <a:cs typeface="Times New Roman" pitchFamily="18" charset="0"/>
              </a:rPr>
              <a:t>tp </a:t>
            </a:r>
            <a:r>
              <a:rPr lang="en-US" altLang="en-US" sz="2000" b="1">
                <a:latin typeface="Times New Roman" pitchFamily="18" charset="0"/>
                <a:cs typeface="Times New Roman" pitchFamily="18" charset="0"/>
              </a:rPr>
              <a:t> : Diện tích toàn phần; </a:t>
            </a:r>
          </a:p>
        </p:txBody>
      </p:sp>
      <p:sp>
        <p:nvSpPr>
          <p:cNvPr id="13" name="Text Box 29">
            <a:extLst>
              <a:ext uri="{FF2B5EF4-FFF2-40B4-BE49-F238E27FC236}">
                <a16:creationId xmlns:a16="http://schemas.microsoft.com/office/drawing/2014/main" id="{F5B537EB-E306-41C6-97DC-4F23A8836112}"/>
              </a:ext>
            </a:extLst>
          </p:cNvPr>
          <p:cNvSpPr txBox="1">
            <a:spLocks noChangeArrowheads="1"/>
          </p:cNvSpPr>
          <p:nvPr/>
        </p:nvSpPr>
        <p:spPr bwMode="auto">
          <a:xfrm>
            <a:off x="746068" y="2960011"/>
            <a:ext cx="7848600" cy="400110"/>
          </a:xfrm>
          <a:prstGeom prst="rect">
            <a:avLst/>
          </a:prstGeom>
          <a:noFill/>
          <a:ln w="9525">
            <a:noFill/>
            <a:miter lim="800000"/>
            <a:headEnd/>
            <a:tailEnd/>
          </a:ln>
        </p:spPr>
        <p:txBody>
          <a:bodyPr>
            <a:spAutoFit/>
          </a:bodyPr>
          <a:lstStyle/>
          <a:p>
            <a:pPr>
              <a:spcBef>
                <a:spcPct val="50000"/>
              </a:spcBef>
            </a:pPr>
            <a:r>
              <a:rPr lang="en-US" altLang="en-US" sz="2000" b="1">
                <a:solidFill>
                  <a:schemeClr val="accent2">
                    <a:lumMod val="75000"/>
                  </a:schemeClr>
                </a:solidFill>
                <a:latin typeface="Times New Roman" pitchFamily="18" charset="0"/>
                <a:cs typeface="Times New Roman" pitchFamily="18" charset="0"/>
              </a:rPr>
              <a:t>Diện tích toàn phần của hình lập phương được tính như thế nào?</a:t>
            </a:r>
          </a:p>
        </p:txBody>
      </p:sp>
      <p:sp>
        <p:nvSpPr>
          <p:cNvPr id="14" name="Text Box 29">
            <a:extLst>
              <a:ext uri="{FF2B5EF4-FFF2-40B4-BE49-F238E27FC236}">
                <a16:creationId xmlns:a16="http://schemas.microsoft.com/office/drawing/2014/main" id="{C08C8BB8-2CD6-4E54-AC9E-26F7F598EFAA}"/>
              </a:ext>
            </a:extLst>
          </p:cNvPr>
          <p:cNvSpPr txBox="1">
            <a:spLocks noChangeArrowheads="1"/>
          </p:cNvSpPr>
          <p:nvPr/>
        </p:nvSpPr>
        <p:spPr bwMode="auto">
          <a:xfrm>
            <a:off x="3001807" y="3360121"/>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S</a:t>
            </a:r>
            <a:r>
              <a:rPr lang="en-US" altLang="en-US" sz="2400" b="1" baseline="-25000">
                <a:solidFill>
                  <a:srgbClr val="FF0000"/>
                </a:solidFill>
                <a:latin typeface="Times New Roman" pitchFamily="18" charset="0"/>
                <a:cs typeface="Times New Roman" pitchFamily="18" charset="0"/>
              </a:rPr>
              <a:t>1 mặt</a:t>
            </a:r>
            <a:r>
              <a:rPr lang="en-US" altLang="en-US" sz="2400" b="1">
                <a:solidFill>
                  <a:srgbClr val="FF0000"/>
                </a:solidFill>
                <a:latin typeface="Times New Roman" pitchFamily="18" charset="0"/>
                <a:cs typeface="Times New Roman" pitchFamily="18" charset="0"/>
              </a:rPr>
              <a:t>  x 6</a:t>
            </a:r>
          </a:p>
        </p:txBody>
      </p:sp>
      <p:sp>
        <p:nvSpPr>
          <p:cNvPr id="15" name="Text Box 29">
            <a:extLst>
              <a:ext uri="{FF2B5EF4-FFF2-40B4-BE49-F238E27FC236}">
                <a16:creationId xmlns:a16="http://schemas.microsoft.com/office/drawing/2014/main" id="{E268C7A7-3DF4-406E-8C6E-893447A29379}"/>
              </a:ext>
            </a:extLst>
          </p:cNvPr>
          <p:cNvSpPr txBox="1">
            <a:spLocks noChangeArrowheads="1"/>
          </p:cNvSpPr>
          <p:nvPr/>
        </p:nvSpPr>
        <p:spPr bwMode="auto">
          <a:xfrm>
            <a:off x="5123818" y="4627031"/>
            <a:ext cx="3585697" cy="400110"/>
          </a:xfrm>
          <a:prstGeom prst="rect">
            <a:avLst/>
          </a:prstGeom>
          <a:noFill/>
          <a:ln w="9525">
            <a:noFill/>
            <a:miter lim="800000"/>
            <a:headEnd/>
            <a:tailEnd/>
          </a:ln>
        </p:spPr>
        <p:txBody>
          <a:bodyPr wrap="square">
            <a:spAutoFit/>
          </a:bodyPr>
          <a:lstStyle/>
          <a:p>
            <a:pPr>
              <a:spcBef>
                <a:spcPct val="50000"/>
              </a:spcBef>
            </a:pPr>
            <a:r>
              <a:rPr lang="en-US" altLang="en-US" sz="2000" b="1">
                <a:latin typeface="Times New Roman" pitchFamily="18" charset="0"/>
                <a:cs typeface="Times New Roman" pitchFamily="18" charset="0"/>
              </a:rPr>
              <a:t>a: số đo cạnh</a:t>
            </a:r>
          </a:p>
        </p:txBody>
      </p:sp>
      <p:sp>
        <p:nvSpPr>
          <p:cNvPr id="16" name="Text Box 29">
            <a:extLst>
              <a:ext uri="{FF2B5EF4-FFF2-40B4-BE49-F238E27FC236}">
                <a16:creationId xmlns:a16="http://schemas.microsoft.com/office/drawing/2014/main" id="{0C4D666A-4948-4260-B5DA-F696591A70F6}"/>
              </a:ext>
            </a:extLst>
          </p:cNvPr>
          <p:cNvSpPr txBox="1">
            <a:spLocks noChangeArrowheads="1"/>
          </p:cNvSpPr>
          <p:nvPr/>
        </p:nvSpPr>
        <p:spPr bwMode="auto">
          <a:xfrm>
            <a:off x="3001807" y="3934533"/>
            <a:ext cx="2443120" cy="461665"/>
          </a:xfrm>
          <a:prstGeom prst="rect">
            <a:avLst/>
          </a:prstGeom>
          <a:noFill/>
          <a:ln w="9525">
            <a:noFill/>
            <a:miter lim="800000"/>
            <a:headEnd/>
            <a:tailEnd/>
          </a:ln>
        </p:spPr>
        <p:txBody>
          <a:bodyPr wrap="square">
            <a:spAutoFit/>
          </a:bodyPr>
          <a:lstStyle/>
          <a:p>
            <a:pPr>
              <a:spcBef>
                <a:spcPct val="50000"/>
              </a:spcBef>
            </a:pPr>
            <a:r>
              <a:rPr lang="en-US" altLang="en-US" sz="2400" b="1">
                <a:solidFill>
                  <a:srgbClr val="FF0000"/>
                </a:solidFill>
                <a:latin typeface="Times New Roman" pitchFamily="18" charset="0"/>
                <a:cs typeface="Times New Roman" pitchFamily="18" charset="0"/>
              </a:rPr>
              <a:t>S</a:t>
            </a:r>
            <a:r>
              <a:rPr lang="en-US" altLang="en-US" sz="2400" b="1" baseline="-25000">
                <a:solidFill>
                  <a:srgbClr val="FF0000"/>
                </a:solidFill>
                <a:latin typeface="Times New Roman" pitchFamily="18" charset="0"/>
                <a:cs typeface="Times New Roman" pitchFamily="18" charset="0"/>
              </a:rPr>
              <a:t>tp </a:t>
            </a:r>
            <a:r>
              <a:rPr lang="en-US" altLang="en-US" sz="2400" b="1">
                <a:solidFill>
                  <a:srgbClr val="FF0000"/>
                </a:solidFill>
                <a:latin typeface="Times New Roman" pitchFamily="18" charset="0"/>
                <a:cs typeface="Times New Roman" pitchFamily="18" charset="0"/>
              </a:rPr>
              <a:t>= (a x a) x 6</a:t>
            </a:r>
          </a:p>
        </p:txBody>
      </p:sp>
    </p:spTree>
    <p:extLst>
      <p:ext uri="{BB962C8B-B14F-4D97-AF65-F5344CB8AC3E}">
        <p14:creationId xmlns:p14="http://schemas.microsoft.com/office/powerpoint/2010/main" val="1764725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1482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73FB8272-DDF6-40F3-8AB7-BCCAFEA11771}"/>
              </a:ext>
            </a:extLst>
          </p:cNvPr>
          <p:cNvSpPr>
            <a:spLocks noChangeArrowheads="1"/>
          </p:cNvSpPr>
          <p:nvPr/>
        </p:nvSpPr>
        <p:spPr bwMode="auto">
          <a:xfrm>
            <a:off x="5847037" y="971550"/>
            <a:ext cx="2057400" cy="1828800"/>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p>
        </p:txBody>
      </p:sp>
      <p:sp>
        <p:nvSpPr>
          <p:cNvPr id="3" name="Line 4">
            <a:extLst>
              <a:ext uri="{FF2B5EF4-FFF2-40B4-BE49-F238E27FC236}">
                <a16:creationId xmlns:a16="http://schemas.microsoft.com/office/drawing/2014/main" id="{DB1F45B0-8897-47B1-9BF0-29FD85C7DA2D}"/>
              </a:ext>
            </a:extLst>
          </p:cNvPr>
          <p:cNvSpPr>
            <a:spLocks noChangeShapeType="1"/>
          </p:cNvSpPr>
          <p:nvPr/>
        </p:nvSpPr>
        <p:spPr bwMode="auto">
          <a:xfrm>
            <a:off x="5847037" y="2952750"/>
            <a:ext cx="1600200" cy="0"/>
          </a:xfrm>
          <a:prstGeom prst="line">
            <a:avLst/>
          </a:prstGeom>
          <a:noFill/>
          <a:ln w="19050">
            <a:solidFill>
              <a:srgbClr val="FF0066"/>
            </a:solidFill>
            <a:round/>
            <a:headEnd type="triangle" w="med" len="med"/>
            <a:tailEnd type="triangle" w="med" len="med"/>
          </a:ln>
          <a:effectLst>
            <a:prstShdw prst="shdw17" dist="17961" dir="2700000">
              <a:srgbClr val="99003D"/>
            </a:prstShdw>
          </a:effectLst>
        </p:spPr>
        <p:txBody>
          <a:bodyPr/>
          <a:lstStyle/>
          <a:p>
            <a:endParaRPr lang="en-US"/>
          </a:p>
        </p:txBody>
      </p:sp>
      <p:sp>
        <p:nvSpPr>
          <p:cNvPr id="4" name="Text Box 5">
            <a:extLst>
              <a:ext uri="{FF2B5EF4-FFF2-40B4-BE49-F238E27FC236}">
                <a16:creationId xmlns:a16="http://schemas.microsoft.com/office/drawing/2014/main" id="{60C40CDC-3C7C-4CAE-8819-7A75058AF6EA}"/>
              </a:ext>
            </a:extLst>
          </p:cNvPr>
          <p:cNvSpPr txBox="1">
            <a:spLocks noChangeArrowheads="1"/>
          </p:cNvSpPr>
          <p:nvPr/>
        </p:nvSpPr>
        <p:spPr bwMode="auto">
          <a:xfrm>
            <a:off x="6228037" y="289083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dirty="0">
                <a:latin typeface="Times New Roman" pitchFamily="18" charset="0"/>
              </a:rPr>
              <a:t>5cm</a:t>
            </a:r>
          </a:p>
        </p:txBody>
      </p:sp>
      <p:sp>
        <p:nvSpPr>
          <p:cNvPr id="5" name="Text Box 18">
            <a:extLst>
              <a:ext uri="{FF2B5EF4-FFF2-40B4-BE49-F238E27FC236}">
                <a16:creationId xmlns:a16="http://schemas.microsoft.com/office/drawing/2014/main" id="{C1915BBB-F807-4924-9D31-A95234C0ACDA}"/>
              </a:ext>
            </a:extLst>
          </p:cNvPr>
          <p:cNvSpPr txBox="1">
            <a:spLocks noChangeArrowheads="1"/>
          </p:cNvSpPr>
          <p:nvPr/>
        </p:nvSpPr>
        <p:spPr bwMode="auto">
          <a:xfrm>
            <a:off x="345598" y="285750"/>
            <a:ext cx="1447800" cy="461665"/>
          </a:xfrm>
          <a:prstGeom prst="rect">
            <a:avLst/>
          </a:prstGeom>
          <a:noFill/>
          <a:ln w="9525">
            <a:noFill/>
            <a:miter lim="800000"/>
            <a:headEnd/>
            <a:tailEnd/>
          </a:ln>
        </p:spPr>
        <p:txBody>
          <a:bodyPr>
            <a:spAutoFit/>
          </a:bodyPr>
          <a:lstStyle/>
          <a:p>
            <a:pPr>
              <a:spcBef>
                <a:spcPct val="50000"/>
              </a:spcBef>
            </a:pPr>
            <a:r>
              <a:rPr lang="en-US" altLang="en-US" sz="2400" b="1" u="sng">
                <a:solidFill>
                  <a:schemeClr val="accent2">
                    <a:lumMod val="75000"/>
                  </a:schemeClr>
                </a:solidFill>
                <a:latin typeface="Times New Roman" pitchFamily="18" charset="0"/>
              </a:rPr>
              <a:t>Ví dụ:</a:t>
            </a:r>
          </a:p>
        </p:txBody>
      </p:sp>
      <p:sp>
        <p:nvSpPr>
          <p:cNvPr id="6" name="Line 19">
            <a:extLst>
              <a:ext uri="{FF2B5EF4-FFF2-40B4-BE49-F238E27FC236}">
                <a16:creationId xmlns:a16="http://schemas.microsoft.com/office/drawing/2014/main" id="{1CFA10D0-6E4A-4723-88BD-9A26789F8091}"/>
              </a:ext>
            </a:extLst>
          </p:cNvPr>
          <p:cNvSpPr>
            <a:spLocks noChangeShapeType="1"/>
          </p:cNvSpPr>
          <p:nvPr/>
        </p:nvSpPr>
        <p:spPr bwMode="auto">
          <a:xfrm flipH="1">
            <a:off x="7523436" y="2439342"/>
            <a:ext cx="455311" cy="437208"/>
          </a:xfrm>
          <a:prstGeom prst="line">
            <a:avLst/>
          </a:prstGeom>
          <a:noFill/>
          <a:ln w="28575">
            <a:solidFill>
              <a:srgbClr val="FF0066"/>
            </a:solidFill>
            <a:round/>
            <a:headEnd type="triangle" w="med" len="med"/>
            <a:tailEnd type="triangle" w="med" len="med"/>
          </a:ln>
        </p:spPr>
        <p:txBody>
          <a:bodyPr/>
          <a:lstStyle/>
          <a:p>
            <a:endParaRPr lang="en-US"/>
          </a:p>
        </p:txBody>
      </p:sp>
      <p:sp>
        <p:nvSpPr>
          <p:cNvPr id="7" name="Line 20">
            <a:extLst>
              <a:ext uri="{FF2B5EF4-FFF2-40B4-BE49-F238E27FC236}">
                <a16:creationId xmlns:a16="http://schemas.microsoft.com/office/drawing/2014/main" id="{18320447-B84B-46C0-81B1-E676066BC8C4}"/>
              </a:ext>
            </a:extLst>
          </p:cNvPr>
          <p:cNvSpPr>
            <a:spLocks noChangeShapeType="1"/>
          </p:cNvSpPr>
          <p:nvPr/>
        </p:nvSpPr>
        <p:spPr bwMode="auto">
          <a:xfrm>
            <a:off x="8056837" y="1003300"/>
            <a:ext cx="12700" cy="1130300"/>
          </a:xfrm>
          <a:prstGeom prst="line">
            <a:avLst/>
          </a:prstGeom>
          <a:noFill/>
          <a:ln w="28575">
            <a:solidFill>
              <a:srgbClr val="FF0066"/>
            </a:solidFill>
            <a:round/>
            <a:headEnd type="triangle" w="med" len="med"/>
            <a:tailEnd type="triangle" w="med" len="med"/>
          </a:ln>
        </p:spPr>
        <p:txBody>
          <a:bodyPr/>
          <a:lstStyle/>
          <a:p>
            <a:endParaRPr lang="en-US"/>
          </a:p>
        </p:txBody>
      </p:sp>
      <p:sp>
        <p:nvSpPr>
          <p:cNvPr id="8" name="Text Box 21">
            <a:extLst>
              <a:ext uri="{FF2B5EF4-FFF2-40B4-BE49-F238E27FC236}">
                <a16:creationId xmlns:a16="http://schemas.microsoft.com/office/drawing/2014/main" id="{0DEF3638-A9C1-4EC6-A204-85AB7285A049}"/>
              </a:ext>
            </a:extLst>
          </p:cNvPr>
          <p:cNvSpPr txBox="1">
            <a:spLocks noChangeArrowheads="1"/>
          </p:cNvSpPr>
          <p:nvPr/>
        </p:nvSpPr>
        <p:spPr bwMode="auto">
          <a:xfrm>
            <a:off x="8209237" y="1322388"/>
            <a:ext cx="1219200" cy="5191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9" name="Text Box 22">
            <a:extLst>
              <a:ext uri="{FF2B5EF4-FFF2-40B4-BE49-F238E27FC236}">
                <a16:creationId xmlns:a16="http://schemas.microsoft.com/office/drawing/2014/main" id="{5D14CD3A-B15E-4C75-BCAC-8E4429C34968}"/>
              </a:ext>
            </a:extLst>
          </p:cNvPr>
          <p:cNvSpPr txBox="1">
            <a:spLocks noChangeArrowheads="1"/>
          </p:cNvSpPr>
          <p:nvPr/>
        </p:nvSpPr>
        <p:spPr bwMode="auto">
          <a:xfrm rot="-3025021">
            <a:off x="7630594" y="2312193"/>
            <a:ext cx="12192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itchFamily="18" charset="0"/>
              </a:rPr>
              <a:t>5cm</a:t>
            </a:r>
          </a:p>
        </p:txBody>
      </p:sp>
      <p:sp>
        <p:nvSpPr>
          <p:cNvPr id="10" name="Text Box 25">
            <a:extLst>
              <a:ext uri="{FF2B5EF4-FFF2-40B4-BE49-F238E27FC236}">
                <a16:creationId xmlns:a16="http://schemas.microsoft.com/office/drawing/2014/main" id="{610008FC-33FA-456D-A42A-FDA2C36D1735}"/>
              </a:ext>
            </a:extLst>
          </p:cNvPr>
          <p:cNvSpPr txBox="1">
            <a:spLocks noChangeArrowheads="1"/>
          </p:cNvSpPr>
          <p:nvPr/>
        </p:nvSpPr>
        <p:spPr bwMode="auto">
          <a:xfrm>
            <a:off x="345598" y="1119399"/>
            <a:ext cx="5146858" cy="3046988"/>
          </a:xfrm>
          <a:prstGeom prst="rect">
            <a:avLst/>
          </a:prstGeom>
          <a:noFill/>
          <a:ln w="38100" cmpd="dbl">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defRPr/>
            </a:pPr>
            <a:r>
              <a:rPr lang="en-US" sz="2400" dirty="0">
                <a:latin typeface="Times New Roman" pitchFamily="18" charset="0"/>
              </a:rPr>
              <a:t>                                </a:t>
            </a:r>
            <a:r>
              <a:rPr lang="en-US" sz="2400" u="sng" dirty="0" err="1">
                <a:latin typeface="Times New Roman" pitchFamily="18" charset="0"/>
              </a:rPr>
              <a:t>Giải</a:t>
            </a:r>
            <a:endParaRPr lang="en-US" sz="2400" u="sng" dirty="0">
              <a:latin typeface="Times New Roman" pitchFamily="18" charset="0"/>
            </a:endParaRPr>
          </a:p>
          <a:p>
            <a:pPr eaLnBrk="1" hangingPunct="1">
              <a:defRPr/>
            </a:pPr>
            <a:r>
              <a:rPr lang="en-US" sz="2400" dirty="0">
                <a:latin typeface="Times New Roman" pitchFamily="18" charset="0"/>
              </a:rPr>
              <a:t> </a:t>
            </a: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xung</a:t>
            </a:r>
            <a:r>
              <a:rPr lang="en-US" sz="2400" dirty="0">
                <a:latin typeface="Times New Roman" pitchFamily="18" charset="0"/>
              </a:rPr>
              <a:t> </a:t>
            </a:r>
            <a:r>
              <a:rPr lang="en-US" sz="2400" dirty="0" err="1">
                <a:latin typeface="Times New Roman" pitchFamily="18" charset="0"/>
              </a:rPr>
              <a:t>quanh</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4 = </a:t>
            </a:r>
          </a:p>
          <a:p>
            <a:pPr eaLnBrk="1" hangingPunct="1">
              <a:defRPr/>
            </a:pPr>
            <a:r>
              <a:rPr lang="en-US" sz="2400" dirty="0" err="1">
                <a:latin typeface="Times New Roman" pitchFamily="18" charset="0"/>
              </a:rPr>
              <a:t>Diện</a:t>
            </a:r>
            <a:r>
              <a:rPr lang="en-US" sz="2400" dirty="0">
                <a:latin typeface="Times New Roman" pitchFamily="18" charset="0"/>
              </a:rPr>
              <a:t> </a:t>
            </a:r>
            <a:r>
              <a:rPr lang="en-US" sz="2400" dirty="0" err="1">
                <a:latin typeface="Times New Roman" pitchFamily="18" charset="0"/>
              </a:rPr>
              <a:t>tích</a:t>
            </a:r>
            <a:r>
              <a:rPr lang="en-US" sz="2400" dirty="0">
                <a:latin typeface="Times New Roman" pitchFamily="18" charset="0"/>
              </a:rPr>
              <a:t> </a:t>
            </a:r>
            <a:r>
              <a:rPr lang="en-US" sz="2400" dirty="0" err="1">
                <a:latin typeface="Times New Roman" pitchFamily="18" charset="0"/>
              </a:rPr>
              <a:t>toàn</a:t>
            </a:r>
            <a:r>
              <a:rPr lang="en-US" sz="2400" dirty="0">
                <a:latin typeface="Times New Roman" pitchFamily="18" charset="0"/>
              </a:rPr>
              <a:t> </a:t>
            </a:r>
            <a:r>
              <a:rPr lang="en-US" sz="2400" dirty="0" err="1">
                <a:latin typeface="Times New Roman" pitchFamily="18" charset="0"/>
              </a:rPr>
              <a:t>phần</a:t>
            </a:r>
            <a:r>
              <a:rPr lang="en-US" sz="2400" dirty="0">
                <a:latin typeface="Times New Roman" pitchFamily="18" charset="0"/>
              </a:rPr>
              <a:t> </a:t>
            </a:r>
            <a:r>
              <a:rPr lang="en-US" sz="2400" dirty="0" err="1">
                <a:latin typeface="Times New Roman" pitchFamily="18" charset="0"/>
              </a:rPr>
              <a:t>của</a:t>
            </a:r>
            <a:r>
              <a:rPr lang="en-US" sz="2400" dirty="0">
                <a:latin typeface="Times New Roman" pitchFamily="18" charset="0"/>
              </a:rPr>
              <a:t> </a:t>
            </a:r>
            <a:r>
              <a:rPr lang="en-US" sz="2400" dirty="0" err="1">
                <a:latin typeface="Times New Roman" pitchFamily="18" charset="0"/>
              </a:rPr>
              <a:t>hình</a:t>
            </a:r>
            <a:r>
              <a:rPr lang="en-US" sz="2400" dirty="0">
                <a:latin typeface="Times New Roman" pitchFamily="18" charset="0"/>
              </a:rPr>
              <a:t> </a:t>
            </a:r>
            <a:r>
              <a:rPr lang="en-US" sz="2400" dirty="0" err="1">
                <a:latin typeface="Times New Roman" pitchFamily="18" charset="0"/>
              </a:rPr>
              <a:t>lập</a:t>
            </a:r>
            <a:r>
              <a:rPr lang="en-US" sz="2400" dirty="0">
                <a:latin typeface="Times New Roman" pitchFamily="18" charset="0"/>
              </a:rPr>
              <a:t> </a:t>
            </a:r>
            <a:r>
              <a:rPr lang="en-US" sz="2400" dirty="0" err="1">
                <a:latin typeface="Times New Roman" pitchFamily="18" charset="0"/>
              </a:rPr>
              <a:t>phương</a:t>
            </a:r>
            <a:r>
              <a:rPr lang="en-US" sz="2400" dirty="0">
                <a:latin typeface="Times New Roman" pitchFamily="18" charset="0"/>
              </a:rPr>
              <a:t> là:  </a:t>
            </a:r>
          </a:p>
          <a:p>
            <a:pPr eaLnBrk="1" hangingPunct="1">
              <a:defRPr/>
            </a:pPr>
            <a:r>
              <a:rPr lang="en-US" sz="2400" dirty="0">
                <a:latin typeface="Times New Roman" pitchFamily="18" charset="0"/>
              </a:rPr>
              <a:t>            (5 x 5) x 6 = </a:t>
            </a:r>
          </a:p>
          <a:p>
            <a:pPr eaLnBrk="1" hangingPunct="1">
              <a:defRPr/>
            </a:pPr>
            <a:r>
              <a:rPr lang="en-US" sz="2400">
                <a:latin typeface="Times New Roman" pitchFamily="18" charset="0"/>
              </a:rPr>
              <a:t>                  </a:t>
            </a:r>
            <a:r>
              <a:rPr lang="en-US" sz="2400" u="sng">
                <a:latin typeface="Times New Roman" pitchFamily="18" charset="0"/>
              </a:rPr>
              <a:t>Đáp </a:t>
            </a:r>
            <a:r>
              <a:rPr lang="en-US" sz="2400" u="sng" dirty="0" err="1">
                <a:latin typeface="Times New Roman" pitchFamily="18" charset="0"/>
              </a:rPr>
              <a:t>số</a:t>
            </a:r>
            <a:r>
              <a:rPr lang="en-US" sz="2400" dirty="0">
                <a:latin typeface="Times New Roman" pitchFamily="18" charset="0"/>
              </a:rPr>
              <a:t>:   100cm</a:t>
            </a:r>
            <a:r>
              <a:rPr lang="en-US" sz="2400" dirty="0">
                <a:latin typeface="Times New Roman" pitchFamily="18" charset="0"/>
                <a:cs typeface="Times New Roman" pitchFamily="18" charset="0"/>
              </a:rPr>
              <a:t>² ; 150cm².</a:t>
            </a:r>
          </a:p>
        </p:txBody>
      </p:sp>
      <p:sp>
        <p:nvSpPr>
          <p:cNvPr id="11" name="Text Box 30">
            <a:extLst>
              <a:ext uri="{FF2B5EF4-FFF2-40B4-BE49-F238E27FC236}">
                <a16:creationId xmlns:a16="http://schemas.microsoft.com/office/drawing/2014/main" id="{FC6E0538-E9D1-4E50-A38F-4AF75B90EBFC}"/>
              </a:ext>
            </a:extLst>
          </p:cNvPr>
          <p:cNvSpPr txBox="1">
            <a:spLocks noChangeArrowheads="1"/>
          </p:cNvSpPr>
          <p:nvPr/>
        </p:nvSpPr>
        <p:spPr bwMode="auto">
          <a:xfrm>
            <a:off x="1292225" y="285750"/>
            <a:ext cx="7620000" cy="830263"/>
          </a:xfrm>
          <a:prstGeom prst="rect">
            <a:avLst/>
          </a:prstGeom>
          <a:noFill/>
          <a:ln w="9525">
            <a:noFill/>
            <a:miter lim="800000"/>
            <a:headEnd/>
            <a:tailEnd/>
          </a:ln>
        </p:spPr>
        <p:txBody>
          <a:bodyPr>
            <a:spAutoFit/>
          </a:bodyPr>
          <a:lstStyle/>
          <a:p>
            <a:pPr>
              <a:spcBef>
                <a:spcPct val="50000"/>
              </a:spcBef>
            </a:pPr>
            <a:r>
              <a:rPr lang="en-US" altLang="en-US" sz="2400">
                <a:solidFill>
                  <a:schemeClr val="accent2">
                    <a:lumMod val="50000"/>
                  </a:schemeClr>
                </a:solidFill>
                <a:latin typeface="Times New Roman" pitchFamily="18" charset="0"/>
                <a:cs typeface="Times New Roman" pitchFamily="18" charset="0"/>
              </a:rPr>
              <a:t>Tính diện tích xung quanh và diện tích toàn phần của hình lập phương có cạnh 5cm.</a:t>
            </a:r>
          </a:p>
        </p:txBody>
      </p:sp>
      <p:sp>
        <p:nvSpPr>
          <p:cNvPr id="12" name="Rectangle 11">
            <a:extLst>
              <a:ext uri="{FF2B5EF4-FFF2-40B4-BE49-F238E27FC236}">
                <a16:creationId xmlns:a16="http://schemas.microsoft.com/office/drawing/2014/main" id="{213BF1F0-0AFF-4C3B-88EE-DD9AC18BB84D}"/>
              </a:ext>
            </a:extLst>
          </p:cNvPr>
          <p:cNvSpPr>
            <a:spLocks noChangeArrowheads="1"/>
          </p:cNvSpPr>
          <p:nvPr/>
        </p:nvSpPr>
        <p:spPr bwMode="auto">
          <a:xfrm>
            <a:off x="2905125" y="2193588"/>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100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
        <p:nvSpPr>
          <p:cNvPr id="13" name="Rectangle 12">
            <a:extLst>
              <a:ext uri="{FF2B5EF4-FFF2-40B4-BE49-F238E27FC236}">
                <a16:creationId xmlns:a16="http://schemas.microsoft.com/office/drawing/2014/main" id="{13BB8537-127A-4C1F-9C78-69D5EBF1CFBB}"/>
              </a:ext>
            </a:extLst>
          </p:cNvPr>
          <p:cNvSpPr>
            <a:spLocks noChangeArrowheads="1"/>
          </p:cNvSpPr>
          <p:nvPr/>
        </p:nvSpPr>
        <p:spPr bwMode="auto">
          <a:xfrm>
            <a:off x="2952750" y="3292053"/>
            <a:ext cx="1414170" cy="461665"/>
          </a:xfrm>
          <a:prstGeom prst="rect">
            <a:avLst/>
          </a:prstGeom>
          <a:noFill/>
          <a:ln w="9525">
            <a:noFill/>
            <a:miter lim="800000"/>
            <a:headEnd/>
            <a:tailEnd/>
          </a:ln>
        </p:spPr>
        <p:txBody>
          <a:bodyPr wrap="none">
            <a:spAutoFit/>
          </a:bodyPr>
          <a:lstStyle/>
          <a:p>
            <a:pPr eaLnBrk="1" hangingPunct="1"/>
            <a:r>
              <a:rPr lang="en-US" altLang="en-US" sz="2400">
                <a:latin typeface="Times New Roman" pitchFamily="18" charset="0"/>
              </a:rPr>
              <a:t>150 (cm</a:t>
            </a:r>
            <a:r>
              <a:rPr lang="en-US" altLang="en-US" sz="2400">
                <a:latin typeface="Times New Roman" pitchFamily="18" charset="0"/>
                <a:cs typeface="Times New Roman" pitchFamily="18" charset="0"/>
              </a:rPr>
              <a:t>²</a:t>
            </a:r>
            <a:r>
              <a:rPr lang="en-US" altLang="en-US" sz="2400">
                <a:latin typeface="Times New Roman" pitchFamily="18" charset="0"/>
              </a:rPr>
              <a:t>)</a:t>
            </a:r>
          </a:p>
        </p:txBody>
      </p:sp>
    </p:spTree>
    <p:extLst>
      <p:ext uri="{BB962C8B-B14F-4D97-AF65-F5344CB8AC3E}">
        <p14:creationId xmlns:p14="http://schemas.microsoft.com/office/powerpoint/2010/main" val="1061501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amond(in)">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heckerboard(across)">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500"/>
                                        <p:tgtEl>
                                          <p:spTgt spid="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heckerboard(across)">
                                      <p:cBhvr>
                                        <p:cTn id="35" dur="500"/>
                                        <p:tgtEl>
                                          <p:spTgt spid="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500"/>
                                        <p:tgtEl>
                                          <p:spTgt spid="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Scale>
                                      <p:cBhvr>
                                        <p:cTn id="49"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10">
                                            <p:txEl>
                                              <p:pRg st="0" end="0"/>
                                            </p:txEl>
                                          </p:spTgt>
                                        </p:tgtEl>
                                        <p:attrNameLst>
                                          <p:attrName>ppt_x</p:attrName>
                                          <p:attrName>ppt_y</p:attrName>
                                        </p:attrNameLst>
                                      </p:cBhvr>
                                    </p:animMotion>
                                    <p:animEffect transition="in" filter="fade">
                                      <p:cBhvr>
                                        <p:cTn id="51" dur="1000"/>
                                        <p:tgtEl>
                                          <p:spTgt spid="1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2" presetClass="entr" presetSubtype="0" fill="hold" nodeType="clickEffect">
                                  <p:stCondLst>
                                    <p:cond delay="0"/>
                                  </p:stCondLst>
                                  <p:childTnLst>
                                    <p:set>
                                      <p:cBhvr>
                                        <p:cTn id="55" dur="1" fill="hold">
                                          <p:stCondLst>
                                            <p:cond delay="0"/>
                                          </p:stCondLst>
                                        </p:cTn>
                                        <p:tgtEl>
                                          <p:spTgt spid="10">
                                            <p:txEl>
                                              <p:pRg st="1" end="1"/>
                                            </p:txEl>
                                          </p:spTgt>
                                        </p:tgtEl>
                                        <p:attrNameLst>
                                          <p:attrName>style.visibility</p:attrName>
                                        </p:attrNameLst>
                                      </p:cBhvr>
                                      <p:to>
                                        <p:strVal val="visible"/>
                                      </p:to>
                                    </p:set>
                                    <p:animScale>
                                      <p:cBhvr>
                                        <p:cTn id="5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10">
                                            <p:txEl>
                                              <p:pRg st="1" end="1"/>
                                            </p:txEl>
                                          </p:spTgt>
                                        </p:tgtEl>
                                        <p:attrNameLst>
                                          <p:attrName>ppt_x</p:attrName>
                                          <p:attrName>ppt_y</p:attrName>
                                        </p:attrNameLst>
                                      </p:cBhvr>
                                    </p:animMotion>
                                    <p:animEffect transition="in" filter="fade">
                                      <p:cBhvr>
                                        <p:cTn id="58" dur="1000"/>
                                        <p:tgtEl>
                                          <p:spTgt spid="10">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2" presetClass="entr" presetSubtype="0" fill="hold" nodeType="clickEffect">
                                  <p:stCondLst>
                                    <p:cond delay="0"/>
                                  </p:stCondLst>
                                  <p:childTnLst>
                                    <p:set>
                                      <p:cBhvr>
                                        <p:cTn id="62" dur="1" fill="hold">
                                          <p:stCondLst>
                                            <p:cond delay="0"/>
                                          </p:stCondLst>
                                        </p:cTn>
                                        <p:tgtEl>
                                          <p:spTgt spid="10">
                                            <p:txEl>
                                              <p:pRg st="2" end="2"/>
                                            </p:txEl>
                                          </p:spTgt>
                                        </p:tgtEl>
                                        <p:attrNameLst>
                                          <p:attrName>style.visibility</p:attrName>
                                        </p:attrNameLst>
                                      </p:cBhvr>
                                      <p:to>
                                        <p:strVal val="visible"/>
                                      </p:to>
                                    </p:set>
                                    <p:animScale>
                                      <p:cBhvr>
                                        <p:cTn id="63"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10">
                                            <p:txEl>
                                              <p:pRg st="2" end="2"/>
                                            </p:txEl>
                                          </p:spTgt>
                                        </p:tgtEl>
                                        <p:attrNameLst>
                                          <p:attrName>ppt_x</p:attrName>
                                          <p:attrName>ppt_y</p:attrName>
                                        </p:attrNameLst>
                                      </p:cBhvr>
                                    </p:animMotion>
                                    <p:animEffect transition="in" filter="fade">
                                      <p:cBhvr>
                                        <p:cTn id="65" dur="1000"/>
                                        <p:tgtEl>
                                          <p:spTgt spid="10">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Scale>
                                      <p:cBhvr>
                                        <p:cTn id="70"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12"/>
                                        </p:tgtEl>
                                        <p:attrNameLst>
                                          <p:attrName>ppt_x</p:attrName>
                                          <p:attrName>ppt_y</p:attrName>
                                        </p:attrNameLst>
                                      </p:cBhvr>
                                    </p:animMotion>
                                    <p:animEffect transition="in" filter="fade">
                                      <p:cBhvr>
                                        <p:cTn id="72" dur="10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52" presetClass="entr" presetSubtype="0" fill="hold" nodeType="clickEffect">
                                  <p:stCondLst>
                                    <p:cond delay="0"/>
                                  </p:stCondLst>
                                  <p:childTnLst>
                                    <p:set>
                                      <p:cBhvr>
                                        <p:cTn id="76" dur="1" fill="hold">
                                          <p:stCondLst>
                                            <p:cond delay="0"/>
                                          </p:stCondLst>
                                        </p:cTn>
                                        <p:tgtEl>
                                          <p:spTgt spid="10">
                                            <p:txEl>
                                              <p:pRg st="3" end="3"/>
                                            </p:txEl>
                                          </p:spTgt>
                                        </p:tgtEl>
                                        <p:attrNameLst>
                                          <p:attrName>style.visibility</p:attrName>
                                        </p:attrNameLst>
                                      </p:cBhvr>
                                      <p:to>
                                        <p:strVal val="visible"/>
                                      </p:to>
                                    </p:set>
                                    <p:animScale>
                                      <p:cBhvr>
                                        <p:cTn id="77" dur="1000" decel="50000" fill="hold">
                                          <p:stCondLst>
                                            <p:cond delay="0"/>
                                          </p:stCondLst>
                                        </p:cTn>
                                        <p:tgtEl>
                                          <p:spTgt spid="1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8" dur="1000" decel="50000" fill="hold">
                                          <p:stCondLst>
                                            <p:cond delay="0"/>
                                          </p:stCondLst>
                                        </p:cTn>
                                        <p:tgtEl>
                                          <p:spTgt spid="10">
                                            <p:txEl>
                                              <p:pRg st="3" end="3"/>
                                            </p:txEl>
                                          </p:spTgt>
                                        </p:tgtEl>
                                        <p:attrNameLst>
                                          <p:attrName>ppt_x</p:attrName>
                                          <p:attrName>ppt_y</p:attrName>
                                        </p:attrNameLst>
                                      </p:cBhvr>
                                    </p:animMotion>
                                    <p:animEffect transition="in" filter="fade">
                                      <p:cBhvr>
                                        <p:cTn id="79" dur="1000"/>
                                        <p:tgtEl>
                                          <p:spTgt spid="10">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2" presetClass="entr" presetSubtype="0" fill="hold" nodeType="clickEffect">
                                  <p:stCondLst>
                                    <p:cond delay="0"/>
                                  </p:stCondLst>
                                  <p:childTnLst>
                                    <p:set>
                                      <p:cBhvr>
                                        <p:cTn id="83" dur="1" fill="hold">
                                          <p:stCondLst>
                                            <p:cond delay="0"/>
                                          </p:stCondLst>
                                        </p:cTn>
                                        <p:tgtEl>
                                          <p:spTgt spid="10">
                                            <p:txEl>
                                              <p:pRg st="4" end="4"/>
                                            </p:txEl>
                                          </p:spTgt>
                                        </p:tgtEl>
                                        <p:attrNameLst>
                                          <p:attrName>style.visibility</p:attrName>
                                        </p:attrNameLst>
                                      </p:cBhvr>
                                      <p:to>
                                        <p:strVal val="visible"/>
                                      </p:to>
                                    </p:set>
                                    <p:animScale>
                                      <p:cBhvr>
                                        <p:cTn id="84" dur="1000" decel="50000" fill="hold">
                                          <p:stCondLst>
                                            <p:cond delay="0"/>
                                          </p:stCondLst>
                                        </p:cTn>
                                        <p:tgtEl>
                                          <p:spTgt spid="10">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5" dur="1000" decel="50000" fill="hold">
                                          <p:stCondLst>
                                            <p:cond delay="0"/>
                                          </p:stCondLst>
                                        </p:cTn>
                                        <p:tgtEl>
                                          <p:spTgt spid="10">
                                            <p:txEl>
                                              <p:pRg st="4" end="4"/>
                                            </p:txEl>
                                          </p:spTgt>
                                        </p:tgtEl>
                                        <p:attrNameLst>
                                          <p:attrName>ppt_x</p:attrName>
                                          <p:attrName>ppt_y</p:attrName>
                                        </p:attrNameLst>
                                      </p:cBhvr>
                                    </p:animMotion>
                                    <p:animEffect transition="in" filter="fade">
                                      <p:cBhvr>
                                        <p:cTn id="86" dur="1000"/>
                                        <p:tgtEl>
                                          <p:spTgt spid="10">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2" presetClass="entr" presetSubtype="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Scale>
                                      <p:cBhvr>
                                        <p:cTn id="9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13"/>
                                        </p:tgtEl>
                                        <p:attrNameLst>
                                          <p:attrName>ppt_x</p:attrName>
                                          <p:attrName>ppt_y</p:attrName>
                                        </p:attrNameLst>
                                      </p:cBhvr>
                                    </p:animMotion>
                                    <p:animEffect transition="in" filter="fade">
                                      <p:cBhvr>
                                        <p:cTn id="93" dur="1000"/>
                                        <p:tgtEl>
                                          <p:spTgt spid="13"/>
                                        </p:tgtEl>
                                      </p:cBhvr>
                                    </p:animEffect>
                                  </p:childTnLst>
                                </p:cTn>
                              </p:par>
                            </p:childTnLst>
                          </p:cTn>
                        </p:par>
                      </p:childTnLst>
                    </p:cTn>
                  </p:par>
                  <p:par>
                    <p:cTn id="94" fill="hold">
                      <p:stCondLst>
                        <p:cond delay="indefinite"/>
                      </p:stCondLst>
                      <p:childTnLst>
                        <p:par>
                          <p:cTn id="95" fill="hold">
                            <p:stCondLst>
                              <p:cond delay="0"/>
                            </p:stCondLst>
                            <p:childTnLst>
                              <p:par>
                                <p:cTn id="96" presetID="52" presetClass="entr" presetSubtype="0" fill="hold" nodeType="clickEffect">
                                  <p:stCondLst>
                                    <p:cond delay="0"/>
                                  </p:stCondLst>
                                  <p:childTnLst>
                                    <p:set>
                                      <p:cBhvr>
                                        <p:cTn id="97" dur="1" fill="hold">
                                          <p:stCondLst>
                                            <p:cond delay="0"/>
                                          </p:stCondLst>
                                        </p:cTn>
                                        <p:tgtEl>
                                          <p:spTgt spid="10">
                                            <p:txEl>
                                              <p:pRg st="5" end="5"/>
                                            </p:txEl>
                                          </p:spTgt>
                                        </p:tgtEl>
                                        <p:attrNameLst>
                                          <p:attrName>style.visibility</p:attrName>
                                        </p:attrNameLst>
                                      </p:cBhvr>
                                      <p:to>
                                        <p:strVal val="visible"/>
                                      </p:to>
                                    </p:set>
                                    <p:animScale>
                                      <p:cBhvr>
                                        <p:cTn id="98" dur="1000" decel="50000" fill="hold">
                                          <p:stCondLst>
                                            <p:cond delay="0"/>
                                          </p:stCondLst>
                                        </p:cTn>
                                        <p:tgtEl>
                                          <p:spTgt spid="10">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9" dur="1000" decel="50000" fill="hold">
                                          <p:stCondLst>
                                            <p:cond delay="0"/>
                                          </p:stCondLst>
                                        </p:cTn>
                                        <p:tgtEl>
                                          <p:spTgt spid="10">
                                            <p:txEl>
                                              <p:pRg st="5" end="5"/>
                                            </p:txEl>
                                          </p:spTgt>
                                        </p:tgtEl>
                                        <p:attrNameLst>
                                          <p:attrName>ppt_x</p:attrName>
                                          <p:attrName>ppt_y</p:attrName>
                                        </p:attrNameLst>
                                      </p:cBhvr>
                                    </p:animMotion>
                                    <p:animEffect transition="in" filter="fade">
                                      <p:cBhvr>
                                        <p:cTn id="100"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p:bldP spid="6" grpId="0" animBg="1"/>
      <p:bldP spid="7" grpId="0" animBg="1"/>
      <p:bldP spid="8" grpId="0"/>
      <p:bldP spid="9"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Luyện tập</a:t>
            </a:r>
          </a:p>
        </p:txBody>
      </p:sp>
    </p:spTree>
    <p:extLst>
      <p:ext uri="{BB962C8B-B14F-4D97-AF65-F5344CB8AC3E}">
        <p14:creationId xmlns:p14="http://schemas.microsoft.com/office/powerpoint/2010/main" val="4245888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D38F0637-FC93-43D5-8AC2-96CDF6854619}"/>
              </a:ext>
            </a:extLst>
          </p:cNvPr>
          <p:cNvSpPr txBox="1">
            <a:spLocks noChangeArrowheads="1"/>
          </p:cNvSpPr>
          <p:nvPr/>
        </p:nvSpPr>
        <p:spPr bwMode="auto">
          <a:xfrm>
            <a:off x="228600" y="432250"/>
            <a:ext cx="8915400" cy="9461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u="sng" err="1">
                <a:solidFill>
                  <a:schemeClr val="accent2">
                    <a:lumMod val="75000"/>
                  </a:schemeClr>
                </a:solidFill>
                <a:latin typeface="Times New Roman" panose="02020603050405020304" pitchFamily="18" charset="0"/>
                <a:cs typeface="Times New Roman" panose="02020603050405020304" pitchFamily="18" charset="0"/>
              </a:rPr>
              <a:t>Bài</a:t>
            </a:r>
            <a:r>
              <a:rPr lang="en-US" sz="2800" b="1" u="sng">
                <a:solidFill>
                  <a:schemeClr val="accent2">
                    <a:lumMod val="75000"/>
                  </a:schemeClr>
                </a:solidFill>
                <a:latin typeface="Times New Roman" panose="02020603050405020304" pitchFamily="18" charset="0"/>
                <a:cs typeface="Times New Roman" panose="02020603050405020304" pitchFamily="18" charset="0"/>
              </a:rPr>
              <a:t> 1</a:t>
            </a:r>
            <a:r>
              <a:rPr lang="en-US" sz="2800" b="1">
                <a:solidFill>
                  <a:schemeClr val="accent2">
                    <a:lumMod val="75000"/>
                  </a:schemeClr>
                </a:solidFill>
                <a:latin typeface="Times New Roman" panose="02020603050405020304" pitchFamily="18" charset="0"/>
                <a:cs typeface="Times New Roman" panose="02020603050405020304" pitchFamily="18" charset="0"/>
              </a:rPr>
              <a:t>:</a:t>
            </a:r>
            <a:r>
              <a:rPr lang="en-US" sz="280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xung</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quanh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và</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diện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tích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toàn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phần</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của</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hình</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lập</a:t>
            </a:r>
            <a:r>
              <a:rPr lang="en-US" sz="2800" b="1" dirty="0">
                <a:solidFill>
                  <a:schemeClr val="accent2">
                    <a:lumMod val="75000"/>
                  </a:schemeClr>
                </a:solidFill>
                <a:latin typeface="Times New Roman" pitchFamily="18" charset="0"/>
                <a:cs typeface="Times New Roman" panose="02020603050405020304" pitchFamily="18" charset="0"/>
              </a:rPr>
              <a:t> </a:t>
            </a:r>
            <a:r>
              <a:rPr lang="en-US" sz="2800" b="1" dirty="0" err="1">
                <a:solidFill>
                  <a:schemeClr val="accent2">
                    <a:lumMod val="75000"/>
                  </a:schemeClr>
                </a:solidFill>
                <a:latin typeface="Times New Roman" pitchFamily="18" charset="0"/>
                <a:cs typeface="Times New Roman" panose="02020603050405020304" pitchFamily="18" charset="0"/>
              </a:rPr>
              <a:t>phương</a:t>
            </a:r>
            <a:r>
              <a:rPr lang="en-US" sz="2800" b="1" dirty="0">
                <a:solidFill>
                  <a:schemeClr val="accent2">
                    <a:lumMod val="75000"/>
                  </a:schemeClr>
                </a:solidFill>
                <a:latin typeface="Times New Roman" pitchFamily="18" charset="0"/>
                <a:cs typeface="Times New Roman" panose="02020603050405020304" pitchFamily="18" charset="0"/>
              </a:rPr>
              <a:t> có </a:t>
            </a:r>
            <a:r>
              <a:rPr lang="en-US" sz="2800" b="1" dirty="0" err="1">
                <a:solidFill>
                  <a:schemeClr val="accent2">
                    <a:lumMod val="75000"/>
                  </a:schemeClr>
                </a:solidFill>
                <a:latin typeface="Times New Roman" pitchFamily="18" charset="0"/>
                <a:cs typeface="Times New Roman" panose="02020603050405020304" pitchFamily="18" charset="0"/>
              </a:rPr>
              <a:t>cạnh</a:t>
            </a:r>
            <a:r>
              <a:rPr lang="en-US" sz="2800" b="1" dirty="0">
                <a:solidFill>
                  <a:schemeClr val="accent2">
                    <a:lumMod val="75000"/>
                  </a:schemeClr>
                </a:solidFill>
                <a:latin typeface="Times New Roman" pitchFamily="18" charset="0"/>
                <a:cs typeface="Times New Roman" panose="02020603050405020304" pitchFamily="18" charset="0"/>
              </a:rPr>
              <a:t> 1,5m.</a:t>
            </a:r>
          </a:p>
        </p:txBody>
      </p:sp>
      <p:grpSp>
        <p:nvGrpSpPr>
          <p:cNvPr id="3" name="Group 21">
            <a:extLst>
              <a:ext uri="{FF2B5EF4-FFF2-40B4-BE49-F238E27FC236}">
                <a16:creationId xmlns:a16="http://schemas.microsoft.com/office/drawing/2014/main" id="{00B95786-5270-43D8-95A8-AF6FEE2F8478}"/>
              </a:ext>
            </a:extLst>
          </p:cNvPr>
          <p:cNvGrpSpPr>
            <a:grpSpLocks/>
          </p:cNvGrpSpPr>
          <p:nvPr/>
        </p:nvGrpSpPr>
        <p:grpSpPr bwMode="auto">
          <a:xfrm>
            <a:off x="457200" y="2138813"/>
            <a:ext cx="1828800" cy="2346325"/>
            <a:chOff x="304" y="2256"/>
            <a:chExt cx="1152" cy="1479"/>
          </a:xfrm>
        </p:grpSpPr>
        <p:sp>
          <p:nvSpPr>
            <p:cNvPr id="4" name="AutoShape 4">
              <a:extLst>
                <a:ext uri="{FF2B5EF4-FFF2-40B4-BE49-F238E27FC236}">
                  <a16:creationId xmlns:a16="http://schemas.microsoft.com/office/drawing/2014/main" id="{997E2DA8-98DD-4DAA-86BD-D830D3A50D60}"/>
                </a:ext>
              </a:extLst>
            </p:cNvPr>
            <p:cNvSpPr>
              <a:spLocks noChangeArrowheads="1"/>
            </p:cNvSpPr>
            <p:nvPr/>
          </p:nvSpPr>
          <p:spPr bwMode="auto">
            <a:xfrm>
              <a:off x="315" y="2256"/>
              <a:ext cx="1141" cy="1099"/>
            </a:xfrm>
            <a:prstGeom prst="cube">
              <a:avLst>
                <a:gd name="adj" fmla="val 25000"/>
              </a:avLst>
            </a:prstGeom>
            <a:solidFill>
              <a:srgbClr val="99CC00"/>
            </a:solidFill>
            <a:ln w="9525">
              <a:solidFill>
                <a:srgbClr val="0033CC"/>
              </a:solidFill>
              <a:miter lim="800000"/>
              <a:headEnd/>
              <a:tailEnd/>
            </a:ln>
            <a:effectLst>
              <a:prstShdw prst="shdw17" dist="17961" dir="2700000">
                <a:srgbClr val="001F7A"/>
              </a:prstShdw>
            </a:effectLst>
          </p:spPr>
          <p:txBody>
            <a:bodyPr wrap="none" anchor="ctr"/>
            <a:lstStyle/>
            <a:p>
              <a:endParaRPr lang="vi-VN" altLang="en-US">
                <a:latin typeface="Times New Roman" pitchFamily="18" charset="0"/>
                <a:cs typeface="Times New Roman" pitchFamily="18" charset="0"/>
              </a:endParaRPr>
            </a:p>
          </p:txBody>
        </p:sp>
        <p:sp>
          <p:nvSpPr>
            <p:cNvPr id="5" name="Line 5">
              <a:extLst>
                <a:ext uri="{FF2B5EF4-FFF2-40B4-BE49-F238E27FC236}">
                  <a16:creationId xmlns:a16="http://schemas.microsoft.com/office/drawing/2014/main" id="{7B5A1294-44F9-4930-A590-A354F6222553}"/>
                </a:ext>
              </a:extLst>
            </p:cNvPr>
            <p:cNvSpPr>
              <a:spLocks noChangeShapeType="1"/>
            </p:cNvSpPr>
            <p:nvPr/>
          </p:nvSpPr>
          <p:spPr bwMode="auto">
            <a:xfrm>
              <a:off x="304" y="3431"/>
              <a:ext cx="891"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Text Box 6">
              <a:extLst>
                <a:ext uri="{FF2B5EF4-FFF2-40B4-BE49-F238E27FC236}">
                  <a16:creationId xmlns:a16="http://schemas.microsoft.com/office/drawing/2014/main" id="{494138A3-577E-4034-BF81-FE1FE9696664}"/>
                </a:ext>
              </a:extLst>
            </p:cNvPr>
            <p:cNvSpPr txBox="1">
              <a:spLocks noChangeArrowheads="1"/>
            </p:cNvSpPr>
            <p:nvPr/>
          </p:nvSpPr>
          <p:spPr bwMode="auto">
            <a:xfrm>
              <a:off x="432" y="3408"/>
              <a:ext cx="810"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1,5m</a:t>
              </a:r>
            </a:p>
          </p:txBody>
        </p:sp>
      </p:grpSp>
      <p:sp>
        <p:nvSpPr>
          <p:cNvPr id="7" name="Text Box 29">
            <a:extLst>
              <a:ext uri="{FF2B5EF4-FFF2-40B4-BE49-F238E27FC236}">
                <a16:creationId xmlns:a16="http://schemas.microsoft.com/office/drawing/2014/main" id="{9B0ED7BF-A290-4BC1-BC94-0B44460AC1A1}"/>
              </a:ext>
            </a:extLst>
          </p:cNvPr>
          <p:cNvSpPr txBox="1">
            <a:spLocks noChangeArrowheads="1"/>
          </p:cNvSpPr>
          <p:nvPr/>
        </p:nvSpPr>
        <p:spPr bwMode="auto">
          <a:xfrm>
            <a:off x="2286000" y="2008638"/>
            <a:ext cx="7086600" cy="830262"/>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  Diện tích xung quanh của hình lập phương là:  </a:t>
            </a:r>
          </a:p>
          <a:p>
            <a:r>
              <a:rPr lang="en-US" altLang="en-US" sz="2400" b="1">
                <a:latin typeface="Times New Roman" pitchFamily="18" charset="0"/>
                <a:cs typeface="Times New Roman" pitchFamily="18" charset="0"/>
              </a:rPr>
              <a:t>                      (1,5 x 1,5) x 4 = </a:t>
            </a:r>
          </a:p>
        </p:txBody>
      </p:sp>
      <p:sp>
        <p:nvSpPr>
          <p:cNvPr id="8" name="Text Box 30">
            <a:extLst>
              <a:ext uri="{FF2B5EF4-FFF2-40B4-BE49-F238E27FC236}">
                <a16:creationId xmlns:a16="http://schemas.microsoft.com/office/drawing/2014/main" id="{970041CB-F693-4C7B-B498-DE98DA6F89CD}"/>
              </a:ext>
            </a:extLst>
          </p:cNvPr>
          <p:cNvSpPr txBox="1">
            <a:spLocks noChangeArrowheads="1"/>
          </p:cNvSpPr>
          <p:nvPr/>
        </p:nvSpPr>
        <p:spPr bwMode="auto">
          <a:xfrm>
            <a:off x="1930400" y="3548513"/>
            <a:ext cx="7239000" cy="366712"/>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1">
            <a:extLst>
              <a:ext uri="{FF2B5EF4-FFF2-40B4-BE49-F238E27FC236}">
                <a16:creationId xmlns:a16="http://schemas.microsoft.com/office/drawing/2014/main" id="{52005217-96E6-40E1-871C-228120F98BE3}"/>
              </a:ext>
            </a:extLst>
          </p:cNvPr>
          <p:cNvSpPr txBox="1">
            <a:spLocks noChangeArrowheads="1"/>
          </p:cNvSpPr>
          <p:nvPr/>
        </p:nvSpPr>
        <p:spPr bwMode="auto">
          <a:xfrm>
            <a:off x="2578100" y="2829404"/>
            <a:ext cx="6934200" cy="1201737"/>
          </a:xfrm>
          <a:prstGeom prst="rect">
            <a:avLst/>
          </a:prstGeom>
          <a:noFill/>
          <a:ln w="9525">
            <a:noFill/>
            <a:miter lim="800000"/>
            <a:headEnd/>
            <a:tailEnd/>
          </a:ln>
        </p:spPr>
        <p:txBody>
          <a:bodyPr>
            <a:spAutoFit/>
          </a:bodyPr>
          <a:lstStyle/>
          <a:p>
            <a:r>
              <a:rPr lang="en-US" altLang="en-US" sz="2400" b="1">
                <a:latin typeface="Times New Roman" pitchFamily="18" charset="0"/>
                <a:cs typeface="Times New Roman" pitchFamily="18" charset="0"/>
              </a:rPr>
              <a:t>Diện tích toàn phần của hình lập phương là:  </a:t>
            </a:r>
          </a:p>
          <a:p>
            <a:r>
              <a:rPr lang="en-US" altLang="en-US" sz="2400" b="1">
                <a:latin typeface="Times New Roman" pitchFamily="18" charset="0"/>
                <a:cs typeface="Times New Roman" pitchFamily="18" charset="0"/>
              </a:rPr>
              <a:t>            (1,5 x 1,5) x 6 = </a:t>
            </a:r>
          </a:p>
          <a:p>
            <a:r>
              <a:rPr lang="en-US" altLang="en-US" sz="2400" b="1">
                <a:latin typeface="Times New Roman" pitchFamily="18" charset="0"/>
                <a:cs typeface="Times New Roman" pitchFamily="18" charset="0"/>
              </a:rPr>
              <a:t>                         </a:t>
            </a:r>
            <a:endParaRPr lang="en-US" altLang="en-US" sz="240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9DF7FC7D-B6CB-481B-8CAA-005BECD74176}"/>
              </a:ext>
            </a:extLst>
          </p:cNvPr>
          <p:cNvSpPr>
            <a:spLocks noChangeArrowheads="1"/>
          </p:cNvSpPr>
          <p:nvPr/>
        </p:nvSpPr>
        <p:spPr bwMode="auto">
          <a:xfrm>
            <a:off x="6045200" y="2381700"/>
            <a:ext cx="969963"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9 (m²)</a:t>
            </a:r>
          </a:p>
        </p:txBody>
      </p:sp>
      <p:sp>
        <p:nvSpPr>
          <p:cNvPr id="11" name="Rectangle 10">
            <a:extLst>
              <a:ext uri="{FF2B5EF4-FFF2-40B4-BE49-F238E27FC236}">
                <a16:creationId xmlns:a16="http://schemas.microsoft.com/office/drawing/2014/main" id="{D8E842AD-8971-4BAE-AE2F-BF7A61A53AAD}"/>
              </a:ext>
            </a:extLst>
          </p:cNvPr>
          <p:cNvSpPr>
            <a:spLocks noChangeArrowheads="1"/>
          </p:cNvSpPr>
          <p:nvPr/>
        </p:nvSpPr>
        <p:spPr bwMode="auto">
          <a:xfrm>
            <a:off x="5932488" y="3194500"/>
            <a:ext cx="1355725" cy="461963"/>
          </a:xfrm>
          <a:prstGeom prst="rect">
            <a:avLst/>
          </a:prstGeom>
          <a:noFill/>
          <a:ln w="9525">
            <a:noFill/>
            <a:miter lim="800000"/>
            <a:headEnd/>
            <a:tailEnd/>
          </a:ln>
        </p:spPr>
        <p:txBody>
          <a:bodyPr wrap="none">
            <a:spAutoFit/>
          </a:bodyPr>
          <a:lstStyle/>
          <a:p>
            <a:pPr algn="ctr"/>
            <a:r>
              <a:rPr lang="en-US" altLang="en-US" sz="2400" b="1">
                <a:latin typeface="Times New Roman" pitchFamily="18" charset="0"/>
                <a:cs typeface="Times New Roman" pitchFamily="18" charset="0"/>
              </a:rPr>
              <a:t>13,5 (m²)</a:t>
            </a:r>
          </a:p>
        </p:txBody>
      </p:sp>
      <p:sp>
        <p:nvSpPr>
          <p:cNvPr id="12" name="Rectangle 11">
            <a:extLst>
              <a:ext uri="{FF2B5EF4-FFF2-40B4-BE49-F238E27FC236}">
                <a16:creationId xmlns:a16="http://schemas.microsoft.com/office/drawing/2014/main" id="{6362FD09-2D8B-48E3-942D-9689A1B7CA0A}"/>
              </a:ext>
            </a:extLst>
          </p:cNvPr>
          <p:cNvSpPr>
            <a:spLocks noChangeArrowheads="1"/>
          </p:cNvSpPr>
          <p:nvPr/>
        </p:nvSpPr>
        <p:spPr bwMode="auto">
          <a:xfrm>
            <a:off x="4957763" y="1595888"/>
            <a:ext cx="1184275" cy="461962"/>
          </a:xfrm>
          <a:prstGeom prst="rect">
            <a:avLst/>
          </a:prstGeom>
          <a:noFill/>
          <a:ln w="9525">
            <a:noFill/>
            <a:miter lim="800000"/>
            <a:headEnd/>
            <a:tailEnd/>
          </a:ln>
        </p:spPr>
        <p:txBody>
          <a:bodyPr wrap="none">
            <a:spAutoFit/>
          </a:bodyPr>
          <a:lstStyle/>
          <a:p>
            <a:pPr algn="ctr"/>
            <a:r>
              <a:rPr lang="en-US" altLang="en-US" sz="2400" b="1" u="sng">
                <a:latin typeface="Times New Roman" pitchFamily="18" charset="0"/>
                <a:cs typeface="Times New Roman" pitchFamily="18" charset="0"/>
              </a:rPr>
              <a:t>Bài giải</a:t>
            </a:r>
          </a:p>
        </p:txBody>
      </p:sp>
      <p:sp>
        <p:nvSpPr>
          <p:cNvPr id="13" name="Rectangle 12">
            <a:extLst>
              <a:ext uri="{FF2B5EF4-FFF2-40B4-BE49-F238E27FC236}">
                <a16:creationId xmlns:a16="http://schemas.microsoft.com/office/drawing/2014/main" id="{C77D8335-F563-41D0-B8A9-809DD6CFE01E}"/>
              </a:ext>
            </a:extLst>
          </p:cNvPr>
          <p:cNvSpPr>
            <a:spLocks noChangeArrowheads="1"/>
          </p:cNvSpPr>
          <p:nvPr/>
        </p:nvSpPr>
        <p:spPr bwMode="auto">
          <a:xfrm>
            <a:off x="5038725" y="3619950"/>
            <a:ext cx="3141663" cy="461963"/>
          </a:xfrm>
          <a:prstGeom prst="rect">
            <a:avLst/>
          </a:prstGeom>
          <a:noFill/>
          <a:ln w="9525">
            <a:noFill/>
            <a:miter lim="800000"/>
            <a:headEnd/>
            <a:tailEnd/>
          </a:ln>
        </p:spPr>
        <p:txBody>
          <a:bodyPr wrap="none">
            <a:spAutoFit/>
          </a:bodyPr>
          <a:lstStyle/>
          <a:p>
            <a:r>
              <a:rPr lang="en-US" altLang="en-US" sz="2400" b="1" u="sng">
                <a:latin typeface="Times New Roman" pitchFamily="18" charset="0"/>
                <a:cs typeface="Times New Roman" pitchFamily="18" charset="0"/>
              </a:rPr>
              <a:t>Đáp số</a:t>
            </a:r>
            <a:r>
              <a:rPr lang="en-US" altLang="en-US" sz="2400" b="1">
                <a:latin typeface="Times New Roman" pitchFamily="18" charset="0"/>
                <a:cs typeface="Times New Roman" pitchFamily="18" charset="0"/>
              </a:rPr>
              <a:t>:   9m² ; 13,5m².</a:t>
            </a:r>
            <a:endParaRPr lang="en-US" altLang="en-US" sz="2400">
              <a:latin typeface="Times New Roman" pitchFamily="18" charset="0"/>
              <a:cs typeface="Times New Roman" pitchFamily="18" charset="0"/>
            </a:endParaRPr>
          </a:p>
        </p:txBody>
      </p:sp>
    </p:spTree>
    <p:extLst>
      <p:ext uri="{BB962C8B-B14F-4D97-AF65-F5344CB8AC3E}">
        <p14:creationId xmlns:p14="http://schemas.microsoft.com/office/powerpoint/2010/main" val="3197515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up)">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anim calcmode="lin" valueType="num">
                                      <p:cBhvr>
                                        <p:cTn id="3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Scale>
                                      <p:cBhvr>
                                        <p:cTn id="53"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13"/>
                                        </p:tgtEl>
                                        <p:attrNameLst>
                                          <p:attrName>ppt_x</p:attrName>
                                          <p:attrName>ppt_y</p:attrName>
                                        </p:attrNameLst>
                                      </p:cBhvr>
                                    </p:animMotion>
                                    <p:animEffect transition="in" filter="fade">
                                      <p:cBhvr>
                                        <p:cTn id="5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Khởi động</a:t>
            </a:r>
          </a:p>
        </p:txBody>
      </p:sp>
    </p:spTree>
    <p:extLst>
      <p:ext uri="{BB962C8B-B14F-4D97-AF65-F5344CB8AC3E}">
        <p14:creationId xmlns:p14="http://schemas.microsoft.com/office/powerpoint/2010/main" val="1761587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id="{3EBB3ECD-F7DA-41C9-892D-A3E1CEC9E6E6}"/>
              </a:ext>
            </a:extLst>
          </p:cNvPr>
          <p:cNvSpPr txBox="1">
            <a:spLocks noChangeArrowheads="1"/>
          </p:cNvSpPr>
          <p:nvPr/>
        </p:nvSpPr>
        <p:spPr bwMode="auto">
          <a:xfrm>
            <a:off x="261938" y="316475"/>
            <a:ext cx="8534104" cy="1200329"/>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indent="971550" algn="just" eaLnBrk="1" hangingPunct="1">
              <a:spcBef>
                <a:spcPct val="50000"/>
              </a:spcBef>
              <a:defRPr/>
            </a:pPr>
            <a:r>
              <a:rPr lang="en-US" sz="2400" b="1">
                <a:solidFill>
                  <a:schemeClr val="accent2">
                    <a:lumMod val="50000"/>
                  </a:schemeClr>
                </a:solidFill>
                <a:latin typeface="Times New Roman" panose="02020603050405020304" pitchFamily="18" charset="0"/>
                <a:cs typeface="Times New Roman" panose="02020603050405020304" pitchFamily="18" charset="0"/>
              </a:rPr>
              <a:t>Người ta làm một cái hộp không có nắp bằng bìa cứng dạng hình lập phương có cạnh 2,5dm. Tính diện tích bìa cần dùng để làm hộp (không tính mép dán).</a:t>
            </a:r>
          </a:p>
        </p:txBody>
      </p:sp>
      <p:grpSp>
        <p:nvGrpSpPr>
          <p:cNvPr id="3" name="Group 44">
            <a:extLst>
              <a:ext uri="{FF2B5EF4-FFF2-40B4-BE49-F238E27FC236}">
                <a16:creationId xmlns:a16="http://schemas.microsoft.com/office/drawing/2014/main" id="{EFFCC8FB-64ED-4E8F-BDB0-B08EA95C0BBF}"/>
              </a:ext>
            </a:extLst>
          </p:cNvPr>
          <p:cNvGrpSpPr>
            <a:grpSpLocks/>
          </p:cNvGrpSpPr>
          <p:nvPr/>
        </p:nvGrpSpPr>
        <p:grpSpPr bwMode="auto">
          <a:xfrm>
            <a:off x="698233" y="1746040"/>
            <a:ext cx="2133600" cy="2651125"/>
            <a:chOff x="192" y="2110"/>
            <a:chExt cx="1344" cy="1671"/>
          </a:xfrm>
        </p:grpSpPr>
        <p:sp>
          <p:nvSpPr>
            <p:cNvPr id="4" name="Freeform 33">
              <a:extLst>
                <a:ext uri="{FF2B5EF4-FFF2-40B4-BE49-F238E27FC236}">
                  <a16:creationId xmlns:a16="http://schemas.microsoft.com/office/drawing/2014/main" id="{34BBA91F-9934-4E59-997F-DE72EDEF9439}"/>
                </a:ext>
              </a:extLst>
            </p:cNvPr>
            <p:cNvSpPr>
              <a:spLocks/>
            </p:cNvSpPr>
            <p:nvPr/>
          </p:nvSpPr>
          <p:spPr bwMode="auto">
            <a:xfrm>
              <a:off x="192" y="3024"/>
              <a:ext cx="1344" cy="336"/>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5" name="Line 9">
              <a:extLst>
                <a:ext uri="{FF2B5EF4-FFF2-40B4-BE49-F238E27FC236}">
                  <a16:creationId xmlns:a16="http://schemas.microsoft.com/office/drawing/2014/main" id="{EBD1487F-BC66-4A50-B47B-841013E546B8}"/>
                </a:ext>
              </a:extLst>
            </p:cNvPr>
            <p:cNvSpPr>
              <a:spLocks noChangeShapeType="1"/>
            </p:cNvSpPr>
            <p:nvPr/>
          </p:nvSpPr>
          <p:spPr bwMode="auto">
            <a:xfrm>
              <a:off x="192" y="3472"/>
              <a:ext cx="960" cy="0"/>
            </a:xfrm>
            <a:prstGeom prst="line">
              <a:avLst/>
            </a:prstGeom>
            <a:noFill/>
            <a:ln w="9525">
              <a:solidFill>
                <a:schemeClr val="tx1"/>
              </a:solidFill>
              <a:round/>
              <a:headEnd type="triangle" w="med" len="med"/>
              <a:tailEnd type="triangle" w="med" len="med"/>
            </a:ln>
            <a:effectLst>
              <a:prstShdw prst="shdw17" dist="17961" dir="2700000">
                <a:schemeClr val="tx1">
                  <a:gamma/>
                  <a:shade val="60000"/>
                  <a:invGamma/>
                </a:schemeClr>
              </a:prstShdw>
            </a:effectLst>
          </p:spPr>
          <p:txBody>
            <a:bodyPr/>
            <a:lstStyle/>
            <a:p>
              <a:pPr>
                <a:defRPr/>
              </a:pPr>
              <a:endParaRPr lang="en-US">
                <a:latin typeface="Times New Roman" panose="02020603050405020304" pitchFamily="18" charset="0"/>
                <a:cs typeface="Times New Roman" panose="02020603050405020304" pitchFamily="18" charset="0"/>
              </a:endParaRPr>
            </a:p>
          </p:txBody>
        </p:sp>
        <p:sp>
          <p:nvSpPr>
            <p:cNvPr id="6" name="Freeform 38">
              <a:extLst>
                <a:ext uri="{FF2B5EF4-FFF2-40B4-BE49-F238E27FC236}">
                  <a16:creationId xmlns:a16="http://schemas.microsoft.com/office/drawing/2014/main" id="{287F363A-326B-4830-A048-DD274114B050}"/>
                </a:ext>
              </a:extLst>
            </p:cNvPr>
            <p:cNvSpPr>
              <a:spLocks/>
            </p:cNvSpPr>
            <p:nvPr/>
          </p:nvSpPr>
          <p:spPr bwMode="auto">
            <a:xfrm>
              <a:off x="528" y="2110"/>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 name="Freeform 40">
              <a:extLst>
                <a:ext uri="{FF2B5EF4-FFF2-40B4-BE49-F238E27FC236}">
                  <a16:creationId xmlns:a16="http://schemas.microsoft.com/office/drawing/2014/main" id="{BD3ACACA-8546-427F-9171-4A1B6FB4436B}"/>
                </a:ext>
              </a:extLst>
            </p:cNvPr>
            <p:cNvSpPr>
              <a:spLocks/>
            </p:cNvSpPr>
            <p:nvPr/>
          </p:nvSpPr>
          <p:spPr bwMode="auto">
            <a:xfrm>
              <a:off x="1200"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8" name="Freeform 35">
              <a:extLst>
                <a:ext uri="{FF2B5EF4-FFF2-40B4-BE49-F238E27FC236}">
                  <a16:creationId xmlns:a16="http://schemas.microsoft.com/office/drawing/2014/main" id="{E60285C3-2202-490D-B7A1-B09043127FC7}"/>
                </a:ext>
              </a:extLst>
            </p:cNvPr>
            <p:cNvSpPr>
              <a:spLocks/>
            </p:cNvSpPr>
            <p:nvPr/>
          </p:nvSpPr>
          <p:spPr bwMode="auto">
            <a:xfrm>
              <a:off x="192" y="2110"/>
              <a:ext cx="336" cy="1248"/>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9" name="Freeform 37">
              <a:extLst>
                <a:ext uri="{FF2B5EF4-FFF2-40B4-BE49-F238E27FC236}">
                  <a16:creationId xmlns:a16="http://schemas.microsoft.com/office/drawing/2014/main" id="{F979986F-D727-43BD-8E7B-CC253AE4CE7B}"/>
                </a:ext>
              </a:extLst>
            </p:cNvPr>
            <p:cNvSpPr>
              <a:spLocks/>
            </p:cNvSpPr>
            <p:nvPr/>
          </p:nvSpPr>
          <p:spPr bwMode="auto">
            <a:xfrm>
              <a:off x="192" y="2446"/>
              <a:ext cx="1008" cy="912"/>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0" name="Text Box 10">
              <a:extLst>
                <a:ext uri="{FF2B5EF4-FFF2-40B4-BE49-F238E27FC236}">
                  <a16:creationId xmlns:a16="http://schemas.microsoft.com/office/drawing/2014/main" id="{093D9D69-671C-4217-82BA-9904E64828DA}"/>
                </a:ext>
              </a:extLst>
            </p:cNvPr>
            <p:cNvSpPr txBox="1">
              <a:spLocks noChangeArrowheads="1"/>
            </p:cNvSpPr>
            <p:nvPr/>
          </p:nvSpPr>
          <p:spPr bwMode="auto">
            <a:xfrm>
              <a:off x="336" y="3454"/>
              <a:ext cx="768" cy="32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r>
                <a:rPr lang="en-US" sz="2800" b="1">
                  <a:latin typeface="Times New Roman" panose="02020603050405020304" pitchFamily="18" charset="0"/>
                  <a:cs typeface="Times New Roman" panose="02020603050405020304" pitchFamily="18" charset="0"/>
                </a:rPr>
                <a:t>2,5dm</a:t>
              </a:r>
            </a:p>
          </p:txBody>
        </p:sp>
      </p:grpSp>
      <p:sp>
        <p:nvSpPr>
          <p:cNvPr id="11" name="Text Box 14">
            <a:extLst>
              <a:ext uri="{FF2B5EF4-FFF2-40B4-BE49-F238E27FC236}">
                <a16:creationId xmlns:a16="http://schemas.microsoft.com/office/drawing/2014/main" id="{6D626350-EAA9-4FF5-9550-33C250D7DC4C}"/>
              </a:ext>
            </a:extLst>
          </p:cNvPr>
          <p:cNvSpPr txBox="1">
            <a:spLocks noChangeArrowheads="1"/>
          </p:cNvSpPr>
          <p:nvPr/>
        </p:nvSpPr>
        <p:spPr bwMode="auto">
          <a:xfrm>
            <a:off x="261938" y="316475"/>
            <a:ext cx="1912816" cy="461665"/>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just" eaLnBrk="1" hangingPunct="1">
              <a:spcBef>
                <a:spcPct val="50000"/>
              </a:spcBef>
              <a:defRPr/>
            </a:pPr>
            <a:r>
              <a:rPr lang="en-US" sz="2400" b="1" u="sng" err="1">
                <a:solidFill>
                  <a:schemeClr val="accent2">
                    <a:lumMod val="50000"/>
                  </a:schemeClr>
                </a:solidFill>
                <a:latin typeface="Times New Roman" panose="02020603050405020304" pitchFamily="18" charset="0"/>
                <a:cs typeface="Times New Roman" panose="02020603050405020304" pitchFamily="18" charset="0"/>
              </a:rPr>
              <a:t>Bài</a:t>
            </a:r>
            <a:r>
              <a:rPr lang="en-US" sz="2400" b="1" u="sng">
                <a:solidFill>
                  <a:schemeClr val="accent2">
                    <a:lumMod val="50000"/>
                  </a:schemeClr>
                </a:solidFill>
                <a:latin typeface="Times New Roman" panose="02020603050405020304" pitchFamily="18" charset="0"/>
                <a:cs typeface="Times New Roman" panose="02020603050405020304" pitchFamily="18" charset="0"/>
              </a:rPr>
              <a:t> 2</a:t>
            </a:r>
            <a:r>
              <a:rPr lang="en-US" sz="2400" b="1">
                <a:solidFill>
                  <a:schemeClr val="accent2">
                    <a:lumMod val="50000"/>
                  </a:schemeClr>
                </a:solidFill>
                <a:latin typeface="Times New Roman" pitchFamily="18" charset="0"/>
                <a:cs typeface="Times New Roman" panose="02020603050405020304" pitchFamily="18" charset="0"/>
              </a:rPr>
              <a:t>:</a:t>
            </a:r>
            <a:endParaRPr lang="en-US" sz="2400" b="1" dirty="0">
              <a:solidFill>
                <a:schemeClr val="accent2">
                  <a:lumMod val="50000"/>
                </a:schemeClr>
              </a:solidFill>
              <a:latin typeface="Times New Roman"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56C1C50-9E58-49C7-BD97-7E1F9287B1FA}"/>
              </a:ext>
            </a:extLst>
          </p:cNvPr>
          <p:cNvSpPr>
            <a:spLocks noChangeArrowheads="1"/>
          </p:cNvSpPr>
          <p:nvPr/>
        </p:nvSpPr>
        <p:spPr bwMode="auto">
          <a:xfrm>
            <a:off x="5306594" y="2398202"/>
            <a:ext cx="801822" cy="523220"/>
          </a:xfrm>
          <a:prstGeom prst="rect">
            <a:avLst/>
          </a:prstGeom>
          <a:noFill/>
          <a:ln w="9525">
            <a:noFill/>
            <a:miter lim="800000"/>
            <a:headEnd/>
            <a:tailEnd/>
          </a:ln>
        </p:spPr>
        <p:txBody>
          <a:bodyPr wrap="none">
            <a:spAutoFit/>
          </a:bodyPr>
          <a:lstStyle/>
          <a:p>
            <a:pPr algn="ctr" eaLnBrk="1" hangingPunct="1"/>
            <a:r>
              <a:rPr lang="en-US" altLang="en-US" sz="2800" u="sng">
                <a:latin typeface="Times New Roman" pitchFamily="18" charset="0"/>
                <a:cs typeface="Times New Roman" pitchFamily="18" charset="0"/>
              </a:rPr>
              <a:t>Giải</a:t>
            </a:r>
          </a:p>
        </p:txBody>
      </p:sp>
      <p:sp>
        <p:nvSpPr>
          <p:cNvPr id="13" name="Rectangle 12">
            <a:extLst>
              <a:ext uri="{FF2B5EF4-FFF2-40B4-BE49-F238E27FC236}">
                <a16:creationId xmlns:a16="http://schemas.microsoft.com/office/drawing/2014/main" id="{6865ED5D-1329-49DD-A1CE-C4EFDC74749E}"/>
              </a:ext>
            </a:extLst>
          </p:cNvPr>
          <p:cNvSpPr>
            <a:spLocks noChangeArrowheads="1"/>
          </p:cNvSpPr>
          <p:nvPr/>
        </p:nvSpPr>
        <p:spPr bwMode="auto">
          <a:xfrm>
            <a:off x="3003199" y="2850640"/>
            <a:ext cx="5650906"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Diện tích bìa cần dùng để làm hộp là: </a:t>
            </a:r>
          </a:p>
        </p:txBody>
      </p:sp>
      <p:sp>
        <p:nvSpPr>
          <p:cNvPr id="14" name="Rectangle 13">
            <a:extLst>
              <a:ext uri="{FF2B5EF4-FFF2-40B4-BE49-F238E27FC236}">
                <a16:creationId xmlns:a16="http://schemas.microsoft.com/office/drawing/2014/main" id="{9C9B5289-0F15-4797-91A2-5DB78ED4DD94}"/>
              </a:ext>
            </a:extLst>
          </p:cNvPr>
          <p:cNvSpPr>
            <a:spLocks noChangeArrowheads="1"/>
          </p:cNvSpPr>
          <p:nvPr/>
        </p:nvSpPr>
        <p:spPr bwMode="auto">
          <a:xfrm>
            <a:off x="3919186" y="3371340"/>
            <a:ext cx="2605088"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(2,5 x 2,5) x 5 = </a:t>
            </a:r>
          </a:p>
        </p:txBody>
      </p:sp>
      <p:sp>
        <p:nvSpPr>
          <p:cNvPr id="15" name="Rectangle 14">
            <a:extLst>
              <a:ext uri="{FF2B5EF4-FFF2-40B4-BE49-F238E27FC236}">
                <a16:creationId xmlns:a16="http://schemas.microsoft.com/office/drawing/2014/main" id="{C6EB4286-7186-49AE-8A35-16F4E8A21CE1}"/>
              </a:ext>
            </a:extLst>
          </p:cNvPr>
          <p:cNvSpPr>
            <a:spLocks noChangeArrowheads="1"/>
          </p:cNvSpPr>
          <p:nvPr/>
        </p:nvSpPr>
        <p:spPr bwMode="auto">
          <a:xfrm>
            <a:off x="6060724" y="3815840"/>
            <a:ext cx="2947987" cy="523875"/>
          </a:xfrm>
          <a:prstGeom prst="rect">
            <a:avLst/>
          </a:prstGeom>
          <a:noFill/>
          <a:ln w="9525">
            <a:noFill/>
            <a:miter lim="800000"/>
            <a:headEnd/>
            <a:tailEnd/>
          </a:ln>
        </p:spPr>
        <p:txBody>
          <a:bodyPr wrap="none">
            <a:spAutoFit/>
          </a:bodyPr>
          <a:lstStyle/>
          <a:p>
            <a:pPr eaLnBrk="1" hangingPunct="1"/>
            <a:r>
              <a:rPr lang="en-US" altLang="en-US" sz="2800" u="sng">
                <a:latin typeface="Times New Roman" pitchFamily="18" charset="0"/>
                <a:cs typeface="Times New Roman" pitchFamily="18" charset="0"/>
              </a:rPr>
              <a:t>Đáp số</a:t>
            </a:r>
            <a:r>
              <a:rPr lang="en-US" altLang="en-US" sz="2800">
                <a:latin typeface="Times New Roman" pitchFamily="18" charset="0"/>
                <a:cs typeface="Times New Roman" pitchFamily="18" charset="0"/>
              </a:rPr>
              <a:t>: 31,25 dm²</a:t>
            </a:r>
          </a:p>
        </p:txBody>
      </p:sp>
      <p:sp>
        <p:nvSpPr>
          <p:cNvPr id="16" name="Rectangle 15">
            <a:extLst>
              <a:ext uri="{FF2B5EF4-FFF2-40B4-BE49-F238E27FC236}">
                <a16:creationId xmlns:a16="http://schemas.microsoft.com/office/drawing/2014/main" id="{A8F866E0-90EE-47B2-B084-5CF996BCFA0F}"/>
              </a:ext>
            </a:extLst>
          </p:cNvPr>
          <p:cNvSpPr>
            <a:spLocks noChangeArrowheads="1"/>
          </p:cNvSpPr>
          <p:nvPr/>
        </p:nvSpPr>
        <p:spPr bwMode="auto">
          <a:xfrm>
            <a:off x="6287736" y="3349115"/>
            <a:ext cx="1930400" cy="523875"/>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rPr>
              <a:t>31,25 (dm²)</a:t>
            </a:r>
          </a:p>
        </p:txBody>
      </p:sp>
      <p:sp>
        <p:nvSpPr>
          <p:cNvPr id="17" name="Rectangle 16">
            <a:extLst>
              <a:ext uri="{FF2B5EF4-FFF2-40B4-BE49-F238E27FC236}">
                <a16:creationId xmlns:a16="http://schemas.microsoft.com/office/drawing/2014/main" id="{97834C87-9FD7-479E-8719-540D76F18670}"/>
              </a:ext>
            </a:extLst>
          </p:cNvPr>
          <p:cNvSpPr>
            <a:spLocks noChangeArrowheads="1"/>
          </p:cNvSpPr>
          <p:nvPr/>
        </p:nvSpPr>
        <p:spPr bwMode="auto">
          <a:xfrm>
            <a:off x="3116487" y="1489668"/>
            <a:ext cx="5537618" cy="830997"/>
          </a:xfrm>
          <a:prstGeom prst="rect">
            <a:avLst/>
          </a:prstGeom>
          <a:noFill/>
          <a:ln w="9525">
            <a:noFill/>
            <a:miter lim="800000"/>
            <a:headEnd/>
            <a:tailEnd/>
          </a:ln>
        </p:spPr>
        <p:txBody>
          <a:bodyPr wrap="square">
            <a:spAutoFit/>
          </a:bodyPr>
          <a:lstStyle/>
          <a:p>
            <a:pPr eaLnBrk="1" hangingPunct="1"/>
            <a:r>
              <a:rPr lang="en-US" altLang="en-US" sz="2400">
                <a:solidFill>
                  <a:schemeClr val="accent2">
                    <a:lumMod val="75000"/>
                  </a:schemeClr>
                </a:solidFill>
                <a:latin typeface="Times New Roman" pitchFamily="18" charset="0"/>
                <a:cs typeface="Times New Roman" pitchFamily="18" charset="0"/>
              </a:rPr>
              <a:t>Cái hộp dạng hình lập phương mà không nắp thì có mấy mặt?</a:t>
            </a:r>
          </a:p>
        </p:txBody>
      </p:sp>
      <p:sp>
        <p:nvSpPr>
          <p:cNvPr id="18" name="Rectangle 17">
            <a:extLst>
              <a:ext uri="{FF2B5EF4-FFF2-40B4-BE49-F238E27FC236}">
                <a16:creationId xmlns:a16="http://schemas.microsoft.com/office/drawing/2014/main" id="{50CD23DC-51EF-42BC-9223-E7F27A1D5A74}"/>
              </a:ext>
            </a:extLst>
          </p:cNvPr>
          <p:cNvSpPr>
            <a:spLocks noChangeArrowheads="1"/>
          </p:cNvSpPr>
          <p:nvPr/>
        </p:nvSpPr>
        <p:spPr bwMode="auto">
          <a:xfrm>
            <a:off x="5707505" y="1855951"/>
            <a:ext cx="1431802" cy="523220"/>
          </a:xfrm>
          <a:prstGeom prst="rect">
            <a:avLst/>
          </a:prstGeom>
          <a:noFill/>
          <a:ln w="9525">
            <a:noFill/>
            <a:miter lim="800000"/>
            <a:headEnd/>
            <a:tailEnd/>
          </a:ln>
        </p:spPr>
        <p:txBody>
          <a:bodyPr wrap="none">
            <a:spAutoFit/>
          </a:bodyPr>
          <a:lstStyle/>
          <a:p>
            <a:pPr eaLnBrk="1" hangingPunct="1"/>
            <a:r>
              <a:rPr lang="en-US" altLang="en-US" sz="2800">
                <a:latin typeface="Times New Roman" pitchFamily="18" charset="0"/>
                <a:cs typeface="Times New Roman" pitchFamily="18" charset="0"/>
                <a:sym typeface="Wingdings" panose="05000000000000000000" pitchFamily="2" charset="2"/>
              </a:rPr>
              <a:t> 5 mặt</a:t>
            </a:r>
            <a:endParaRPr lang="en-US" altLang="en-US" sz="2800">
              <a:latin typeface="Times New Roman" pitchFamily="18" charset="0"/>
              <a:cs typeface="Times New Roman" pitchFamily="18" charset="0"/>
            </a:endParaRPr>
          </a:p>
        </p:txBody>
      </p:sp>
    </p:spTree>
    <p:extLst>
      <p:ext uri="{BB962C8B-B14F-4D97-AF65-F5344CB8AC3E}">
        <p14:creationId xmlns:p14="http://schemas.microsoft.com/office/powerpoint/2010/main" val="694851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70" decel="100000"/>
                                        <p:tgtEl>
                                          <p:spTgt spid="3"/>
                                        </p:tgtEl>
                                      </p:cBhvr>
                                    </p:animEffect>
                                    <p:animScale>
                                      <p:cBhvr>
                                        <p:cTn id="13" dur="770" decel="100000"/>
                                        <p:tgtEl>
                                          <p:spTgt spid="3"/>
                                        </p:tgtEl>
                                      </p:cBhvr>
                                      <p:from x="10000" y="10000"/>
                                      <p:to x="200000" y="450000"/>
                                    </p:animScale>
                                    <p:animScale>
                                      <p:cBhvr>
                                        <p:cTn id="14" dur="1230" accel="100000" fill="hold">
                                          <p:stCondLst>
                                            <p:cond delay="770"/>
                                          </p:stCondLst>
                                        </p:cTn>
                                        <p:tgtEl>
                                          <p:spTgt spid="3"/>
                                        </p:tgtEl>
                                      </p:cBhvr>
                                      <p:from x="200000" y="450000"/>
                                      <p:to x="100000" y="100000"/>
                                    </p:animScale>
                                    <p:set>
                                      <p:cBhvr>
                                        <p:cTn id="15" dur="770" fill="hold"/>
                                        <p:tgtEl>
                                          <p:spTgt spid="3"/>
                                        </p:tgtEl>
                                        <p:attrNameLst>
                                          <p:attrName>ppt_x</p:attrName>
                                        </p:attrNameLst>
                                      </p:cBhvr>
                                      <p:to>
                                        <p:strVal val="(0.5)"/>
                                      </p:to>
                                    </p:set>
                                    <p:anim from="(0.5)" to="(#ppt_x)" calcmode="lin" valueType="num">
                                      <p:cBhvr>
                                        <p:cTn id="16" dur="1230" accel="100000" fill="hold">
                                          <p:stCondLst>
                                            <p:cond delay="770"/>
                                          </p:stCondLst>
                                        </p:cTn>
                                        <p:tgtEl>
                                          <p:spTgt spid="3"/>
                                        </p:tgtEl>
                                        <p:attrNameLst>
                                          <p:attrName>ppt_x</p:attrName>
                                        </p:attrNameLst>
                                      </p:cBhvr>
                                    </p:anim>
                                    <p:set>
                                      <p:cBhvr>
                                        <p:cTn id="17" dur="770" fill="hold"/>
                                        <p:tgtEl>
                                          <p:spTgt spid="3"/>
                                        </p:tgtEl>
                                        <p:attrNameLst>
                                          <p:attrName>ppt_y</p:attrName>
                                        </p:attrNameLst>
                                      </p:cBhvr>
                                      <p:to>
                                        <p:strVal val="(#ppt_y+0.4)"/>
                                      </p:to>
                                    </p:set>
                                    <p:anim from="(#ppt_y+0.4)" to="(#ppt_y)" calcmode="lin" valueType="num">
                                      <p:cBhvr>
                                        <p:cTn id="18" dur="1230" accel="100000" fill="hold">
                                          <p:stCondLst>
                                            <p:cond delay="770"/>
                                          </p:stCondLst>
                                        </p:cTn>
                                        <p:tgtEl>
                                          <p:spTgt spid="3"/>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linds(horizont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blinds(horizontal)">
                                      <p:cBhvr>
                                        <p:cTn id="5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3" name="Rectangle: Rounded Corners 2">
            <a:extLst>
              <a:ext uri="{FF2B5EF4-FFF2-40B4-BE49-F238E27FC236}">
                <a16:creationId xmlns:a16="http://schemas.microsoft.com/office/drawing/2014/main" id="{B25F55D2-3B81-4ED2-B86B-751445A834C5}"/>
              </a:ext>
            </a:extLst>
          </p:cNvPr>
          <p:cNvSpPr/>
          <p:nvPr/>
        </p:nvSpPr>
        <p:spPr>
          <a:xfrm>
            <a:off x="1923068" y="1244338"/>
            <a:ext cx="5324800" cy="19230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35323" y="535541"/>
            <a:ext cx="2144272" cy="969266"/>
          </a:xfrm>
          <a:prstGeom prst="rect">
            <a:avLst/>
          </a:prstGeom>
        </p:spPr>
      </p:pic>
      <p:sp>
        <p:nvSpPr>
          <p:cNvPr id="2" name="TextBox 1">
            <a:extLst>
              <a:ext uri="{FF2B5EF4-FFF2-40B4-BE49-F238E27FC236}">
                <a16:creationId xmlns:a16="http://schemas.microsoft.com/office/drawing/2014/main" id="{EE9D690C-DAA6-4713-85B4-D3EF0DE43F04}"/>
              </a:ext>
            </a:extLst>
          </p:cNvPr>
          <p:cNvSpPr txBox="1"/>
          <p:nvPr/>
        </p:nvSpPr>
        <p:spPr>
          <a:xfrm>
            <a:off x="2316898" y="1574276"/>
            <a:ext cx="4713403" cy="1107996"/>
          </a:xfrm>
          <a:prstGeom prst="rect">
            <a:avLst/>
          </a:prstGeom>
          <a:noFill/>
        </p:spPr>
        <p:txBody>
          <a:bodyPr wrap="square" rtlCol="0">
            <a:spAutoFit/>
          </a:bodyPr>
          <a:lstStyle/>
          <a:p>
            <a:r>
              <a:rPr lang="en-US" sz="6600">
                <a:solidFill>
                  <a:schemeClr val="accent2">
                    <a:lumMod val="75000"/>
                  </a:schemeClr>
                </a:solidFill>
                <a:latin typeface="UTM Guanine" panose="02040603050506020204" pitchFamily="18" charset="0"/>
              </a:rPr>
              <a:t>Củng cố</a:t>
            </a:r>
          </a:p>
        </p:txBody>
      </p:sp>
    </p:spTree>
    <p:extLst>
      <p:ext uri="{BB962C8B-B14F-4D97-AF65-F5344CB8AC3E}">
        <p14:creationId xmlns:p14="http://schemas.microsoft.com/office/powerpoint/2010/main" val="3604152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22" presetClass="entr" presetSubtype="1"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up)">
                                      <p:cBhvr>
                                        <p:cTn id="30" dur="500"/>
                                        <p:tgtEl>
                                          <p:spTgt spid="3"/>
                                        </p:tgtEl>
                                      </p:cBhvr>
                                    </p:animEffect>
                                  </p:childTnLst>
                                </p:cTn>
                              </p:par>
                            </p:childTnLst>
                          </p:cTn>
                        </p:par>
                        <p:par>
                          <p:cTn id="31" fill="hold">
                            <p:stCondLst>
                              <p:cond delay="5500"/>
                            </p:stCondLst>
                            <p:childTnLst>
                              <p:par>
                                <p:cTn id="32" presetID="41" presetClass="entr" presetSubtype="0" fill="hold" grpId="0" nodeType="afterEffect">
                                  <p:stCondLst>
                                    <p:cond delay="0"/>
                                  </p:stCondLst>
                                  <p:iterate type="lt">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
                                        </p:tgtEl>
                                        <p:attrNameLst>
                                          <p:attrName>ppt_y</p:attrName>
                                        </p:attrNameLst>
                                      </p:cBhvr>
                                      <p:tavLst>
                                        <p:tav tm="0">
                                          <p:val>
                                            <p:strVal val="#ppt_y"/>
                                          </p:val>
                                        </p:tav>
                                        <p:tav tm="100000">
                                          <p:val>
                                            <p:strVal val="#ppt_y"/>
                                          </p:val>
                                        </p:tav>
                                      </p:tavLst>
                                    </p:anim>
                                    <p:anim calcmode="lin" valueType="num">
                                      <p:cBhvr>
                                        <p:cTn id="3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a:extLst>
              <a:ext uri="{FF2B5EF4-FFF2-40B4-BE49-F238E27FC236}">
                <a16:creationId xmlns:a16="http://schemas.microsoft.com/office/drawing/2014/main" id="{D72DDB3C-AFE3-4BD6-91AF-4079BCE80A1D}"/>
              </a:ext>
            </a:extLst>
          </p:cNvPr>
          <p:cNvSpPr txBox="1">
            <a:spLocks noChangeArrowheads="1"/>
          </p:cNvSpPr>
          <p:nvPr/>
        </p:nvSpPr>
        <p:spPr bwMode="auto">
          <a:xfrm>
            <a:off x="2452898" y="4301021"/>
            <a:ext cx="44958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1" hangingPunct="1">
              <a:spcBef>
                <a:spcPct val="50000"/>
              </a:spcBef>
              <a:defRPr/>
            </a:pPr>
            <a:endParaRPr lang="en-US" sz="3600">
              <a:latin typeface="Times New Roman" panose="02020603050405020304" pitchFamily="18" charset="0"/>
              <a:cs typeface="Times New Roman" panose="02020603050405020304" pitchFamily="18" charset="0"/>
            </a:endParaRPr>
          </a:p>
        </p:txBody>
      </p:sp>
      <p:sp>
        <p:nvSpPr>
          <p:cNvPr id="3" name="Text Box 7">
            <a:extLst>
              <a:ext uri="{FF2B5EF4-FFF2-40B4-BE49-F238E27FC236}">
                <a16:creationId xmlns:a16="http://schemas.microsoft.com/office/drawing/2014/main" id="{F17434C9-5E34-4ED5-AEF9-4A7A383BAFF8}"/>
              </a:ext>
            </a:extLst>
          </p:cNvPr>
          <p:cNvSpPr txBox="1">
            <a:spLocks noChangeArrowheads="1"/>
          </p:cNvSpPr>
          <p:nvPr/>
        </p:nvSpPr>
        <p:spPr bwMode="auto">
          <a:xfrm>
            <a:off x="2933700" y="3001652"/>
            <a:ext cx="3124200" cy="58477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xq </a:t>
            </a:r>
            <a:r>
              <a:rPr lang="en-US" altLang="en-US" sz="3200" b="1">
                <a:solidFill>
                  <a:srgbClr val="FF0000"/>
                </a:solidFill>
                <a:latin typeface="Times New Roman" pitchFamily="18" charset="0"/>
                <a:cs typeface="Times New Roman" pitchFamily="18" charset="0"/>
              </a:rPr>
              <a:t>= a x a x 4</a:t>
            </a:r>
          </a:p>
        </p:txBody>
      </p:sp>
      <p:sp>
        <p:nvSpPr>
          <p:cNvPr id="4" name="Text Box 22">
            <a:extLst>
              <a:ext uri="{FF2B5EF4-FFF2-40B4-BE49-F238E27FC236}">
                <a16:creationId xmlns:a16="http://schemas.microsoft.com/office/drawing/2014/main" id="{76E80F1E-0181-4140-A037-4EA8A66E7644}"/>
              </a:ext>
            </a:extLst>
          </p:cNvPr>
          <p:cNvSpPr txBox="1">
            <a:spLocks noChangeArrowheads="1"/>
          </p:cNvSpPr>
          <p:nvPr/>
        </p:nvSpPr>
        <p:spPr bwMode="auto">
          <a:xfrm>
            <a:off x="2933700" y="3874777"/>
            <a:ext cx="3124200" cy="5889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spcBef>
                <a:spcPct val="50000"/>
              </a:spcBef>
            </a:pPr>
            <a:r>
              <a:rPr lang="en-US" altLang="en-US" sz="3200" b="1">
                <a:solidFill>
                  <a:srgbClr val="FF0000"/>
                </a:solidFill>
                <a:latin typeface="Times New Roman" pitchFamily="18" charset="0"/>
                <a:cs typeface="Times New Roman" pitchFamily="18" charset="0"/>
              </a:rPr>
              <a:t>S</a:t>
            </a:r>
            <a:r>
              <a:rPr lang="en-US" altLang="en-US" sz="3200" b="1" baseline="-25000">
                <a:solidFill>
                  <a:srgbClr val="FF0000"/>
                </a:solidFill>
                <a:latin typeface="Times New Roman" pitchFamily="18" charset="0"/>
                <a:cs typeface="Times New Roman" pitchFamily="18" charset="0"/>
              </a:rPr>
              <a:t>tp</a:t>
            </a:r>
            <a:r>
              <a:rPr lang="en-US" altLang="en-US" sz="3200" b="1">
                <a:solidFill>
                  <a:srgbClr val="FF0000"/>
                </a:solidFill>
                <a:latin typeface="Times New Roman" pitchFamily="18" charset="0"/>
                <a:cs typeface="Times New Roman" pitchFamily="18" charset="0"/>
              </a:rPr>
              <a:t> = a x a x 6</a:t>
            </a:r>
          </a:p>
        </p:txBody>
      </p:sp>
      <p:sp>
        <p:nvSpPr>
          <p:cNvPr id="5" name="Rectangle 29">
            <a:extLst>
              <a:ext uri="{FF2B5EF4-FFF2-40B4-BE49-F238E27FC236}">
                <a16:creationId xmlns:a16="http://schemas.microsoft.com/office/drawing/2014/main" id="{AEC4AEB9-B9BF-4551-A61F-218E4C34D342}"/>
              </a:ext>
            </a:extLst>
          </p:cNvPr>
          <p:cNvSpPr>
            <a:spLocks noChangeArrowheads="1"/>
          </p:cNvSpPr>
          <p:nvPr/>
        </p:nvSpPr>
        <p:spPr bwMode="auto">
          <a:xfrm>
            <a:off x="700298" y="1073578"/>
            <a:ext cx="8208021" cy="1028699"/>
          </a:xfrm>
          <a:prstGeom prst="rect">
            <a:avLst/>
          </a:prstGeom>
          <a:noFill/>
          <a:ln w="9525">
            <a:noFill/>
            <a:miter lim="800000"/>
            <a:headEnd/>
            <a:tailEnd/>
          </a:ln>
        </p:spPr>
        <p:txBody>
          <a:bodyPr anchor="ctr"/>
          <a:lstStyle/>
          <a:p>
            <a:pPr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xung quanh của hình lập phương ta lấy diện tích một mặt nhân với 4.</a:t>
            </a:r>
          </a:p>
        </p:txBody>
      </p:sp>
      <p:sp>
        <p:nvSpPr>
          <p:cNvPr id="6" name="Rectangle 30">
            <a:extLst>
              <a:ext uri="{FF2B5EF4-FFF2-40B4-BE49-F238E27FC236}">
                <a16:creationId xmlns:a16="http://schemas.microsoft.com/office/drawing/2014/main" id="{98DB2821-6394-4963-A5DD-689D37932BEB}"/>
              </a:ext>
            </a:extLst>
          </p:cNvPr>
          <p:cNvSpPr>
            <a:spLocks noChangeArrowheads="1"/>
          </p:cNvSpPr>
          <p:nvPr/>
        </p:nvSpPr>
        <p:spPr bwMode="auto">
          <a:xfrm>
            <a:off x="700298" y="2053640"/>
            <a:ext cx="7743404" cy="964226"/>
          </a:xfrm>
          <a:prstGeom prst="rect">
            <a:avLst/>
          </a:prstGeom>
          <a:noFill/>
          <a:ln w="9525">
            <a:noFill/>
            <a:miter lim="800000"/>
            <a:headEnd/>
            <a:tailEnd/>
          </a:ln>
        </p:spPr>
        <p:txBody>
          <a:bodyPr anchor="ctr"/>
          <a:lstStyle/>
          <a:p>
            <a:pPr algn="just" eaLnBrk="1" hangingPunct="1"/>
            <a:r>
              <a:rPr lang="en-US" altLang="en-US" sz="2400">
                <a:solidFill>
                  <a:srgbClr val="002060"/>
                </a:solidFill>
                <a:latin typeface="Times New Roman" pitchFamily="18" charset="0"/>
                <a:cs typeface="Times New Roman" pitchFamily="18" charset="0"/>
                <a:sym typeface="Wingdings" panose="05000000000000000000" pitchFamily="2" charset="2"/>
              </a:rPr>
              <a:t> Muốn tính d</a:t>
            </a:r>
            <a:r>
              <a:rPr lang="en-US" altLang="en-US" sz="2400">
                <a:solidFill>
                  <a:srgbClr val="002060"/>
                </a:solidFill>
                <a:latin typeface="Times New Roman" pitchFamily="18" charset="0"/>
                <a:cs typeface="Times New Roman" pitchFamily="18" charset="0"/>
              </a:rPr>
              <a:t>iện tích toàn phần của hình lập phương ta lấy diện tích một mặt nhân với 6.</a:t>
            </a:r>
          </a:p>
        </p:txBody>
      </p:sp>
      <p:sp>
        <p:nvSpPr>
          <p:cNvPr id="7" name="Text Box 31">
            <a:extLst>
              <a:ext uri="{FF2B5EF4-FFF2-40B4-BE49-F238E27FC236}">
                <a16:creationId xmlns:a16="http://schemas.microsoft.com/office/drawing/2014/main" id="{D500E9B8-0AE2-495E-81AD-A219C525E6BB}"/>
              </a:ext>
            </a:extLst>
          </p:cNvPr>
          <p:cNvSpPr txBox="1">
            <a:spLocks noChangeArrowheads="1"/>
          </p:cNvSpPr>
          <p:nvPr/>
        </p:nvSpPr>
        <p:spPr bwMode="auto">
          <a:xfrm>
            <a:off x="990600" y="1600200"/>
            <a:ext cx="7010400" cy="366713"/>
          </a:xfrm>
          <a:prstGeom prst="rect">
            <a:avLst/>
          </a:prstGeom>
          <a:noFill/>
          <a:ln w="9525">
            <a:noFill/>
            <a:miter lim="800000"/>
            <a:headEnd/>
            <a:tailEnd/>
          </a:ln>
        </p:spPr>
        <p:txBody>
          <a:bodyPr>
            <a:spAutoFit/>
          </a:bodyPr>
          <a:lstStyle/>
          <a:p>
            <a:pPr>
              <a:spcBef>
                <a:spcPct val="50000"/>
              </a:spcBef>
            </a:pPr>
            <a:endParaRPr lang="vi-VN" altLang="en-US">
              <a:latin typeface="Times New Roman" pitchFamily="18" charset="0"/>
              <a:cs typeface="Times New Roman" pitchFamily="18" charset="0"/>
            </a:endParaRPr>
          </a:p>
        </p:txBody>
      </p:sp>
      <p:sp>
        <p:nvSpPr>
          <p:cNvPr id="9" name="Text Box 33">
            <a:extLst>
              <a:ext uri="{FF2B5EF4-FFF2-40B4-BE49-F238E27FC236}">
                <a16:creationId xmlns:a16="http://schemas.microsoft.com/office/drawing/2014/main" id="{6ABF4D9C-3BAC-4F5B-BDD2-BE35B407F4D6}"/>
              </a:ext>
            </a:extLst>
          </p:cNvPr>
          <p:cNvSpPr txBox="1">
            <a:spLocks noChangeArrowheads="1"/>
          </p:cNvSpPr>
          <p:nvPr/>
        </p:nvSpPr>
        <p:spPr bwMode="auto">
          <a:xfrm>
            <a:off x="381000" y="987118"/>
            <a:ext cx="8382000"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xung quanh của hình lập phương ta làm như thế nào ?</a:t>
            </a:r>
          </a:p>
        </p:txBody>
      </p:sp>
      <p:sp>
        <p:nvSpPr>
          <p:cNvPr id="10" name="Text Box 34">
            <a:extLst>
              <a:ext uri="{FF2B5EF4-FFF2-40B4-BE49-F238E27FC236}">
                <a16:creationId xmlns:a16="http://schemas.microsoft.com/office/drawing/2014/main" id="{5D662C14-5A9C-454C-A6F3-86C8A08D2631}"/>
              </a:ext>
            </a:extLst>
          </p:cNvPr>
          <p:cNvSpPr txBox="1">
            <a:spLocks noChangeArrowheads="1"/>
          </p:cNvSpPr>
          <p:nvPr/>
        </p:nvSpPr>
        <p:spPr bwMode="auto">
          <a:xfrm>
            <a:off x="364816" y="2781668"/>
            <a:ext cx="2209800" cy="519112"/>
          </a:xfrm>
          <a:prstGeom prst="rect">
            <a:avLst/>
          </a:prstGeom>
          <a:noFill/>
          <a:ln w="9525">
            <a:noFill/>
            <a:miter lim="800000"/>
            <a:headEnd/>
            <a:tailEnd/>
          </a:ln>
        </p:spPr>
        <p:txBody>
          <a:bodyPr>
            <a:spAutoFit/>
          </a:bodyPr>
          <a:lstStyle/>
          <a:p>
            <a:pPr>
              <a:spcBef>
                <a:spcPct val="50000"/>
              </a:spcBef>
            </a:pPr>
            <a:r>
              <a:rPr lang="en-US" altLang="en-US" sz="2800" b="1" i="1" u="sng">
                <a:solidFill>
                  <a:schemeClr val="accent2">
                    <a:lumMod val="50000"/>
                  </a:schemeClr>
                </a:solidFill>
                <a:latin typeface="Times New Roman" pitchFamily="18" charset="0"/>
                <a:cs typeface="Times New Roman" pitchFamily="18" charset="0"/>
              </a:rPr>
              <a:t>Công thức: </a:t>
            </a:r>
          </a:p>
        </p:txBody>
      </p:sp>
      <p:sp>
        <p:nvSpPr>
          <p:cNvPr id="11" name="Text Box 36">
            <a:extLst>
              <a:ext uri="{FF2B5EF4-FFF2-40B4-BE49-F238E27FC236}">
                <a16:creationId xmlns:a16="http://schemas.microsoft.com/office/drawing/2014/main" id="{A8004EB9-582F-4DB0-BC83-84001D756F3D}"/>
              </a:ext>
            </a:extLst>
          </p:cNvPr>
          <p:cNvSpPr txBox="1">
            <a:spLocks noChangeArrowheads="1"/>
          </p:cNvSpPr>
          <p:nvPr/>
        </p:nvSpPr>
        <p:spPr bwMode="auto">
          <a:xfrm>
            <a:off x="2933700" y="3722377"/>
            <a:ext cx="2971800" cy="519113"/>
          </a:xfrm>
          <a:prstGeom prst="rect">
            <a:avLst/>
          </a:prstGeom>
          <a:noFill/>
          <a:ln w="9525">
            <a:noFill/>
            <a:miter lim="800000"/>
            <a:headEnd/>
            <a:tailEnd/>
          </a:ln>
        </p:spPr>
        <p:txBody>
          <a:bodyPr>
            <a:spAutoFit/>
          </a:bodyPr>
          <a:lstStyle/>
          <a:p>
            <a:pPr>
              <a:spcBef>
                <a:spcPct val="50000"/>
              </a:spcBef>
            </a:pPr>
            <a:r>
              <a:rPr lang="en-US" altLang="en-US" sz="2800" b="1">
                <a:latin typeface="Times New Roman" pitchFamily="18" charset="0"/>
                <a:cs typeface="Times New Roman" pitchFamily="18" charset="0"/>
              </a:rPr>
              <a:t>(a: số đo cạnh)</a:t>
            </a:r>
          </a:p>
        </p:txBody>
      </p:sp>
      <p:sp>
        <p:nvSpPr>
          <p:cNvPr id="12" name="Text Box 40">
            <a:extLst>
              <a:ext uri="{FF2B5EF4-FFF2-40B4-BE49-F238E27FC236}">
                <a16:creationId xmlns:a16="http://schemas.microsoft.com/office/drawing/2014/main" id="{E79D82F0-A362-4870-9493-4B20757D2448}"/>
              </a:ext>
            </a:extLst>
          </p:cNvPr>
          <p:cNvSpPr txBox="1">
            <a:spLocks noChangeArrowheads="1"/>
          </p:cNvSpPr>
          <p:nvPr/>
        </p:nvSpPr>
        <p:spPr bwMode="auto">
          <a:xfrm>
            <a:off x="395667" y="2055107"/>
            <a:ext cx="8276466"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eaLnBrk="1" hangingPunct="1">
              <a:spcBef>
                <a:spcPct val="50000"/>
              </a:spcBef>
              <a:defRPr/>
            </a:pPr>
            <a:r>
              <a:rPr lang="en-US" sz="2400" b="1">
                <a:solidFill>
                  <a:schemeClr val="accent2">
                    <a:lumMod val="75000"/>
                  </a:schemeClr>
                </a:solidFill>
                <a:latin typeface="Times New Roman" panose="02020603050405020304" pitchFamily="18" charset="0"/>
                <a:cs typeface="Times New Roman" panose="02020603050405020304" pitchFamily="18" charset="0"/>
              </a:rPr>
              <a:t>- Muốn tính diện tích toàn phần của hình lập phương ta làm như thế nào ?</a:t>
            </a:r>
          </a:p>
        </p:txBody>
      </p:sp>
      <p:sp>
        <p:nvSpPr>
          <p:cNvPr id="13" name="Text Box 11">
            <a:extLst>
              <a:ext uri="{FF2B5EF4-FFF2-40B4-BE49-F238E27FC236}">
                <a16:creationId xmlns:a16="http://schemas.microsoft.com/office/drawing/2014/main" id="{DAB49412-BAA9-4EBA-8D8B-046C41DFC61D}"/>
              </a:ext>
            </a:extLst>
          </p:cNvPr>
          <p:cNvSpPr txBox="1">
            <a:spLocks noChangeArrowheads="1"/>
          </p:cNvSpPr>
          <p:nvPr/>
        </p:nvSpPr>
        <p:spPr bwMode="auto">
          <a:xfrm>
            <a:off x="990600" y="304800"/>
            <a:ext cx="7125712" cy="830997"/>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a:spAutoFit/>
          </a:bodyPr>
          <a:lstStyle/>
          <a:p>
            <a:pPr algn="ctr">
              <a:spcBef>
                <a:spcPct val="50000"/>
              </a:spcBef>
              <a:defRPr/>
            </a:pP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xung</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quanh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diện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tích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toàn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phần</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br>
              <a:rPr lang="en-US" sz="2400" b="1" dirty="0">
                <a:solidFill>
                  <a:schemeClr val="accent2">
                    <a:lumMod val="50000"/>
                  </a:schemeClr>
                </a:solidFill>
                <a:latin typeface="Times New Roman" panose="02020603050405020304" pitchFamily="18" charset="0"/>
                <a:cs typeface="Times New Roman" panose="02020603050405020304" pitchFamily="18" charset="0"/>
              </a:rPr>
            </a:br>
            <a:r>
              <a:rPr lang="en-US" sz="2400" b="1" dirty="0" err="1">
                <a:solidFill>
                  <a:schemeClr val="accent2">
                    <a:lumMod val="50000"/>
                  </a:schemeClr>
                </a:solidFill>
                <a:latin typeface="Times New Roman" panose="02020603050405020304" pitchFamily="18" charset="0"/>
                <a:cs typeface="Times New Roman" panose="02020603050405020304" pitchFamily="18" charset="0"/>
              </a:rPr>
              <a:t>của</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hình</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lập</a:t>
            </a:r>
            <a:r>
              <a:rPr lang="en-US" sz="2400" b="1" dirty="0">
                <a:solidFill>
                  <a:schemeClr val="accent2">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2">
                    <a:lumMod val="50000"/>
                  </a:schemeClr>
                </a:solidFill>
                <a:latin typeface="Times New Roman" panose="02020603050405020304" pitchFamily="18" charset="0"/>
                <a:cs typeface="Times New Roman" panose="02020603050405020304" pitchFamily="18" charset="0"/>
              </a:rPr>
              <a:t>phương</a:t>
            </a:r>
            <a:endParaRPr lang="en-US" sz="2400" b="1" dirty="0">
              <a:solidFill>
                <a:schemeClr val="accent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0430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iterate type="lt">
                                    <p:tmPct val="0"/>
                                  </p:iterate>
                                  <p:childTnLst>
                                    <p:anim calcmode="lin" valueType="num">
                                      <p:cBhvr>
                                        <p:cTn id="12" dur="500"/>
                                        <p:tgtEl>
                                          <p:spTgt spid="9"/>
                                        </p:tgtEl>
                                        <p:attrNameLst>
                                          <p:attrName>ppt_w</p:attrName>
                                        </p:attrNameLst>
                                      </p:cBhvr>
                                      <p:tavLst>
                                        <p:tav tm="0">
                                          <p:val>
                                            <p:strVal val="ppt_w"/>
                                          </p:val>
                                        </p:tav>
                                        <p:tav tm="100000">
                                          <p:val>
                                            <p:fltVal val="0"/>
                                          </p:val>
                                        </p:tav>
                                      </p:tavLst>
                                    </p:anim>
                                    <p:anim calcmode="lin" valueType="num">
                                      <p:cBhvr>
                                        <p:cTn id="13" dur="500"/>
                                        <p:tgtEl>
                                          <p:spTgt spid="9"/>
                                        </p:tgtEl>
                                        <p:attrNameLst>
                                          <p:attrName>ppt_h</p:attrName>
                                        </p:attrNameLst>
                                      </p:cBhvr>
                                      <p:tavLst>
                                        <p:tav tm="0">
                                          <p:val>
                                            <p:strVal val="ppt_h"/>
                                          </p:val>
                                        </p:tav>
                                        <p:tav tm="100000">
                                          <p:val>
                                            <p:fltVal val="0"/>
                                          </p:val>
                                        </p:tav>
                                      </p:tavLst>
                                    </p:anim>
                                    <p:set>
                                      <p:cBhvr>
                                        <p:cTn id="14" dur="1" fill="hold">
                                          <p:stCondLst>
                                            <p:cond delay="499"/>
                                          </p:stCondLst>
                                        </p:cTn>
                                        <p:tgtEl>
                                          <p:spTgt spid="9"/>
                                        </p:tgtEl>
                                        <p:attrNameLst>
                                          <p:attrName>style.visibility</p:attrName>
                                        </p:attrNameLst>
                                      </p:cBhvr>
                                      <p:to>
                                        <p:strVal val="hidden"/>
                                      </p:to>
                                    </p:set>
                                  </p:childTnLst>
                                </p:cTn>
                              </p:par>
                              <p:par>
                                <p:cTn id="15" presetID="27" presetClass="entr" presetSubtype="0" fill="hold" nodeType="withEffect">
                                  <p:stCondLst>
                                    <p:cond delay="0"/>
                                  </p:stCondLst>
                                  <p:iterate type="lt">
                                    <p:tmPct val="50000"/>
                                  </p:iterate>
                                  <p:childTnLst>
                                    <p:set>
                                      <p:cBhvr>
                                        <p:cTn id="16" dur="1" fill="hold">
                                          <p:stCondLst>
                                            <p:cond delay="0"/>
                                          </p:stCondLst>
                                        </p:cTn>
                                        <p:tgtEl>
                                          <p:spTgt spid="5"/>
                                        </p:tgtEl>
                                        <p:attrNameLst>
                                          <p:attrName>style.visibility</p:attrName>
                                        </p:attrNameLst>
                                      </p:cBhvr>
                                      <p:to>
                                        <p:strVal val="visible"/>
                                      </p:to>
                                    </p:set>
                                    <p:anim calcmode="discrete" valueType="clr">
                                      <p:cBhvr override="childStyle">
                                        <p:cTn id="1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gtEl>
                                        <p:attrNameLst>
                                          <p:attrName>fillcolor</p:attrName>
                                        </p:attrNameLst>
                                      </p:cBhvr>
                                      <p:tavLst>
                                        <p:tav tm="0">
                                          <p:val>
                                            <p:clrVal>
                                              <a:schemeClr val="accent2"/>
                                            </p:clrVal>
                                          </p:val>
                                        </p:tav>
                                        <p:tav tm="50000">
                                          <p:val>
                                            <p:clrVal>
                                              <a:schemeClr val="hlink"/>
                                            </p:clrVal>
                                          </p:val>
                                        </p:tav>
                                      </p:tavLst>
                                    </p:anim>
                                    <p:set>
                                      <p:cBhvr>
                                        <p:cTn id="19" dur="80"/>
                                        <p:tgtEl>
                                          <p:spTgt spid="5"/>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10"/>
                                        </p:tgtEl>
                                        <p:attrNameLst>
                                          <p:attrName>style.visibility</p:attrName>
                                        </p:attrNameLst>
                                      </p:cBhvr>
                                      <p:to>
                                        <p:strVal val="visible"/>
                                      </p:to>
                                    </p:set>
                                    <p:anim calcmode="discrete" valueType="clr">
                                      <p:cBhvr override="childStyle">
                                        <p:cTn id="24"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10"/>
                                        </p:tgtEl>
                                        <p:attrNameLst>
                                          <p:attrName>fillcolor</p:attrName>
                                        </p:attrNameLst>
                                      </p:cBhvr>
                                      <p:tavLst>
                                        <p:tav tm="0">
                                          <p:val>
                                            <p:clrVal>
                                              <a:schemeClr val="accent2"/>
                                            </p:clrVal>
                                          </p:val>
                                        </p:tav>
                                        <p:tav tm="50000">
                                          <p:val>
                                            <p:clrVal>
                                              <a:schemeClr val="hlink"/>
                                            </p:clrVal>
                                          </p:val>
                                        </p:tav>
                                      </p:tavLst>
                                    </p:anim>
                                    <p:set>
                                      <p:cBhvr>
                                        <p:cTn id="26" dur="80"/>
                                        <p:tgtEl>
                                          <p:spTgt spid="10"/>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childTnLst>
                                </p:cTn>
                              </p:par>
                              <p:par>
                                <p:cTn id="33" presetID="2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edge">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3" presetClass="entr" presetSubtype="16" fill="hold" grpId="0" nodeType="clickEffect">
                                  <p:stCondLst>
                                    <p:cond delay="0"/>
                                  </p:stCondLst>
                                  <p:iterate type="lt">
                                    <p:tmPct val="0"/>
                                  </p:iterate>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xit" presetSubtype="4" fill="hold" grpId="1" nodeType="clickEffect">
                                  <p:stCondLst>
                                    <p:cond delay="0"/>
                                  </p:stCondLst>
                                  <p:iterate type="lt">
                                    <p:tmPct val="0"/>
                                  </p:iterate>
                                  <p:childTnLst>
                                    <p:animEffect transition="out" filter="wheel(4)">
                                      <p:cBhvr>
                                        <p:cTn id="45" dur="2000"/>
                                        <p:tgtEl>
                                          <p:spTgt spid="12"/>
                                        </p:tgtEl>
                                      </p:cBhvr>
                                    </p:animEffect>
                                    <p:set>
                                      <p:cBhvr>
                                        <p:cTn id="46" dur="1" fill="hold">
                                          <p:stCondLst>
                                            <p:cond delay="1999"/>
                                          </p:stCondLst>
                                        </p:cTn>
                                        <p:tgtEl>
                                          <p:spTgt spid="12"/>
                                        </p:tgtEl>
                                        <p:attrNameLst>
                                          <p:attrName>style.visibility</p:attrName>
                                        </p:attrNameLst>
                                      </p:cBhvr>
                                      <p:to>
                                        <p:strVal val="hidden"/>
                                      </p:to>
                                    </p:set>
                                  </p:childTnLst>
                                </p:cTn>
                              </p:par>
                              <p:par>
                                <p:cTn id="47" presetID="21"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4)">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grpId="1" nodeType="clickEffect">
                                  <p:stCondLst>
                                    <p:cond delay="0"/>
                                  </p:stCondLst>
                                  <p:childTnLst>
                                    <p:animMotion origin="layout" path="M -3.33333E-6 -4.07407E-6 L 0.00417 0.11574 " pathEditMode="relative" rAng="0" ptsTypes="AA">
                                      <p:cBhvr>
                                        <p:cTn id="53" dur="2000" fill="hold"/>
                                        <p:tgtEl>
                                          <p:spTgt spid="11"/>
                                        </p:tgtEl>
                                        <p:attrNameLst>
                                          <p:attrName>ppt_x</p:attrName>
                                          <p:attrName>ppt_y</p:attrName>
                                        </p:attrNameLst>
                                      </p:cBhvr>
                                      <p:rCtr x="208" y="5772"/>
                                    </p:animMotion>
                                  </p:childTnLst>
                                </p:cTn>
                              </p:par>
                              <p:par>
                                <p:cTn id="54" presetID="8" presetClass="entr" presetSubtype="16"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amond(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P spid="9" grpId="1"/>
      <p:bldP spid="10" grpId="0"/>
      <p:bldP spid="11" grpId="0"/>
      <p:bldP spid="11" grpId="1"/>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15" y="-829011"/>
            <a:ext cx="6414711" cy="5189315"/>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7868" y="1852744"/>
            <a:ext cx="1727398" cy="2053998"/>
          </a:xfrm>
          <a:prstGeom prst="rect">
            <a:avLst/>
          </a:prstGeom>
        </p:spPr>
      </p:pic>
      <p:sp>
        <p:nvSpPr>
          <p:cNvPr id="16" name="文本框 15"/>
          <p:cNvSpPr txBox="1"/>
          <p:nvPr/>
        </p:nvSpPr>
        <p:spPr>
          <a:xfrm>
            <a:off x="2680976" y="1475280"/>
            <a:ext cx="3953326" cy="1015663"/>
          </a:xfrm>
          <a:prstGeom prst="rect">
            <a:avLst/>
          </a:prstGeom>
          <a:noFill/>
        </p:spPr>
        <p:txBody>
          <a:bodyPr wrap="none" rtlCol="0">
            <a:spAutoFit/>
          </a:bodyPr>
          <a:lstStyle/>
          <a:p>
            <a:pPr algn="ctr"/>
            <a:r>
              <a:rPr lang="en-US" altLang="zh-CN" sz="6000" b="1">
                <a:solidFill>
                  <a:srgbClr val="5A8C0A"/>
                </a:solidFill>
                <a:latin typeface="UTM Guanine" panose="02040603050506020204" pitchFamily="18" charset="0"/>
                <a:ea typeface="印品黑体" panose="00000500000000000000" pitchFamily="2" charset="-122"/>
              </a:rPr>
              <a:t>Tạm biệt!</a:t>
            </a:r>
            <a:endParaRPr lang="zh-CN" altLang="en-US" sz="6000" b="1" dirty="0">
              <a:solidFill>
                <a:srgbClr val="5A8C0A"/>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60288" y="251247"/>
            <a:ext cx="2144272" cy="969266"/>
          </a:xfrm>
          <a:prstGeom prst="rect">
            <a:avLst/>
          </a:prstGeom>
        </p:spPr>
      </p:pic>
    </p:spTree>
    <p:extLst>
      <p:ext uri="{BB962C8B-B14F-4D97-AF65-F5344CB8AC3E}">
        <p14:creationId xmlns:p14="http://schemas.microsoft.com/office/powerpoint/2010/main" val="3000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500"/>
                            </p:stCondLst>
                            <p:childTnLst>
                              <p:par>
                                <p:cTn id="19" presetID="22" presetClass="entr" presetSubtype="4"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00"/>
                                        <p:tgtEl>
                                          <p:spTgt spid="15"/>
                                        </p:tgtEl>
                                      </p:cBhvr>
                                    </p:animEffect>
                                  </p:childTnLst>
                                </p:cTn>
                              </p:par>
                            </p:childTnLst>
                          </p:cTn>
                        </p:par>
                        <p:par>
                          <p:cTn id="22" fill="hold">
                            <p:stCondLst>
                              <p:cond delay="4500"/>
                            </p:stCondLst>
                            <p:childTnLst>
                              <p:par>
                                <p:cTn id="23" presetID="2" presetClass="entr" presetSubtype="9"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cTn>
                              </p:par>
                            </p:childTnLst>
                          </p:cTn>
                        </p:par>
                        <p:par>
                          <p:cTn id="27" fill="hold">
                            <p:stCondLst>
                              <p:cond delay="5000"/>
                            </p:stCondLst>
                            <p:childTnLst>
                              <p:par>
                                <p:cTn id="28" presetID="55"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strVal val="#ppt_w*0.70"/>
                                          </p:val>
                                        </p:tav>
                                        <p:tav tm="100000">
                                          <p:val>
                                            <p:strVal val="#ppt_w"/>
                                          </p:val>
                                        </p:tav>
                                      </p:tavLst>
                                    </p:anim>
                                    <p:anim calcmode="lin" valueType="num">
                                      <p:cBhvr>
                                        <p:cTn id="31" dur="1000" fill="hold"/>
                                        <p:tgtEl>
                                          <p:spTgt spid="6"/>
                                        </p:tgtEl>
                                        <p:attrNameLst>
                                          <p:attrName>ppt_h</p:attrName>
                                        </p:attrNameLst>
                                      </p:cBhvr>
                                      <p:tavLst>
                                        <p:tav tm="0">
                                          <p:val>
                                            <p:strVal val="#ppt_h"/>
                                          </p:val>
                                        </p:tav>
                                        <p:tav tm="100000">
                                          <p:val>
                                            <p:strVal val="#ppt_h"/>
                                          </p:val>
                                        </p:tav>
                                      </p:tavLst>
                                    </p:anim>
                                    <p:animEffect transition="in" filter="fade">
                                      <p:cBhvr>
                                        <p:cTn id="32" dur="1000"/>
                                        <p:tgtEl>
                                          <p:spTgt spid="6"/>
                                        </p:tgtEl>
                                      </p:cBhvr>
                                    </p:animEffect>
                                  </p:childTnLst>
                                </p:cTn>
                              </p:par>
                            </p:childTnLst>
                          </p:cTn>
                        </p:par>
                        <p:par>
                          <p:cTn id="33" fill="hold">
                            <p:stCondLst>
                              <p:cond delay="6000"/>
                            </p:stCondLst>
                            <p:childTnLst>
                              <p:par>
                                <p:cTn id="34" presetID="22" presetClass="entr" presetSubtype="8"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38C9A-3A84-4C21-9C90-1A9F06D8089C}"/>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2960211" y="1713265"/>
            <a:ext cx="3199910" cy="2873761"/>
          </a:xfrm>
          <a:prstGeom prst="rect">
            <a:avLst/>
          </a:prstGeom>
        </p:spPr>
      </p:pic>
      <p:pic>
        <p:nvPicPr>
          <p:cNvPr id="3" name="Picture 2">
            <a:hlinkClick r:id="rId5" action="ppaction://hlinksldjump"/>
            <a:extLst>
              <a:ext uri="{FF2B5EF4-FFF2-40B4-BE49-F238E27FC236}">
                <a16:creationId xmlns:a16="http://schemas.microsoft.com/office/drawing/2014/main" id="{7D021145-C2EC-4AE4-A4AA-9F9E093528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a:off x="4426260" y="1385062"/>
            <a:ext cx="1724434" cy="3313235"/>
          </a:xfrm>
          <a:prstGeom prst="rect">
            <a:avLst/>
          </a:prstGeom>
        </p:spPr>
      </p:pic>
      <p:pic>
        <p:nvPicPr>
          <p:cNvPr id="4" name="Picture 3">
            <a:hlinkClick r:id="rId7" action="ppaction://hlinksldjump"/>
            <a:extLst>
              <a:ext uri="{FF2B5EF4-FFF2-40B4-BE49-F238E27FC236}">
                <a16:creationId xmlns:a16="http://schemas.microsoft.com/office/drawing/2014/main" id="{56AA2AE8-E6A8-49BA-B7B5-80D64C32C1D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79" t="7165" r="68441" b="50000"/>
          <a:stretch/>
        </p:blipFill>
        <p:spPr>
          <a:xfrm flipH="1">
            <a:off x="2832263" y="1385062"/>
            <a:ext cx="1724434" cy="3313234"/>
          </a:xfrm>
          <a:prstGeom prst="rect">
            <a:avLst/>
          </a:prstGeom>
        </p:spPr>
      </p:pic>
      <p:sp>
        <p:nvSpPr>
          <p:cNvPr id="5" name="Rectangle: Rounded Corners 4">
            <a:hlinkClick r:id="rId8" action="ppaction://hlinksldjump"/>
            <a:extLst>
              <a:ext uri="{FF2B5EF4-FFF2-40B4-BE49-F238E27FC236}">
                <a16:creationId xmlns:a16="http://schemas.microsoft.com/office/drawing/2014/main" id="{ADE39961-8813-48CC-949E-0AD7FF0AB912}"/>
              </a:ext>
            </a:extLst>
          </p:cNvPr>
          <p:cNvSpPr/>
          <p:nvPr/>
        </p:nvSpPr>
        <p:spPr>
          <a:xfrm>
            <a:off x="1693459" y="95751"/>
            <a:ext cx="5757082" cy="1241946"/>
          </a:xfrm>
          <a:prstGeom prst="roundRect">
            <a:avLst/>
          </a:prstGeom>
          <a:solidFill>
            <a:schemeClr val="accent6">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a:solidFill>
                  <a:schemeClr val="accent6">
                    <a:lumMod val="50000"/>
                  </a:schemeClr>
                </a:solidFill>
                <a:latin typeface="UTM Guanine" panose="02040603050506020204" pitchFamily="18" charset="0"/>
              </a:rPr>
              <a:t>Ô cửa bí mật</a:t>
            </a:r>
          </a:p>
        </p:txBody>
      </p:sp>
      <p:pic>
        <p:nvPicPr>
          <p:cNvPr id="8" name="Picture 7">
            <a:extLst>
              <a:ext uri="{FF2B5EF4-FFF2-40B4-BE49-F238E27FC236}">
                <a16:creationId xmlns:a16="http://schemas.microsoft.com/office/drawing/2014/main" id="{C919E6E7-62AE-4752-AD93-D6FF9469C83A}"/>
              </a:ext>
            </a:extLst>
          </p:cNvPr>
          <p:cNvPicPr>
            <a:picLocks noChangeAspect="1"/>
          </p:cNvPicPr>
          <p:nvPr/>
        </p:nvPicPr>
        <p:blipFill rotWithShape="1">
          <a:blip r:embed="rId9">
            <a:extLst>
              <a:ext uri="{28A0092B-C50C-407E-A947-70E740481C1C}">
                <a14:useLocalDpi xmlns:a14="http://schemas.microsoft.com/office/drawing/2010/main" val="0"/>
              </a:ext>
            </a:extLst>
          </a:blip>
          <a:srcRect l="19806" t="17677" r="61335" b="32012"/>
          <a:stretch/>
        </p:blipFill>
        <p:spPr>
          <a:xfrm flipH="1">
            <a:off x="629310" y="2110544"/>
            <a:ext cx="1724435" cy="2587752"/>
          </a:xfrm>
          <a:prstGeom prst="rect">
            <a:avLst/>
          </a:prstGeom>
        </p:spPr>
      </p:pic>
      <p:pic>
        <p:nvPicPr>
          <p:cNvPr id="10" name="Picture 9">
            <a:extLst>
              <a:ext uri="{FF2B5EF4-FFF2-40B4-BE49-F238E27FC236}">
                <a16:creationId xmlns:a16="http://schemas.microsoft.com/office/drawing/2014/main" id="{C63C6003-2151-4E31-917C-DA6478C4594F}"/>
              </a:ext>
            </a:extLst>
          </p:cNvPr>
          <p:cNvPicPr>
            <a:picLocks noChangeAspect="1"/>
          </p:cNvPicPr>
          <p:nvPr/>
        </p:nvPicPr>
        <p:blipFill rotWithShape="1">
          <a:blip r:embed="rId9">
            <a:extLst>
              <a:ext uri="{28A0092B-C50C-407E-A947-70E740481C1C}">
                <a14:useLocalDpi xmlns:a14="http://schemas.microsoft.com/office/drawing/2010/main" val="0"/>
              </a:ext>
            </a:extLst>
          </a:blip>
          <a:srcRect l="68600" t="23467" r="14500" b="23733"/>
          <a:stretch/>
        </p:blipFill>
        <p:spPr>
          <a:xfrm>
            <a:off x="6677873" y="2447920"/>
            <a:ext cx="1545336" cy="2715768"/>
          </a:xfrm>
          <a:prstGeom prst="rect">
            <a:avLst/>
          </a:prstGeom>
        </p:spPr>
      </p:pic>
      <p:grpSp>
        <p:nvGrpSpPr>
          <p:cNvPr id="11" name="组合 11">
            <a:extLst>
              <a:ext uri="{FF2B5EF4-FFF2-40B4-BE49-F238E27FC236}">
                <a16:creationId xmlns:a16="http://schemas.microsoft.com/office/drawing/2014/main" id="{74B83780-6A0D-408C-9F1D-54561B986528}"/>
              </a:ext>
            </a:extLst>
          </p:cNvPr>
          <p:cNvGrpSpPr/>
          <p:nvPr/>
        </p:nvGrpSpPr>
        <p:grpSpPr>
          <a:xfrm>
            <a:off x="-886616" y="3953552"/>
            <a:ext cx="11215117" cy="1189948"/>
            <a:chOff x="-827607" y="5028734"/>
            <a:chExt cx="12863333" cy="1829266"/>
          </a:xfrm>
        </p:grpSpPr>
        <p:pic>
          <p:nvPicPr>
            <p:cNvPr id="12" name="图片 10">
              <a:extLst>
                <a:ext uri="{FF2B5EF4-FFF2-40B4-BE49-F238E27FC236}">
                  <a16:creationId xmlns:a16="http://schemas.microsoft.com/office/drawing/2014/main" id="{9DFA70C2-6A8D-404E-9D9F-274AC26F4B9D}"/>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3" name="图片 9">
              <a:extLst>
                <a:ext uri="{FF2B5EF4-FFF2-40B4-BE49-F238E27FC236}">
                  <a16:creationId xmlns:a16="http://schemas.microsoft.com/office/drawing/2014/main" id="{D7496AEE-BBA4-491D-A3D7-378BA824C3E7}"/>
                </a:ext>
              </a:extLst>
            </p:cNvPr>
            <p:cNvPicPr>
              <a:picLocks noChangeAspect="1"/>
            </p:cNvPicPr>
            <p:nvPr/>
          </p:nvPicPr>
          <p:blipFill rotWithShape="1">
            <a:blip r:embed="rId10"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Tree>
    <p:extLst>
      <p:ext uri="{BB962C8B-B14F-4D97-AF65-F5344CB8AC3E}">
        <p14:creationId xmlns:p14="http://schemas.microsoft.com/office/powerpoint/2010/main" val="11290525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6" presetClass="entr" presetSubtype="37"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outVertical)">
                                      <p:cBhvr>
                                        <p:cTn id="13" dur="500"/>
                                        <p:tgtEl>
                                          <p:spTgt spid="11"/>
                                        </p:tgtEl>
                                      </p:cBhvr>
                                    </p:animEffect>
                                  </p:childTnLst>
                                </p:cTn>
                              </p:par>
                              <p:par>
                                <p:cTn id="14" presetID="1"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par>
                          <p:cTn id="20" fill="hold">
                            <p:stCondLst>
                              <p:cond delay="1000"/>
                            </p:stCondLst>
                            <p:childTnLst>
                              <p:par>
                                <p:cTn id="21" presetID="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4"/>
                    </p:tgtEl>
                  </p:cond>
                </p:stCondLst>
                <p:endSync evt="end" delay="0">
                  <p:rtn val="all"/>
                </p:endSync>
                <p:childTnLst>
                  <p:par>
                    <p:cTn id="30" fill="hold">
                      <p:stCondLst>
                        <p:cond delay="0"/>
                      </p:stCondLst>
                      <p:childTnLst>
                        <p:par>
                          <p:cTn id="31" fill="hold">
                            <p:stCondLst>
                              <p:cond delay="0"/>
                            </p:stCondLst>
                            <p:childTnLst>
                              <p:par>
                                <p:cTn id="32" presetID="16" presetClass="exit" presetSubtype="42" fill="hold" nodeType="clickEffect">
                                  <p:stCondLst>
                                    <p:cond delay="0"/>
                                  </p:stCondLst>
                                  <p:childTnLst>
                                    <p:animEffect transition="out" filter="barn(outHorizont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5" restart="whenNotActive" fill="hold" evtFilter="cancelBubble" nodeType="interactiveSeq">
                <p:stCondLst>
                  <p:cond evt="onClick" delay="0">
                    <p:tgtEl>
                      <p:spTgt spid="3"/>
                    </p:tgtEl>
                  </p:cond>
                </p:stCondLst>
                <p:endSync evt="end" delay="0">
                  <p:rtn val="all"/>
                </p:endSync>
                <p:childTnLst>
                  <p:par>
                    <p:cTn id="36" fill="hold">
                      <p:stCondLst>
                        <p:cond delay="0"/>
                      </p:stCondLst>
                      <p:childTnLst>
                        <p:par>
                          <p:cTn id="37" fill="hold">
                            <p:stCondLst>
                              <p:cond delay="0"/>
                            </p:stCondLst>
                            <p:childTnLst>
                              <p:par>
                                <p:cTn id="38" presetID="16" presetClass="exit" presetSubtype="42" fill="hold" nodeType="clickEffect">
                                  <p:stCondLst>
                                    <p:cond delay="0"/>
                                  </p:stCondLst>
                                  <p:childTnLst>
                                    <p:animEffect transition="out" filter="barn(outHorizontal)">
                                      <p:cBhvr>
                                        <p:cTn id="39" dur="500"/>
                                        <p:tgtEl>
                                          <p:spTgt spid="3"/>
                                        </p:tgtEl>
                                      </p:cBhvr>
                                    </p:animEffect>
                                    <p:set>
                                      <p:cBhvr>
                                        <p:cTn id="40"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组合 59">
            <a:extLst>
              <a:ext uri="{FF2B5EF4-FFF2-40B4-BE49-F238E27FC236}">
                <a16:creationId xmlns:a16="http://schemas.microsoft.com/office/drawing/2014/main" id="{4C39152F-4CD3-4DC3-83E2-14831632C576}"/>
              </a:ext>
            </a:extLst>
          </p:cNvPr>
          <p:cNvGrpSpPr>
            <a:grpSpLocks/>
          </p:cNvGrpSpPr>
          <p:nvPr/>
        </p:nvGrpSpPr>
        <p:grpSpPr bwMode="auto">
          <a:xfrm>
            <a:off x="2803101" y="2058984"/>
            <a:ext cx="1701613" cy="1520579"/>
            <a:chOff x="1274760" y="2786058"/>
            <a:chExt cx="1935848" cy="1751017"/>
          </a:xfrm>
        </p:grpSpPr>
        <p:grpSp>
          <p:nvGrpSpPr>
            <p:cNvPr id="122" name="Group 6">
              <a:extLst>
                <a:ext uri="{FF2B5EF4-FFF2-40B4-BE49-F238E27FC236}">
                  <a16:creationId xmlns:a16="http://schemas.microsoft.com/office/drawing/2014/main" id="{F4A6051F-0A09-492C-8F43-F6367CC1FD39}"/>
                </a:ext>
              </a:extLst>
            </p:cNvPr>
            <p:cNvGrpSpPr>
              <a:grpSpLocks/>
            </p:cNvGrpSpPr>
            <p:nvPr/>
          </p:nvGrpSpPr>
          <p:grpSpPr bwMode="auto">
            <a:xfrm>
              <a:off x="1295400" y="2786058"/>
              <a:ext cx="1753450" cy="1751017"/>
              <a:chOff x="1823" y="2371"/>
              <a:chExt cx="1801" cy="1801"/>
            </a:xfrm>
          </p:grpSpPr>
          <p:sp>
            <p:nvSpPr>
              <p:cNvPr id="124" name="Oval 7">
                <a:extLst>
                  <a:ext uri="{FF2B5EF4-FFF2-40B4-BE49-F238E27FC236}">
                    <a16:creationId xmlns:a16="http://schemas.microsoft.com/office/drawing/2014/main" id="{7266053C-8500-4A24-B8A7-97AE61293B67}"/>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25" name="Oval 8">
                <a:extLst>
                  <a:ext uri="{FF2B5EF4-FFF2-40B4-BE49-F238E27FC236}">
                    <a16:creationId xmlns:a16="http://schemas.microsoft.com/office/drawing/2014/main" id="{044C247D-6918-427D-A2C2-6D31010F30BF}"/>
                  </a:ext>
                </a:extLst>
              </p:cNvPr>
              <p:cNvSpPr>
                <a:spLocks noChangeArrowheads="1"/>
              </p:cNvSpPr>
              <p:nvPr/>
            </p:nvSpPr>
            <p:spPr bwMode="auto">
              <a:xfrm>
                <a:off x="1945" y="2493"/>
                <a:ext cx="1556" cy="1556"/>
              </a:xfrm>
              <a:prstGeom prst="ellipse">
                <a:avLst/>
              </a:prstGeom>
              <a:solidFill>
                <a:srgbClr val="FF66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3" name="Text Box 9">
                  <a:extLst>
                    <a:ext uri="{FF2B5EF4-FFF2-40B4-BE49-F238E27FC236}">
                      <a16:creationId xmlns:a16="http://schemas.microsoft.com/office/drawing/2014/main" id="{12035B67-471F-48CD-AEA3-E082F520FB66}"/>
                    </a:ext>
                  </a:extLst>
                </p:cNvPr>
                <p:cNvSpPr txBox="1">
                  <a:spLocks noChangeArrowheads="1"/>
                </p:cNvSpPr>
                <p:nvPr/>
              </p:nvSpPr>
              <p:spPr bwMode="auto">
                <a:xfrm>
                  <a:off x="1274760" y="3296953"/>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9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3" name="Text Box 9">
                  <a:extLst>
                    <a:ext uri="{FF2B5EF4-FFF2-40B4-BE49-F238E27FC236}">
                      <a16:creationId xmlns:a16="http://schemas.microsoft.com/office/drawing/2014/main" id="{12035B67-471F-48CD-AEA3-E082F520FB66}"/>
                    </a:ext>
                  </a:extLst>
                </p:cNvPr>
                <p:cNvSpPr txBox="1">
                  <a:spLocks noRot="1" noChangeAspect="1" noMove="1" noResize="1" noEditPoints="1" noAdjustHandles="1" noChangeArrowheads="1" noChangeShapeType="1" noTextEdit="1"/>
                </p:cNvSpPr>
                <p:nvPr/>
              </p:nvSpPr>
              <p:spPr bwMode="auto">
                <a:xfrm>
                  <a:off x="1274760" y="3296953"/>
                  <a:ext cx="1935848" cy="620153"/>
                </a:xfrm>
                <a:prstGeom prst="rect">
                  <a:avLst/>
                </a:prstGeom>
                <a:blipFill>
                  <a:blip r:embed="rId4"/>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26" name="组合 64">
            <a:extLst>
              <a:ext uri="{FF2B5EF4-FFF2-40B4-BE49-F238E27FC236}">
                <a16:creationId xmlns:a16="http://schemas.microsoft.com/office/drawing/2014/main" id="{9BEE3757-BDE0-4909-AF8B-EAC178E223EC}"/>
              </a:ext>
            </a:extLst>
          </p:cNvPr>
          <p:cNvGrpSpPr>
            <a:grpSpLocks/>
          </p:cNvGrpSpPr>
          <p:nvPr/>
        </p:nvGrpSpPr>
        <p:grpSpPr bwMode="auto">
          <a:xfrm>
            <a:off x="4468421" y="2058984"/>
            <a:ext cx="1701612" cy="1520579"/>
            <a:chOff x="1233472" y="2786058"/>
            <a:chExt cx="1935848" cy="1751017"/>
          </a:xfrm>
        </p:grpSpPr>
        <p:grpSp>
          <p:nvGrpSpPr>
            <p:cNvPr id="127" name="Group 6">
              <a:extLst>
                <a:ext uri="{FF2B5EF4-FFF2-40B4-BE49-F238E27FC236}">
                  <a16:creationId xmlns:a16="http://schemas.microsoft.com/office/drawing/2014/main" id="{3DBFDAFC-4FFA-4A0E-A965-626480CCD740}"/>
                </a:ext>
              </a:extLst>
            </p:cNvPr>
            <p:cNvGrpSpPr>
              <a:grpSpLocks/>
            </p:cNvGrpSpPr>
            <p:nvPr/>
          </p:nvGrpSpPr>
          <p:grpSpPr bwMode="auto">
            <a:xfrm>
              <a:off x="1295400" y="2786058"/>
              <a:ext cx="1753450" cy="1751017"/>
              <a:chOff x="1823" y="2371"/>
              <a:chExt cx="1801" cy="1801"/>
            </a:xfrm>
          </p:grpSpPr>
          <p:sp>
            <p:nvSpPr>
              <p:cNvPr id="129" name="Oval 7">
                <a:extLst>
                  <a:ext uri="{FF2B5EF4-FFF2-40B4-BE49-F238E27FC236}">
                    <a16:creationId xmlns:a16="http://schemas.microsoft.com/office/drawing/2014/main" id="{42C64A7F-745A-45C1-BAAA-B458EB1EFD3C}"/>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0" name="Oval 8">
                <a:extLst>
                  <a:ext uri="{FF2B5EF4-FFF2-40B4-BE49-F238E27FC236}">
                    <a16:creationId xmlns:a16="http://schemas.microsoft.com/office/drawing/2014/main" id="{9FADD824-BCDD-4215-BCF0-EDC9854E75A0}"/>
                  </a:ext>
                </a:extLst>
              </p:cNvPr>
              <p:cNvSpPr>
                <a:spLocks noChangeArrowheads="1"/>
              </p:cNvSpPr>
              <p:nvPr/>
            </p:nvSpPr>
            <p:spPr bwMode="auto">
              <a:xfrm>
                <a:off x="1945" y="2493"/>
                <a:ext cx="1556" cy="1556"/>
              </a:xfrm>
              <a:prstGeom prst="ellipse">
                <a:avLst/>
              </a:prstGeom>
              <a:solidFill>
                <a:srgbClr val="92D05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28" name="Text Box 9">
                  <a:extLst>
                    <a:ext uri="{FF2B5EF4-FFF2-40B4-BE49-F238E27FC236}">
                      <a16:creationId xmlns:a16="http://schemas.microsoft.com/office/drawing/2014/main" id="{4F711EF6-D90F-4FF5-9507-7ECC755B795C}"/>
                    </a:ext>
                  </a:extLst>
                </p:cNvPr>
                <p:cNvSpPr txBox="1">
                  <a:spLocks noChangeArrowheads="1"/>
                </p:cNvSpPr>
                <p:nvPr/>
              </p:nvSpPr>
              <p:spPr bwMode="auto">
                <a:xfrm>
                  <a:off x="1233472" y="3296771"/>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27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28" name="Text Box 9">
                  <a:extLst>
                    <a:ext uri="{FF2B5EF4-FFF2-40B4-BE49-F238E27FC236}">
                      <a16:creationId xmlns:a16="http://schemas.microsoft.com/office/drawing/2014/main" id="{4F711EF6-D90F-4FF5-9507-7ECC755B795C}"/>
                    </a:ext>
                  </a:extLst>
                </p:cNvPr>
                <p:cNvSpPr txBox="1">
                  <a:spLocks noRot="1" noChangeAspect="1" noMove="1" noResize="1" noEditPoints="1" noAdjustHandles="1" noChangeArrowheads="1" noChangeShapeType="1" noTextEdit="1"/>
                </p:cNvSpPr>
                <p:nvPr/>
              </p:nvSpPr>
              <p:spPr bwMode="auto">
                <a:xfrm>
                  <a:off x="1233472" y="3296771"/>
                  <a:ext cx="1935848" cy="620153"/>
                </a:xfrm>
                <a:prstGeom prst="rect">
                  <a:avLst/>
                </a:prstGeom>
                <a:blipFill>
                  <a:blip r:embed="rId5"/>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1" name="组合 69">
            <a:extLst>
              <a:ext uri="{FF2B5EF4-FFF2-40B4-BE49-F238E27FC236}">
                <a16:creationId xmlns:a16="http://schemas.microsoft.com/office/drawing/2014/main" id="{FB04F0C6-8446-4C9E-AFCA-F1B44ABF145E}"/>
              </a:ext>
            </a:extLst>
          </p:cNvPr>
          <p:cNvGrpSpPr>
            <a:grpSpLocks/>
          </p:cNvGrpSpPr>
          <p:nvPr/>
        </p:nvGrpSpPr>
        <p:grpSpPr bwMode="auto">
          <a:xfrm>
            <a:off x="6188175" y="2058984"/>
            <a:ext cx="1701613" cy="1520579"/>
            <a:chOff x="1235053" y="2786058"/>
            <a:chExt cx="1935848" cy="1751017"/>
          </a:xfrm>
        </p:grpSpPr>
        <p:grpSp>
          <p:nvGrpSpPr>
            <p:cNvPr id="132" name="Group 6">
              <a:extLst>
                <a:ext uri="{FF2B5EF4-FFF2-40B4-BE49-F238E27FC236}">
                  <a16:creationId xmlns:a16="http://schemas.microsoft.com/office/drawing/2014/main" id="{716EA328-AFCE-4CCD-AEB6-A88D3EBA7AF2}"/>
                </a:ext>
              </a:extLst>
            </p:cNvPr>
            <p:cNvGrpSpPr>
              <a:grpSpLocks/>
            </p:cNvGrpSpPr>
            <p:nvPr/>
          </p:nvGrpSpPr>
          <p:grpSpPr bwMode="auto">
            <a:xfrm>
              <a:off x="1295400" y="2786058"/>
              <a:ext cx="1753450" cy="1751017"/>
              <a:chOff x="1823" y="2371"/>
              <a:chExt cx="1801" cy="1801"/>
            </a:xfrm>
          </p:grpSpPr>
          <p:sp>
            <p:nvSpPr>
              <p:cNvPr id="134" name="Oval 7">
                <a:extLst>
                  <a:ext uri="{FF2B5EF4-FFF2-40B4-BE49-F238E27FC236}">
                    <a16:creationId xmlns:a16="http://schemas.microsoft.com/office/drawing/2014/main" id="{F61AD2D0-B96D-4F1C-A542-75DEFAB560C1}"/>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35" name="Oval 8">
                <a:extLst>
                  <a:ext uri="{FF2B5EF4-FFF2-40B4-BE49-F238E27FC236}">
                    <a16:creationId xmlns:a16="http://schemas.microsoft.com/office/drawing/2014/main" id="{B52BF5AD-451A-4296-A2B4-BEF547E8B2F7}"/>
                  </a:ext>
                </a:extLst>
              </p:cNvPr>
              <p:cNvSpPr>
                <a:spLocks noChangeArrowheads="1"/>
              </p:cNvSpPr>
              <p:nvPr/>
            </p:nvSpPr>
            <p:spPr bwMode="auto">
              <a:xfrm>
                <a:off x="1945" y="2493"/>
                <a:ext cx="1556" cy="1556"/>
              </a:xfrm>
              <a:prstGeom prst="ellipse">
                <a:avLst/>
              </a:prstGeom>
              <a:solidFill>
                <a:srgbClr val="00B0F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3" name="Text Box 9">
                  <a:extLst>
                    <a:ext uri="{FF2B5EF4-FFF2-40B4-BE49-F238E27FC236}">
                      <a16:creationId xmlns:a16="http://schemas.microsoft.com/office/drawing/2014/main" id="{50F7AA82-9830-48C7-997D-84F32F6A132E}"/>
                    </a:ext>
                  </a:extLst>
                </p:cNvPr>
                <p:cNvSpPr txBox="1">
                  <a:spLocks noChangeArrowheads="1"/>
                </p:cNvSpPr>
                <p:nvPr/>
              </p:nvSpPr>
              <p:spPr bwMode="auto">
                <a:xfrm>
                  <a:off x="1235053" y="3296770"/>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kumimoji="0" lang="en-US" altLang="zh-CN" sz="2800" b="1" u="none" strike="noStrike" kern="0" cap="none" spc="0" normalizeH="0" baseline="0" noProof="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4,5 </a:t>
                  </a:r>
                  <a14:m>
                    <m:oMath xmlns:m="http://schemas.openxmlformats.org/officeDocument/2006/math">
                      <m:sSup>
                        <m:sSupPr>
                          <m:ctrlPr>
                            <a:rPr kumimoji="0" lang="en-US" altLang="zh-CN" sz="2800" b="1" i="1"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ctrlPr>
                        </m:sSupPr>
                        <m:e>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𝐜𝐦</m:t>
                          </m:r>
                        </m:e>
                        <m:sup>
                          <m:r>
                            <a:rPr kumimoji="0" lang="en-US" altLang="zh-CN" sz="2800" b="1" i="0" u="none" strike="noStrike" kern="0" cap="none" spc="0" normalizeH="0" baseline="0" noProof="0" smtClean="0">
                              <a:ln>
                                <a:noFill/>
                              </a:ln>
                              <a:solidFill>
                                <a:prstClr val="white"/>
                              </a:solidFill>
                              <a:effectLst/>
                              <a:uLnTx/>
                              <a:uFillTx/>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3" name="Text Box 9">
                  <a:extLst>
                    <a:ext uri="{FF2B5EF4-FFF2-40B4-BE49-F238E27FC236}">
                      <a16:creationId xmlns:a16="http://schemas.microsoft.com/office/drawing/2014/main" id="{50F7AA82-9830-48C7-997D-84F32F6A132E}"/>
                    </a:ext>
                  </a:extLst>
                </p:cNvPr>
                <p:cNvSpPr txBox="1">
                  <a:spLocks noRot="1" noChangeAspect="1" noMove="1" noResize="1" noEditPoints="1" noAdjustHandles="1" noChangeArrowheads="1" noChangeShapeType="1" noTextEdit="1"/>
                </p:cNvSpPr>
                <p:nvPr/>
              </p:nvSpPr>
              <p:spPr bwMode="auto">
                <a:xfrm>
                  <a:off x="1235053" y="3296770"/>
                  <a:ext cx="1935848" cy="620153"/>
                </a:xfrm>
                <a:prstGeom prst="rect">
                  <a:avLst/>
                </a:prstGeom>
                <a:blipFill>
                  <a:blip r:embed="rId6"/>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grpSp>
        <p:nvGrpSpPr>
          <p:cNvPr id="136" name="组合 40">
            <a:extLst>
              <a:ext uri="{FF2B5EF4-FFF2-40B4-BE49-F238E27FC236}">
                <a16:creationId xmlns:a16="http://schemas.microsoft.com/office/drawing/2014/main" id="{EAD16FB7-BFE3-4683-B6FB-B8D4ECBF8CB0}"/>
              </a:ext>
            </a:extLst>
          </p:cNvPr>
          <p:cNvGrpSpPr>
            <a:grpSpLocks/>
          </p:cNvGrpSpPr>
          <p:nvPr/>
        </p:nvGrpSpPr>
        <p:grpSpPr bwMode="auto">
          <a:xfrm>
            <a:off x="1134897" y="2058984"/>
            <a:ext cx="1701613" cy="1520579"/>
            <a:chOff x="1269789" y="2786058"/>
            <a:chExt cx="1935848" cy="1751017"/>
          </a:xfrm>
        </p:grpSpPr>
        <p:grpSp>
          <p:nvGrpSpPr>
            <p:cNvPr id="137" name="Group 6">
              <a:extLst>
                <a:ext uri="{FF2B5EF4-FFF2-40B4-BE49-F238E27FC236}">
                  <a16:creationId xmlns:a16="http://schemas.microsoft.com/office/drawing/2014/main" id="{72BD8E1B-9211-4BA5-90A9-4139F5533BF6}"/>
                </a:ext>
              </a:extLst>
            </p:cNvPr>
            <p:cNvGrpSpPr>
              <a:grpSpLocks/>
            </p:cNvGrpSpPr>
            <p:nvPr/>
          </p:nvGrpSpPr>
          <p:grpSpPr bwMode="auto">
            <a:xfrm>
              <a:off x="1295400" y="2786058"/>
              <a:ext cx="1753450" cy="1751017"/>
              <a:chOff x="1823" y="2371"/>
              <a:chExt cx="1801" cy="1801"/>
            </a:xfrm>
          </p:grpSpPr>
          <p:sp>
            <p:nvSpPr>
              <p:cNvPr id="139" name="Oval 7">
                <a:extLst>
                  <a:ext uri="{FF2B5EF4-FFF2-40B4-BE49-F238E27FC236}">
                    <a16:creationId xmlns:a16="http://schemas.microsoft.com/office/drawing/2014/main" id="{7D67A1AC-4B8C-45ED-8491-57259BF55B6E}"/>
                  </a:ext>
                </a:extLst>
              </p:cNvPr>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sp>
            <p:nvSpPr>
              <p:cNvPr id="140" name="Oval 8">
                <a:extLst>
                  <a:ext uri="{FF2B5EF4-FFF2-40B4-BE49-F238E27FC236}">
                    <a16:creationId xmlns:a16="http://schemas.microsoft.com/office/drawing/2014/main" id="{6AC5FC4F-8482-4E99-B714-FF3B1B57DA59}"/>
                  </a:ext>
                </a:extLst>
              </p:cNvPr>
              <p:cNvSpPr>
                <a:spLocks noChangeArrowheads="1"/>
              </p:cNvSpPr>
              <p:nvPr/>
            </p:nvSpPr>
            <p:spPr bwMode="auto">
              <a:xfrm>
                <a:off x="1946" y="2493"/>
                <a:ext cx="1556" cy="1556"/>
              </a:xfrm>
              <a:prstGeom prst="ellipse">
                <a:avLst/>
              </a:prstGeom>
              <a:solidFill>
                <a:srgbClr val="FF0000"/>
              </a:solidFill>
              <a:ln w="38100">
                <a:solidFill>
                  <a:srgbClr val="FFFFFF"/>
                </a:solidFill>
                <a:round/>
                <a:headEnd/>
                <a:tailEnd/>
              </a:ln>
            </p:spPr>
            <p:txBody>
              <a:bodyPr/>
              <a:lstStyle/>
              <a:p>
                <a:pPr marL="0" marR="0" lvl="0" indent="0" defTabSz="910314" eaLnBrk="1" fontAlgn="auto" latinLnBrk="0" hangingPunct="1">
                  <a:lnSpc>
                    <a:spcPct val="100000"/>
                  </a:lnSpc>
                  <a:spcBef>
                    <a:spcPts val="0"/>
                  </a:spcBef>
                  <a:spcAft>
                    <a:spcPts val="0"/>
                  </a:spcAft>
                  <a:buClrTx/>
                  <a:buSzTx/>
                  <a:buFontTx/>
                  <a:buNone/>
                  <a:tabLst/>
                  <a:defRPr/>
                </a:pPr>
                <a:endParaRPr kumimoji="0" lang="zh-CN" altLang="en-US" sz="1975" b="0" i="0" u="none" strike="noStrike" kern="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endParaRPr>
              </a:p>
            </p:txBody>
          </p:sp>
        </p:grpSp>
        <mc:AlternateContent xmlns:mc="http://schemas.openxmlformats.org/markup-compatibility/2006" xmlns:a14="http://schemas.microsoft.com/office/drawing/2010/main">
          <mc:Choice Requires="a14">
            <p:sp>
              <p:nvSpPr>
                <p:cNvPr id="138" name="Text Box 9">
                  <a:extLst>
                    <a:ext uri="{FF2B5EF4-FFF2-40B4-BE49-F238E27FC236}">
                      <a16:creationId xmlns:a16="http://schemas.microsoft.com/office/drawing/2014/main" id="{F7CFD0DA-ECA5-4413-A29D-0BFF5BBD4DD9}"/>
                    </a:ext>
                  </a:extLst>
                </p:cNvPr>
                <p:cNvSpPr txBox="1">
                  <a:spLocks noChangeArrowheads="1"/>
                </p:cNvSpPr>
                <p:nvPr/>
              </p:nvSpPr>
              <p:spPr bwMode="auto">
                <a:xfrm>
                  <a:off x="1269789" y="3297135"/>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ctr" defTabSz="910314" eaLnBrk="1" fontAlgn="auto" latinLnBrk="0" hangingPunct="1">
                    <a:lnSpc>
                      <a:spcPct val="100000"/>
                    </a:lnSpc>
                    <a:spcBef>
                      <a:spcPts val="0"/>
                    </a:spcBef>
                    <a:spcAft>
                      <a:spcPts val="0"/>
                    </a:spcAft>
                    <a:buClrTx/>
                    <a:buSzTx/>
                    <a:buFontTx/>
                    <a:buNone/>
                    <a:tabLst/>
                    <a:defRPr/>
                  </a:pPr>
                  <a:r>
                    <a:rPr lang="en-US" altLang="zh-CN"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18</a:t>
                  </a:r>
                  <a:r>
                    <a:rPr lang="zh-CN" altLang="en-US" sz="2800" b="1" kern="0">
                      <a:solidFill>
                        <a:prstClr val="white"/>
                      </a:solidFill>
                      <a:latin typeface="Times New Roman" panose="02020603050405020304" pitchFamily="18" charset="0"/>
                      <a:ea typeface="印品黑体" panose="00000500000000000000" pitchFamily="2" charset="-122"/>
                      <a:cs typeface="Times New Roman" panose="02020603050405020304" pitchFamily="18" charset="0"/>
                    </a:rPr>
                    <a:t> </a:t>
                  </a:r>
                  <a14:m>
                    <m:oMath xmlns:m="http://schemas.openxmlformats.org/officeDocument/2006/math">
                      <m:sSup>
                        <m:sSupPr>
                          <m:ctrlPr>
                            <a:rPr lang="en-US" altLang="zh-CN" sz="2800" b="1" i="1" kern="0" smtClean="0">
                              <a:solidFill>
                                <a:prstClr val="white"/>
                              </a:solidFill>
                              <a:latin typeface="Cambria Math" panose="02040503050406030204" pitchFamily="18" charset="0"/>
                              <a:ea typeface="印品黑体" panose="00000500000000000000" pitchFamily="2" charset="-122"/>
                            </a:rPr>
                          </m:ctrlPr>
                        </m:sSupPr>
                        <m:e>
                          <m:r>
                            <a:rPr lang="en-US" altLang="zh-CN" sz="2800" b="1" i="0" kern="0" smtClean="0">
                              <a:solidFill>
                                <a:prstClr val="white"/>
                              </a:solidFill>
                              <a:latin typeface="Cambria Math" panose="02040503050406030204" pitchFamily="18" charset="0"/>
                              <a:ea typeface="印品黑体" panose="00000500000000000000" pitchFamily="2" charset="-122"/>
                            </a:rPr>
                            <m:t>𝐜𝐦</m:t>
                          </m:r>
                        </m:e>
                        <m:sup>
                          <m:r>
                            <a:rPr lang="en-US" altLang="zh-CN" sz="2800" b="1" i="0" kern="0" smtClean="0">
                              <a:solidFill>
                                <a:prstClr val="white"/>
                              </a:solidFill>
                              <a:latin typeface="Cambria Math" panose="02040503050406030204" pitchFamily="18" charset="0"/>
                              <a:ea typeface="印品黑体" panose="00000500000000000000" pitchFamily="2" charset="-122"/>
                            </a:rPr>
                            <m:t>𝟐</m:t>
                          </m:r>
                        </m:sup>
                      </m:sSup>
                    </m:oMath>
                  </a14:m>
                  <a:endParaRPr kumimoji="0" lang="zh-CN" altLang="en-US" sz="2800" b="1" u="none" strike="noStrike" kern="0" cap="none" spc="0" normalizeH="0" baseline="0" noProof="0" dirty="0">
                    <a:ln>
                      <a:noFill/>
                    </a:ln>
                    <a:solidFill>
                      <a:prstClr val="white"/>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mc:Choice>
          <mc:Fallback xmlns="">
            <p:sp>
              <p:nvSpPr>
                <p:cNvPr id="138" name="Text Box 9">
                  <a:extLst>
                    <a:ext uri="{FF2B5EF4-FFF2-40B4-BE49-F238E27FC236}">
                      <a16:creationId xmlns:a16="http://schemas.microsoft.com/office/drawing/2014/main" id="{F7CFD0DA-ECA5-4413-A29D-0BFF5BBD4DD9}"/>
                    </a:ext>
                  </a:extLst>
                </p:cNvPr>
                <p:cNvSpPr txBox="1">
                  <a:spLocks noRot="1" noChangeAspect="1" noMove="1" noResize="1" noEditPoints="1" noAdjustHandles="1" noChangeArrowheads="1" noChangeShapeType="1" noTextEdit="1"/>
                </p:cNvSpPr>
                <p:nvPr/>
              </p:nvSpPr>
              <p:spPr bwMode="auto">
                <a:xfrm>
                  <a:off x="1269789" y="3297135"/>
                  <a:ext cx="1935848" cy="620153"/>
                </a:xfrm>
                <a:prstGeom prst="rect">
                  <a:avLst/>
                </a:prstGeom>
                <a:blipFill>
                  <a:blip r:embed="rId7"/>
                  <a:stretch>
                    <a:fillRect t="-10227" b="-3068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sp>
        <p:nvSpPr>
          <p:cNvPr id="3" name="TextBox 2">
            <a:extLst>
              <a:ext uri="{FF2B5EF4-FFF2-40B4-BE49-F238E27FC236}">
                <a16:creationId xmlns:a16="http://schemas.microsoft.com/office/drawing/2014/main" id="{1BAE034B-BFD9-4A9B-8988-482D43C58355}"/>
              </a:ext>
            </a:extLst>
          </p:cNvPr>
          <p:cNvSpPr txBox="1"/>
          <p:nvPr/>
        </p:nvSpPr>
        <p:spPr>
          <a:xfrm>
            <a:off x="791851" y="689448"/>
            <a:ext cx="8041064" cy="830997"/>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1: Tính diện tích xung quanh hình hộp chữ nhật có:</a:t>
            </a:r>
          </a:p>
          <a:p>
            <a:r>
              <a:rPr lang="en-US" sz="2400" b="1">
                <a:latin typeface="Times New Roman" panose="02020603050405020304" pitchFamily="18" charset="0"/>
                <a:cs typeface="Times New Roman" panose="02020603050405020304" pitchFamily="18" charset="0"/>
              </a:rPr>
              <a:t>Chiều dài 3 cm; chiều rộng 1,5 cm; chiều cao 2 cm. </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8"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9"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45" name="Picture 6" descr="Káº¿t quáº£ hÃ¬nh áº£nh cho right wrong tick icon">
            <a:extLst>
              <a:ext uri="{FF2B5EF4-FFF2-40B4-BE49-F238E27FC236}">
                <a16:creationId xmlns:a16="http://schemas.microsoft.com/office/drawing/2014/main" id="{F5094699-0E06-497F-A827-4AE0FF532E3A}"/>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6789258" y="3579563"/>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6" descr="Káº¿t quáº£ hÃ¬nh áº£nh cho right wrong tick icon">
            <a:extLst>
              <a:ext uri="{FF2B5EF4-FFF2-40B4-BE49-F238E27FC236}">
                <a16:creationId xmlns:a16="http://schemas.microsoft.com/office/drawing/2014/main" id="{1C894940-4800-49D4-9733-8184EFEC8E0C}"/>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3310452" y="3572639"/>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6" descr="Káº¿t quáº£ hÃ¬nh áº£nh cho right wrong tick icon">
            <a:extLst>
              <a:ext uri="{FF2B5EF4-FFF2-40B4-BE49-F238E27FC236}">
                <a16:creationId xmlns:a16="http://schemas.microsoft.com/office/drawing/2014/main" id="{DC489F7D-D1DE-4694-A7BC-B17D51CF93D3}"/>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68319" y="3587204"/>
            <a:ext cx="538239" cy="54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336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15"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 calcmode="lin" valueType="num">
                                      <p:cBhvr>
                                        <p:cTn id="16" dur="1000" fill="hold"/>
                                        <p:tgtEl>
                                          <p:spTgt spid="136"/>
                                        </p:tgtEl>
                                        <p:attrNameLst>
                                          <p:attrName>ppt_w</p:attrName>
                                        </p:attrNameLst>
                                      </p:cBhvr>
                                      <p:tavLst>
                                        <p:tav tm="0">
                                          <p:val>
                                            <p:fltVal val="0"/>
                                          </p:val>
                                        </p:tav>
                                        <p:tav tm="100000">
                                          <p:val>
                                            <p:strVal val="#ppt_w"/>
                                          </p:val>
                                        </p:tav>
                                      </p:tavLst>
                                    </p:anim>
                                    <p:anim calcmode="lin" valueType="num">
                                      <p:cBhvr>
                                        <p:cTn id="17" dur="1000" fill="hold"/>
                                        <p:tgtEl>
                                          <p:spTgt spid="136"/>
                                        </p:tgtEl>
                                        <p:attrNameLst>
                                          <p:attrName>ppt_h</p:attrName>
                                        </p:attrNameLst>
                                      </p:cBhvr>
                                      <p:tavLst>
                                        <p:tav tm="0">
                                          <p:val>
                                            <p:fltVal val="0"/>
                                          </p:val>
                                        </p:tav>
                                        <p:tav tm="100000">
                                          <p:val>
                                            <p:strVal val="#ppt_h"/>
                                          </p:val>
                                        </p:tav>
                                      </p:tavLst>
                                    </p:anim>
                                    <p:anim calcmode="lin" valueType="num">
                                      <p:cBhvr>
                                        <p:cTn id="18" dur="1000" fill="hold"/>
                                        <p:tgtEl>
                                          <p:spTgt spid="136"/>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36"/>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250"/>
                                  </p:stCondLst>
                                  <p:childTnLst>
                                    <p:set>
                                      <p:cBhvr>
                                        <p:cTn id="21" dur="1" fill="hold">
                                          <p:stCondLst>
                                            <p:cond delay="0"/>
                                          </p:stCondLst>
                                        </p:cTn>
                                        <p:tgtEl>
                                          <p:spTgt spid="121"/>
                                        </p:tgtEl>
                                        <p:attrNameLst>
                                          <p:attrName>style.visibility</p:attrName>
                                        </p:attrNameLst>
                                      </p:cBhvr>
                                      <p:to>
                                        <p:strVal val="visible"/>
                                      </p:to>
                                    </p:set>
                                    <p:anim calcmode="lin" valueType="num">
                                      <p:cBhvr>
                                        <p:cTn id="22" dur="1000" fill="hold"/>
                                        <p:tgtEl>
                                          <p:spTgt spid="121"/>
                                        </p:tgtEl>
                                        <p:attrNameLst>
                                          <p:attrName>ppt_w</p:attrName>
                                        </p:attrNameLst>
                                      </p:cBhvr>
                                      <p:tavLst>
                                        <p:tav tm="0">
                                          <p:val>
                                            <p:fltVal val="0"/>
                                          </p:val>
                                        </p:tav>
                                        <p:tav tm="100000">
                                          <p:val>
                                            <p:strVal val="#ppt_w"/>
                                          </p:val>
                                        </p:tav>
                                      </p:tavLst>
                                    </p:anim>
                                    <p:anim calcmode="lin" valueType="num">
                                      <p:cBhvr>
                                        <p:cTn id="23" dur="1000" fill="hold"/>
                                        <p:tgtEl>
                                          <p:spTgt spid="121"/>
                                        </p:tgtEl>
                                        <p:attrNameLst>
                                          <p:attrName>ppt_h</p:attrName>
                                        </p:attrNameLst>
                                      </p:cBhvr>
                                      <p:tavLst>
                                        <p:tav tm="0">
                                          <p:val>
                                            <p:fltVal val="0"/>
                                          </p:val>
                                        </p:tav>
                                        <p:tav tm="100000">
                                          <p:val>
                                            <p:strVal val="#ppt_h"/>
                                          </p:val>
                                        </p:tav>
                                      </p:tavLst>
                                    </p:anim>
                                    <p:anim calcmode="lin" valueType="num">
                                      <p:cBhvr>
                                        <p:cTn id="24" dur="1000" fill="hold"/>
                                        <p:tgtEl>
                                          <p:spTgt spid="12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1"/>
                                        </p:tgtEl>
                                        <p:attrNameLst>
                                          <p:attrName>ppt_y</p:attrName>
                                        </p:attrNameLst>
                                      </p:cBhvr>
                                      <p:tavLst>
                                        <p:tav tm="0" fmla="#ppt_y+(sin(-2*pi*(1-$))*-#ppt_x+cos(-2*pi*(1-$))*(1-#ppt_y))*(1-$)">
                                          <p:val>
                                            <p:fltVal val="0"/>
                                          </p:val>
                                        </p:tav>
                                        <p:tav tm="100000">
                                          <p:val>
                                            <p:fltVal val="1"/>
                                          </p:val>
                                        </p:tav>
                                      </p:tavLst>
                                    </p:anim>
                                  </p:childTnLst>
                                </p:cTn>
                              </p:par>
                              <p:par>
                                <p:cTn id="26" presetID="15" presetClass="entr" presetSubtype="0" fill="hold" nodeType="withEffect">
                                  <p:stCondLst>
                                    <p:cond delay="500"/>
                                  </p:stCondLst>
                                  <p:childTnLst>
                                    <p:set>
                                      <p:cBhvr>
                                        <p:cTn id="27" dur="1" fill="hold">
                                          <p:stCondLst>
                                            <p:cond delay="0"/>
                                          </p:stCondLst>
                                        </p:cTn>
                                        <p:tgtEl>
                                          <p:spTgt spid="126"/>
                                        </p:tgtEl>
                                        <p:attrNameLst>
                                          <p:attrName>style.visibility</p:attrName>
                                        </p:attrNameLst>
                                      </p:cBhvr>
                                      <p:to>
                                        <p:strVal val="visible"/>
                                      </p:to>
                                    </p:set>
                                    <p:anim calcmode="lin" valueType="num">
                                      <p:cBhvr>
                                        <p:cTn id="28" dur="1000" fill="hold"/>
                                        <p:tgtEl>
                                          <p:spTgt spid="126"/>
                                        </p:tgtEl>
                                        <p:attrNameLst>
                                          <p:attrName>ppt_w</p:attrName>
                                        </p:attrNameLst>
                                      </p:cBhvr>
                                      <p:tavLst>
                                        <p:tav tm="0">
                                          <p:val>
                                            <p:fltVal val="0"/>
                                          </p:val>
                                        </p:tav>
                                        <p:tav tm="100000">
                                          <p:val>
                                            <p:strVal val="#ppt_w"/>
                                          </p:val>
                                        </p:tav>
                                      </p:tavLst>
                                    </p:anim>
                                    <p:anim calcmode="lin" valueType="num">
                                      <p:cBhvr>
                                        <p:cTn id="29" dur="1000" fill="hold"/>
                                        <p:tgtEl>
                                          <p:spTgt spid="126"/>
                                        </p:tgtEl>
                                        <p:attrNameLst>
                                          <p:attrName>ppt_h</p:attrName>
                                        </p:attrNameLst>
                                      </p:cBhvr>
                                      <p:tavLst>
                                        <p:tav tm="0">
                                          <p:val>
                                            <p:fltVal val="0"/>
                                          </p:val>
                                        </p:tav>
                                        <p:tav tm="100000">
                                          <p:val>
                                            <p:strVal val="#ppt_h"/>
                                          </p:val>
                                        </p:tav>
                                      </p:tavLst>
                                    </p:anim>
                                    <p:anim calcmode="lin" valueType="num">
                                      <p:cBhvr>
                                        <p:cTn id="30" dur="1000" fill="hold"/>
                                        <p:tgtEl>
                                          <p:spTgt spid="12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26"/>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nodeType="withEffect">
                                  <p:stCondLst>
                                    <p:cond delay="750"/>
                                  </p:stCondLst>
                                  <p:childTnLst>
                                    <p:set>
                                      <p:cBhvr>
                                        <p:cTn id="33" dur="1" fill="hold">
                                          <p:stCondLst>
                                            <p:cond delay="0"/>
                                          </p:stCondLst>
                                        </p:cTn>
                                        <p:tgtEl>
                                          <p:spTgt spid="131"/>
                                        </p:tgtEl>
                                        <p:attrNameLst>
                                          <p:attrName>style.visibility</p:attrName>
                                        </p:attrNameLst>
                                      </p:cBhvr>
                                      <p:to>
                                        <p:strVal val="visible"/>
                                      </p:to>
                                    </p:set>
                                    <p:anim calcmode="lin" valueType="num">
                                      <p:cBhvr>
                                        <p:cTn id="34" dur="1000" fill="hold"/>
                                        <p:tgtEl>
                                          <p:spTgt spid="131"/>
                                        </p:tgtEl>
                                        <p:attrNameLst>
                                          <p:attrName>ppt_w</p:attrName>
                                        </p:attrNameLst>
                                      </p:cBhvr>
                                      <p:tavLst>
                                        <p:tav tm="0">
                                          <p:val>
                                            <p:fltVal val="0"/>
                                          </p:val>
                                        </p:tav>
                                        <p:tav tm="100000">
                                          <p:val>
                                            <p:strVal val="#ppt_w"/>
                                          </p:val>
                                        </p:tav>
                                      </p:tavLst>
                                    </p:anim>
                                    <p:anim calcmode="lin" valueType="num">
                                      <p:cBhvr>
                                        <p:cTn id="35" dur="1000" fill="hold"/>
                                        <p:tgtEl>
                                          <p:spTgt spid="131"/>
                                        </p:tgtEl>
                                        <p:attrNameLst>
                                          <p:attrName>ppt_h</p:attrName>
                                        </p:attrNameLst>
                                      </p:cBhvr>
                                      <p:tavLst>
                                        <p:tav tm="0">
                                          <p:val>
                                            <p:fltVal val="0"/>
                                          </p:val>
                                        </p:tav>
                                        <p:tav tm="100000">
                                          <p:val>
                                            <p:strVal val="#ppt_h"/>
                                          </p:val>
                                        </p:tav>
                                      </p:tavLst>
                                    </p:anim>
                                    <p:anim calcmode="lin" valueType="num">
                                      <p:cBhvr>
                                        <p:cTn id="36" dur="1000" fill="hold"/>
                                        <p:tgtEl>
                                          <p:spTgt spid="13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21"/>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6"/>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sai-www_nhacchuongvui_com.wav"/>
                                        </p:tgtEl>
                                      </p:cMediaNode>
                                    </p:audio>
                                  </p:subTnLst>
                                </p:cTn>
                              </p:par>
                            </p:childTnLst>
                          </p:cTn>
                        </p:par>
                        <p:par>
                          <p:cTn id="43" fill="hold">
                            <p:stCondLst>
                              <p:cond delay="0"/>
                            </p:stCondLst>
                            <p:childTnLst>
                              <p:par>
                                <p:cTn id="44" presetID="10" presetClass="exit" presetSubtype="0" fill="hold" nodeType="afterEffect">
                                  <p:stCondLst>
                                    <p:cond delay="500"/>
                                  </p:stCondLst>
                                  <p:childTnLst>
                                    <p:animEffect transition="out" filter="fade">
                                      <p:cBhvr>
                                        <p:cTn id="45" dur="500"/>
                                        <p:tgtEl>
                                          <p:spTgt spid="146"/>
                                        </p:tgtEl>
                                      </p:cBhvr>
                                    </p:animEffect>
                                    <p:set>
                                      <p:cBhvr>
                                        <p:cTn id="46" dur="1" fill="hold">
                                          <p:stCondLst>
                                            <p:cond delay="499"/>
                                          </p:stCondLst>
                                        </p:cTn>
                                        <p:tgtEl>
                                          <p:spTgt spid="146"/>
                                        </p:tgtEl>
                                        <p:attrNameLst>
                                          <p:attrName>style.visibility</p:attrName>
                                        </p:attrNameLst>
                                      </p:cBhvr>
                                      <p:to>
                                        <p:strVal val="hidden"/>
                                      </p:to>
                                    </p:set>
                                  </p:childTnLst>
                                </p:cTn>
                              </p:par>
                            </p:childTnLst>
                          </p:cTn>
                        </p:par>
                      </p:childTnLst>
                    </p:cTn>
                  </p:par>
                </p:childTnLst>
              </p:cTn>
              <p:nextCondLst>
                <p:cond evt="onClick" delay="0">
                  <p:tgtEl>
                    <p:spTgt spid="121"/>
                  </p:tgtEl>
                </p:cond>
              </p:nextCondLst>
            </p:seq>
            <p:seq concurrent="1" nextAc="seek">
              <p:cTn id="47" restart="whenNotActive" fill="hold" evtFilter="cancelBubble" nodeType="interactiveSeq">
                <p:stCondLst>
                  <p:cond evt="onClick" delay="0">
                    <p:tgtEl>
                      <p:spTgt spid="126"/>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47"/>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Am-thanh-tra-loi-sai-www_nhacchuongvui_com.wav"/>
                                        </p:tgtEl>
                                      </p:cMediaNode>
                                    </p:audio>
                                  </p:subTnLst>
                                </p:cTn>
                              </p:par>
                            </p:childTnLst>
                          </p:cTn>
                        </p:par>
                        <p:par>
                          <p:cTn id="52" fill="hold">
                            <p:stCondLst>
                              <p:cond delay="0"/>
                            </p:stCondLst>
                            <p:childTnLst>
                              <p:par>
                                <p:cTn id="53" presetID="10" presetClass="exit" presetSubtype="0" fill="hold" nodeType="afterEffect">
                                  <p:stCondLst>
                                    <p:cond delay="500"/>
                                  </p:stCondLst>
                                  <p:childTnLst>
                                    <p:animEffect transition="out" filter="fade">
                                      <p:cBhvr>
                                        <p:cTn id="54" dur="500"/>
                                        <p:tgtEl>
                                          <p:spTgt spid="147"/>
                                        </p:tgtEl>
                                      </p:cBhvr>
                                    </p:animEffect>
                                    <p:set>
                                      <p:cBhvr>
                                        <p:cTn id="55" dur="1" fill="hold">
                                          <p:stCondLst>
                                            <p:cond delay="499"/>
                                          </p:stCondLst>
                                        </p:cTn>
                                        <p:tgtEl>
                                          <p:spTgt spid="147"/>
                                        </p:tgtEl>
                                        <p:attrNameLst>
                                          <p:attrName>style.visibility</p:attrName>
                                        </p:attrNameLst>
                                      </p:cBhvr>
                                      <p:to>
                                        <p:strVal val="hidden"/>
                                      </p:to>
                                    </p:set>
                                  </p:childTnLst>
                                </p:cTn>
                              </p:par>
                            </p:childTnLst>
                          </p:cTn>
                        </p:par>
                      </p:childTnLst>
                    </p:cTn>
                  </p:par>
                </p:childTnLst>
              </p:cTn>
              <p:nextCondLst>
                <p:cond evt="onClick" delay="0">
                  <p:tgtEl>
                    <p:spTgt spid="126"/>
                  </p:tgtEl>
                </p:cond>
              </p:nextCondLst>
            </p:seq>
            <p:seq concurrent="1" nextAc="seek">
              <p:cTn id="56" restart="whenNotActive" fill="hold" evtFilter="cancelBubble" nodeType="interactiveSeq">
                <p:stCondLst>
                  <p:cond evt="onClick" delay="0">
                    <p:tgtEl>
                      <p:spTgt spid="131"/>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Am-thanh-tra-loi-sai-www_nhacchuongvui_com.wav"/>
                                        </p:tgtEl>
                                      </p:cMediaNode>
                                    </p:audio>
                                  </p:subTnLst>
                                </p:cTn>
                              </p:par>
                            </p:childTnLst>
                          </p:cTn>
                        </p:par>
                        <p:par>
                          <p:cTn id="61" fill="hold">
                            <p:stCondLst>
                              <p:cond delay="0"/>
                            </p:stCondLst>
                            <p:childTnLst>
                              <p:par>
                                <p:cTn id="62" presetID="10" presetClass="exit" presetSubtype="0" fill="hold" nodeType="afterEffect">
                                  <p:stCondLst>
                                    <p:cond delay="500"/>
                                  </p:stCondLst>
                                  <p:childTnLst>
                                    <p:animEffect transition="out" filter="fade">
                                      <p:cBhvr>
                                        <p:cTn id="63" dur="500"/>
                                        <p:tgtEl>
                                          <p:spTgt spid="145"/>
                                        </p:tgtEl>
                                      </p:cBhvr>
                                    </p:animEffect>
                                    <p:set>
                                      <p:cBhvr>
                                        <p:cTn id="64" dur="1" fill="hold">
                                          <p:stCondLst>
                                            <p:cond delay="499"/>
                                          </p:stCondLst>
                                        </p:cTn>
                                        <p:tgtEl>
                                          <p:spTgt spid="145"/>
                                        </p:tgtEl>
                                        <p:attrNameLst>
                                          <p:attrName>style.visibility</p:attrName>
                                        </p:attrNameLst>
                                      </p:cBhvr>
                                      <p:to>
                                        <p:strVal val="hidden"/>
                                      </p:to>
                                    </p:set>
                                  </p:childTnLst>
                                </p:cTn>
                              </p:par>
                            </p:childTnLst>
                          </p:cTn>
                        </p:par>
                      </p:childTnLst>
                    </p:cTn>
                  </p:par>
                </p:childTnLst>
              </p:cTn>
              <p:nextCondLst>
                <p:cond evt="onClick" delay="0">
                  <p:tgtEl>
                    <p:spTgt spid="131"/>
                  </p:tgtEl>
                </p:cond>
              </p:nextCondLst>
            </p:seq>
            <p:seq concurrent="1" nextAc="seek">
              <p:cTn id="65" restart="whenNotActive" fill="hold" evtFilter="cancelBubble" nodeType="interactiveSeq">
                <p:stCondLst>
                  <p:cond evt="onClick" delay="0">
                    <p:tgtEl>
                      <p:spTgt spid="13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nodeType="clickEffect">
                                  <p:stCondLst>
                                    <p:cond delay="0"/>
                                  </p:stCondLst>
                                  <p:childTnLst>
                                    <p:animEffect transition="out" filter="fade">
                                      <p:cBhvr>
                                        <p:cTn id="69" dur="1000"/>
                                        <p:tgtEl>
                                          <p:spTgt spid="121"/>
                                        </p:tgtEl>
                                      </p:cBhvr>
                                    </p:animEffect>
                                    <p:anim calcmode="lin" valueType="num">
                                      <p:cBhvr>
                                        <p:cTn id="70" dur="1000"/>
                                        <p:tgtEl>
                                          <p:spTgt spid="121"/>
                                        </p:tgtEl>
                                        <p:attrNameLst>
                                          <p:attrName>ppt_x</p:attrName>
                                        </p:attrNameLst>
                                      </p:cBhvr>
                                      <p:tavLst>
                                        <p:tav tm="0">
                                          <p:val>
                                            <p:strVal val="ppt_x"/>
                                          </p:val>
                                        </p:tav>
                                        <p:tav tm="100000">
                                          <p:val>
                                            <p:strVal val="ppt_x"/>
                                          </p:val>
                                        </p:tav>
                                      </p:tavLst>
                                    </p:anim>
                                    <p:anim calcmode="lin" valueType="num">
                                      <p:cBhvr>
                                        <p:cTn id="71" dur="1000"/>
                                        <p:tgtEl>
                                          <p:spTgt spid="121"/>
                                        </p:tgtEl>
                                        <p:attrNameLst>
                                          <p:attrName>ppt_y</p:attrName>
                                        </p:attrNameLst>
                                      </p:cBhvr>
                                      <p:tavLst>
                                        <p:tav tm="0">
                                          <p:val>
                                            <p:strVal val="ppt_y"/>
                                          </p:val>
                                        </p:tav>
                                        <p:tav tm="100000">
                                          <p:val>
                                            <p:strVal val="ppt_y+.1"/>
                                          </p:val>
                                        </p:tav>
                                      </p:tavLst>
                                    </p:anim>
                                    <p:set>
                                      <p:cBhvr>
                                        <p:cTn id="72" dur="1" fill="hold">
                                          <p:stCondLst>
                                            <p:cond delay="999"/>
                                          </p:stCondLst>
                                        </p:cTn>
                                        <p:tgtEl>
                                          <p:spTgt spid="121"/>
                                        </p:tgtEl>
                                        <p:attrNameLst>
                                          <p:attrName>style.visibility</p:attrName>
                                        </p:attrNameLst>
                                      </p:cBhvr>
                                      <p:to>
                                        <p:strVal val="hidden"/>
                                      </p:to>
                                    </p:set>
                                  </p:childTnLst>
                                </p:cTn>
                              </p:par>
                              <p:par>
                                <p:cTn id="73" presetID="42" presetClass="exit" presetSubtype="0" fill="hold" nodeType="withEffect">
                                  <p:stCondLst>
                                    <p:cond delay="0"/>
                                  </p:stCondLst>
                                  <p:childTnLst>
                                    <p:animEffect transition="out" filter="fade">
                                      <p:cBhvr>
                                        <p:cTn id="74" dur="1000"/>
                                        <p:tgtEl>
                                          <p:spTgt spid="126"/>
                                        </p:tgtEl>
                                      </p:cBhvr>
                                    </p:animEffect>
                                    <p:anim calcmode="lin" valueType="num">
                                      <p:cBhvr>
                                        <p:cTn id="75" dur="1000"/>
                                        <p:tgtEl>
                                          <p:spTgt spid="126"/>
                                        </p:tgtEl>
                                        <p:attrNameLst>
                                          <p:attrName>ppt_x</p:attrName>
                                        </p:attrNameLst>
                                      </p:cBhvr>
                                      <p:tavLst>
                                        <p:tav tm="0">
                                          <p:val>
                                            <p:strVal val="ppt_x"/>
                                          </p:val>
                                        </p:tav>
                                        <p:tav tm="100000">
                                          <p:val>
                                            <p:strVal val="ppt_x"/>
                                          </p:val>
                                        </p:tav>
                                      </p:tavLst>
                                    </p:anim>
                                    <p:anim calcmode="lin" valueType="num">
                                      <p:cBhvr>
                                        <p:cTn id="76" dur="1000"/>
                                        <p:tgtEl>
                                          <p:spTgt spid="126"/>
                                        </p:tgtEl>
                                        <p:attrNameLst>
                                          <p:attrName>ppt_y</p:attrName>
                                        </p:attrNameLst>
                                      </p:cBhvr>
                                      <p:tavLst>
                                        <p:tav tm="0">
                                          <p:val>
                                            <p:strVal val="ppt_y"/>
                                          </p:val>
                                        </p:tav>
                                        <p:tav tm="100000">
                                          <p:val>
                                            <p:strVal val="ppt_y+.1"/>
                                          </p:val>
                                        </p:tav>
                                      </p:tavLst>
                                    </p:anim>
                                    <p:set>
                                      <p:cBhvr>
                                        <p:cTn id="77" dur="1" fill="hold">
                                          <p:stCondLst>
                                            <p:cond delay="999"/>
                                          </p:stCondLst>
                                        </p:cTn>
                                        <p:tgtEl>
                                          <p:spTgt spid="126"/>
                                        </p:tgtEl>
                                        <p:attrNameLst>
                                          <p:attrName>style.visibility</p:attrName>
                                        </p:attrNameLst>
                                      </p:cBhvr>
                                      <p:to>
                                        <p:strVal val="hidden"/>
                                      </p:to>
                                    </p:set>
                                  </p:childTnLst>
                                </p:cTn>
                              </p:par>
                              <p:par>
                                <p:cTn id="78" presetID="42" presetClass="exit" presetSubtype="0" fill="hold" nodeType="withEffect">
                                  <p:stCondLst>
                                    <p:cond delay="0"/>
                                  </p:stCondLst>
                                  <p:childTnLst>
                                    <p:animEffect transition="out" filter="fade">
                                      <p:cBhvr>
                                        <p:cTn id="79" dur="1000"/>
                                        <p:tgtEl>
                                          <p:spTgt spid="131"/>
                                        </p:tgtEl>
                                      </p:cBhvr>
                                    </p:animEffect>
                                    <p:anim calcmode="lin" valueType="num">
                                      <p:cBhvr>
                                        <p:cTn id="80" dur="1000"/>
                                        <p:tgtEl>
                                          <p:spTgt spid="131"/>
                                        </p:tgtEl>
                                        <p:attrNameLst>
                                          <p:attrName>ppt_x</p:attrName>
                                        </p:attrNameLst>
                                      </p:cBhvr>
                                      <p:tavLst>
                                        <p:tav tm="0">
                                          <p:val>
                                            <p:strVal val="ppt_x"/>
                                          </p:val>
                                        </p:tav>
                                        <p:tav tm="100000">
                                          <p:val>
                                            <p:strVal val="ppt_x"/>
                                          </p:val>
                                        </p:tav>
                                      </p:tavLst>
                                    </p:anim>
                                    <p:anim calcmode="lin" valueType="num">
                                      <p:cBhvr>
                                        <p:cTn id="81" dur="1000"/>
                                        <p:tgtEl>
                                          <p:spTgt spid="131"/>
                                        </p:tgtEl>
                                        <p:attrNameLst>
                                          <p:attrName>ppt_y</p:attrName>
                                        </p:attrNameLst>
                                      </p:cBhvr>
                                      <p:tavLst>
                                        <p:tav tm="0">
                                          <p:val>
                                            <p:strVal val="ppt_y"/>
                                          </p:val>
                                        </p:tav>
                                        <p:tav tm="100000">
                                          <p:val>
                                            <p:strVal val="ppt_y+.1"/>
                                          </p:val>
                                        </p:tav>
                                      </p:tavLst>
                                    </p:anim>
                                    <p:set>
                                      <p:cBhvr>
                                        <p:cTn id="82" dur="1" fill="hold">
                                          <p:stCondLst>
                                            <p:cond delay="999"/>
                                          </p:stCondLst>
                                        </p:cTn>
                                        <p:tgtEl>
                                          <p:spTgt spid="131"/>
                                        </p:tgtEl>
                                        <p:attrNameLst>
                                          <p:attrName>style.visibility</p:attrName>
                                        </p:attrNameLst>
                                      </p:cBhvr>
                                      <p:to>
                                        <p:strVal val="hidden"/>
                                      </p:to>
                                    </p:set>
                                  </p:childTnLst>
                                </p:cTn>
                              </p:par>
                            </p:childTnLst>
                          </p:cTn>
                        </p:par>
                      </p:childTnLst>
                    </p:cTn>
                  </p:par>
                </p:childTnLst>
              </p:cTn>
              <p:nextCondLst>
                <p:cond evt="onClick" delay="0">
                  <p:tgtEl>
                    <p:spTgt spid="136"/>
                  </p:tgtEl>
                </p:cond>
              </p:nextCondLst>
            </p:seq>
          </p:childTnLst>
        </p:cTn>
      </p:par>
    </p:tnLst>
    <p:bldLst>
      <p:bldP spid="3" grpId="0"/>
    </p:bldLst>
  </p:timing>
  <p:extLst>
    <p:ext uri="{E180D4A7-C9FB-4DFB-919C-405C955672EB}">
      <p14:showEvtLst xmlns:p14="http://schemas.microsoft.com/office/powerpoint/2010/main">
        <p14:playEvt time="0" objId="30"/>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AE034B-BFD9-4A9B-8988-482D43C58355}"/>
              </a:ext>
            </a:extLst>
          </p:cNvPr>
          <p:cNvSpPr txBox="1"/>
          <p:nvPr/>
        </p:nvSpPr>
        <p:spPr>
          <a:xfrm>
            <a:off x="791851" y="590580"/>
            <a:ext cx="8041064" cy="892552"/>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Câu 2: Phát biểu nào sau đây là đúng nhất:</a:t>
            </a:r>
          </a:p>
          <a:p>
            <a:r>
              <a:rPr lang="en-US" sz="2400" b="1">
                <a:solidFill>
                  <a:schemeClr val="accent2">
                    <a:lumMod val="75000"/>
                  </a:schemeClr>
                </a:solidFill>
                <a:latin typeface="Times New Roman" panose="02020603050405020304" pitchFamily="18" charset="0"/>
                <a:cs typeface="Times New Roman" panose="02020603050405020304" pitchFamily="18" charset="0"/>
              </a:rPr>
              <a:t>            </a:t>
            </a:r>
            <a:r>
              <a:rPr lang="en-US" sz="2800" b="1">
                <a:solidFill>
                  <a:schemeClr val="accent2">
                    <a:lumMod val="75000"/>
                  </a:schemeClr>
                </a:solidFill>
                <a:latin typeface="Times New Roman" panose="02020603050405020304" pitchFamily="18" charset="0"/>
                <a:cs typeface="Times New Roman" panose="02020603050405020304" pitchFamily="18" charset="0"/>
              </a:rPr>
              <a:t>Hình lập phương có:</a:t>
            </a:r>
          </a:p>
        </p:txBody>
      </p:sp>
      <p:grpSp>
        <p:nvGrpSpPr>
          <p:cNvPr id="142" name="组合 11">
            <a:extLst>
              <a:ext uri="{FF2B5EF4-FFF2-40B4-BE49-F238E27FC236}">
                <a16:creationId xmlns:a16="http://schemas.microsoft.com/office/drawing/2014/main" id="{7671CA92-6412-4F4C-84FE-26F50F1D731C}"/>
              </a:ext>
            </a:extLst>
          </p:cNvPr>
          <p:cNvGrpSpPr/>
          <p:nvPr/>
        </p:nvGrpSpPr>
        <p:grpSpPr>
          <a:xfrm>
            <a:off x="-886616" y="3953552"/>
            <a:ext cx="11215117" cy="1189948"/>
            <a:chOff x="-827607" y="5028734"/>
            <a:chExt cx="12863333" cy="1829266"/>
          </a:xfrm>
        </p:grpSpPr>
        <p:pic>
          <p:nvPicPr>
            <p:cNvPr id="143" name="图片 10">
              <a:extLst>
                <a:ext uri="{FF2B5EF4-FFF2-40B4-BE49-F238E27FC236}">
                  <a16:creationId xmlns:a16="http://schemas.microsoft.com/office/drawing/2014/main" id="{8B554EED-7F21-451F-90E2-DDF493E9EA7F}"/>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a:off x="5604059" y="5040480"/>
              <a:ext cx="6431667" cy="1817520"/>
            </a:xfrm>
            <a:prstGeom prst="rect">
              <a:avLst/>
            </a:prstGeom>
          </p:spPr>
        </p:pic>
        <p:pic>
          <p:nvPicPr>
            <p:cNvPr id="144" name="图片 9">
              <a:extLst>
                <a:ext uri="{FF2B5EF4-FFF2-40B4-BE49-F238E27FC236}">
                  <a16:creationId xmlns:a16="http://schemas.microsoft.com/office/drawing/2014/main" id="{8B8668AA-5016-4BB0-959C-1F62E8BD6A0A}"/>
                </a:ext>
              </a:extLst>
            </p:cNvPr>
            <p:cNvPicPr>
              <a:picLocks noChangeAspect="1"/>
            </p:cNvPicPr>
            <p:nvPr/>
          </p:nvPicPr>
          <p:blipFill rotWithShape="1">
            <a:blip r:embed="rId5" cstate="print">
              <a:duotone>
                <a:prstClr val="black"/>
                <a:srgbClr val="9CEE15">
                  <a:tint val="45000"/>
                  <a:satMod val="400000"/>
                </a:srgbClr>
              </a:duotone>
              <a:extLst>
                <a:ext uri="{28A0092B-C50C-407E-A947-70E740481C1C}">
                  <a14:useLocalDpi xmlns:a14="http://schemas.microsoft.com/office/drawing/2010/main" val="0"/>
                </a:ext>
              </a:extLst>
            </a:blip>
            <a:srcRect b="19094"/>
            <a:stretch/>
          </p:blipFill>
          <p:spPr>
            <a:xfrm flipH="1">
              <a:off x="-827607" y="5028734"/>
              <a:ext cx="6431666" cy="1817520"/>
            </a:xfrm>
            <a:prstGeom prst="rect">
              <a:avLst/>
            </a:prstGeom>
          </p:spPr>
        </p:pic>
      </p:grpSp>
      <p:sp>
        <p:nvSpPr>
          <p:cNvPr id="4" name="Arrow: Right 3">
            <a:hlinkClick r:id="rId6" action="ppaction://hlinksldjump"/>
            <a:extLst>
              <a:ext uri="{FF2B5EF4-FFF2-40B4-BE49-F238E27FC236}">
                <a16:creationId xmlns:a16="http://schemas.microsoft.com/office/drawing/2014/main" id="{3949AB7D-8026-4D97-AF9B-73A950634811}"/>
              </a:ext>
            </a:extLst>
          </p:cNvPr>
          <p:cNvSpPr/>
          <p:nvPr/>
        </p:nvSpPr>
        <p:spPr>
          <a:xfrm>
            <a:off x="8054187" y="4177729"/>
            <a:ext cx="587924" cy="55264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27" name="组合 101">
            <a:extLst>
              <a:ext uri="{FF2B5EF4-FFF2-40B4-BE49-F238E27FC236}">
                <a16:creationId xmlns:a16="http://schemas.microsoft.com/office/drawing/2014/main" id="{FF4E99F1-6598-4750-B0ED-80DD05BF883C}"/>
              </a:ext>
            </a:extLst>
          </p:cNvPr>
          <p:cNvGrpSpPr/>
          <p:nvPr/>
        </p:nvGrpSpPr>
        <p:grpSpPr>
          <a:xfrm>
            <a:off x="791851" y="1330137"/>
            <a:ext cx="700552" cy="743524"/>
            <a:chOff x="2803652" y="1116161"/>
            <a:chExt cx="1241260" cy="1439861"/>
          </a:xfrm>
        </p:grpSpPr>
        <p:sp>
          <p:nvSpPr>
            <p:cNvPr id="28" name="六边形 102">
              <a:extLst>
                <a:ext uri="{FF2B5EF4-FFF2-40B4-BE49-F238E27FC236}">
                  <a16:creationId xmlns:a16="http://schemas.microsoft.com/office/drawing/2014/main" id="{F10FD5E3-A0A3-4EFE-A96F-6DA11C4F391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29" name="Title 3">
              <a:extLst>
                <a:ext uri="{FF2B5EF4-FFF2-40B4-BE49-F238E27FC236}">
                  <a16:creationId xmlns:a16="http://schemas.microsoft.com/office/drawing/2014/main" id="{35E969B4-0092-42AB-B3B1-1EF859E54A7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A</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2" name="TextBox 1">
            <a:extLst>
              <a:ext uri="{FF2B5EF4-FFF2-40B4-BE49-F238E27FC236}">
                <a16:creationId xmlns:a16="http://schemas.microsoft.com/office/drawing/2014/main" id="{39DDDB2A-0FB7-4878-B6BE-07897084AA41}"/>
              </a:ext>
            </a:extLst>
          </p:cNvPr>
          <p:cNvSpPr txBox="1"/>
          <p:nvPr/>
        </p:nvSpPr>
        <p:spPr>
          <a:xfrm>
            <a:off x="1541136" y="1429218"/>
            <a:ext cx="6724948"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a:t>
            </a:r>
          </a:p>
        </p:txBody>
      </p:sp>
      <p:grpSp>
        <p:nvGrpSpPr>
          <p:cNvPr id="38" name="组合 101">
            <a:extLst>
              <a:ext uri="{FF2B5EF4-FFF2-40B4-BE49-F238E27FC236}">
                <a16:creationId xmlns:a16="http://schemas.microsoft.com/office/drawing/2014/main" id="{F3D9A4DC-D102-4C65-9ACF-1107E1CAC862}"/>
              </a:ext>
            </a:extLst>
          </p:cNvPr>
          <p:cNvGrpSpPr/>
          <p:nvPr/>
        </p:nvGrpSpPr>
        <p:grpSpPr>
          <a:xfrm>
            <a:off x="367091" y="1951158"/>
            <a:ext cx="700552" cy="743524"/>
            <a:chOff x="2803652" y="1116161"/>
            <a:chExt cx="1241260" cy="1439861"/>
          </a:xfrm>
        </p:grpSpPr>
        <p:sp>
          <p:nvSpPr>
            <p:cNvPr id="39" name="六边形 102">
              <a:extLst>
                <a:ext uri="{FF2B5EF4-FFF2-40B4-BE49-F238E27FC236}">
                  <a16:creationId xmlns:a16="http://schemas.microsoft.com/office/drawing/2014/main" id="{646838AF-8C0E-423E-A29B-29742DD8F4F6}"/>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0" name="Title 3">
              <a:extLst>
                <a:ext uri="{FF2B5EF4-FFF2-40B4-BE49-F238E27FC236}">
                  <a16:creationId xmlns:a16="http://schemas.microsoft.com/office/drawing/2014/main" id="{344041B4-60C4-477B-B571-96C4CC57A67D}"/>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altLang="zh-CN"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B</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1" name="TextBox 40">
            <a:extLst>
              <a:ext uri="{FF2B5EF4-FFF2-40B4-BE49-F238E27FC236}">
                <a16:creationId xmlns:a16="http://schemas.microsoft.com/office/drawing/2014/main" id="{DFE25296-7D06-4586-AC25-4F030FE4EEA7}"/>
              </a:ext>
            </a:extLst>
          </p:cNvPr>
          <p:cNvSpPr txBox="1"/>
          <p:nvPr/>
        </p:nvSpPr>
        <p:spPr>
          <a:xfrm>
            <a:off x="1153707" y="2108212"/>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hình chữ nhật bằng nhau.</a:t>
            </a:r>
          </a:p>
        </p:txBody>
      </p:sp>
      <p:grpSp>
        <p:nvGrpSpPr>
          <p:cNvPr id="42" name="组合 101">
            <a:extLst>
              <a:ext uri="{FF2B5EF4-FFF2-40B4-BE49-F238E27FC236}">
                <a16:creationId xmlns:a16="http://schemas.microsoft.com/office/drawing/2014/main" id="{4836C37B-530D-4C37-B980-41D8301B71DF}"/>
              </a:ext>
            </a:extLst>
          </p:cNvPr>
          <p:cNvGrpSpPr/>
          <p:nvPr/>
        </p:nvGrpSpPr>
        <p:grpSpPr>
          <a:xfrm>
            <a:off x="760399" y="2635258"/>
            <a:ext cx="700552" cy="743524"/>
            <a:chOff x="2803652" y="1116161"/>
            <a:chExt cx="1241260" cy="1439861"/>
          </a:xfrm>
        </p:grpSpPr>
        <p:sp>
          <p:nvSpPr>
            <p:cNvPr id="43" name="六边形 102">
              <a:extLst>
                <a:ext uri="{FF2B5EF4-FFF2-40B4-BE49-F238E27FC236}">
                  <a16:creationId xmlns:a16="http://schemas.microsoft.com/office/drawing/2014/main" id="{F84CD5FF-2E86-4270-9BAE-CD0F0894E939}"/>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4" name="Title 3">
              <a:extLst>
                <a:ext uri="{FF2B5EF4-FFF2-40B4-BE49-F238E27FC236}">
                  <a16:creationId xmlns:a16="http://schemas.microsoft.com/office/drawing/2014/main" id="{1D9D4461-E28B-4E10-933D-B3189665BECA}"/>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lang="en-US" sz="3600" b="1">
                  <a:solidFill>
                    <a:srgbClr val="FF0000"/>
                  </a:solidFill>
                  <a:effectLst>
                    <a:innerShdw blurRad="63500" dist="50800" dir="13500000">
                      <a:prstClr val="black">
                        <a:alpha val="50000"/>
                      </a:prstClr>
                    </a:innerShdw>
                  </a:effectLst>
                  <a:latin typeface="Times New Roman" panose="02020603050405020304" pitchFamily="18" charset="0"/>
                  <a:ea typeface="印品黑体" panose="00000500000000000000" pitchFamily="2" charset="-122"/>
                  <a:cs typeface="Times New Roman" panose="02020603050405020304" pitchFamily="18" charset="0"/>
                </a:rPr>
                <a:t>C</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5" name="TextBox 44">
            <a:extLst>
              <a:ext uri="{FF2B5EF4-FFF2-40B4-BE49-F238E27FC236}">
                <a16:creationId xmlns:a16="http://schemas.microsoft.com/office/drawing/2014/main" id="{A889DCBF-C759-485F-AF68-11B37B421137}"/>
              </a:ext>
            </a:extLst>
          </p:cNvPr>
          <p:cNvSpPr txBox="1"/>
          <p:nvPr/>
        </p:nvSpPr>
        <p:spPr>
          <a:xfrm>
            <a:off x="1541136" y="2776187"/>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đều bằng nhau.</a:t>
            </a:r>
          </a:p>
        </p:txBody>
      </p:sp>
      <p:grpSp>
        <p:nvGrpSpPr>
          <p:cNvPr id="46" name="组合 101">
            <a:extLst>
              <a:ext uri="{FF2B5EF4-FFF2-40B4-BE49-F238E27FC236}">
                <a16:creationId xmlns:a16="http://schemas.microsoft.com/office/drawing/2014/main" id="{63662BFB-00A2-452C-B8A4-249283C49B25}"/>
              </a:ext>
            </a:extLst>
          </p:cNvPr>
          <p:cNvGrpSpPr/>
          <p:nvPr/>
        </p:nvGrpSpPr>
        <p:grpSpPr>
          <a:xfrm>
            <a:off x="356108" y="3294405"/>
            <a:ext cx="700552" cy="743524"/>
            <a:chOff x="2803652" y="1116161"/>
            <a:chExt cx="1241260" cy="1439861"/>
          </a:xfrm>
        </p:grpSpPr>
        <p:sp>
          <p:nvSpPr>
            <p:cNvPr id="47" name="六边形 102">
              <a:extLst>
                <a:ext uri="{FF2B5EF4-FFF2-40B4-BE49-F238E27FC236}">
                  <a16:creationId xmlns:a16="http://schemas.microsoft.com/office/drawing/2014/main" id="{2C57F8CB-2D48-4F58-9271-ED011440A994}"/>
                </a:ext>
              </a:extLst>
            </p:cNvPr>
            <p:cNvSpPr/>
            <p:nvPr/>
          </p:nvSpPr>
          <p:spPr>
            <a:xfrm rot="5400000">
              <a:off x="2704351"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rtlCol="0" anchor="ctr"/>
            <a:lstStyle/>
            <a:p>
              <a:pPr marL="0" marR="0" lvl="0" indent="0" algn="ctr" defTabSz="910314" rtl="0" eaLnBrk="1" fontAlgn="auto" latinLnBrk="0" hangingPunct="1">
                <a:lnSpc>
                  <a:spcPct val="100000"/>
                </a:lnSpc>
                <a:spcBef>
                  <a:spcPts val="0"/>
                </a:spcBef>
                <a:spcAft>
                  <a:spcPts val="0"/>
                </a:spcAft>
                <a:buClrTx/>
                <a:buSzTx/>
                <a:buFontTx/>
                <a:buNone/>
                <a:tabLst/>
                <a:defRPr/>
              </a:pPr>
              <a:endParaRPr kumimoji="0" lang="zh-CN" altLang="en-US" sz="1787" b="0" i="0" u="none" strike="noStrike" kern="0" cap="none" spc="0" normalizeH="0" baseline="0" noProof="0" dirty="0">
                <a:ln>
                  <a:noFill/>
                </a:ln>
                <a:solidFill>
                  <a:srgbClr val="7F7F7F">
                    <a:lumMod val="50000"/>
                  </a:srgbClr>
                </a:solidFill>
                <a:effectLst/>
                <a:uLnTx/>
                <a:uFillTx/>
                <a:latin typeface="印品黑体" panose="00000500000000000000" pitchFamily="2" charset="-122"/>
                <a:ea typeface="印品黑体" panose="00000500000000000000" pitchFamily="2" charset="-122"/>
                <a:cs typeface="+mn-cs"/>
              </a:endParaRPr>
            </a:p>
          </p:txBody>
        </p:sp>
        <p:sp>
          <p:nvSpPr>
            <p:cNvPr id="48" name="Title 3">
              <a:extLst>
                <a:ext uri="{FF2B5EF4-FFF2-40B4-BE49-F238E27FC236}">
                  <a16:creationId xmlns:a16="http://schemas.microsoft.com/office/drawing/2014/main" id="{795B52CA-1977-409D-9509-85F7A25CC410}"/>
                </a:ext>
              </a:extLst>
            </p:cNvPr>
            <p:cNvSpPr txBox="1">
              <a:spLocks/>
            </p:cNvSpPr>
            <p:nvPr/>
          </p:nvSpPr>
          <p:spPr>
            <a:xfrm>
              <a:off x="2956145" y="1123051"/>
              <a:ext cx="936273" cy="1071925"/>
            </a:xfrm>
            <a:prstGeom prst="rect">
              <a:avLst/>
            </a:prstGeom>
          </p:spPr>
          <p:txBody>
            <a:bodyPr/>
            <a:lstStyle>
              <a:lvl1pPr algn="ctr" defTabSz="967801" rtl="0" eaLnBrk="1" latinLnBrk="0" hangingPunct="1">
                <a:spcBef>
                  <a:spcPct val="0"/>
                </a:spcBef>
                <a:buNone/>
                <a:defRPr sz="4700" kern="1200">
                  <a:solidFill>
                    <a:schemeClr val="tx1"/>
                  </a:solidFill>
                  <a:latin typeface="+mj-lt"/>
                  <a:ea typeface="+mj-ea"/>
                  <a:cs typeface="+mj-cs"/>
                </a:defRPr>
              </a:lvl1pPr>
            </a:lstStyle>
            <a:p>
              <a:pPr marL="0" marR="0" lvl="0" indent="0" algn="l" defTabSz="910314"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rPr>
                <a:t>D</a:t>
              </a:r>
              <a:endParaRPr kumimoji="0" lang="en-US" sz="3600" b="1" i="0" u="none" strike="noStrike" kern="1200" cap="none" spc="0" normalizeH="0" baseline="0" noProof="0" dirty="0">
                <a:ln>
                  <a:noFill/>
                </a:ln>
                <a:solidFill>
                  <a:srgbClr val="FF0000"/>
                </a:solidFill>
                <a:effectLst>
                  <a:innerShdw blurRad="63500" dist="50800" dir="13500000">
                    <a:prstClr val="black">
                      <a:alpha val="50000"/>
                    </a:prstClr>
                  </a:innerShdw>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sp>
        <p:nvSpPr>
          <p:cNvPr id="49" name="TextBox 48">
            <a:extLst>
              <a:ext uri="{FF2B5EF4-FFF2-40B4-BE49-F238E27FC236}">
                <a16:creationId xmlns:a16="http://schemas.microsoft.com/office/drawing/2014/main" id="{790A70AD-7889-4F9D-9F57-3FACAACCE3B9}"/>
              </a:ext>
            </a:extLst>
          </p:cNvPr>
          <p:cNvSpPr txBox="1"/>
          <p:nvPr/>
        </p:nvSpPr>
        <p:spPr>
          <a:xfrm>
            <a:off x="1164691" y="3463278"/>
            <a:ext cx="7623201"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Các mặt của hình lập phương là các hình vuông bằng nhau.</a:t>
            </a:r>
          </a:p>
        </p:txBody>
      </p:sp>
      <p:pic>
        <p:nvPicPr>
          <p:cNvPr id="50" name="Picture 6" descr="Káº¿t quáº£ hÃ¬nh áº£nh cho right wrong tick icon">
            <a:extLst>
              <a:ext uri="{FF2B5EF4-FFF2-40B4-BE49-F238E27FC236}">
                <a16:creationId xmlns:a16="http://schemas.microsoft.com/office/drawing/2014/main" id="{7B05CE3A-69C8-4745-A86C-1BA5336D0D8B}"/>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8238669" y="2053736"/>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Káº¿t quáº£ hÃ¬nh áº£nh cho right wrong tick icon">
            <a:extLst>
              <a:ext uri="{FF2B5EF4-FFF2-40B4-BE49-F238E27FC236}">
                <a16:creationId xmlns:a16="http://schemas.microsoft.com/office/drawing/2014/main" id="{70895E24-0ECF-4071-A1F5-F84B183E7FC6}"/>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333744" y="1405695"/>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Káº¿t quáº£ hÃ¬nh áº£nh cho right wrong tick icon">
            <a:extLst>
              <a:ext uri="{FF2B5EF4-FFF2-40B4-BE49-F238E27FC236}">
                <a16:creationId xmlns:a16="http://schemas.microsoft.com/office/drawing/2014/main" id="{E77F0A99-6B17-427A-B89C-016A38A4B495}"/>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7182829" y="2726931"/>
            <a:ext cx="538239" cy="545463"/>
          </a:xfrm>
          <a:prstGeom prst="rect">
            <a:avLst/>
          </a:prstGeom>
          <a:noFill/>
          <a:extLst>
            <a:ext uri="{909E8E84-426E-40DD-AFC4-6F175D3DCCD1}">
              <a14:hiddenFill xmlns:a14="http://schemas.microsoft.com/office/drawing/2010/main">
                <a:solidFill>
                  <a:srgbClr val="FFFFFF"/>
                </a:solidFill>
              </a14:hiddenFill>
            </a:ext>
          </a:extLst>
        </p:spPr>
      </p:pic>
      <p:pic>
        <p:nvPicPr>
          <p:cNvPr id="53" name="CẤM BUÔN BÁN, CẤM REUP" descr="Káº¿t quáº£ hÃ¬nh áº£nh cho right wrong tick icon">
            <a:extLst>
              <a:ext uri="{FF2B5EF4-FFF2-40B4-BE49-F238E27FC236}">
                <a16:creationId xmlns:a16="http://schemas.microsoft.com/office/drawing/2014/main" id="{70E4A36F-9840-4E33-8A3B-460D73356F8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443808" y="3309564"/>
            <a:ext cx="700192" cy="615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719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barn(outVertical)">
                                      <p:cBhvr>
                                        <p:cTn id="7" dur="5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p:cTn id="17" dur="500" fill="hold"/>
                                        <p:tgtEl>
                                          <p:spTgt spid="27"/>
                                        </p:tgtEl>
                                        <p:attrNameLst>
                                          <p:attrName>ppt_w</p:attrName>
                                        </p:attrNameLst>
                                      </p:cBhvr>
                                      <p:tavLst>
                                        <p:tav tm="0">
                                          <p:val>
                                            <p:fltVal val="0"/>
                                          </p:val>
                                        </p:tav>
                                        <p:tav tm="100000">
                                          <p:val>
                                            <p:strVal val="#ppt_w"/>
                                          </p:val>
                                        </p:tav>
                                      </p:tavLst>
                                    </p:anim>
                                    <p:anim calcmode="lin" valueType="num">
                                      <p:cBhvr>
                                        <p:cTn id="18" dur="500" fill="hold"/>
                                        <p:tgtEl>
                                          <p:spTgt spid="27"/>
                                        </p:tgtEl>
                                        <p:attrNameLst>
                                          <p:attrName>ppt_h</p:attrName>
                                        </p:attrNameLst>
                                      </p:cBhvr>
                                      <p:tavLst>
                                        <p:tav tm="0">
                                          <p:val>
                                            <p:fltVal val="0"/>
                                          </p:val>
                                        </p:tav>
                                        <p:tav tm="100000">
                                          <p:val>
                                            <p:strVal val="#ppt_h"/>
                                          </p:val>
                                        </p:tav>
                                      </p:tavLst>
                                    </p:anim>
                                    <p:anim calcmode="lin" valueType="num">
                                      <p:cBhvr>
                                        <p:cTn id="19" dur="500" fill="hold"/>
                                        <p:tgtEl>
                                          <p:spTgt spid="27"/>
                                        </p:tgtEl>
                                        <p:attrNameLst>
                                          <p:attrName>style.rotation</p:attrName>
                                        </p:attrNameLst>
                                      </p:cBhvr>
                                      <p:tavLst>
                                        <p:tav tm="0">
                                          <p:val>
                                            <p:fltVal val="90"/>
                                          </p:val>
                                        </p:tav>
                                        <p:tav tm="100000">
                                          <p:val>
                                            <p:fltVal val="0"/>
                                          </p:val>
                                        </p:tav>
                                      </p:tavLst>
                                    </p:anim>
                                    <p:animEffect transition="in" filter="fade">
                                      <p:cBhvr>
                                        <p:cTn id="20" dur="500"/>
                                        <p:tgtEl>
                                          <p:spTgt spid="27"/>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 calcmode="lin" valueType="num">
                                      <p:cBhvr>
                                        <p:cTn id="31" dur="500" fill="hold"/>
                                        <p:tgtEl>
                                          <p:spTgt spid="38"/>
                                        </p:tgtEl>
                                        <p:attrNameLst>
                                          <p:attrName>style.rotation</p:attrName>
                                        </p:attrNameLst>
                                      </p:cBhvr>
                                      <p:tavLst>
                                        <p:tav tm="0">
                                          <p:val>
                                            <p:fltVal val="90"/>
                                          </p:val>
                                        </p:tav>
                                        <p:tav tm="100000">
                                          <p:val>
                                            <p:fltVal val="0"/>
                                          </p:val>
                                        </p:tav>
                                      </p:tavLst>
                                    </p:anim>
                                    <p:animEffect transition="in" filter="fade">
                                      <p:cBhvr>
                                        <p:cTn id="32" dur="500"/>
                                        <p:tgtEl>
                                          <p:spTgt spid="38"/>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anim calcmode="lin" valueType="num">
                                      <p:cBhvr>
                                        <p:cTn id="43" dur="500" fill="hold"/>
                                        <p:tgtEl>
                                          <p:spTgt spid="42"/>
                                        </p:tgtEl>
                                        <p:attrNameLst>
                                          <p:attrName>style.rotation</p:attrName>
                                        </p:attrNameLst>
                                      </p:cBhvr>
                                      <p:tavLst>
                                        <p:tav tm="0">
                                          <p:val>
                                            <p:fltVal val="90"/>
                                          </p:val>
                                        </p:tav>
                                        <p:tav tm="100000">
                                          <p:val>
                                            <p:fltVal val="0"/>
                                          </p:val>
                                        </p:tav>
                                      </p:tavLst>
                                    </p:anim>
                                    <p:animEffect transition="in" filter="fade">
                                      <p:cBhvr>
                                        <p:cTn id="44" dur="500"/>
                                        <p:tgtEl>
                                          <p:spTgt spid="42"/>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left)">
                                      <p:cBhvr>
                                        <p:cTn id="48" dur="500"/>
                                        <p:tgtEl>
                                          <p:spTgt spid="45"/>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46"/>
                                        </p:tgtEl>
                                        <p:attrNameLst>
                                          <p:attrName>style.visibility</p:attrName>
                                        </p:attrNameLst>
                                      </p:cBhvr>
                                      <p:to>
                                        <p:strVal val="visible"/>
                                      </p:to>
                                    </p:set>
                                    <p:anim calcmode="lin" valueType="num">
                                      <p:cBhvr>
                                        <p:cTn id="53" dur="500" fill="hold"/>
                                        <p:tgtEl>
                                          <p:spTgt spid="46"/>
                                        </p:tgtEl>
                                        <p:attrNameLst>
                                          <p:attrName>ppt_w</p:attrName>
                                        </p:attrNameLst>
                                      </p:cBhvr>
                                      <p:tavLst>
                                        <p:tav tm="0">
                                          <p:val>
                                            <p:fltVal val="0"/>
                                          </p:val>
                                        </p:tav>
                                        <p:tav tm="100000">
                                          <p:val>
                                            <p:strVal val="#ppt_w"/>
                                          </p:val>
                                        </p:tav>
                                      </p:tavLst>
                                    </p:anim>
                                    <p:anim calcmode="lin" valueType="num">
                                      <p:cBhvr>
                                        <p:cTn id="54" dur="500" fill="hold"/>
                                        <p:tgtEl>
                                          <p:spTgt spid="46"/>
                                        </p:tgtEl>
                                        <p:attrNameLst>
                                          <p:attrName>ppt_h</p:attrName>
                                        </p:attrNameLst>
                                      </p:cBhvr>
                                      <p:tavLst>
                                        <p:tav tm="0">
                                          <p:val>
                                            <p:fltVal val="0"/>
                                          </p:val>
                                        </p:tav>
                                        <p:tav tm="100000">
                                          <p:val>
                                            <p:strVal val="#ppt_h"/>
                                          </p:val>
                                        </p:tav>
                                      </p:tavLst>
                                    </p:anim>
                                    <p:anim calcmode="lin" valueType="num">
                                      <p:cBhvr>
                                        <p:cTn id="55" dur="500" fill="hold"/>
                                        <p:tgtEl>
                                          <p:spTgt spid="46"/>
                                        </p:tgtEl>
                                        <p:attrNameLst>
                                          <p:attrName>style.rotation</p:attrName>
                                        </p:attrNameLst>
                                      </p:cBhvr>
                                      <p:tavLst>
                                        <p:tav tm="0">
                                          <p:val>
                                            <p:fltVal val="90"/>
                                          </p:val>
                                        </p:tav>
                                        <p:tav tm="100000">
                                          <p:val>
                                            <p:fltVal val="0"/>
                                          </p:val>
                                        </p:tav>
                                      </p:tavLst>
                                    </p:anim>
                                    <p:animEffect transition="in" filter="fade">
                                      <p:cBhvr>
                                        <p:cTn id="56" dur="500"/>
                                        <p:tgtEl>
                                          <p:spTgt spid="46"/>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Am-thanh-tra-loi-sai-www_nhacchuongvui_com.wav"/>
                                        </p:tgtEl>
                                      </p:cMediaNode>
                                    </p:audio>
                                  </p:subTnLst>
                                </p:cTn>
                              </p:par>
                            </p:childTnLst>
                          </p:cTn>
                        </p:par>
                        <p:par>
                          <p:cTn id="66" fill="hold">
                            <p:stCondLst>
                              <p:cond delay="0"/>
                            </p:stCondLst>
                            <p:childTnLst>
                              <p:par>
                                <p:cTn id="67" presetID="10" presetClass="exit" presetSubtype="0" fill="hold" nodeType="afterEffect">
                                  <p:stCondLst>
                                    <p:cond delay="50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70" restart="whenNotActive" fill="hold" evtFilter="cancelBubble" nodeType="interactiveSeq">
                <p:stCondLst>
                  <p:cond evt="onClick" delay="0">
                    <p:tgtEl>
                      <p:spTgt spid="38"/>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Am-thanh-tra-loi-sai-www_nhacchuongvui_com.wav"/>
                                        </p:tgtEl>
                                      </p:cMediaNode>
                                    </p:audio>
                                  </p:subTnLst>
                                </p:cTn>
                              </p:par>
                            </p:childTnLst>
                          </p:cTn>
                        </p:par>
                        <p:par>
                          <p:cTn id="75" fill="hold">
                            <p:stCondLst>
                              <p:cond delay="0"/>
                            </p:stCondLst>
                            <p:childTnLst>
                              <p:par>
                                <p:cTn id="76" presetID="10" presetClass="exit" presetSubtype="0" fill="hold" nodeType="afterEffect">
                                  <p:stCondLst>
                                    <p:cond delay="500"/>
                                  </p:stCondLst>
                                  <p:childTnLst>
                                    <p:animEffect transition="out" filter="fade">
                                      <p:cBhvr>
                                        <p:cTn id="77" dur="500"/>
                                        <p:tgtEl>
                                          <p:spTgt spid="50"/>
                                        </p:tgtEl>
                                      </p:cBhvr>
                                    </p:animEffect>
                                    <p:set>
                                      <p:cBhvr>
                                        <p:cTn id="78"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9" restart="whenNotActive" fill="hold" evtFilter="cancelBubble" nodeType="interactiveSeq">
                <p:stCondLst>
                  <p:cond evt="onClick" delay="0">
                    <p:tgtEl>
                      <p:spTgt spid="42"/>
                    </p:tgtEl>
                  </p:cond>
                </p:stCondLst>
                <p:endSync evt="end" delay="0">
                  <p:rtn val="all"/>
                </p:endSync>
                <p:childTnLst>
                  <p:par>
                    <p:cTn id="80" fill="hold">
                      <p:stCondLst>
                        <p:cond delay="0"/>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2"/>
                                            </p:cond>
                                          </p:stCondLst>
                                          <p:endCondLst>
                                            <p:cond evt="onStopAudio" delay="0">
                                              <p:tgtEl>
                                                <p:sldTgt/>
                                              </p:tgtEl>
                                            </p:cond>
                                          </p:endCondLst>
                                        </p:cTn>
                                        <p:tgtEl>
                                          <p:sndTgt r:embed="rId3" name="Am-thanh-tra-loi-sai-www_nhacchuongvui_com.wav"/>
                                        </p:tgtEl>
                                      </p:cMediaNode>
                                    </p:audio>
                                  </p:subTnLst>
                                </p:cTn>
                              </p:par>
                            </p:childTnLst>
                          </p:cTn>
                        </p:par>
                        <p:par>
                          <p:cTn id="84" fill="hold">
                            <p:stCondLst>
                              <p:cond delay="0"/>
                            </p:stCondLst>
                            <p:childTnLst>
                              <p:par>
                                <p:cTn id="85" presetID="10" presetClass="exit" presetSubtype="0" fill="hold" nodeType="afterEffect">
                                  <p:stCondLst>
                                    <p:cond delay="50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88" restart="whenNotActive" fill="hold" evtFilter="cancelBubble" nodeType="interactiveSeq">
                <p:stCondLst>
                  <p:cond evt="onClick" delay="0">
                    <p:tgtEl>
                      <p:spTgt spid="46"/>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4" name="Am-thanh-tra-loi-dung-www_nhacchuongvui_com.wav"/>
                                        </p:tgtEl>
                                      </p:cMediaNode>
                                    </p:audio>
                                  </p:subTnLst>
                                </p:cTn>
                              </p:par>
                              <p:par>
                                <p:cTn id="93" presetID="42" presetClass="exit" presetSubtype="0" fill="hold" nodeType="withEffect">
                                  <p:stCondLst>
                                    <p:cond delay="500"/>
                                  </p:stCondLst>
                                  <p:childTnLst>
                                    <p:animEffect transition="out" filter="fade">
                                      <p:cBhvr>
                                        <p:cTn id="94" dur="1000"/>
                                        <p:tgtEl>
                                          <p:spTgt spid="27"/>
                                        </p:tgtEl>
                                      </p:cBhvr>
                                    </p:animEffect>
                                    <p:anim calcmode="lin" valueType="num">
                                      <p:cBhvr>
                                        <p:cTn id="95" dur="1000"/>
                                        <p:tgtEl>
                                          <p:spTgt spid="27"/>
                                        </p:tgtEl>
                                        <p:attrNameLst>
                                          <p:attrName>ppt_x</p:attrName>
                                        </p:attrNameLst>
                                      </p:cBhvr>
                                      <p:tavLst>
                                        <p:tav tm="0">
                                          <p:val>
                                            <p:strVal val="ppt_x"/>
                                          </p:val>
                                        </p:tav>
                                        <p:tav tm="100000">
                                          <p:val>
                                            <p:strVal val="ppt_x"/>
                                          </p:val>
                                        </p:tav>
                                      </p:tavLst>
                                    </p:anim>
                                    <p:anim calcmode="lin" valueType="num">
                                      <p:cBhvr>
                                        <p:cTn id="96" dur="1000"/>
                                        <p:tgtEl>
                                          <p:spTgt spid="27"/>
                                        </p:tgtEl>
                                        <p:attrNameLst>
                                          <p:attrName>ppt_y</p:attrName>
                                        </p:attrNameLst>
                                      </p:cBhvr>
                                      <p:tavLst>
                                        <p:tav tm="0">
                                          <p:val>
                                            <p:strVal val="ppt_y"/>
                                          </p:val>
                                        </p:tav>
                                        <p:tav tm="100000">
                                          <p:val>
                                            <p:strVal val="ppt_y+.1"/>
                                          </p:val>
                                        </p:tav>
                                      </p:tavLst>
                                    </p:anim>
                                    <p:set>
                                      <p:cBhvr>
                                        <p:cTn id="97" dur="1" fill="hold">
                                          <p:stCondLst>
                                            <p:cond delay="999"/>
                                          </p:stCondLst>
                                        </p:cTn>
                                        <p:tgtEl>
                                          <p:spTgt spid="27"/>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1000"/>
                                        <p:tgtEl>
                                          <p:spTgt spid="2"/>
                                        </p:tgtEl>
                                      </p:cBhvr>
                                    </p:animEffect>
                                    <p:anim calcmode="lin" valueType="num">
                                      <p:cBhvr>
                                        <p:cTn id="100" dur="1000"/>
                                        <p:tgtEl>
                                          <p:spTgt spid="2"/>
                                        </p:tgtEl>
                                        <p:attrNameLst>
                                          <p:attrName>ppt_x</p:attrName>
                                        </p:attrNameLst>
                                      </p:cBhvr>
                                      <p:tavLst>
                                        <p:tav tm="0">
                                          <p:val>
                                            <p:strVal val="ppt_x"/>
                                          </p:val>
                                        </p:tav>
                                        <p:tav tm="100000">
                                          <p:val>
                                            <p:strVal val="ppt_x"/>
                                          </p:val>
                                        </p:tav>
                                      </p:tavLst>
                                    </p:anim>
                                    <p:anim calcmode="lin" valueType="num">
                                      <p:cBhvr>
                                        <p:cTn id="101" dur="1000"/>
                                        <p:tgtEl>
                                          <p:spTgt spid="2"/>
                                        </p:tgtEl>
                                        <p:attrNameLst>
                                          <p:attrName>ppt_y</p:attrName>
                                        </p:attrNameLst>
                                      </p:cBhvr>
                                      <p:tavLst>
                                        <p:tav tm="0">
                                          <p:val>
                                            <p:strVal val="ppt_y"/>
                                          </p:val>
                                        </p:tav>
                                        <p:tav tm="100000">
                                          <p:val>
                                            <p:strVal val="ppt_y+.1"/>
                                          </p:val>
                                        </p:tav>
                                      </p:tavLst>
                                    </p:anim>
                                    <p:set>
                                      <p:cBhvr>
                                        <p:cTn id="102" dur="1" fill="hold">
                                          <p:stCondLst>
                                            <p:cond delay="999"/>
                                          </p:stCondLst>
                                        </p:cTn>
                                        <p:tgtEl>
                                          <p:spTgt spid="2"/>
                                        </p:tgtEl>
                                        <p:attrNameLst>
                                          <p:attrName>style.visibility</p:attrName>
                                        </p:attrNameLst>
                                      </p:cBhvr>
                                      <p:to>
                                        <p:strVal val="hidden"/>
                                      </p:to>
                                    </p:set>
                                  </p:childTnLst>
                                </p:cTn>
                              </p:par>
                              <p:par>
                                <p:cTn id="103" presetID="42" presetClass="exit" presetSubtype="0" fill="hold" nodeType="withEffect">
                                  <p:stCondLst>
                                    <p:cond delay="0"/>
                                  </p:stCondLst>
                                  <p:childTnLst>
                                    <p:animEffect transition="out" filter="fade">
                                      <p:cBhvr>
                                        <p:cTn id="104" dur="1000"/>
                                        <p:tgtEl>
                                          <p:spTgt spid="38"/>
                                        </p:tgtEl>
                                      </p:cBhvr>
                                    </p:animEffect>
                                    <p:anim calcmode="lin" valueType="num">
                                      <p:cBhvr>
                                        <p:cTn id="105" dur="1000"/>
                                        <p:tgtEl>
                                          <p:spTgt spid="38"/>
                                        </p:tgtEl>
                                        <p:attrNameLst>
                                          <p:attrName>ppt_x</p:attrName>
                                        </p:attrNameLst>
                                      </p:cBhvr>
                                      <p:tavLst>
                                        <p:tav tm="0">
                                          <p:val>
                                            <p:strVal val="ppt_x"/>
                                          </p:val>
                                        </p:tav>
                                        <p:tav tm="100000">
                                          <p:val>
                                            <p:strVal val="ppt_x"/>
                                          </p:val>
                                        </p:tav>
                                      </p:tavLst>
                                    </p:anim>
                                    <p:anim calcmode="lin" valueType="num">
                                      <p:cBhvr>
                                        <p:cTn id="106" dur="1000"/>
                                        <p:tgtEl>
                                          <p:spTgt spid="38"/>
                                        </p:tgtEl>
                                        <p:attrNameLst>
                                          <p:attrName>ppt_y</p:attrName>
                                        </p:attrNameLst>
                                      </p:cBhvr>
                                      <p:tavLst>
                                        <p:tav tm="0">
                                          <p:val>
                                            <p:strVal val="ppt_y"/>
                                          </p:val>
                                        </p:tav>
                                        <p:tav tm="100000">
                                          <p:val>
                                            <p:strVal val="ppt_y+.1"/>
                                          </p:val>
                                        </p:tav>
                                      </p:tavLst>
                                    </p:anim>
                                    <p:set>
                                      <p:cBhvr>
                                        <p:cTn id="107" dur="1" fill="hold">
                                          <p:stCondLst>
                                            <p:cond delay="999"/>
                                          </p:stCondLst>
                                        </p:cTn>
                                        <p:tgtEl>
                                          <p:spTgt spid="38"/>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1000"/>
                                        <p:tgtEl>
                                          <p:spTgt spid="41"/>
                                        </p:tgtEl>
                                      </p:cBhvr>
                                    </p:animEffect>
                                    <p:anim calcmode="lin" valueType="num">
                                      <p:cBhvr>
                                        <p:cTn id="110" dur="1000"/>
                                        <p:tgtEl>
                                          <p:spTgt spid="41"/>
                                        </p:tgtEl>
                                        <p:attrNameLst>
                                          <p:attrName>ppt_x</p:attrName>
                                        </p:attrNameLst>
                                      </p:cBhvr>
                                      <p:tavLst>
                                        <p:tav tm="0">
                                          <p:val>
                                            <p:strVal val="ppt_x"/>
                                          </p:val>
                                        </p:tav>
                                        <p:tav tm="100000">
                                          <p:val>
                                            <p:strVal val="ppt_x"/>
                                          </p:val>
                                        </p:tav>
                                      </p:tavLst>
                                    </p:anim>
                                    <p:anim calcmode="lin" valueType="num">
                                      <p:cBhvr>
                                        <p:cTn id="111" dur="1000"/>
                                        <p:tgtEl>
                                          <p:spTgt spid="41"/>
                                        </p:tgtEl>
                                        <p:attrNameLst>
                                          <p:attrName>ppt_y</p:attrName>
                                        </p:attrNameLst>
                                      </p:cBhvr>
                                      <p:tavLst>
                                        <p:tav tm="0">
                                          <p:val>
                                            <p:strVal val="ppt_y"/>
                                          </p:val>
                                        </p:tav>
                                        <p:tav tm="100000">
                                          <p:val>
                                            <p:strVal val="ppt_y+.1"/>
                                          </p:val>
                                        </p:tav>
                                      </p:tavLst>
                                    </p:anim>
                                    <p:set>
                                      <p:cBhvr>
                                        <p:cTn id="112" dur="1" fill="hold">
                                          <p:stCondLst>
                                            <p:cond delay="999"/>
                                          </p:stCondLst>
                                        </p:cTn>
                                        <p:tgtEl>
                                          <p:spTgt spid="41"/>
                                        </p:tgtEl>
                                        <p:attrNameLst>
                                          <p:attrName>style.visibility</p:attrName>
                                        </p:attrNameLst>
                                      </p:cBhvr>
                                      <p:to>
                                        <p:strVal val="hidden"/>
                                      </p:to>
                                    </p:set>
                                  </p:childTnLst>
                                </p:cTn>
                              </p:par>
                              <p:par>
                                <p:cTn id="113" presetID="42" presetClass="exit" presetSubtype="0" fill="hold" nodeType="withEffect">
                                  <p:stCondLst>
                                    <p:cond delay="0"/>
                                  </p:stCondLst>
                                  <p:childTnLst>
                                    <p:animEffect transition="out" filter="fade">
                                      <p:cBhvr>
                                        <p:cTn id="114" dur="1000"/>
                                        <p:tgtEl>
                                          <p:spTgt spid="42"/>
                                        </p:tgtEl>
                                      </p:cBhvr>
                                    </p:animEffect>
                                    <p:anim calcmode="lin" valueType="num">
                                      <p:cBhvr>
                                        <p:cTn id="115" dur="1000"/>
                                        <p:tgtEl>
                                          <p:spTgt spid="42"/>
                                        </p:tgtEl>
                                        <p:attrNameLst>
                                          <p:attrName>ppt_x</p:attrName>
                                        </p:attrNameLst>
                                      </p:cBhvr>
                                      <p:tavLst>
                                        <p:tav tm="0">
                                          <p:val>
                                            <p:strVal val="ppt_x"/>
                                          </p:val>
                                        </p:tav>
                                        <p:tav tm="100000">
                                          <p:val>
                                            <p:strVal val="ppt_x"/>
                                          </p:val>
                                        </p:tav>
                                      </p:tavLst>
                                    </p:anim>
                                    <p:anim calcmode="lin" valueType="num">
                                      <p:cBhvr>
                                        <p:cTn id="116" dur="1000"/>
                                        <p:tgtEl>
                                          <p:spTgt spid="42"/>
                                        </p:tgtEl>
                                        <p:attrNameLst>
                                          <p:attrName>ppt_y</p:attrName>
                                        </p:attrNameLst>
                                      </p:cBhvr>
                                      <p:tavLst>
                                        <p:tav tm="0">
                                          <p:val>
                                            <p:strVal val="ppt_y"/>
                                          </p:val>
                                        </p:tav>
                                        <p:tav tm="100000">
                                          <p:val>
                                            <p:strVal val="ppt_y+.1"/>
                                          </p:val>
                                        </p:tav>
                                      </p:tavLst>
                                    </p:anim>
                                    <p:set>
                                      <p:cBhvr>
                                        <p:cTn id="117" dur="1" fill="hold">
                                          <p:stCondLst>
                                            <p:cond delay="999"/>
                                          </p:stCondLst>
                                        </p:cTn>
                                        <p:tgtEl>
                                          <p:spTgt spid="42"/>
                                        </p:tgtEl>
                                        <p:attrNameLst>
                                          <p:attrName>style.visibility</p:attrName>
                                        </p:attrNameLst>
                                      </p:cBhvr>
                                      <p:to>
                                        <p:strVal val="hidden"/>
                                      </p:to>
                                    </p:set>
                                  </p:childTnLst>
                                </p:cTn>
                              </p:par>
                              <p:par>
                                <p:cTn id="118" presetID="42" presetClass="exit" presetSubtype="0" fill="hold" grpId="1" nodeType="withEffect">
                                  <p:stCondLst>
                                    <p:cond delay="0"/>
                                  </p:stCondLst>
                                  <p:childTnLst>
                                    <p:animEffect transition="out" filter="fade">
                                      <p:cBhvr>
                                        <p:cTn id="119" dur="1000"/>
                                        <p:tgtEl>
                                          <p:spTgt spid="45"/>
                                        </p:tgtEl>
                                      </p:cBhvr>
                                    </p:animEffect>
                                    <p:anim calcmode="lin" valueType="num">
                                      <p:cBhvr>
                                        <p:cTn id="120" dur="1000"/>
                                        <p:tgtEl>
                                          <p:spTgt spid="45"/>
                                        </p:tgtEl>
                                        <p:attrNameLst>
                                          <p:attrName>ppt_x</p:attrName>
                                        </p:attrNameLst>
                                      </p:cBhvr>
                                      <p:tavLst>
                                        <p:tav tm="0">
                                          <p:val>
                                            <p:strVal val="ppt_x"/>
                                          </p:val>
                                        </p:tav>
                                        <p:tav tm="100000">
                                          <p:val>
                                            <p:strVal val="ppt_x"/>
                                          </p:val>
                                        </p:tav>
                                      </p:tavLst>
                                    </p:anim>
                                    <p:anim calcmode="lin" valueType="num">
                                      <p:cBhvr>
                                        <p:cTn id="121" dur="1000"/>
                                        <p:tgtEl>
                                          <p:spTgt spid="45"/>
                                        </p:tgtEl>
                                        <p:attrNameLst>
                                          <p:attrName>ppt_y</p:attrName>
                                        </p:attrNameLst>
                                      </p:cBhvr>
                                      <p:tavLst>
                                        <p:tav tm="0">
                                          <p:val>
                                            <p:strVal val="ppt_y"/>
                                          </p:val>
                                        </p:tav>
                                        <p:tav tm="100000">
                                          <p:val>
                                            <p:strVal val="ppt_y+.1"/>
                                          </p:val>
                                        </p:tav>
                                      </p:tavLst>
                                    </p:anim>
                                    <p:set>
                                      <p:cBhvr>
                                        <p:cTn id="122"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2" grpId="0"/>
      <p:bldP spid="2" grpId="1"/>
      <p:bldP spid="41" grpId="0"/>
      <p:bldP spid="41" grpId="1"/>
      <p:bldP spid="45" grpId="0"/>
      <p:bldP spid="45" grpId="1"/>
      <p:bldP spid="49" grpId="0"/>
    </p:bldLst>
  </p:timing>
  <p:extLst>
    <p:ext uri="{E180D4A7-C9FB-4DFB-919C-405C955672EB}">
      <p14:showEvtLst xmlns:p14="http://schemas.microsoft.com/office/powerpoint/2010/main">
        <p14:playEvt time="0" objId="30"/>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205579" y="1292284"/>
            <a:ext cx="8732842" cy="2545143"/>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3809129" y="912545"/>
            <a:ext cx="1719072" cy="64633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4106652" y="882915"/>
            <a:ext cx="1124026" cy="646331"/>
          </a:xfrm>
          <a:prstGeom prst="rect">
            <a:avLst/>
          </a:prstGeom>
          <a:noFill/>
        </p:spPr>
        <p:txBody>
          <a:bodyPr wrap="none" rtlCol="0">
            <a:spAutoFit/>
          </a:bodyPr>
          <a:lstStyle/>
          <a:p>
            <a:r>
              <a:rPr lang="en-US" altLang="zh-CN" sz="3600" b="1">
                <a:solidFill>
                  <a:schemeClr val="accent6">
                    <a:lumMod val="50000"/>
                  </a:schemeClr>
                </a:solidFill>
                <a:latin typeface="UTM Silk Script" panose="02040603050506020204" pitchFamily="18" charset="0"/>
                <a:ea typeface="印品黑体" panose="00000500000000000000" pitchFamily="2" charset="-122"/>
              </a:rPr>
              <a:t>Toán</a:t>
            </a:r>
            <a:endParaRPr lang="zh-CN" altLang="en-US" sz="3600" b="1" dirty="0">
              <a:solidFill>
                <a:schemeClr val="accent6">
                  <a:lumMod val="50000"/>
                </a:schemeClr>
              </a:solidFill>
              <a:latin typeface="UTM Silk Script" panose="02040603050506020204" pitchFamily="18" charset="0"/>
              <a:ea typeface="印品黑体" panose="00000500000000000000" pitchFamily="2" charset="-122"/>
            </a:endParaRPr>
          </a:p>
        </p:txBody>
      </p:sp>
      <p:sp>
        <p:nvSpPr>
          <p:cNvPr id="17" name="文本框 16"/>
          <p:cNvSpPr txBox="1"/>
          <p:nvPr/>
        </p:nvSpPr>
        <p:spPr>
          <a:xfrm>
            <a:off x="221289" y="1899387"/>
            <a:ext cx="8701421" cy="1077218"/>
          </a:xfrm>
          <a:prstGeom prst="rect">
            <a:avLst/>
          </a:prstGeom>
          <a:noFill/>
        </p:spPr>
        <p:txBody>
          <a:bodyPr wrap="none" rtlCol="0">
            <a:spAutoFit/>
          </a:bodyPr>
          <a:lstStyle/>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xung quanh và </a:t>
            </a:r>
          </a:p>
          <a:p>
            <a:pPr algn="ctr"/>
            <a:r>
              <a:rPr lang="en-US" altLang="zh-CN" sz="3200">
                <a:solidFill>
                  <a:schemeClr val="accent2">
                    <a:lumMod val="75000"/>
                  </a:schemeClr>
                </a:solidFill>
                <a:latin typeface="UTM Guanine" panose="02040603050506020204" pitchFamily="18" charset="0"/>
                <a:ea typeface="印品黑体" panose="00000500000000000000" pitchFamily="2" charset="-122"/>
              </a:rPr>
              <a:t>diện tích toàn phần của hình lập phương</a:t>
            </a:r>
            <a:endParaRPr lang="zh-CN" altLang="en-US" sz="3200" dirty="0">
              <a:solidFill>
                <a:schemeClr val="accent2">
                  <a:lumMod val="75000"/>
                </a:schemeClr>
              </a:solidFill>
              <a:latin typeface="UTM Guanine" panose="02040603050506020204" pitchFamily="18" charset="0"/>
              <a:ea typeface="印品黑体" panose="00000500000000000000" pitchFamily="2" charset="-122"/>
            </a:endParaRPr>
          </a:p>
        </p:txBody>
      </p:sp>
      <p:sp>
        <p:nvSpPr>
          <p:cNvPr id="18" name="文本框 17"/>
          <p:cNvSpPr txBox="1"/>
          <p:nvPr/>
        </p:nvSpPr>
        <p:spPr>
          <a:xfrm>
            <a:off x="6379725" y="3468095"/>
            <a:ext cx="2156360"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Thực hiện: EduFive</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93330" y="498348"/>
            <a:ext cx="2144272" cy="969266"/>
          </a:xfrm>
          <a:prstGeom prst="rect">
            <a:avLst/>
          </a:prstGeom>
        </p:spPr>
      </p:pic>
      <p:sp>
        <p:nvSpPr>
          <p:cNvPr id="13" name="文本框 17">
            <a:extLst>
              <a:ext uri="{FF2B5EF4-FFF2-40B4-BE49-F238E27FC236}">
                <a16:creationId xmlns:a16="http://schemas.microsoft.com/office/drawing/2014/main" id="{767BBA25-25C4-4ACE-8AF0-0FED4FB9B940}"/>
              </a:ext>
            </a:extLst>
          </p:cNvPr>
          <p:cNvSpPr txBox="1"/>
          <p:nvPr/>
        </p:nvSpPr>
        <p:spPr>
          <a:xfrm>
            <a:off x="7039924" y="3098763"/>
            <a:ext cx="1144416" cy="369332"/>
          </a:xfrm>
          <a:prstGeom prst="rect">
            <a:avLst/>
          </a:prstGeom>
          <a:noFill/>
        </p:spPr>
        <p:txBody>
          <a:bodyPr wrap="none" rtlCol="0">
            <a:spAutoFit/>
          </a:bodyPr>
          <a:lstStyle/>
          <a:p>
            <a:r>
              <a:rPr lang="en-US" altLang="zh-CN" sz="1800" b="1" i="1">
                <a:latin typeface="Times New Roman" panose="02020603050405020304" pitchFamily="18" charset="0"/>
                <a:ea typeface="印品黑体" panose="00000500000000000000" pitchFamily="2" charset="-122"/>
                <a:cs typeface="Times New Roman" panose="02020603050405020304" pitchFamily="18" charset="0"/>
              </a:rPr>
              <a:t>Trang 111</a:t>
            </a:r>
            <a:endParaRPr lang="zh-CN" altLang="en-US" sz="1800" b="1" i="1" dirty="0">
              <a:latin typeface="Times New Roman" panose="02020603050405020304" pitchFamily="18" charset="0"/>
              <a:ea typeface="印品黑体" panose="00000500000000000000" pitchFamily="2" charset="-122"/>
              <a:cs typeface="Times New Roman" panose="02020603050405020304" pitchFamily="18" charset="0"/>
            </a:endParaRPr>
          </a:p>
        </p:txBody>
      </p:sp>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7653115" y="1419210"/>
            <a:ext cx="1062450" cy="998657"/>
          </a:xfrm>
          <a:prstGeom prst="rect">
            <a:avLst/>
          </a:prstGeom>
        </p:spPr>
      </p:pic>
    </p:spTree>
    <p:extLst>
      <p:ext uri="{BB962C8B-B14F-4D97-AF65-F5344CB8AC3E}">
        <p14:creationId xmlns:p14="http://schemas.microsoft.com/office/powerpoint/2010/main" val="1921598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par>
                          <p:cTn id="56" fill="hold">
                            <p:stCondLst>
                              <p:cond delay="76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P spid="1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Rounded Corners 21">
            <a:extLst>
              <a:ext uri="{FF2B5EF4-FFF2-40B4-BE49-F238E27FC236}">
                <a16:creationId xmlns:a16="http://schemas.microsoft.com/office/drawing/2014/main" id="{E004BBE5-ADFD-4D74-83D6-7A95D0D393D7}"/>
              </a:ext>
            </a:extLst>
          </p:cNvPr>
          <p:cNvSpPr/>
          <p:nvPr/>
        </p:nvSpPr>
        <p:spPr>
          <a:xfrm>
            <a:off x="296661" y="233929"/>
            <a:ext cx="8357616" cy="459383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2754" y="295519"/>
            <a:ext cx="2144272" cy="969266"/>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967" y="64006"/>
            <a:ext cx="776694" cy="1167983"/>
          </a:xfrm>
          <a:prstGeom prst="rect">
            <a:avLst/>
          </a:prstGeom>
        </p:spPr>
      </p:pic>
      <p:grpSp>
        <p:nvGrpSpPr>
          <p:cNvPr id="13" name="组合 12"/>
          <p:cNvGrpSpPr/>
          <p:nvPr/>
        </p:nvGrpSpPr>
        <p:grpSpPr>
          <a:xfrm>
            <a:off x="1095198" y="1134116"/>
            <a:ext cx="721283" cy="712608"/>
            <a:chOff x="6409426" y="1173624"/>
            <a:chExt cx="962086" cy="962084"/>
          </a:xfrm>
          <a:solidFill>
            <a:srgbClr val="FF0000"/>
          </a:solidFill>
        </p:grpSpPr>
        <p:sp>
          <p:nvSpPr>
            <p:cNvPr id="14" name="椭圆 13"/>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TextBox 57"/>
            <p:cNvSpPr txBox="1"/>
            <p:nvPr/>
          </p:nvSpPr>
          <p:spPr>
            <a:xfrm>
              <a:off x="6653352" y="1318965"/>
              <a:ext cx="404542"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1</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2" name="文本框 1"/>
          <p:cNvSpPr txBox="1"/>
          <p:nvPr/>
        </p:nvSpPr>
        <p:spPr>
          <a:xfrm>
            <a:off x="1927328" y="1192797"/>
            <a:ext cx="565756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Nhận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biết được hình lập phương là hình hộp chữ nhật đặc biệt.</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grpSp>
        <p:nvGrpSpPr>
          <p:cNvPr id="31" name="组合 30"/>
          <p:cNvGrpSpPr/>
          <p:nvPr/>
        </p:nvGrpSpPr>
        <p:grpSpPr>
          <a:xfrm>
            <a:off x="350101" y="2157256"/>
            <a:ext cx="721283" cy="712608"/>
            <a:chOff x="6409426" y="1173624"/>
            <a:chExt cx="962086" cy="962084"/>
          </a:xfrm>
          <a:solidFill>
            <a:srgbClr val="FF0000"/>
          </a:solidFill>
        </p:grpSpPr>
        <p:sp>
          <p:nvSpPr>
            <p:cNvPr id="32" name="椭圆 31"/>
            <p:cNvSpPr/>
            <p:nvPr/>
          </p:nvSpPr>
          <p:spPr bwMode="auto">
            <a:xfrm>
              <a:off x="6409426" y="1173624"/>
              <a:ext cx="962086" cy="962084"/>
            </a:xfrm>
            <a:prstGeom prst="ellipse">
              <a:avLst/>
            </a:prstGeom>
            <a:grpFill/>
            <a:ln w="57150">
              <a:solidFill>
                <a:sysClr val="window" lastClr="FFFFFF"/>
              </a:solidFill>
            </a:ln>
            <a:effectLst>
              <a:innerShdw blurRad="63500" dist="50800" dir="13500000">
                <a:prstClr val="black">
                  <a:alpha val="50000"/>
                </a:prstClr>
              </a:innerShdw>
            </a:effectLst>
          </p:spPr>
          <p:txBody>
            <a:bodyPr vert="horz" wrap="square" lIns="86005" tIns="43002" rIns="86005" bIns="43002" numCol="1" anchor="t" anchorCtr="0" compatLnSpc="1">
              <a:prstTxWarp prst="textNoShape">
                <a:avLst/>
              </a:prstTxWarp>
            </a:bodyPr>
            <a:lstStyle/>
            <a:p>
              <a:pPr marL="0" marR="0" lvl="0" indent="0" algn="l" defTabSz="910314" rtl="0" eaLnBrk="1" fontAlgn="auto" latinLnBrk="0" hangingPunct="1">
                <a:lnSpc>
                  <a:spcPct val="100000"/>
                </a:lnSpc>
                <a:spcBef>
                  <a:spcPts val="0"/>
                </a:spcBef>
                <a:spcAft>
                  <a:spcPts val="0"/>
                </a:spcAft>
                <a:buClrTx/>
                <a:buSzTx/>
                <a:buFontTx/>
                <a:buNone/>
                <a:tabLst/>
                <a:defRPr/>
              </a:pPr>
              <a:endParaRPr kumimoji="0" lang="zh-CN" altLang="en-US" sz="1505" b="0" i="0" u="none" strike="noStrike" kern="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33" name="TextBox 57"/>
            <p:cNvSpPr txBox="1"/>
            <p:nvPr/>
          </p:nvSpPr>
          <p:spPr>
            <a:xfrm>
              <a:off x="6653352" y="1318965"/>
              <a:ext cx="483655" cy="671939"/>
            </a:xfrm>
            <a:prstGeom prst="rect">
              <a:avLst/>
            </a:prstGeom>
            <a:noFill/>
          </p:spPr>
          <p:txBody>
            <a:bodyPr wrap="none" rtlCol="0">
              <a:spAutoFit/>
            </a:bodyPr>
            <a:lstStyle/>
            <a:p>
              <a:pPr marL="0" marR="0" lvl="0" indent="0" algn="l" defTabSz="910314" rtl="0" eaLnBrk="1" fontAlgn="auto" latinLnBrk="0" hangingPunct="1">
                <a:lnSpc>
                  <a:spcPct val="100000"/>
                </a:lnSpc>
                <a:spcBef>
                  <a:spcPts val="0"/>
                </a:spcBef>
                <a:spcAft>
                  <a:spcPts val="0"/>
                </a:spcAft>
                <a:buClrTx/>
                <a:buSzTx/>
                <a:buFontTx/>
                <a:buNone/>
                <a:tabLst/>
                <a:defRPr/>
              </a:pPr>
              <a:r>
                <a:rPr kumimoji="0" lang="en-US" altLang="zh-CN"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rPr>
                <a:t>2</a:t>
              </a:r>
              <a:endParaRPr kumimoji="0" lang="zh-CN" altLang="en-US" sz="2634" b="1" i="0" u="none" strike="noStrike" kern="0" cap="none" spc="0" normalizeH="0" baseline="0" noProof="0" dirty="0">
                <a:ln>
                  <a:noFill/>
                </a:ln>
                <a:solidFill>
                  <a:srgbClr val="F8F8F8"/>
                </a:solidFill>
                <a:effectLst/>
                <a:uLnTx/>
                <a:uFillTx/>
                <a:latin typeface="印品黑体" panose="00000500000000000000" pitchFamily="2" charset="-122"/>
                <a:ea typeface="印品黑体" panose="00000500000000000000" pitchFamily="2" charset="-122"/>
                <a:cs typeface="+mn-cs"/>
              </a:endParaRPr>
            </a:p>
          </p:txBody>
        </p:sp>
      </p:grpSp>
      <p:sp>
        <p:nvSpPr>
          <p:cNvPr id="34" name="文本框 33"/>
          <p:cNvSpPr txBox="1"/>
          <p:nvPr/>
        </p:nvSpPr>
        <p:spPr>
          <a:xfrm>
            <a:off x="1192235" y="2164972"/>
            <a:ext cx="5523154" cy="1200329"/>
          </a:xfrm>
          <a:prstGeom prst="rect">
            <a:avLst/>
          </a:prstGeom>
          <a:noFill/>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Vận</a:t>
            </a:r>
            <a:r>
              <a:rPr kumimoji="0" lang="en-US" altLang="zh-CN" sz="2400" i="0" u="none" strike="noStrike" kern="1200" cap="none" spc="0" normalizeH="0" noProof="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rPr>
              <a:t> dụng được quy tắc tính diện tích xung quanh và diện tích toàn phần của hình lập phương để giải các bài toán liên quan.</a:t>
            </a:r>
            <a:endParaRPr kumimoji="0" lang="zh-CN" altLang="en-US" sz="2400" i="0" u="none" strike="noStrike" kern="1200" cap="none" spc="0" normalizeH="0" baseline="0" noProof="0" dirty="0">
              <a:ln>
                <a:noFill/>
              </a:ln>
              <a:solidFill>
                <a:prstClr val="black"/>
              </a:solidFill>
              <a:effectLst/>
              <a:uLnTx/>
              <a:uFillTx/>
              <a:latin typeface="Times New Roman" panose="02020603050405020304" pitchFamily="18" charset="0"/>
              <a:ea typeface="印品黑体" panose="00000500000000000000" pitchFamily="2" charset="-122"/>
              <a:cs typeface="Times New Roman" panose="02020603050405020304" pitchFamily="18" charset="0"/>
            </a:endParaRPr>
          </a:p>
        </p:txBody>
      </p:sp>
      <p:sp>
        <p:nvSpPr>
          <p:cNvPr id="23" name="TextBox 22">
            <a:extLst>
              <a:ext uri="{FF2B5EF4-FFF2-40B4-BE49-F238E27FC236}">
                <a16:creationId xmlns:a16="http://schemas.microsoft.com/office/drawing/2014/main" id="{849BEF1B-E3D9-4D08-8E6F-388B0F3D4C17}"/>
              </a:ext>
            </a:extLst>
          </p:cNvPr>
          <p:cNvSpPr txBox="1"/>
          <p:nvPr/>
        </p:nvSpPr>
        <p:spPr>
          <a:xfrm>
            <a:off x="3267107" y="279331"/>
            <a:ext cx="3402040" cy="646331"/>
          </a:xfrm>
          <a:prstGeom prst="rect">
            <a:avLst/>
          </a:prstGeom>
          <a:noFill/>
        </p:spPr>
        <p:txBody>
          <a:bodyPr wrap="square" rtlCol="0">
            <a:spAutoFit/>
          </a:bodyPr>
          <a:lstStyle/>
          <a:p>
            <a:r>
              <a:rPr lang="en-US" sz="3600">
                <a:solidFill>
                  <a:schemeClr val="accent2">
                    <a:lumMod val="75000"/>
                  </a:schemeClr>
                </a:solidFill>
                <a:latin typeface="UTM Guanine" panose="02040603050506020204" pitchFamily="18" charset="0"/>
              </a:rPr>
              <a:t>Mục tiêu</a:t>
            </a:r>
          </a:p>
        </p:txBody>
      </p:sp>
      <p:pic>
        <p:nvPicPr>
          <p:cNvPr id="24" name="Picture 23">
            <a:extLst>
              <a:ext uri="{FF2B5EF4-FFF2-40B4-BE49-F238E27FC236}">
                <a16:creationId xmlns:a16="http://schemas.microsoft.com/office/drawing/2014/main" id="{F3B99773-C839-4C96-AEA6-D8C78F6F15A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323" t="7129" r="25549" b="9105"/>
          <a:stretch/>
        </p:blipFill>
        <p:spPr>
          <a:xfrm>
            <a:off x="6715389" y="2530846"/>
            <a:ext cx="1609936" cy="1513270"/>
          </a:xfrm>
          <a:prstGeom prst="rect">
            <a:avLst/>
          </a:prstGeom>
        </p:spPr>
      </p:pic>
      <p:pic>
        <p:nvPicPr>
          <p:cNvPr id="25" name="图片 3">
            <a:extLst>
              <a:ext uri="{FF2B5EF4-FFF2-40B4-BE49-F238E27FC236}">
                <a16:creationId xmlns:a16="http://schemas.microsoft.com/office/drawing/2014/main" id="{C709A1B2-A7D6-4FF2-86EC-747949FC0E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193303"/>
            <a:ext cx="9144000" cy="1301297"/>
          </a:xfrm>
          <a:prstGeom prst="rect">
            <a:avLst/>
          </a:prstGeom>
        </p:spPr>
      </p:pic>
    </p:spTree>
    <p:extLst>
      <p:ext uri="{BB962C8B-B14F-4D97-AF65-F5344CB8AC3E}">
        <p14:creationId xmlns:p14="http://schemas.microsoft.com/office/powerpoint/2010/main" val="4155530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up)">
                                      <p:cBhvr>
                                        <p:cTn id="11" dur="500"/>
                                        <p:tgtEl>
                                          <p:spTgt spid="22"/>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anim calcmode="lin" valueType="num">
                                      <p:cBhvr>
                                        <p:cTn id="16" dur="1000" fill="hold"/>
                                        <p:tgtEl>
                                          <p:spTgt spid="24"/>
                                        </p:tgtEl>
                                        <p:attrNameLst>
                                          <p:attrName>ppt_x</p:attrName>
                                        </p:attrNameLst>
                                      </p:cBhvr>
                                      <p:tavLst>
                                        <p:tav tm="0">
                                          <p:val>
                                            <p:strVal val="#ppt_x"/>
                                          </p:val>
                                        </p:tav>
                                        <p:tav tm="100000">
                                          <p:val>
                                            <p:strVal val="#ppt_x"/>
                                          </p:val>
                                        </p:tav>
                                      </p:tavLst>
                                    </p:anim>
                                    <p:anim calcmode="lin" valueType="num">
                                      <p:cBhvr>
                                        <p:cTn id="17" dur="10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2" presetClass="entr" presetSubtype="3"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23"/>
                                        </p:tgtEl>
                                        <p:attrNameLst>
                                          <p:attrName>style.visibility</p:attrName>
                                        </p:attrNameLst>
                                      </p:cBhvr>
                                      <p:to>
                                        <p:strVal val="visible"/>
                                      </p:to>
                                    </p:set>
                                    <p:anim calcmode="lin" valueType="num">
                                      <p:cBhvr>
                                        <p:cTn id="3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23"/>
                                        </p:tgtEl>
                                        <p:attrNameLst>
                                          <p:attrName>ppt_y</p:attrName>
                                        </p:attrNameLst>
                                      </p:cBhvr>
                                      <p:tavLst>
                                        <p:tav tm="0">
                                          <p:val>
                                            <p:strVal val="#ppt_y"/>
                                          </p:val>
                                        </p:tav>
                                        <p:tav tm="100000">
                                          <p:val>
                                            <p:strVal val="#ppt_y"/>
                                          </p:val>
                                        </p:tav>
                                      </p:tavLst>
                                    </p:anim>
                                    <p:anim calcmode="lin" valueType="num">
                                      <p:cBhvr>
                                        <p:cTn id="3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heel(1)">
                                      <p:cBhvr>
                                        <p:cTn id="42" dur="500"/>
                                        <p:tgtEl>
                                          <p:spTgt spid="13"/>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wipe(left)">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heel(1)">
                                      <p:cBhvr>
                                        <p:cTn id="51" dur="500"/>
                                        <p:tgtEl>
                                          <p:spTgt spid="31"/>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34"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49936"/>
            <a:ext cx="9144000" cy="1427257"/>
          </a:xfrm>
          <a:prstGeom prst="rect">
            <a:avLst/>
          </a:prstGeom>
        </p:spPr>
      </p:pic>
      <p:pic>
        <p:nvPicPr>
          <p:cNvPr id="5"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9704" y="3770478"/>
            <a:ext cx="1133896" cy="1348282"/>
          </a:xfrm>
          <a:prstGeom prst="rect">
            <a:avLst/>
          </a:prstGeom>
        </p:spPr>
      </p:pic>
      <p:sp>
        <p:nvSpPr>
          <p:cNvPr id="3" name="Rectangle: Rounded Corners 2">
            <a:extLst>
              <a:ext uri="{FF2B5EF4-FFF2-40B4-BE49-F238E27FC236}">
                <a16:creationId xmlns:a16="http://schemas.microsoft.com/office/drawing/2014/main" id="{B6F8EA7C-E171-4200-A5F7-25F2F936DD1D}"/>
              </a:ext>
            </a:extLst>
          </p:cNvPr>
          <p:cNvSpPr/>
          <p:nvPr/>
        </p:nvSpPr>
        <p:spPr>
          <a:xfrm>
            <a:off x="1090018" y="1481400"/>
            <a:ext cx="6963964" cy="2070709"/>
          </a:xfrm>
          <a:prstGeom prst="roundRect">
            <a:avLst/>
          </a:prstGeom>
          <a:ln w="28575">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schemeClr val="accent2">
                  <a:lumMod val="75000"/>
                </a:schemeClr>
              </a:solidFill>
            </a:endParaRPr>
          </a:p>
        </p:txBody>
      </p:sp>
      <p:sp>
        <p:nvSpPr>
          <p:cNvPr id="2" name="Rectangle: Rounded Corners 1">
            <a:extLst>
              <a:ext uri="{FF2B5EF4-FFF2-40B4-BE49-F238E27FC236}">
                <a16:creationId xmlns:a16="http://schemas.microsoft.com/office/drawing/2014/main" id="{50C48C7A-3E0E-4192-92EF-CA30B7F98575}"/>
              </a:ext>
            </a:extLst>
          </p:cNvPr>
          <p:cNvSpPr/>
          <p:nvPr/>
        </p:nvSpPr>
        <p:spPr>
          <a:xfrm>
            <a:off x="884439" y="1215339"/>
            <a:ext cx="713576" cy="65640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文本框 15"/>
          <p:cNvSpPr txBox="1"/>
          <p:nvPr/>
        </p:nvSpPr>
        <p:spPr>
          <a:xfrm>
            <a:off x="1052982" y="1209049"/>
            <a:ext cx="401278" cy="662855"/>
          </a:xfrm>
          <a:prstGeom prst="rect">
            <a:avLst/>
          </a:prstGeom>
          <a:noFill/>
        </p:spPr>
        <p:txBody>
          <a:bodyPr wrap="square" rtlCol="0">
            <a:spAutoFit/>
          </a:bodyPr>
          <a:lstStyle/>
          <a:p>
            <a:r>
              <a:rPr lang="en-US" altLang="zh-CN" sz="3600" b="1">
                <a:solidFill>
                  <a:srgbClr val="FF0000"/>
                </a:solidFill>
                <a:latin typeface="UTM Swiss 721 Black Condensed" panose="02000500000000000000" pitchFamily="2" charset="0"/>
                <a:ea typeface="印品黑体" panose="00000500000000000000" pitchFamily="2" charset="-122"/>
              </a:rPr>
              <a:t>1</a:t>
            </a:r>
            <a:endParaRPr lang="zh-CN" altLang="en-US" sz="3600" b="1" dirty="0">
              <a:solidFill>
                <a:srgbClr val="FF0000"/>
              </a:solidFill>
              <a:latin typeface="UTM Swiss 721 Black Condensed" panose="02000500000000000000" pitchFamily="2" charset="0"/>
              <a:ea typeface="印品黑体" panose="00000500000000000000" pitchFamily="2" charset="-122"/>
            </a:endParaRPr>
          </a:p>
        </p:txBody>
      </p:sp>
      <p:sp>
        <p:nvSpPr>
          <p:cNvPr id="17" name="文本框 16"/>
          <p:cNvSpPr txBox="1"/>
          <p:nvPr/>
        </p:nvSpPr>
        <p:spPr>
          <a:xfrm>
            <a:off x="884439" y="1941030"/>
            <a:ext cx="6726732" cy="954107"/>
          </a:xfrm>
          <a:prstGeom prst="rect">
            <a:avLst/>
          </a:prstGeom>
          <a:noFill/>
        </p:spPr>
        <p:txBody>
          <a:bodyPr wrap="square" rtlCol="0">
            <a:spAutoFit/>
          </a:bodyPr>
          <a:lstStyle/>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Diện tích xung quanh </a:t>
            </a:r>
          </a:p>
          <a:p>
            <a:pPr algn="ctr"/>
            <a:r>
              <a:rPr lang="en-US" altLang="zh-CN" sz="2800">
                <a:solidFill>
                  <a:schemeClr val="accent2">
                    <a:lumMod val="75000"/>
                  </a:schemeClr>
                </a:solidFill>
                <a:latin typeface="UTM Guanine" panose="02040603050506020204" pitchFamily="18" charset="0"/>
                <a:ea typeface="印品黑体" panose="00000500000000000000" pitchFamily="2" charset="-122"/>
              </a:rPr>
              <a:t>của hình lập phương</a:t>
            </a:r>
            <a:endParaRPr lang="zh-CN" altLang="en-US" sz="2800" dirty="0">
              <a:solidFill>
                <a:schemeClr val="accent2">
                  <a:lumMod val="75000"/>
                </a:schemeClr>
              </a:solidFill>
              <a:latin typeface="UTM Guanine" panose="02040603050506020204" pitchFamily="18" charset="0"/>
              <a:ea typeface="印品黑体" panose="00000500000000000000" pitchFamily="2" charset="-122"/>
            </a:endParaRPr>
          </a:p>
        </p:txBody>
      </p:sp>
      <p:pic>
        <p:nvPicPr>
          <p:cNvPr id="12" name="图片 4">
            <a:extLst>
              <a:ext uri="{FF2B5EF4-FFF2-40B4-BE49-F238E27FC236}">
                <a16:creationId xmlns:a16="http://schemas.microsoft.com/office/drawing/2014/main" id="{EDB955E3-88E4-4E98-B9A4-89B1D9F446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8627" y="188746"/>
            <a:ext cx="2665373" cy="1204817"/>
          </a:xfrm>
          <a:prstGeom prst="rect">
            <a:avLst/>
          </a:prstGeom>
        </p:spPr>
      </p:pic>
      <p:pic>
        <p:nvPicPr>
          <p:cNvPr id="19" name="Picture 18">
            <a:extLst>
              <a:ext uri="{FF2B5EF4-FFF2-40B4-BE49-F238E27FC236}">
                <a16:creationId xmlns:a16="http://schemas.microsoft.com/office/drawing/2014/main" id="{2BE41AFB-43A8-438D-B5A4-DC543788170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4323" t="7129" r="25549" b="9105"/>
          <a:stretch/>
        </p:blipFill>
        <p:spPr>
          <a:xfrm>
            <a:off x="6632653" y="2335570"/>
            <a:ext cx="1062450" cy="998657"/>
          </a:xfrm>
          <a:prstGeom prst="rect">
            <a:avLst/>
          </a:prstGeom>
        </p:spPr>
      </p:pic>
    </p:spTree>
    <p:extLst>
      <p:ext uri="{BB962C8B-B14F-4D97-AF65-F5344CB8AC3E}">
        <p14:creationId xmlns:p14="http://schemas.microsoft.com/office/powerpoint/2010/main" val="38115174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1000"/>
                                        <p:tgtEl>
                                          <p:spTgt spid="4"/>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 presetClass="entr" presetSubtype="9"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0-#ppt_h/2"/>
                                          </p:val>
                                        </p:tav>
                                        <p:tav tm="100000">
                                          <p:val>
                                            <p:strVal val="#ppt_y"/>
                                          </p:val>
                                        </p:tav>
                                      </p:tavLst>
                                    </p:anim>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childTnLst>
                          </p:cTn>
                        </p:par>
                        <p:par>
                          <p:cTn id="29" fill="hold">
                            <p:stCondLst>
                              <p:cond delay="4000"/>
                            </p:stCondLst>
                            <p:childTnLst>
                              <p:par>
                                <p:cTn id="30" presetID="22" presetClass="entr" presetSubtype="8"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750"/>
                                        <p:tgtEl>
                                          <p:spTgt spid="16"/>
                                        </p:tgtEl>
                                      </p:cBhvr>
                                    </p:animEffect>
                                  </p:childTnLst>
                                </p:cTn>
                              </p:par>
                            </p:childTnLst>
                          </p:cTn>
                        </p:par>
                        <p:par>
                          <p:cTn id="33" fill="hold">
                            <p:stCondLst>
                              <p:cond delay="4750"/>
                            </p:stCondLst>
                            <p:childTnLst>
                              <p:par>
                                <p:cTn id="34" presetID="22" presetClass="entr" presetSubtype="1"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par>
                                <p:cTn id="37" presetID="42"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42"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40">
            <a:extLst>
              <a:ext uri="{FF2B5EF4-FFF2-40B4-BE49-F238E27FC236}">
                <a16:creationId xmlns:a16="http://schemas.microsoft.com/office/drawing/2014/main" id="{6A2E8970-8EBE-4D61-A946-E0C4C1117DCE}"/>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Freeform 37">
            <a:extLst>
              <a:ext uri="{FF2B5EF4-FFF2-40B4-BE49-F238E27FC236}">
                <a16:creationId xmlns:a16="http://schemas.microsoft.com/office/drawing/2014/main" id="{68878672-D81E-4304-98EB-2D8649695822}"/>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2" name="Freeform 39">
            <a:extLst>
              <a:ext uri="{FF2B5EF4-FFF2-40B4-BE49-F238E27FC236}">
                <a16:creationId xmlns:a16="http://schemas.microsoft.com/office/drawing/2014/main" id="{A3C9355A-7124-4D62-B916-B89A67D00EB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6" name="Freeform 40">
            <a:extLst>
              <a:ext uri="{FF2B5EF4-FFF2-40B4-BE49-F238E27FC236}">
                <a16:creationId xmlns:a16="http://schemas.microsoft.com/office/drawing/2014/main" id="{F4446089-1EEB-4B6F-833F-FDD60E92C127}"/>
              </a:ext>
            </a:extLst>
          </p:cNvPr>
          <p:cNvSpPr>
            <a:spLocks/>
          </p:cNvSpPr>
          <p:nvPr/>
        </p:nvSpPr>
        <p:spPr bwMode="auto">
          <a:xfrm>
            <a:off x="3288134" y="480802"/>
            <a:ext cx="800100" cy="1920875"/>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7" name="Freeform 37">
            <a:extLst>
              <a:ext uri="{FF2B5EF4-FFF2-40B4-BE49-F238E27FC236}">
                <a16:creationId xmlns:a16="http://schemas.microsoft.com/office/drawing/2014/main" id="{B13E759B-319D-41A6-84FC-2201D77AB053}"/>
              </a:ext>
            </a:extLst>
          </p:cNvPr>
          <p:cNvSpPr>
            <a:spLocks/>
          </p:cNvSpPr>
          <p:nvPr/>
        </p:nvSpPr>
        <p:spPr bwMode="auto">
          <a:xfrm>
            <a:off x="957684" y="1014202"/>
            <a:ext cx="2362200" cy="13716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8" name="Freeform 39">
            <a:extLst>
              <a:ext uri="{FF2B5EF4-FFF2-40B4-BE49-F238E27FC236}">
                <a16:creationId xmlns:a16="http://schemas.microsoft.com/office/drawing/2014/main" id="{1100668C-89BA-4864-956F-9847C1491C9B}"/>
              </a:ext>
            </a:extLst>
          </p:cNvPr>
          <p:cNvSpPr>
            <a:spLocks/>
          </p:cNvSpPr>
          <p:nvPr/>
        </p:nvSpPr>
        <p:spPr bwMode="auto">
          <a:xfrm>
            <a:off x="957684" y="480802"/>
            <a:ext cx="31242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0" name="Text Box 14">
            <a:extLst>
              <a:ext uri="{FF2B5EF4-FFF2-40B4-BE49-F238E27FC236}">
                <a16:creationId xmlns:a16="http://schemas.microsoft.com/office/drawing/2014/main" id="{0E6F2785-9B64-4D51-B032-724A1A1797A8}"/>
              </a:ext>
            </a:extLst>
          </p:cNvPr>
          <p:cNvSpPr txBox="1">
            <a:spLocks noChangeArrowheads="1"/>
          </p:cNvSpPr>
          <p:nvPr/>
        </p:nvSpPr>
        <p:spPr bwMode="auto">
          <a:xfrm>
            <a:off x="894184" y="1328527"/>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hộp chữ nhật</a:t>
            </a:r>
          </a:p>
        </p:txBody>
      </p:sp>
      <p:sp>
        <p:nvSpPr>
          <p:cNvPr id="21" name="Text Box 15">
            <a:extLst>
              <a:ext uri="{FF2B5EF4-FFF2-40B4-BE49-F238E27FC236}">
                <a16:creationId xmlns:a16="http://schemas.microsoft.com/office/drawing/2014/main" id="{8AB6D741-C7C5-4B86-8A8A-334DBD17A254}"/>
              </a:ext>
            </a:extLst>
          </p:cNvPr>
          <p:cNvSpPr txBox="1">
            <a:spLocks noChangeArrowheads="1"/>
          </p:cNvSpPr>
          <p:nvPr/>
        </p:nvSpPr>
        <p:spPr bwMode="auto">
          <a:xfrm>
            <a:off x="1719684" y="2373102"/>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(1)</a:t>
            </a:r>
          </a:p>
        </p:txBody>
      </p:sp>
      <p:sp>
        <p:nvSpPr>
          <p:cNvPr id="22" name="Text Box 16">
            <a:extLst>
              <a:ext uri="{FF2B5EF4-FFF2-40B4-BE49-F238E27FC236}">
                <a16:creationId xmlns:a16="http://schemas.microsoft.com/office/drawing/2014/main" id="{4F98487B-B8A1-45C4-AA59-8B7E26725A05}"/>
              </a:ext>
            </a:extLst>
          </p:cNvPr>
          <p:cNvSpPr txBox="1">
            <a:spLocks noChangeArrowheads="1"/>
          </p:cNvSpPr>
          <p:nvPr/>
        </p:nvSpPr>
        <p:spPr bwMode="auto">
          <a:xfrm>
            <a:off x="5682084" y="2401677"/>
            <a:ext cx="482824" cy="400110"/>
          </a:xfrm>
          <a:prstGeom prst="rect">
            <a:avLst/>
          </a:prstGeom>
          <a:noFill/>
          <a:ln w="9525">
            <a:noFill/>
            <a:miter lim="800000"/>
            <a:headEnd/>
            <a:tailEnd/>
          </a:ln>
        </p:spPr>
        <p:txBody>
          <a:bodyPr wrap="none">
            <a:spAutoFit/>
          </a:bodyPr>
          <a:lstStyle/>
          <a:p>
            <a:pPr eaLnBrk="1" hangingPunct="1"/>
            <a:r>
              <a:rPr lang="en-US" altLang="en-US" sz="2000" b="1" i="1">
                <a:latin typeface="Times New Roman" pitchFamily="18" charset="0"/>
                <a:cs typeface="Times New Roman" pitchFamily="18" charset="0"/>
              </a:rPr>
              <a:t>(2)</a:t>
            </a:r>
          </a:p>
        </p:txBody>
      </p:sp>
      <p:sp>
        <p:nvSpPr>
          <p:cNvPr id="23" name="Text Box 17">
            <a:extLst>
              <a:ext uri="{FF2B5EF4-FFF2-40B4-BE49-F238E27FC236}">
                <a16:creationId xmlns:a16="http://schemas.microsoft.com/office/drawing/2014/main" id="{91C7EB45-0A52-4F9D-8CF5-3DEF07A8A81C}"/>
              </a:ext>
            </a:extLst>
          </p:cNvPr>
          <p:cNvSpPr txBox="1">
            <a:spLocks noChangeArrowheads="1"/>
          </p:cNvSpPr>
          <p:nvPr/>
        </p:nvSpPr>
        <p:spPr bwMode="auto">
          <a:xfrm>
            <a:off x="340147" y="3199544"/>
            <a:ext cx="9078912"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có điểm gì giống với hình hộp chữ nhật?</a:t>
            </a:r>
          </a:p>
        </p:txBody>
      </p:sp>
      <p:sp>
        <p:nvSpPr>
          <p:cNvPr id="24" name="Text Box 18">
            <a:extLst>
              <a:ext uri="{FF2B5EF4-FFF2-40B4-BE49-F238E27FC236}">
                <a16:creationId xmlns:a16="http://schemas.microsoft.com/office/drawing/2014/main" id="{7597E691-FCC3-4796-9B78-00941EB23D0D}"/>
              </a:ext>
            </a:extLst>
          </p:cNvPr>
          <p:cNvSpPr txBox="1">
            <a:spLocks noChangeArrowheads="1"/>
          </p:cNvSpPr>
          <p:nvPr/>
        </p:nvSpPr>
        <p:spPr bwMode="auto">
          <a:xfrm>
            <a:off x="359197" y="3679741"/>
            <a:ext cx="8915400" cy="461665"/>
          </a:xfrm>
          <a:prstGeom prst="rect">
            <a:avLst/>
          </a:prstGeom>
          <a:noFill/>
          <a:ln w="9525">
            <a:noFill/>
            <a:miter lim="800000"/>
            <a:headEnd/>
            <a:tailEnd/>
          </a:ln>
        </p:spPr>
        <p:txBody>
          <a:bodyPr>
            <a:spAutoFit/>
          </a:bodyPr>
          <a:lstStyle/>
          <a:p>
            <a:pPr>
              <a:spcBef>
                <a:spcPct val="50000"/>
              </a:spcBef>
            </a:pPr>
            <a:r>
              <a:rPr lang="en-US" altLang="en-US" sz="2400" b="1">
                <a:latin typeface="Times New Roman" pitchFamily="18" charset="0"/>
                <a:cs typeface="Times New Roman" pitchFamily="18" charset="0"/>
              </a:rPr>
              <a:t>Giống nhau: đều có 6 mặt, 8 đỉnh, 12 cạnh.</a:t>
            </a:r>
          </a:p>
        </p:txBody>
      </p:sp>
      <p:sp>
        <p:nvSpPr>
          <p:cNvPr id="25" name="Text Box 19">
            <a:extLst>
              <a:ext uri="{FF2B5EF4-FFF2-40B4-BE49-F238E27FC236}">
                <a16:creationId xmlns:a16="http://schemas.microsoft.com/office/drawing/2014/main" id="{89F9F24A-F547-42F4-96F4-CE8C7EE63943}"/>
              </a:ext>
            </a:extLst>
          </p:cNvPr>
          <p:cNvSpPr txBox="1">
            <a:spLocks noChangeArrowheads="1"/>
          </p:cNvSpPr>
          <p:nvPr/>
        </p:nvSpPr>
        <p:spPr bwMode="auto">
          <a:xfrm>
            <a:off x="359197" y="3199544"/>
            <a:ext cx="9220200" cy="461665"/>
          </a:xfrm>
          <a:prstGeom prst="rect">
            <a:avLst/>
          </a:prstGeom>
          <a:noFill/>
          <a:ln w="9525">
            <a:noFill/>
            <a:miter lim="800000"/>
            <a:headEnd/>
            <a:tailEnd/>
          </a:ln>
        </p:spPr>
        <p:txBody>
          <a:bodyPr>
            <a:spAutoFit/>
          </a:bodyPr>
          <a:lstStyle/>
          <a:p>
            <a:pPr>
              <a:spcBef>
                <a:spcPct val="50000"/>
              </a:spcBef>
            </a:pPr>
            <a:r>
              <a:rPr lang="en-US" altLang="en-US" sz="2400" b="1">
                <a:solidFill>
                  <a:schemeClr val="accent2">
                    <a:lumMod val="75000"/>
                  </a:schemeClr>
                </a:solidFill>
                <a:latin typeface="Times New Roman" pitchFamily="18" charset="0"/>
                <a:cs typeface="Times New Roman" pitchFamily="18" charset="0"/>
              </a:rPr>
              <a:t>Hình lập phương khác hình hộp chữ nhật ở điểm nào?</a:t>
            </a:r>
          </a:p>
        </p:txBody>
      </p:sp>
      <p:sp>
        <p:nvSpPr>
          <p:cNvPr id="26" name="Text Box 20">
            <a:extLst>
              <a:ext uri="{FF2B5EF4-FFF2-40B4-BE49-F238E27FC236}">
                <a16:creationId xmlns:a16="http://schemas.microsoft.com/office/drawing/2014/main" id="{A5070B44-4A43-41B2-872C-5E7B50DEBE2A}"/>
              </a:ext>
            </a:extLst>
          </p:cNvPr>
          <p:cNvSpPr txBox="1">
            <a:spLocks noChangeArrowheads="1"/>
          </p:cNvSpPr>
          <p:nvPr/>
        </p:nvSpPr>
        <p:spPr bwMode="auto">
          <a:xfrm>
            <a:off x="359197" y="3636878"/>
            <a:ext cx="8307373" cy="1200329"/>
          </a:xfrm>
          <a:prstGeom prst="rect">
            <a:avLst/>
          </a:prstGeom>
          <a:noFill/>
          <a:ln w="9525">
            <a:noFill/>
            <a:miter lim="800000"/>
            <a:headEnd/>
            <a:tailEnd/>
          </a:ln>
        </p:spPr>
        <p:txBody>
          <a:bodyPr wrap="square">
            <a:spAutoFit/>
          </a:bodyPr>
          <a:lstStyle/>
          <a:p>
            <a:pPr algn="just">
              <a:spcBef>
                <a:spcPct val="50000"/>
              </a:spcBef>
            </a:pPr>
            <a:r>
              <a:rPr lang="en-US" altLang="en-US" sz="2400" b="1">
                <a:latin typeface="Times New Roman" pitchFamily="18" charset="0"/>
                <a:cs typeface="Times New Roman" pitchFamily="18" charset="0"/>
              </a:rPr>
              <a:t>   Khác nhau: Các mặt của hình lập phương là các </a:t>
            </a:r>
            <a:r>
              <a:rPr lang="en-US" altLang="en-US" sz="2400" b="1">
                <a:solidFill>
                  <a:srgbClr val="FF0000"/>
                </a:solidFill>
                <a:latin typeface="Times New Roman" pitchFamily="18" charset="0"/>
                <a:cs typeface="Times New Roman" pitchFamily="18" charset="0"/>
              </a:rPr>
              <a:t>hình vuông</a:t>
            </a:r>
            <a:r>
              <a:rPr lang="en-US" altLang="en-US" sz="2400" b="1">
                <a:latin typeface="Times New Roman" pitchFamily="18" charset="0"/>
                <a:cs typeface="Times New Roman" pitchFamily="18" charset="0"/>
              </a:rPr>
              <a:t> </a:t>
            </a:r>
            <a:r>
              <a:rPr lang="en-US" altLang="en-US" sz="2400" b="1">
                <a:solidFill>
                  <a:srgbClr val="FF0000"/>
                </a:solidFill>
                <a:latin typeface="Times New Roman" pitchFamily="18" charset="0"/>
                <a:cs typeface="Times New Roman" pitchFamily="18" charset="0"/>
              </a:rPr>
              <a:t>bằng nhau </a:t>
            </a:r>
            <a:r>
              <a:rPr lang="en-US" altLang="en-US" sz="2400" b="1">
                <a:latin typeface="Times New Roman" pitchFamily="18" charset="0"/>
                <a:cs typeface="Times New Roman" pitchFamily="18" charset="0"/>
              </a:rPr>
              <a:t>còn các mặt của hình hộp chữ nhật là </a:t>
            </a:r>
            <a:r>
              <a:rPr lang="en-US" altLang="en-US" sz="2400" b="1">
                <a:solidFill>
                  <a:srgbClr val="FF0000"/>
                </a:solidFill>
                <a:latin typeface="Times New Roman" pitchFamily="18" charset="0"/>
                <a:cs typeface="Times New Roman" pitchFamily="18" charset="0"/>
              </a:rPr>
              <a:t>hình chữ nhật.</a:t>
            </a:r>
          </a:p>
        </p:txBody>
      </p:sp>
      <p:sp>
        <p:nvSpPr>
          <p:cNvPr id="27" name="Freeform 39">
            <a:extLst>
              <a:ext uri="{FF2B5EF4-FFF2-40B4-BE49-F238E27FC236}">
                <a16:creationId xmlns:a16="http://schemas.microsoft.com/office/drawing/2014/main" id="{67780472-204F-49D8-8C93-D65A85DA4177}"/>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8" name="Freeform 40">
            <a:extLst>
              <a:ext uri="{FF2B5EF4-FFF2-40B4-BE49-F238E27FC236}">
                <a16:creationId xmlns:a16="http://schemas.microsoft.com/office/drawing/2014/main" id="{2D1A0F44-50D3-41EC-BA2D-8770F09998B2}"/>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29" name="Freeform 37">
            <a:extLst>
              <a:ext uri="{FF2B5EF4-FFF2-40B4-BE49-F238E27FC236}">
                <a16:creationId xmlns:a16="http://schemas.microsoft.com/office/drawing/2014/main" id="{A84C82BF-AA7F-42BA-8451-4271E735CB26}"/>
              </a:ext>
            </a:extLst>
          </p:cNvPr>
          <p:cNvSpPr>
            <a:spLocks/>
          </p:cNvSpPr>
          <p:nvPr/>
        </p:nvSpPr>
        <p:spPr bwMode="auto">
          <a:xfrm>
            <a:off x="5148684" y="938002"/>
            <a:ext cx="1600200" cy="1447800"/>
          </a:xfrm>
          <a:custGeom>
            <a:avLst/>
            <a:gdLst/>
            <a:ahLst/>
            <a:cxnLst>
              <a:cxn ang="0">
                <a:pos x="0" y="0"/>
              </a:cxn>
              <a:cxn ang="0">
                <a:pos x="0" y="912"/>
              </a:cxn>
              <a:cxn ang="0">
                <a:pos x="1008" y="912"/>
              </a:cxn>
              <a:cxn ang="0">
                <a:pos x="1008" y="0"/>
              </a:cxn>
              <a:cxn ang="0">
                <a:pos x="0" y="0"/>
              </a:cxn>
            </a:cxnLst>
            <a:rect l="0" t="0" r="r" b="b"/>
            <a:pathLst>
              <a:path w="1008" h="912">
                <a:moveTo>
                  <a:pt x="0" y="0"/>
                </a:moveTo>
                <a:lnTo>
                  <a:pt x="0" y="912"/>
                </a:lnTo>
                <a:lnTo>
                  <a:pt x="1008" y="912"/>
                </a:lnTo>
                <a:lnTo>
                  <a:pt x="1008" y="0"/>
                </a:lnTo>
                <a:lnTo>
                  <a:pt x="0" y="0"/>
                </a:lnTo>
                <a:close/>
              </a:path>
            </a:pathLst>
          </a:custGeom>
          <a:solidFill>
            <a:srgbClr val="FF99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0" name="Freeform 39">
            <a:extLst>
              <a:ext uri="{FF2B5EF4-FFF2-40B4-BE49-F238E27FC236}">
                <a16:creationId xmlns:a16="http://schemas.microsoft.com/office/drawing/2014/main" id="{928CA3D7-CA7A-43BE-B95A-88D84F4D1E3E}"/>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1" name="Freeform 40">
            <a:extLst>
              <a:ext uri="{FF2B5EF4-FFF2-40B4-BE49-F238E27FC236}">
                <a16:creationId xmlns:a16="http://schemas.microsoft.com/office/drawing/2014/main" id="{C16C7933-69E4-4383-AF06-911EB5757E2D}"/>
              </a:ext>
            </a:extLst>
          </p:cNvPr>
          <p:cNvSpPr>
            <a:spLocks/>
          </p:cNvSpPr>
          <p:nvPr/>
        </p:nvSpPr>
        <p:spPr bwMode="auto">
          <a:xfrm>
            <a:off x="6748884" y="404602"/>
            <a:ext cx="533400" cy="1981200"/>
          </a:xfrm>
          <a:custGeom>
            <a:avLst/>
            <a:gdLst/>
            <a:ahLst/>
            <a:cxnLst>
              <a:cxn ang="0">
                <a:pos x="336" y="0"/>
              </a:cxn>
              <a:cxn ang="0">
                <a:pos x="0" y="336"/>
              </a:cxn>
              <a:cxn ang="0">
                <a:pos x="0" y="1248"/>
              </a:cxn>
              <a:cxn ang="0">
                <a:pos x="336" y="912"/>
              </a:cxn>
              <a:cxn ang="0">
                <a:pos x="336" y="0"/>
              </a:cxn>
            </a:cxnLst>
            <a:rect l="0" t="0" r="r" b="b"/>
            <a:pathLst>
              <a:path w="336" h="1248">
                <a:moveTo>
                  <a:pt x="336" y="0"/>
                </a:moveTo>
                <a:lnTo>
                  <a:pt x="0" y="336"/>
                </a:lnTo>
                <a:lnTo>
                  <a:pt x="0" y="1248"/>
                </a:lnTo>
                <a:lnTo>
                  <a:pt x="336" y="912"/>
                </a:lnTo>
                <a:lnTo>
                  <a:pt x="336" y="0"/>
                </a:lnTo>
                <a:close/>
              </a:path>
            </a:pathLst>
          </a:custGeom>
          <a:solidFill>
            <a:srgbClr val="92D05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32" name="Freeform 39">
            <a:extLst>
              <a:ext uri="{FF2B5EF4-FFF2-40B4-BE49-F238E27FC236}">
                <a16:creationId xmlns:a16="http://schemas.microsoft.com/office/drawing/2014/main" id="{2110DDF0-0706-42B7-B5D4-0F52BA4970CC}"/>
              </a:ext>
            </a:extLst>
          </p:cNvPr>
          <p:cNvSpPr>
            <a:spLocks/>
          </p:cNvSpPr>
          <p:nvPr/>
        </p:nvSpPr>
        <p:spPr bwMode="auto">
          <a:xfrm>
            <a:off x="5148684" y="404602"/>
            <a:ext cx="2133600" cy="533400"/>
          </a:xfrm>
          <a:custGeom>
            <a:avLst/>
            <a:gdLst/>
            <a:ahLst/>
            <a:cxnLst>
              <a:cxn ang="0">
                <a:pos x="336" y="0"/>
              </a:cxn>
              <a:cxn ang="0">
                <a:pos x="0" y="336"/>
              </a:cxn>
              <a:cxn ang="0">
                <a:pos x="1008" y="336"/>
              </a:cxn>
              <a:cxn ang="0">
                <a:pos x="1344" y="0"/>
              </a:cxn>
              <a:cxn ang="0">
                <a:pos x="336" y="0"/>
              </a:cxn>
            </a:cxnLst>
            <a:rect l="0" t="0" r="r" b="b"/>
            <a:pathLst>
              <a:path w="1344" h="336">
                <a:moveTo>
                  <a:pt x="336" y="0"/>
                </a:moveTo>
                <a:lnTo>
                  <a:pt x="0" y="336"/>
                </a:lnTo>
                <a:lnTo>
                  <a:pt x="1008" y="336"/>
                </a:lnTo>
                <a:lnTo>
                  <a:pt x="1344" y="0"/>
                </a:lnTo>
                <a:lnTo>
                  <a:pt x="336" y="0"/>
                </a:lnTo>
                <a:close/>
              </a:path>
            </a:pathLst>
          </a:custGeom>
          <a:solidFill>
            <a:srgbClr val="FFFF00"/>
          </a:solidFill>
          <a:ln w="9525">
            <a:solidFill>
              <a:schemeClr val="tx1"/>
            </a:solidFill>
            <a:round/>
            <a:headEnd/>
            <a:tailEnd/>
          </a:ln>
          <a:effectLst>
            <a:prstShdw prst="shdw17" dist="17961" dir="2700000">
              <a:schemeClr val="tx1">
                <a:gamma/>
                <a:shade val="60000"/>
                <a:invGamma/>
              </a:schemeClr>
            </a:prstShdw>
          </a:effectLst>
        </p:spPr>
        <p:txBody>
          <a:bodyP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9" name="Text Box 13">
            <a:extLst>
              <a:ext uri="{FF2B5EF4-FFF2-40B4-BE49-F238E27FC236}">
                <a16:creationId xmlns:a16="http://schemas.microsoft.com/office/drawing/2014/main" id="{4FF31E14-FD08-4A3C-BCD5-990F0901421F}"/>
              </a:ext>
            </a:extLst>
          </p:cNvPr>
          <p:cNvSpPr txBox="1">
            <a:spLocks noChangeArrowheads="1"/>
          </p:cNvSpPr>
          <p:nvPr/>
        </p:nvSpPr>
        <p:spPr bwMode="auto">
          <a:xfrm>
            <a:off x="4843884" y="1319002"/>
            <a:ext cx="3571875" cy="461665"/>
          </a:xfrm>
          <a:prstGeom prst="rect">
            <a:avLst/>
          </a:prstGeom>
          <a:noFill/>
          <a:ln w="9525">
            <a:noFill/>
            <a:miter lim="800000"/>
            <a:headEnd/>
            <a:tailEnd/>
          </a:ln>
        </p:spPr>
        <p:txBody>
          <a:bodyPr>
            <a:spAutoFit/>
          </a:bodyPr>
          <a:lstStyle/>
          <a:p>
            <a:pPr eaLnBrk="1" hangingPunct="1">
              <a:spcBef>
                <a:spcPct val="50000"/>
              </a:spcBef>
            </a:pPr>
            <a:r>
              <a:rPr lang="en-US" altLang="en-US" sz="2400" b="1">
                <a:latin typeface="Times New Roman" pitchFamily="18" charset="0"/>
                <a:cs typeface="Times New Roman" pitchFamily="18" charset="0"/>
              </a:rPr>
              <a:t>Hình lập phương</a:t>
            </a:r>
          </a:p>
        </p:txBody>
      </p:sp>
    </p:spTree>
    <p:extLst>
      <p:ext uri="{BB962C8B-B14F-4D97-AF65-F5344CB8AC3E}">
        <p14:creationId xmlns:p14="http://schemas.microsoft.com/office/powerpoint/2010/main" val="3482386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childTnLst>
                                </p:cTn>
                              </p:par>
                              <p:par>
                                <p:cTn id="13" presetID="42" presetClass="path" presetSubtype="0" accel="50000" decel="50000" fill="hold" nodeType="withEffect">
                                  <p:stCondLst>
                                    <p:cond delay="0"/>
                                  </p:stCondLst>
                                  <p:childTnLst>
                                    <p:animMotion origin="layout" path="M -3.33333E-6 -4.5679E-6 L -0.00173 0.26667 " pathEditMode="relative" rAng="0" ptsTypes="AA">
                                      <p:cBhvr>
                                        <p:cTn id="14" dur="2000" fill="hold"/>
                                        <p:tgtEl>
                                          <p:spTgt spid="20"/>
                                        </p:tgtEl>
                                        <p:attrNameLst>
                                          <p:attrName>ppt_x</p:attrName>
                                          <p:attrName>ppt_y</p:attrName>
                                        </p:attrNameLst>
                                      </p:cBhvr>
                                      <p:rCtr x="-87" y="13333"/>
                                    </p:animMotion>
                                  </p:childTnLst>
                                </p:cTn>
                              </p:par>
                              <p:par>
                                <p:cTn id="15" presetID="42" presetClass="path" presetSubtype="0" accel="50000" decel="50000" fill="hold" grpId="1" nodeType="withEffect">
                                  <p:stCondLst>
                                    <p:cond delay="0"/>
                                  </p:stCondLst>
                                  <p:childTnLst>
                                    <p:animMotion origin="layout" path="M 1.11022E-16 -4.5679E-6 L -0.00295 0.26636 " pathEditMode="relative" rAng="0" ptsTypes="AA">
                                      <p:cBhvr>
                                        <p:cTn id="16" dur="2000" fill="hold"/>
                                        <p:tgtEl>
                                          <p:spTgt spid="19"/>
                                        </p:tgtEl>
                                        <p:attrNameLst>
                                          <p:attrName>ppt_x</p:attrName>
                                          <p:attrName>ppt_y</p:attrName>
                                        </p:attrNameLst>
                                      </p:cBhvr>
                                      <p:rCtr x="-156" y="13302"/>
                                    </p:animMotion>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diamond(in)">
                                      <p:cBhvr>
                                        <p:cTn id="21" dur="2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xit" presetSubtype="4" fill="hold" grpId="1" nodeType="clickEffect">
                                  <p:stCondLst>
                                    <p:cond delay="0"/>
                                  </p:stCondLst>
                                  <p:childTnLst>
                                    <p:anim calcmode="lin" valueType="num">
                                      <p:cBhvr additive="base">
                                        <p:cTn id="31" dur="500"/>
                                        <p:tgtEl>
                                          <p:spTgt spid="23"/>
                                        </p:tgtEl>
                                        <p:attrNameLst>
                                          <p:attrName>ppt_y</p:attrName>
                                        </p:attrNameLst>
                                      </p:cBhvr>
                                      <p:tavLst>
                                        <p:tav tm="0">
                                          <p:val>
                                            <p:strVal val="#ppt_y"/>
                                          </p:val>
                                        </p:tav>
                                        <p:tav tm="100000">
                                          <p:val>
                                            <p:strVal val="#ppt_y+#ppt_h*1.125000"/>
                                          </p:val>
                                        </p:tav>
                                      </p:tavLst>
                                    </p:anim>
                                    <p:animEffect transition="out" filter="wipe(down)">
                                      <p:cBhvr>
                                        <p:cTn id="32" dur="500"/>
                                        <p:tgtEl>
                                          <p:spTgt spid="23"/>
                                        </p:tgtEl>
                                      </p:cBhvr>
                                    </p:animEffect>
                                    <p:set>
                                      <p:cBhvr>
                                        <p:cTn id="33" dur="1" fill="hold">
                                          <p:stCondLst>
                                            <p:cond delay="499"/>
                                          </p:stCondLst>
                                        </p:cTn>
                                        <p:tgtEl>
                                          <p:spTgt spid="23"/>
                                        </p:tgtEl>
                                        <p:attrNameLst>
                                          <p:attrName>style.visibility</p:attrName>
                                        </p:attrNameLst>
                                      </p:cBhvr>
                                      <p:to>
                                        <p:strVal val="hidden"/>
                                      </p:to>
                                    </p:set>
                                  </p:childTnLst>
                                </p:cTn>
                              </p:par>
                              <p:par>
                                <p:cTn id="34" presetID="12" presetClass="exit" presetSubtype="4" fill="hold" grpId="1" nodeType="withEffect">
                                  <p:stCondLst>
                                    <p:cond delay="0"/>
                                  </p:stCondLst>
                                  <p:childTnLst>
                                    <p:anim calcmode="lin" valueType="num">
                                      <p:cBhvr additive="base">
                                        <p:cTn id="35" dur="500"/>
                                        <p:tgtEl>
                                          <p:spTgt spid="24"/>
                                        </p:tgtEl>
                                        <p:attrNameLst>
                                          <p:attrName>ppt_y</p:attrName>
                                        </p:attrNameLst>
                                      </p:cBhvr>
                                      <p:tavLst>
                                        <p:tav tm="0">
                                          <p:val>
                                            <p:strVal val="#ppt_y"/>
                                          </p:val>
                                        </p:tav>
                                        <p:tav tm="100000">
                                          <p:val>
                                            <p:strVal val="#ppt_y+#ppt_h*1.125000"/>
                                          </p:val>
                                        </p:tav>
                                      </p:tavLst>
                                    </p:anim>
                                    <p:animEffect transition="out" filter="wipe(down)">
                                      <p:cBhvr>
                                        <p:cTn id="36" dur="500"/>
                                        <p:tgtEl>
                                          <p:spTgt spid="24"/>
                                        </p:tgtEl>
                                      </p:cBhvr>
                                    </p:animEffect>
                                    <p:set>
                                      <p:cBhvr>
                                        <p:cTn id="37" dur="1" fill="hold">
                                          <p:stCondLst>
                                            <p:cond delay="499"/>
                                          </p:stCondLst>
                                        </p:cTn>
                                        <p:tgtEl>
                                          <p:spTgt spid="2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
                                        </p:tgtEl>
                                        <p:attrNameLst>
                                          <p:attrName>style.visibility</p:attrName>
                                        </p:attrNameLst>
                                      </p:cBhvr>
                                      <p:to>
                                        <p:strVal val="visible"/>
                                      </p:to>
                                    </p:set>
                                    <p:anim calcmode="discrete" valueType="clr">
                                      <p:cBhvr override="childStyle">
                                        <p:cTn id="42" dur="80"/>
                                        <p:tgtEl>
                                          <p:spTgt spid="25"/>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
                                        </p:tgtEl>
                                        <p:attrNameLst>
                                          <p:attrName>fillcolor</p:attrName>
                                        </p:attrNameLst>
                                      </p:cBhvr>
                                      <p:tavLst>
                                        <p:tav tm="0">
                                          <p:val>
                                            <p:clrVal>
                                              <a:schemeClr val="accent2"/>
                                            </p:clrVal>
                                          </p:val>
                                        </p:tav>
                                        <p:tav tm="50000">
                                          <p:val>
                                            <p:clrVal>
                                              <a:schemeClr val="hlink"/>
                                            </p:clrVal>
                                          </p:val>
                                        </p:tav>
                                      </p:tavLst>
                                    </p:anim>
                                    <p:set>
                                      <p:cBhvr>
                                        <p:cTn id="44" dur="80"/>
                                        <p:tgtEl>
                                          <p:spTgt spid="25"/>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grpId="0" nodeType="clickEffect">
                                  <p:stCondLst>
                                    <p:cond delay="0"/>
                                  </p:stCondLst>
                                  <p:iterate type="lt">
                                    <p:tmPct val="50000"/>
                                  </p:iterate>
                                  <p:childTnLst>
                                    <p:set>
                                      <p:cBhvr>
                                        <p:cTn id="48" dur="1" fill="hold">
                                          <p:stCondLst>
                                            <p:cond delay="0"/>
                                          </p:stCondLst>
                                        </p:cTn>
                                        <p:tgtEl>
                                          <p:spTgt spid="26"/>
                                        </p:tgtEl>
                                        <p:attrNameLst>
                                          <p:attrName>style.visibility</p:attrName>
                                        </p:attrNameLst>
                                      </p:cBhvr>
                                      <p:to>
                                        <p:strVal val="visible"/>
                                      </p:to>
                                    </p:set>
                                    <p:anim calcmode="discrete" valueType="clr">
                                      <p:cBhvr override="childStyle">
                                        <p:cTn id="49" dur="80"/>
                                        <p:tgtEl>
                                          <p:spTgt spid="2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6"/>
                                        </p:tgtEl>
                                        <p:attrNameLst>
                                          <p:attrName>fillcolor</p:attrName>
                                        </p:attrNameLst>
                                      </p:cBhvr>
                                      <p:tavLst>
                                        <p:tav tm="0">
                                          <p:val>
                                            <p:clrVal>
                                              <a:schemeClr val="accent2"/>
                                            </p:clrVal>
                                          </p:val>
                                        </p:tav>
                                        <p:tav tm="50000">
                                          <p:val>
                                            <p:clrVal>
                                              <a:schemeClr val="hlink"/>
                                            </p:clrVal>
                                          </p:val>
                                        </p:tav>
                                      </p:tavLst>
                                    </p:anim>
                                    <p:set>
                                      <p:cBhvr>
                                        <p:cTn id="51" dur="80"/>
                                        <p:tgtEl>
                                          <p:spTgt spid="2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3" grpId="1"/>
      <p:bldP spid="24" grpId="0"/>
      <p:bldP spid="24" grpId="1"/>
      <p:bldP spid="25" grpId="0"/>
      <p:bldP spid="26" grpId="0"/>
      <p:bldP spid="19" grpId="0"/>
      <p:bldP spid="19" grpId="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239</TotalTime>
  <Words>1330</Words>
  <Application>Microsoft Office PowerPoint</Application>
  <PresentationFormat>On-screen Show (16:9)</PresentationFormat>
  <Paragraphs>191</Paragraphs>
  <Slides>23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等线</vt:lpstr>
      <vt:lpstr>Arial</vt:lpstr>
      <vt:lpstr>Cambria Math</vt:lpstr>
      <vt:lpstr>Times New Roman</vt:lpstr>
      <vt:lpstr>UTM Guanine</vt:lpstr>
      <vt:lpstr>UTM Khuccamta</vt:lpstr>
      <vt:lpstr>UTM Silk Script</vt:lpstr>
      <vt:lpstr>UTM Swiss 721 Black Condensed</vt:lpstr>
      <vt:lpstr>印品黑体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Nguyễn Thị Ái Thiện</cp:lastModifiedBy>
  <cp:revision>25</cp:revision>
  <dcterms:created xsi:type="dcterms:W3CDTF">2016-12-25T02:27:54Z</dcterms:created>
  <dcterms:modified xsi:type="dcterms:W3CDTF">2022-03-19T16:17:48Z</dcterms:modified>
</cp:coreProperties>
</file>