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85">
          <p15:clr>
            <a:srgbClr val="A4A3A4"/>
          </p15:clr>
        </p15:guide>
      </p15:sldGuideLst>
    </p:ext>
    <p:ext uri="http://customooxmlschemas.google.com/">
      <go:slidesCustomData xmlns:go="http://customooxmlschemas.google.com/" r:id="rId27" roundtripDataSignature="AMtx7mhUxKsxZ8XYxYT8NqnBi+62pd2z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B1AE82-CFAF-4B8A-8F67-4B4C69380436}">
  <a:tblStyle styleId="{CDB1AE82-CFAF-4B8A-8F67-4B4C69380436}"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8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 name="Shape 18"/>
        <p:cNvGrpSpPr/>
        <p:nvPr/>
      </p:nvGrpSpPr>
      <p:grpSpPr>
        <a:xfrm>
          <a:off x="0" y="0"/>
          <a:ext cx="0" cy="0"/>
          <a:chOff x="0" y="0"/>
          <a:chExt cx="0" cy="0"/>
        </a:xfrm>
      </p:grpSpPr>
      <p:sp>
        <p:nvSpPr>
          <p:cNvPr id="19" name="Google Shape;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 name="Google Shape;2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rPr>
              <a:t>‹#›</a:t>
            </a:fld>
            <a:endParaRPr b="0" i="0" sz="1200" u="none" cap="none" strike="noStrike">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Để giúp ông Táo về trời, HS phải vượt qua 3 chặng:</a:t>
            </a:r>
            <a:endParaRPr/>
          </a:p>
          <a:p>
            <a:pPr indent="0" lvl="0" marL="0" rtl="0" algn="l">
              <a:spcBef>
                <a:spcPts val="0"/>
              </a:spcBef>
              <a:spcAft>
                <a:spcPts val="0"/>
              </a:spcAft>
              <a:buNone/>
            </a:pPr>
            <a:r>
              <a:rPr lang="en-US"/>
              <a:t>- Chặng 1: Chuẩn bị cá chép</a:t>
            </a:r>
            <a:endParaRPr/>
          </a:p>
          <a:p>
            <a:pPr indent="0" lvl="0" marL="0" rtl="0" algn="l">
              <a:spcBef>
                <a:spcPts val="0"/>
              </a:spcBef>
              <a:spcAft>
                <a:spcPts val="0"/>
              </a:spcAft>
              <a:buNone/>
            </a:pPr>
            <a:r>
              <a:rPr lang="en-US"/>
              <a:t>- Chặng 2: Soạn sớ</a:t>
            </a:r>
            <a:endParaRPr/>
          </a:p>
          <a:p>
            <a:pPr indent="0" lvl="0" marL="0" rtl="0" algn="l">
              <a:spcBef>
                <a:spcPts val="0"/>
              </a:spcBef>
              <a:spcAft>
                <a:spcPts val="0"/>
              </a:spcAft>
              <a:buNone/>
            </a:pPr>
            <a:r>
              <a:rPr lang="en-US"/>
              <a:t>- Chặng 3: Về chầu Trời</a:t>
            </a:r>
            <a:endParaRPr/>
          </a:p>
        </p:txBody>
      </p:sp>
      <p:sp>
        <p:nvSpPr>
          <p:cNvPr id="414" name="Google Shape;41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Để giúp ông Táo về trời, HS phải vượt qua 3 chặng:</a:t>
            </a:r>
            <a:endParaRPr/>
          </a:p>
          <a:p>
            <a:pPr indent="0" lvl="0" marL="0" rtl="0" algn="l">
              <a:spcBef>
                <a:spcPts val="0"/>
              </a:spcBef>
              <a:spcAft>
                <a:spcPts val="0"/>
              </a:spcAft>
              <a:buNone/>
            </a:pPr>
            <a:r>
              <a:rPr lang="en-US"/>
              <a:t>- Chặng 1: Chuẩn bị cá chép</a:t>
            </a:r>
            <a:endParaRPr/>
          </a:p>
          <a:p>
            <a:pPr indent="0" lvl="0" marL="0" rtl="0" algn="l">
              <a:spcBef>
                <a:spcPts val="0"/>
              </a:spcBef>
              <a:spcAft>
                <a:spcPts val="0"/>
              </a:spcAft>
              <a:buNone/>
            </a:pPr>
            <a:r>
              <a:rPr lang="en-US"/>
              <a:t>- Chặng 2: Soạn sớ</a:t>
            </a:r>
            <a:endParaRPr/>
          </a:p>
          <a:p>
            <a:pPr indent="0" lvl="0" marL="0" rtl="0" algn="l">
              <a:spcBef>
                <a:spcPts val="0"/>
              </a:spcBef>
              <a:spcAft>
                <a:spcPts val="0"/>
              </a:spcAft>
              <a:buNone/>
            </a:pPr>
            <a:r>
              <a:rPr lang="en-US"/>
              <a:t>- Chặng 3: Về chầu Trời</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 GV giới thiệu cho HS đây là “Câu ghép” từ đó dẫn giới thiệu vào bài học.</a:t>
            </a:r>
            <a:endParaRPr/>
          </a:p>
        </p:txBody>
      </p:sp>
      <p:sp>
        <p:nvSpPr>
          <p:cNvPr id="56" name="Google Shape;5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1" name="Shape 11"/>
        <p:cNvGrpSpPr/>
        <p:nvPr/>
      </p:nvGrpSpPr>
      <p:grpSpPr>
        <a:xfrm>
          <a:off x="0" y="0"/>
          <a:ext cx="0" cy="0"/>
          <a:chOff x="0" y="0"/>
          <a:chExt cx="0" cy="0"/>
        </a:xfrm>
      </p:grpSpPr>
      <p:pic>
        <p:nvPicPr>
          <p:cNvPr id="12" name="Google Shape;12;p22"/>
          <p:cNvPicPr preferRelativeResize="0"/>
          <p:nvPr/>
        </p:nvPicPr>
        <p:blipFill rotWithShape="1">
          <a:blip r:embed="rId2">
            <a:alphaModFix/>
          </a:blip>
          <a:srcRect b="4108" l="11106" r="0" t="6948"/>
          <a:stretch/>
        </p:blipFill>
        <p:spPr>
          <a:xfrm rot="5400000">
            <a:off x="2914309" y="-2417249"/>
            <a:ext cx="6241461" cy="11826241"/>
          </a:xfrm>
          <a:prstGeom prst="rect">
            <a:avLst/>
          </a:prstGeom>
          <a:noFill/>
          <a:ln>
            <a:noFill/>
          </a:ln>
        </p:spPr>
      </p:pic>
      <p:sp>
        <p:nvSpPr>
          <p:cNvPr id="13" name="Google Shape;13;p22"/>
          <p:cNvSpPr/>
          <p:nvPr/>
        </p:nvSpPr>
        <p:spPr>
          <a:xfrm>
            <a:off x="182880" y="369280"/>
            <a:ext cx="11826240" cy="6241461"/>
          </a:xfrm>
          <a:prstGeom prst="rect">
            <a:avLst/>
          </a:prstGeom>
          <a:noFill/>
          <a:ln cap="flat" cmpd="sng" w="41275">
            <a:solidFill>
              <a:srgbClr val="0869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 name="Google Shape;14;p22"/>
          <p:cNvSpPr/>
          <p:nvPr/>
        </p:nvSpPr>
        <p:spPr>
          <a:xfrm>
            <a:off x="355600" y="485422"/>
            <a:ext cx="134338" cy="134338"/>
          </a:xfrm>
          <a:prstGeom prst="ellipse">
            <a:avLst/>
          </a:prstGeom>
          <a:solidFill>
            <a:srgbClr val="086978"/>
          </a:solidFill>
          <a:ln cap="flat" cmpd="sng" w="12700">
            <a:solidFill>
              <a:srgbClr val="0869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 name="Google Shape;15;p22"/>
          <p:cNvSpPr/>
          <p:nvPr/>
        </p:nvSpPr>
        <p:spPr>
          <a:xfrm>
            <a:off x="355600" y="6348521"/>
            <a:ext cx="134338" cy="134338"/>
          </a:xfrm>
          <a:prstGeom prst="ellipse">
            <a:avLst/>
          </a:prstGeom>
          <a:solidFill>
            <a:srgbClr val="086978"/>
          </a:solidFill>
          <a:ln cap="flat" cmpd="sng" w="12700">
            <a:solidFill>
              <a:srgbClr val="0869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 name="Google Shape;16;p22"/>
          <p:cNvSpPr/>
          <p:nvPr/>
        </p:nvSpPr>
        <p:spPr>
          <a:xfrm>
            <a:off x="11702062" y="485422"/>
            <a:ext cx="134338" cy="134338"/>
          </a:xfrm>
          <a:prstGeom prst="ellipse">
            <a:avLst/>
          </a:prstGeom>
          <a:solidFill>
            <a:srgbClr val="086978"/>
          </a:solidFill>
          <a:ln cap="flat" cmpd="sng" w="12700">
            <a:solidFill>
              <a:srgbClr val="0869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 name="Google Shape;17;p22"/>
          <p:cNvSpPr/>
          <p:nvPr/>
        </p:nvSpPr>
        <p:spPr>
          <a:xfrm>
            <a:off x="11702062" y="6322378"/>
            <a:ext cx="134338" cy="134338"/>
          </a:xfrm>
          <a:prstGeom prst="ellipse">
            <a:avLst/>
          </a:prstGeom>
          <a:solidFill>
            <a:srgbClr val="086978"/>
          </a:solidFill>
          <a:ln cap="flat" cmpd="sng" w="12700">
            <a:solidFill>
              <a:srgbClr val="0869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ransition advClick="0" advTm="3000" spd="slow" p14:dur="1500">
    <p:split orient="vert"/>
  </p:transition>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nvSpPr>
        <p:spPr>
          <a:xfrm>
            <a:off x="4318000" y="2971800"/>
            <a:ext cx="3556000" cy="2298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00" u="none" cap="none" strike="noStrik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indent="0" lvl="0" marL="0" marR="0" rtl="0" algn="l">
              <a:spcBef>
                <a:spcPts val="0"/>
              </a:spcBef>
              <a:spcAft>
                <a:spcPts val="0"/>
              </a:spcAft>
              <a:buNone/>
            </a:pPr>
            <a:r>
              <a:rPr lang="en-US" sz="600">
                <a:solidFill>
                  <a:schemeClr val="lt1"/>
                </a:solidFill>
                <a:latin typeface="Arial"/>
                <a:ea typeface="Arial"/>
                <a:cs typeface="Arial"/>
                <a:sym typeface="Arial"/>
              </a:rPr>
              <a:t>ibaotu.com</a:t>
            </a:r>
            <a:endParaRPr/>
          </a:p>
        </p:txBody>
      </p:sp>
    </p:spTree>
  </p:cSld>
  <p:clrMap accent1="accent1" accent2="accent2" accent3="accent3" accent4="accent4" accent5="accent5" accent6="accent6" bg1="lt1" bg2="dk2" tx1="dk1" tx2="lt2" folHlink="folHlink" hlink="hlink"/>
  <p:sldLayoutIdLst>
    <p:sldLayoutId id="2147483649" r:id="rId1"/>
  </p:sldLayoutIdLst>
  <p:transition advClick="0" advTm="3000" spd="slow" p14:dur="1500">
    <p:split orient="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11.png"/><Relationship Id="rId6"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14.png"/><Relationship Id="rId5"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1.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pic>
        <p:nvPicPr>
          <p:cNvPr descr="A picture containing diagram&#10;&#10;Description automatically generated" id="23" name="Google Shape;23;p1"/>
          <p:cNvPicPr preferRelativeResize="0"/>
          <p:nvPr/>
        </p:nvPicPr>
        <p:blipFill rotWithShape="1">
          <a:blip r:embed="rId3">
            <a:alphaModFix/>
          </a:blip>
          <a:srcRect b="0" l="0" r="0" t="0"/>
          <a:stretch/>
        </p:blipFill>
        <p:spPr>
          <a:xfrm>
            <a:off x="417702" y="2135867"/>
            <a:ext cx="3903089" cy="4296310"/>
          </a:xfrm>
          <a:prstGeom prst="rect">
            <a:avLst/>
          </a:prstGeom>
          <a:noFill/>
          <a:ln>
            <a:noFill/>
          </a:ln>
        </p:spPr>
      </p:pic>
      <p:sp>
        <p:nvSpPr>
          <p:cNvPr id="24" name="Google Shape;24;p1"/>
          <p:cNvSpPr/>
          <p:nvPr/>
        </p:nvSpPr>
        <p:spPr>
          <a:xfrm rot="455671">
            <a:off x="3815064" y="574508"/>
            <a:ext cx="6334043" cy="3305452"/>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2060"/>
                </a:solidFill>
                <a:latin typeface="Calibri"/>
                <a:ea typeface="Calibri"/>
                <a:cs typeface="Calibri"/>
                <a:sym typeface="Calibri"/>
              </a:rPr>
              <a:t>Chào các bạn nhỏ, ta là ông Táo – người canh giữ căn bếp ở nhà các bạn đấy!</a:t>
            </a:r>
            <a:endParaRPr/>
          </a:p>
        </p:txBody>
      </p:sp>
      <p:pic>
        <p:nvPicPr>
          <p:cNvPr descr="A picture containing silhouette&#10;&#10;Description automatically generated" id="25" name="Google Shape;25;p1"/>
          <p:cNvPicPr preferRelativeResize="0"/>
          <p:nvPr/>
        </p:nvPicPr>
        <p:blipFill rotWithShape="1">
          <a:blip r:embed="rId4">
            <a:alphaModFix/>
          </a:blip>
          <a:srcRect b="0" l="0" r="0" t="0"/>
          <a:stretch/>
        </p:blipFill>
        <p:spPr>
          <a:xfrm>
            <a:off x="7009777" y="2692957"/>
            <a:ext cx="7797520" cy="4386105"/>
          </a:xfrm>
          <a:prstGeom prst="rect">
            <a:avLst/>
          </a:prstGeom>
          <a:noFill/>
          <a:ln>
            <a:noFill/>
          </a:ln>
        </p:spPr>
      </p:pic>
      <p:sp>
        <p:nvSpPr>
          <p:cNvPr id="26" name="Google Shape;26;p1"/>
          <p:cNvSpPr/>
          <p:nvPr/>
        </p:nvSpPr>
        <p:spPr>
          <a:xfrm rot="455671">
            <a:off x="2990074" y="574508"/>
            <a:ext cx="8393187" cy="3305452"/>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2060"/>
                </a:solidFill>
                <a:latin typeface="Calibri"/>
                <a:ea typeface="Calibri"/>
                <a:cs typeface="Calibri"/>
                <a:sym typeface="Calibri"/>
              </a:rPr>
              <a:t>Ngày chầu Trời sắp đến rồi mà ta vẫn chưa chuẩn bị xong công việc. Các bạn nhỏ hãy giúp ta chuẩn bị nhé!</a:t>
            </a:r>
            <a:endParaRPr/>
          </a:p>
        </p:txBody>
      </p:sp>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500"/>
                                        <p:tgtEl>
                                          <p:spTgt spid="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4"/>
                                        </p:tgtEl>
                                      </p:cBhvr>
                                    </p:animEffect>
                                    <p:set>
                                      <p:cBhvr>
                                        <p:cTn dur="1" fill="hold">
                                          <p:stCondLst>
                                            <p:cond delay="500"/>
                                          </p:stCondLst>
                                        </p:cTn>
                                        <p:tgtEl>
                                          <p:spTgt spid="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
                                        </p:tgtEl>
                                        <p:attrNameLst>
                                          <p:attrName>style.visibility</p:attrName>
                                        </p:attrNameLst>
                                      </p:cBhvr>
                                      <p:to>
                                        <p:strVal val="visible"/>
                                      </p:to>
                                    </p:set>
                                    <p:animEffect filter="fade" transition="in">
                                      <p:cBhvr>
                                        <p:cTn dur="500"/>
                                        <p:tgtEl>
                                          <p:spTgt spid="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0"/>
          <p:cNvSpPr/>
          <p:nvPr/>
        </p:nvSpPr>
        <p:spPr>
          <a:xfrm>
            <a:off x="531623" y="527844"/>
            <a:ext cx="11313041" cy="109893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1333A8"/>
                </a:solidFill>
                <a:latin typeface="Calibri"/>
                <a:ea typeface="Calibri"/>
                <a:cs typeface="Calibri"/>
                <a:sym typeface="Calibri"/>
              </a:rPr>
              <a:t>3) Có thể tách mỗi cụm chủ ngữ - vị ngữ trong các câu ghép nói trên thành một câu đơn được không? Vì sao?</a:t>
            </a:r>
            <a:endParaRPr/>
          </a:p>
        </p:txBody>
      </p:sp>
      <p:grpSp>
        <p:nvGrpSpPr>
          <p:cNvPr id="247" name="Google Shape;247;p10"/>
          <p:cNvGrpSpPr/>
          <p:nvPr/>
        </p:nvGrpSpPr>
        <p:grpSpPr>
          <a:xfrm>
            <a:off x="924306" y="2184398"/>
            <a:ext cx="10343387" cy="4033522"/>
            <a:chOff x="515325" y="4662098"/>
            <a:chExt cx="4173294" cy="3406452"/>
          </a:xfrm>
        </p:grpSpPr>
        <p:pic>
          <p:nvPicPr>
            <p:cNvPr id="248" name="Google Shape;248;p10"/>
            <p:cNvPicPr preferRelativeResize="0"/>
            <p:nvPr/>
          </p:nvPicPr>
          <p:blipFill rotWithShape="1">
            <a:blip r:embed="rId3">
              <a:alphaModFix/>
            </a:blip>
            <a:srcRect b="0" l="0" r="0" t="0"/>
            <a:stretch/>
          </p:blipFill>
          <p:spPr>
            <a:xfrm>
              <a:off x="515325" y="4662098"/>
              <a:ext cx="4173294" cy="3406452"/>
            </a:xfrm>
            <a:prstGeom prst="rect">
              <a:avLst/>
            </a:prstGeom>
            <a:noFill/>
            <a:ln>
              <a:noFill/>
            </a:ln>
          </p:spPr>
        </p:pic>
        <p:sp>
          <p:nvSpPr>
            <p:cNvPr id="249" name="Google Shape;249;p10"/>
            <p:cNvSpPr txBox="1"/>
            <p:nvPr/>
          </p:nvSpPr>
          <p:spPr>
            <a:xfrm>
              <a:off x="717884" y="5321360"/>
              <a:ext cx="3623364" cy="2122205"/>
            </a:xfrm>
            <a:prstGeom prst="rect">
              <a:avLst/>
            </a:prstGeom>
            <a:noFill/>
            <a:ln>
              <a:noFill/>
            </a:ln>
          </p:spPr>
          <p:txBody>
            <a:bodyPr anchorCtr="0" anchor="t" bIns="0" lIns="0" spcFirstLastPara="1" rIns="0" wrap="square" tIns="0">
              <a:spAutoFit/>
            </a:bodyPr>
            <a:lstStyle/>
            <a:p>
              <a:pPr indent="0" lvl="1" marL="386703" marR="0" rtl="0" algn="just">
                <a:lnSpc>
                  <a:spcPct val="156843"/>
                </a:lnSpc>
                <a:spcBef>
                  <a:spcPts val="0"/>
                </a:spcBef>
                <a:spcAft>
                  <a:spcPts val="0"/>
                </a:spcAft>
                <a:buNone/>
              </a:pPr>
              <a:r>
                <a:rPr b="0" i="0" lang="en-US" sz="3200" u="none" cap="none" strike="noStrike">
                  <a:solidFill>
                    <a:srgbClr val="0C0C0C"/>
                  </a:solidFill>
                  <a:latin typeface="Calibri"/>
                  <a:ea typeface="Calibri"/>
                  <a:cs typeface="Calibri"/>
                  <a:sym typeface="Calibri"/>
                </a:rPr>
                <a:t>      Không thể tách được, vì các vế câu diễn tả những ý có quan hệ chặt chẽ với nhau. Nếu tách mỗi vế thành một câu đơn thì sẽ tạo thành một chuỗi câu rời rạc, không gắn kết với nhau về nghĩa.</a:t>
              </a:r>
              <a:endParaRPr/>
            </a:p>
          </p:txBody>
        </p:sp>
      </p:grpSp>
      <p:pic>
        <p:nvPicPr>
          <p:cNvPr id="250" name="Google Shape;250;p10"/>
          <p:cNvPicPr preferRelativeResize="0"/>
          <p:nvPr/>
        </p:nvPicPr>
        <p:blipFill rotWithShape="1">
          <a:blip r:embed="rId4">
            <a:alphaModFix/>
          </a:blip>
          <a:srcRect b="0" l="0" r="0" t="0"/>
          <a:stretch/>
        </p:blipFill>
        <p:spPr>
          <a:xfrm rot="2619833">
            <a:off x="4787564" y="1788898"/>
            <a:ext cx="1351291" cy="417211"/>
          </a:xfrm>
          <a:prstGeom prst="rect">
            <a:avLst/>
          </a:prstGeom>
          <a:noFill/>
          <a:ln>
            <a:noFill/>
          </a:ln>
        </p:spPr>
      </p:pic>
      <p:pic>
        <p:nvPicPr>
          <p:cNvPr id="251" name="Google Shape;251;p10"/>
          <p:cNvPicPr preferRelativeResize="0"/>
          <p:nvPr/>
        </p:nvPicPr>
        <p:blipFill rotWithShape="1">
          <a:blip r:embed="rId5">
            <a:alphaModFix/>
          </a:blip>
          <a:srcRect b="0" l="0" r="0" t="0"/>
          <a:stretch/>
        </p:blipFill>
        <p:spPr>
          <a:xfrm>
            <a:off x="-2177405" y="4201159"/>
            <a:ext cx="6005563" cy="3378129"/>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2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1"/>
          <p:cNvPicPr preferRelativeResize="0"/>
          <p:nvPr/>
        </p:nvPicPr>
        <p:blipFill rotWithShape="1">
          <a:blip r:embed="rId3">
            <a:alphaModFix/>
          </a:blip>
          <a:srcRect b="0" l="0" r="0" t="0"/>
          <a:stretch/>
        </p:blipFill>
        <p:spPr>
          <a:xfrm>
            <a:off x="2648087" y="558800"/>
            <a:ext cx="6895826" cy="1635760"/>
          </a:xfrm>
          <a:prstGeom prst="rect">
            <a:avLst/>
          </a:prstGeom>
          <a:noFill/>
          <a:ln>
            <a:noFill/>
          </a:ln>
        </p:spPr>
      </p:pic>
      <p:sp>
        <p:nvSpPr>
          <p:cNvPr id="258" name="Google Shape;258;p11"/>
          <p:cNvSpPr txBox="1"/>
          <p:nvPr/>
        </p:nvSpPr>
        <p:spPr>
          <a:xfrm>
            <a:off x="2648087" y="631830"/>
            <a:ext cx="7216233" cy="1224759"/>
          </a:xfrm>
          <a:prstGeom prst="rect">
            <a:avLst/>
          </a:prstGeom>
          <a:noFill/>
          <a:ln>
            <a:noFill/>
          </a:ln>
        </p:spPr>
        <p:txBody>
          <a:bodyPr anchorCtr="0" anchor="t" bIns="0" lIns="0" spcFirstLastPara="1" rIns="0" wrap="square" tIns="0">
            <a:spAutoFit/>
          </a:bodyPr>
          <a:lstStyle/>
          <a:p>
            <a:pPr indent="0" lvl="0" marL="0" marR="0" rtl="0" algn="ctr">
              <a:lnSpc>
                <a:spcPct val="141027"/>
              </a:lnSpc>
              <a:spcBef>
                <a:spcPts val="0"/>
              </a:spcBef>
              <a:spcAft>
                <a:spcPts val="0"/>
              </a:spcAft>
              <a:buNone/>
            </a:pPr>
            <a:r>
              <a:rPr b="1" lang="en-US" sz="7200" cap="none">
                <a:solidFill>
                  <a:srgbClr val="3A1A62"/>
                </a:solidFill>
                <a:latin typeface="Arial"/>
                <a:ea typeface="Arial"/>
                <a:cs typeface="Arial"/>
                <a:sym typeface="Arial"/>
              </a:rPr>
              <a:t>GHI NHỚ</a:t>
            </a:r>
            <a:endParaRPr b="1" sz="7200" cap="none">
              <a:solidFill>
                <a:srgbClr val="3A1A62"/>
              </a:solidFill>
              <a:latin typeface="Arial"/>
              <a:ea typeface="Arial"/>
              <a:cs typeface="Arial"/>
              <a:sym typeface="Arial"/>
            </a:endParaRPr>
          </a:p>
        </p:txBody>
      </p:sp>
      <p:grpSp>
        <p:nvGrpSpPr>
          <p:cNvPr id="259" name="Google Shape;259;p11"/>
          <p:cNvGrpSpPr/>
          <p:nvPr/>
        </p:nvGrpSpPr>
        <p:grpSpPr>
          <a:xfrm>
            <a:off x="518160" y="2419990"/>
            <a:ext cx="11155680" cy="3676010"/>
            <a:chOff x="1517125" y="1104900"/>
            <a:chExt cx="13377023" cy="2583972"/>
          </a:xfrm>
        </p:grpSpPr>
        <p:sp>
          <p:nvSpPr>
            <p:cNvPr id="260" name="Google Shape;260;p11"/>
            <p:cNvSpPr/>
            <p:nvPr/>
          </p:nvSpPr>
          <p:spPr>
            <a:xfrm>
              <a:off x="2005597" y="1407411"/>
              <a:ext cx="12400079" cy="460583"/>
            </a:xfrm>
            <a:prstGeom prst="rect">
              <a:avLst/>
            </a:prstGeom>
            <a:noFill/>
            <a:ln>
              <a:noFill/>
            </a:ln>
          </p:spPr>
          <p:txBody>
            <a:bodyPr anchorCtr="0" anchor="t" bIns="45675" lIns="91350" spcFirstLastPara="1" rIns="91350" wrap="square" tIns="45675">
              <a:spAutoFit/>
            </a:bodyPr>
            <a:lstStyle/>
            <a:p>
              <a:pPr indent="0" lvl="0" marL="0" marR="0" rtl="0" algn="l">
                <a:lnSpc>
                  <a:spcPct val="107000"/>
                </a:lnSpc>
                <a:spcBef>
                  <a:spcPts val="0"/>
                </a:spcBef>
                <a:spcAft>
                  <a:spcPts val="0"/>
                </a:spcAft>
                <a:buNone/>
              </a:pPr>
              <a:r>
                <a:rPr lang="en-US" sz="3600">
                  <a:solidFill>
                    <a:schemeClr val="dk1"/>
                  </a:solidFill>
                  <a:latin typeface="Calibri"/>
                  <a:ea typeface="Calibri"/>
                  <a:cs typeface="Calibri"/>
                  <a:sym typeface="Calibri"/>
                </a:rPr>
                <a:t>✔ </a:t>
              </a:r>
              <a:r>
                <a:rPr b="1" lang="en-US" sz="3600">
                  <a:solidFill>
                    <a:srgbClr val="FF0000"/>
                  </a:solidFill>
                  <a:latin typeface="Calibri"/>
                  <a:ea typeface="Calibri"/>
                  <a:cs typeface="Calibri"/>
                  <a:sym typeface="Calibri"/>
                </a:rPr>
                <a:t>Câu ghép</a:t>
              </a:r>
              <a:r>
                <a:rPr lang="en-US" sz="3600">
                  <a:solidFill>
                    <a:srgbClr val="FF0000"/>
                  </a:solidFill>
                  <a:latin typeface="Calibri"/>
                  <a:ea typeface="Calibri"/>
                  <a:cs typeface="Calibri"/>
                  <a:sym typeface="Calibri"/>
                </a:rPr>
                <a:t> </a:t>
              </a:r>
              <a:r>
                <a:rPr lang="en-US" sz="3600">
                  <a:solidFill>
                    <a:schemeClr val="dk1"/>
                  </a:solidFill>
                  <a:latin typeface="Calibri"/>
                  <a:ea typeface="Calibri"/>
                  <a:cs typeface="Calibri"/>
                  <a:sym typeface="Calibri"/>
                </a:rPr>
                <a:t>là câu do nhiều vế câu ghép lại.</a:t>
              </a:r>
              <a:endParaRPr sz="3600">
                <a:solidFill>
                  <a:schemeClr val="dk1"/>
                </a:solidFill>
                <a:latin typeface="Calibri"/>
                <a:ea typeface="Calibri"/>
                <a:cs typeface="Calibri"/>
                <a:sym typeface="Calibri"/>
              </a:endParaRPr>
            </a:p>
          </p:txBody>
        </p:sp>
        <p:sp>
          <p:nvSpPr>
            <p:cNvPr id="261" name="Google Shape;261;p11"/>
            <p:cNvSpPr/>
            <p:nvPr/>
          </p:nvSpPr>
          <p:spPr>
            <a:xfrm>
              <a:off x="1517125" y="1104900"/>
              <a:ext cx="13377023" cy="2583972"/>
            </a:xfrm>
            <a:custGeom>
              <a:rect b="b" l="l" r="r" t="t"/>
              <a:pathLst>
                <a:path extrusionOk="0" h="4771517" w="7841491">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noFill/>
            <a:ln cap="flat" cmpd="sng" w="57150">
              <a:solidFill>
                <a:srgbClr val="FF0000"/>
              </a:solidFill>
              <a:prstDash val="dash"/>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sp>
        <p:nvSpPr>
          <p:cNvPr id="262" name="Google Shape;262;p11"/>
          <p:cNvSpPr/>
          <p:nvPr/>
        </p:nvSpPr>
        <p:spPr>
          <a:xfrm>
            <a:off x="925518" y="3849723"/>
            <a:ext cx="10340964" cy="1844343"/>
          </a:xfrm>
          <a:prstGeom prst="rect">
            <a:avLst/>
          </a:prstGeom>
          <a:noFill/>
          <a:ln>
            <a:noFill/>
          </a:ln>
        </p:spPr>
        <p:txBody>
          <a:bodyPr anchorCtr="0" anchor="t" bIns="45675" lIns="91350" spcFirstLastPara="1" rIns="91350" wrap="square" tIns="45675">
            <a:spAutoFit/>
          </a:bodyPr>
          <a:lstStyle/>
          <a:p>
            <a:pPr indent="0" lvl="0" marL="0" marR="0" rtl="0" algn="l">
              <a:lnSpc>
                <a:spcPct val="107000"/>
              </a:lnSpc>
              <a:spcBef>
                <a:spcPts val="0"/>
              </a:spcBef>
              <a:spcAft>
                <a:spcPts val="0"/>
              </a:spcAft>
              <a:buNone/>
            </a:pPr>
            <a:r>
              <a:rPr lang="en-US" sz="3600">
                <a:solidFill>
                  <a:schemeClr val="dk1"/>
                </a:solidFill>
                <a:latin typeface="Calibri"/>
                <a:ea typeface="Calibri"/>
                <a:cs typeface="Calibri"/>
                <a:sym typeface="Calibri"/>
              </a:rPr>
              <a:t>✔ Mỗi vế câu ghép thường có cấu tạo giống một câu đơn (có đủ chủ ngữ, vị ngữ) và thể hiện một ý có quan hệ chặt chẽ với ý của những vế câu khác. </a:t>
            </a:r>
            <a:endParaRPr sz="3600">
              <a:solidFill>
                <a:schemeClr val="dk1"/>
              </a:solidFill>
              <a:latin typeface="Calibri"/>
              <a:ea typeface="Calibri"/>
              <a:cs typeface="Calibri"/>
              <a:sym typeface="Calibri"/>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2"/>
          <p:cNvPicPr preferRelativeResize="0"/>
          <p:nvPr/>
        </p:nvPicPr>
        <p:blipFill rotWithShape="1">
          <a:blip r:embed="rId3">
            <a:alphaModFix/>
          </a:blip>
          <a:srcRect b="43000" l="0" r="0" t="0"/>
          <a:stretch/>
        </p:blipFill>
        <p:spPr>
          <a:xfrm>
            <a:off x="4997303" y="123442"/>
            <a:ext cx="6783571" cy="3305558"/>
          </a:xfrm>
          <a:prstGeom prst="rect">
            <a:avLst/>
          </a:prstGeom>
          <a:noFill/>
          <a:ln>
            <a:noFill/>
          </a:ln>
        </p:spPr>
      </p:pic>
      <p:pic>
        <p:nvPicPr>
          <p:cNvPr descr="A picture containing diagram&#10;&#10;Description automatically generated" id="269" name="Google Shape;269;p12"/>
          <p:cNvPicPr preferRelativeResize="0"/>
          <p:nvPr/>
        </p:nvPicPr>
        <p:blipFill rotWithShape="1">
          <a:blip r:embed="rId4">
            <a:alphaModFix/>
          </a:blip>
          <a:srcRect b="0" l="0" r="0" t="0"/>
          <a:stretch/>
        </p:blipFill>
        <p:spPr>
          <a:xfrm>
            <a:off x="-1" y="3036164"/>
            <a:ext cx="3322321" cy="3657032"/>
          </a:xfrm>
          <a:prstGeom prst="rect">
            <a:avLst/>
          </a:prstGeom>
          <a:noFill/>
          <a:ln>
            <a:noFill/>
          </a:ln>
        </p:spPr>
      </p:pic>
      <p:sp>
        <p:nvSpPr>
          <p:cNvPr id="270" name="Google Shape;270;p12"/>
          <p:cNvSpPr/>
          <p:nvPr/>
        </p:nvSpPr>
        <p:spPr>
          <a:xfrm>
            <a:off x="619761" y="528348"/>
            <a:ext cx="8660687" cy="2793972"/>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2060"/>
                </a:solidFill>
                <a:latin typeface="Calibri"/>
                <a:ea typeface="Calibri"/>
                <a:cs typeface="Calibri"/>
                <a:sym typeface="Calibri"/>
              </a:rPr>
              <a:t>Các bạn thật là giỏi. Ta cảm ơn các bạn nhé. Còn bây giờ ta phải nhanh chóng về thiên đình đây!</a:t>
            </a:r>
            <a:endParaRPr/>
          </a:p>
        </p:txBody>
      </p:sp>
      <p:pic>
        <p:nvPicPr>
          <p:cNvPr descr="A blue flower on a white background&#10;&#10;Description automatically generated with low confidence" id="271" name="Google Shape;271;p12"/>
          <p:cNvPicPr preferRelativeResize="0"/>
          <p:nvPr/>
        </p:nvPicPr>
        <p:blipFill rotWithShape="1">
          <a:blip r:embed="rId5">
            <a:alphaModFix/>
          </a:blip>
          <a:srcRect b="0" l="0" r="0" t="0"/>
          <a:stretch/>
        </p:blipFill>
        <p:spPr>
          <a:xfrm>
            <a:off x="2911552" y="1427419"/>
            <a:ext cx="7116724" cy="4003157"/>
          </a:xfrm>
          <a:prstGeom prst="rect">
            <a:avLst/>
          </a:prstGeom>
          <a:noFill/>
          <a:ln>
            <a:noFill/>
          </a:ln>
        </p:spPr>
      </p:pic>
      <p:pic>
        <p:nvPicPr>
          <p:cNvPr descr="A blue flower on a white background&#10;&#10;Description automatically generated with low confidence" id="272" name="Google Shape;272;p12"/>
          <p:cNvPicPr preferRelativeResize="0"/>
          <p:nvPr/>
        </p:nvPicPr>
        <p:blipFill rotWithShape="1">
          <a:blip r:embed="rId5">
            <a:alphaModFix/>
          </a:blip>
          <a:srcRect b="0" l="0" r="0" t="0"/>
          <a:stretch/>
        </p:blipFill>
        <p:spPr>
          <a:xfrm>
            <a:off x="4830726" y="1456654"/>
            <a:ext cx="7116724" cy="4003157"/>
          </a:xfrm>
          <a:prstGeom prst="rect">
            <a:avLst/>
          </a:prstGeom>
          <a:noFill/>
          <a:ln>
            <a:noFill/>
          </a:ln>
        </p:spPr>
      </p:pic>
      <p:pic>
        <p:nvPicPr>
          <p:cNvPr descr="A blue flower on a white background&#10;&#10;Description automatically generated with low confidence" id="273" name="Google Shape;273;p12"/>
          <p:cNvPicPr preferRelativeResize="0"/>
          <p:nvPr/>
        </p:nvPicPr>
        <p:blipFill rotWithShape="1">
          <a:blip r:embed="rId5">
            <a:alphaModFix/>
          </a:blip>
          <a:srcRect b="0" l="0" r="0" t="0"/>
          <a:stretch/>
        </p:blipFill>
        <p:spPr>
          <a:xfrm>
            <a:off x="6749901" y="1427418"/>
            <a:ext cx="7116724" cy="4003157"/>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70"/>
                                        </p:tgtEl>
                                      </p:cBhvr>
                                    </p:animEffect>
                                    <p:set>
                                      <p:cBhvr>
                                        <p:cTn dur="1" fill="hold">
                                          <p:stCondLst>
                                            <p:cond delay="500"/>
                                          </p:stCondLst>
                                        </p:cTn>
                                        <p:tgtEl>
                                          <p:spTgt spid="2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 firework in the sky&#10;&#10;Description automatically generated with medium confidence" id="279" name="Google Shape;279;p13"/>
          <p:cNvPicPr preferRelativeResize="0"/>
          <p:nvPr/>
        </p:nvPicPr>
        <p:blipFill rotWithShape="1">
          <a:blip r:embed="rId3">
            <a:alphaModFix/>
          </a:blip>
          <a:srcRect b="0" l="0" r="0" t="0"/>
          <a:stretch/>
        </p:blipFill>
        <p:spPr>
          <a:xfrm>
            <a:off x="-4546009" y="-1796902"/>
            <a:ext cx="10642009" cy="5986130"/>
          </a:xfrm>
          <a:prstGeom prst="rect">
            <a:avLst/>
          </a:prstGeom>
          <a:noFill/>
          <a:ln>
            <a:noFill/>
          </a:ln>
        </p:spPr>
      </p:pic>
      <p:grpSp>
        <p:nvGrpSpPr>
          <p:cNvPr id="280" name="Google Shape;280;p13"/>
          <p:cNvGrpSpPr/>
          <p:nvPr/>
        </p:nvGrpSpPr>
        <p:grpSpPr>
          <a:xfrm rot="-5400000">
            <a:off x="3258535" y="-2248829"/>
            <a:ext cx="1852226" cy="6239241"/>
            <a:chOff x="3073723" y="1206959"/>
            <a:chExt cx="1852226" cy="5499244"/>
          </a:xfrm>
        </p:grpSpPr>
        <p:pic>
          <p:nvPicPr>
            <p:cNvPr descr="图片包含 物体&#10;&#10;自动生成的说明" id="281" name="Google Shape;281;p13"/>
            <p:cNvPicPr preferRelativeResize="0"/>
            <p:nvPr/>
          </p:nvPicPr>
          <p:blipFill rotWithShape="1">
            <a:blip r:embed="rId4">
              <a:alphaModFix/>
            </a:blip>
            <a:srcRect b="0" l="0" r="0" t="0"/>
            <a:stretch/>
          </p:blipFill>
          <p:spPr>
            <a:xfrm>
              <a:off x="3073723" y="1206959"/>
              <a:ext cx="1852226" cy="5499244"/>
            </a:xfrm>
            <a:prstGeom prst="rect">
              <a:avLst/>
            </a:prstGeom>
            <a:noFill/>
            <a:ln>
              <a:noFill/>
            </a:ln>
          </p:spPr>
        </p:pic>
        <p:pic>
          <p:nvPicPr>
            <p:cNvPr id="282" name="Google Shape;282;p13"/>
            <p:cNvPicPr preferRelativeResize="0"/>
            <p:nvPr/>
          </p:nvPicPr>
          <p:blipFill rotWithShape="1">
            <a:blip r:embed="rId5">
              <a:alphaModFix/>
            </a:blip>
            <a:srcRect b="21606" l="0" r="25288" t="0"/>
            <a:stretch/>
          </p:blipFill>
          <p:spPr>
            <a:xfrm>
              <a:off x="3432379" y="2513038"/>
              <a:ext cx="784786" cy="3129280"/>
            </a:xfrm>
            <a:prstGeom prst="rect">
              <a:avLst/>
            </a:prstGeom>
            <a:noFill/>
            <a:ln>
              <a:noFill/>
            </a:ln>
          </p:spPr>
        </p:pic>
        <p:pic>
          <p:nvPicPr>
            <p:cNvPr id="283" name="Google Shape;283;p13"/>
            <p:cNvPicPr preferRelativeResize="0"/>
            <p:nvPr/>
          </p:nvPicPr>
          <p:blipFill rotWithShape="1">
            <a:blip r:embed="rId6">
              <a:alphaModFix/>
            </a:blip>
            <a:srcRect b="14047" l="0" r="23375" t="19807"/>
            <a:stretch/>
          </p:blipFill>
          <p:spPr>
            <a:xfrm>
              <a:off x="3387458" y="1601178"/>
              <a:ext cx="905516" cy="1087120"/>
            </a:xfrm>
            <a:prstGeom prst="rect">
              <a:avLst/>
            </a:prstGeom>
            <a:noFill/>
            <a:ln>
              <a:noFill/>
            </a:ln>
          </p:spPr>
        </p:pic>
        <p:sp>
          <p:nvSpPr>
            <p:cNvPr id="284" name="Google Shape;284;p13"/>
            <p:cNvSpPr/>
            <p:nvPr/>
          </p:nvSpPr>
          <p:spPr>
            <a:xfrm rot="5400000">
              <a:off x="3510902" y="1805152"/>
              <a:ext cx="56119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III</a:t>
              </a:r>
              <a:endParaRPr sz="1800">
                <a:solidFill>
                  <a:schemeClr val="dk1"/>
                </a:solidFill>
                <a:latin typeface="Arial"/>
                <a:ea typeface="Arial"/>
                <a:cs typeface="Arial"/>
                <a:sym typeface="Arial"/>
              </a:endParaRPr>
            </a:p>
          </p:txBody>
        </p:sp>
      </p:grpSp>
      <p:sp>
        <p:nvSpPr>
          <p:cNvPr id="285" name="Google Shape;285;p13"/>
          <p:cNvSpPr txBox="1"/>
          <p:nvPr/>
        </p:nvSpPr>
        <p:spPr>
          <a:xfrm>
            <a:off x="2745700" y="710424"/>
            <a:ext cx="331414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Về chầu Trời</a:t>
            </a:r>
            <a:endParaRPr sz="4000">
              <a:solidFill>
                <a:schemeClr val="lt1"/>
              </a:solidFill>
              <a:latin typeface="Calibri"/>
              <a:ea typeface="Calibri"/>
              <a:cs typeface="Calibri"/>
              <a:sym typeface="Calibri"/>
            </a:endParaRPr>
          </a:p>
        </p:txBody>
      </p:sp>
      <p:sp>
        <p:nvSpPr>
          <p:cNvPr id="286" name="Google Shape;286;p13"/>
          <p:cNvSpPr/>
          <p:nvPr/>
        </p:nvSpPr>
        <p:spPr>
          <a:xfrm>
            <a:off x="444197" y="1558979"/>
            <a:ext cx="11230351" cy="905517"/>
          </a:xfrm>
          <a:prstGeom prst="flowChartAlternateProcess">
            <a:avLst/>
          </a:prstGeom>
          <a:noFill/>
          <a:ln cap="flat" cmpd="sng" w="28575">
            <a:solidFill>
              <a:srgbClr val="4C46A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000">
                <a:solidFill>
                  <a:srgbClr val="1333A8"/>
                </a:solidFill>
                <a:latin typeface="Calibri"/>
                <a:ea typeface="Calibri"/>
                <a:cs typeface="Calibri"/>
                <a:sym typeface="Calibri"/>
              </a:rPr>
              <a:t>Bài 1. Tìm câu ghép trong đoạn văn dưới đây. Xác định các vế câu trong từng câu ghép.</a:t>
            </a:r>
            <a:endParaRPr/>
          </a:p>
        </p:txBody>
      </p:sp>
      <p:sp>
        <p:nvSpPr>
          <p:cNvPr id="287" name="Google Shape;287;p13"/>
          <p:cNvSpPr/>
          <p:nvPr/>
        </p:nvSpPr>
        <p:spPr>
          <a:xfrm>
            <a:off x="350874" y="2686905"/>
            <a:ext cx="11398103" cy="3712591"/>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000">
                <a:solidFill>
                  <a:schemeClr val="dk1"/>
                </a:solidFill>
                <a:latin typeface="Calibri"/>
                <a:ea typeface="Calibri"/>
                <a:cs typeface="Calibri"/>
                <a:sym typeface="Calibri"/>
              </a:rPr>
              <a:t>	Biển luôn thay đổi màu tùy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Biển nhiều khi rất đẹp, ai cũng thấy như thế. Nhưng vẻ đẹp của biển, vẻ đẹp kì diệu muôn màu muôn sắc ấy phần rất lớn là do mây, trời và ánh sáng tạo nên.</a:t>
            </a:r>
            <a:endParaRPr/>
          </a:p>
          <a:p>
            <a:pPr indent="0" lvl="0" marL="0" marR="0" rtl="0" algn="r">
              <a:spcBef>
                <a:spcPts val="0"/>
              </a:spcBef>
              <a:spcAft>
                <a:spcPts val="0"/>
              </a:spcAft>
              <a:buNone/>
            </a:pPr>
            <a:r>
              <a:rPr lang="en-US" sz="3000">
                <a:solidFill>
                  <a:schemeClr val="dk1"/>
                </a:solidFill>
                <a:latin typeface="Calibri"/>
                <a:ea typeface="Calibri"/>
                <a:cs typeface="Calibri"/>
                <a:sym typeface="Calibri"/>
              </a:rPr>
              <a:t>Theo Vũ Tú Nam</a:t>
            </a:r>
            <a:endParaRPr/>
          </a:p>
        </p:txBody>
      </p:sp>
      <p:pic>
        <p:nvPicPr>
          <p:cNvPr descr="A picture containing vector graphics&#10;&#10;Description automatically generated" id="288" name="Google Shape;288;p13"/>
          <p:cNvPicPr preferRelativeResize="0"/>
          <p:nvPr/>
        </p:nvPicPr>
        <p:blipFill rotWithShape="1">
          <a:blip r:embed="rId7">
            <a:alphaModFix/>
          </a:blip>
          <a:srcRect b="0" l="0" r="0" t="0"/>
          <a:stretch/>
        </p:blipFill>
        <p:spPr>
          <a:xfrm>
            <a:off x="9276625" y="-187221"/>
            <a:ext cx="3886473" cy="2186141"/>
          </a:xfrm>
          <a:prstGeom prst="rect">
            <a:avLst/>
          </a:prstGeom>
          <a:noFill/>
          <a:ln>
            <a:noFill/>
          </a:ln>
        </p:spPr>
      </p:pic>
      <p:cxnSp>
        <p:nvCxnSpPr>
          <p:cNvPr id="289" name="Google Shape;289;p13"/>
          <p:cNvCxnSpPr/>
          <p:nvPr/>
        </p:nvCxnSpPr>
        <p:spPr>
          <a:xfrm>
            <a:off x="1512293" y="1998920"/>
            <a:ext cx="2049614" cy="0"/>
          </a:xfrm>
          <a:prstGeom prst="straightConnector1">
            <a:avLst/>
          </a:prstGeom>
          <a:noFill/>
          <a:ln cap="flat" cmpd="sng" w="38100">
            <a:solidFill>
              <a:srgbClr val="FF0000"/>
            </a:solidFill>
            <a:prstDash val="solid"/>
            <a:miter lim="800000"/>
            <a:headEnd len="sm" w="sm" type="none"/>
            <a:tailEnd len="sm" w="sm" type="none"/>
          </a:ln>
        </p:spPr>
      </p:cxnSp>
      <p:cxnSp>
        <p:nvCxnSpPr>
          <p:cNvPr id="290" name="Google Shape;290;p13"/>
          <p:cNvCxnSpPr/>
          <p:nvPr/>
        </p:nvCxnSpPr>
        <p:spPr>
          <a:xfrm>
            <a:off x="7644810" y="1998920"/>
            <a:ext cx="2955851" cy="0"/>
          </a:xfrm>
          <a:prstGeom prst="straightConnector1">
            <a:avLst/>
          </a:prstGeom>
          <a:noFill/>
          <a:ln cap="flat" cmpd="sng" w="38100">
            <a:solidFill>
              <a:srgbClr val="FF0000"/>
            </a:solidFill>
            <a:prstDash val="solid"/>
            <a:miter lim="800000"/>
            <a:headEnd len="sm" w="sm" type="none"/>
            <a:tailEnd len="sm" w="sm" type="none"/>
          </a:ln>
        </p:spPr>
      </p:cxnSp>
      <p:cxnSp>
        <p:nvCxnSpPr>
          <p:cNvPr id="291" name="Google Shape;291;p13"/>
          <p:cNvCxnSpPr/>
          <p:nvPr/>
        </p:nvCxnSpPr>
        <p:spPr>
          <a:xfrm>
            <a:off x="8410353" y="3386468"/>
            <a:ext cx="3264195" cy="0"/>
          </a:xfrm>
          <a:prstGeom prst="straightConnector1">
            <a:avLst/>
          </a:prstGeom>
          <a:noFill/>
          <a:ln cap="flat" cmpd="sng" w="38100">
            <a:solidFill>
              <a:schemeClr val="accent1"/>
            </a:solidFill>
            <a:prstDash val="solid"/>
            <a:miter lim="800000"/>
            <a:headEnd len="sm" w="sm" type="none"/>
            <a:tailEnd len="sm" w="sm" type="none"/>
          </a:ln>
        </p:spPr>
      </p:cxnSp>
      <p:cxnSp>
        <p:nvCxnSpPr>
          <p:cNvPr id="292" name="Google Shape;292;p13"/>
          <p:cNvCxnSpPr/>
          <p:nvPr/>
        </p:nvCxnSpPr>
        <p:spPr>
          <a:xfrm>
            <a:off x="444197" y="3838353"/>
            <a:ext cx="7200613" cy="0"/>
          </a:xfrm>
          <a:prstGeom prst="straightConnector1">
            <a:avLst/>
          </a:prstGeom>
          <a:noFill/>
          <a:ln cap="flat" cmpd="sng" w="38100">
            <a:solidFill>
              <a:srgbClr val="0070C0"/>
            </a:solidFill>
            <a:prstDash val="solid"/>
            <a:miter lim="800000"/>
            <a:headEnd len="sm" w="sm" type="none"/>
            <a:tailEnd len="sm" w="sm" type="none"/>
          </a:ln>
        </p:spPr>
      </p:cxnSp>
      <p:cxnSp>
        <p:nvCxnSpPr>
          <p:cNvPr id="293" name="Google Shape;293;p13"/>
          <p:cNvCxnSpPr/>
          <p:nvPr/>
        </p:nvCxnSpPr>
        <p:spPr>
          <a:xfrm>
            <a:off x="7942521" y="3838353"/>
            <a:ext cx="3732027" cy="0"/>
          </a:xfrm>
          <a:prstGeom prst="straightConnector1">
            <a:avLst/>
          </a:prstGeom>
          <a:noFill/>
          <a:ln cap="flat" cmpd="sng" w="38100">
            <a:solidFill>
              <a:srgbClr val="0070C0"/>
            </a:solidFill>
            <a:prstDash val="solid"/>
            <a:miter lim="800000"/>
            <a:headEnd len="sm" w="sm" type="none"/>
            <a:tailEnd len="sm" w="sm" type="none"/>
          </a:ln>
        </p:spPr>
      </p:cxnSp>
      <p:cxnSp>
        <p:nvCxnSpPr>
          <p:cNvPr id="294" name="Google Shape;294;p13"/>
          <p:cNvCxnSpPr/>
          <p:nvPr/>
        </p:nvCxnSpPr>
        <p:spPr>
          <a:xfrm>
            <a:off x="444197" y="4295553"/>
            <a:ext cx="4648798" cy="0"/>
          </a:xfrm>
          <a:prstGeom prst="straightConnector1">
            <a:avLst/>
          </a:prstGeom>
          <a:noFill/>
          <a:ln cap="flat" cmpd="sng" w="38100">
            <a:solidFill>
              <a:srgbClr val="0070C0"/>
            </a:solidFill>
            <a:prstDash val="solid"/>
            <a:miter lim="800000"/>
            <a:headEnd len="sm" w="sm" type="none"/>
            <a:tailEnd len="sm" w="sm" type="none"/>
          </a:ln>
        </p:spPr>
      </p:cxnSp>
      <p:cxnSp>
        <p:nvCxnSpPr>
          <p:cNvPr id="295" name="Google Shape;295;p13"/>
          <p:cNvCxnSpPr/>
          <p:nvPr/>
        </p:nvCxnSpPr>
        <p:spPr>
          <a:xfrm>
            <a:off x="5401340" y="4295553"/>
            <a:ext cx="6273208" cy="0"/>
          </a:xfrm>
          <a:prstGeom prst="straightConnector1">
            <a:avLst/>
          </a:prstGeom>
          <a:noFill/>
          <a:ln cap="flat" cmpd="sng" w="38100">
            <a:solidFill>
              <a:srgbClr val="0070C0"/>
            </a:solidFill>
            <a:prstDash val="solid"/>
            <a:miter lim="800000"/>
            <a:headEnd len="sm" w="sm" type="none"/>
            <a:tailEnd len="sm" w="sm" type="none"/>
          </a:ln>
        </p:spPr>
      </p:cxnSp>
      <p:cxnSp>
        <p:nvCxnSpPr>
          <p:cNvPr id="296" name="Google Shape;296;p13"/>
          <p:cNvCxnSpPr/>
          <p:nvPr/>
        </p:nvCxnSpPr>
        <p:spPr>
          <a:xfrm>
            <a:off x="444197" y="4763386"/>
            <a:ext cx="385143" cy="0"/>
          </a:xfrm>
          <a:prstGeom prst="straightConnector1">
            <a:avLst/>
          </a:prstGeom>
          <a:noFill/>
          <a:ln cap="flat" cmpd="sng" w="38100">
            <a:solidFill>
              <a:schemeClr val="accent1"/>
            </a:solidFill>
            <a:prstDash val="solid"/>
            <a:miter lim="800000"/>
            <a:headEnd len="sm" w="sm" type="none"/>
            <a:tailEnd len="sm" w="sm" type="none"/>
          </a:ln>
        </p:spPr>
      </p:cxnSp>
      <p:cxnSp>
        <p:nvCxnSpPr>
          <p:cNvPr id="297" name="Google Shape;297;p13"/>
          <p:cNvCxnSpPr/>
          <p:nvPr/>
        </p:nvCxnSpPr>
        <p:spPr>
          <a:xfrm>
            <a:off x="1065027" y="4763386"/>
            <a:ext cx="7345326" cy="0"/>
          </a:xfrm>
          <a:prstGeom prst="straightConnector1">
            <a:avLst/>
          </a:prstGeom>
          <a:noFill/>
          <a:ln cap="flat" cmpd="sng" w="38100">
            <a:solidFill>
              <a:srgbClr val="0070C0"/>
            </a:solidFill>
            <a:prstDash val="solid"/>
            <a:miter lim="800000"/>
            <a:headEnd len="sm" w="sm" type="none"/>
            <a:tailEnd len="sm" w="sm" type="none"/>
          </a:ln>
        </p:spPr>
      </p:cxnSp>
      <p:cxnSp>
        <p:nvCxnSpPr>
          <p:cNvPr id="298" name="Google Shape;298;p13"/>
          <p:cNvCxnSpPr/>
          <p:nvPr/>
        </p:nvCxnSpPr>
        <p:spPr>
          <a:xfrm>
            <a:off x="8854068" y="4763386"/>
            <a:ext cx="2735420" cy="0"/>
          </a:xfrm>
          <a:prstGeom prst="straightConnector1">
            <a:avLst/>
          </a:prstGeom>
          <a:noFill/>
          <a:ln cap="flat" cmpd="sng" w="38100">
            <a:solidFill>
              <a:srgbClr val="0070C0"/>
            </a:solidFill>
            <a:prstDash val="solid"/>
            <a:miter lim="800000"/>
            <a:headEnd len="sm" w="sm" type="none"/>
            <a:tailEnd len="sm" w="sm" type="none"/>
          </a:ln>
        </p:spPr>
      </p:cxnSp>
      <p:cxnSp>
        <p:nvCxnSpPr>
          <p:cNvPr id="299" name="Google Shape;299;p13"/>
          <p:cNvCxnSpPr/>
          <p:nvPr/>
        </p:nvCxnSpPr>
        <p:spPr>
          <a:xfrm>
            <a:off x="444197" y="5209953"/>
            <a:ext cx="4049744" cy="0"/>
          </a:xfrm>
          <a:prstGeom prst="straightConnector1">
            <a:avLst/>
          </a:prstGeom>
          <a:noFill/>
          <a:ln cap="flat" cmpd="sng" w="38100">
            <a:solidFill>
              <a:schemeClr val="accent1"/>
            </a:solidFill>
            <a:prstDash val="solid"/>
            <a:miter lim="800000"/>
            <a:headEnd len="sm" w="sm" type="none"/>
            <a:tailEnd len="sm" w="sm" type="none"/>
          </a:ln>
        </p:spPr>
      </p:cxn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822"/>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822"/>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500"/>
                                        <p:tgtEl>
                                          <p:spTgt spid="286"/>
                                        </p:tgtEl>
                                        <p:attrNameLst>
                                          <p:attrName>ppt_w</p:attrName>
                                        </p:attrNameLst>
                                      </p:cBhvr>
                                      <p:tavLst>
                                        <p:tav fmla="" tm="0">
                                          <p:val>
                                            <p:strVal val="0"/>
                                          </p:val>
                                        </p:tav>
                                        <p:tav fmla="" tm="100000">
                                          <p:val>
                                            <p:strVal val="#ppt_w"/>
                                          </p:val>
                                        </p:tav>
                                      </p:tavLst>
                                    </p:anim>
                                    <p:anim calcmode="lin" valueType="num">
                                      <p:cBhvr additive="base">
                                        <p:cTn dur="500"/>
                                        <p:tgtEl>
                                          <p:spTgt spid="28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branch with pink flowers&#10;&#10;Description automatically generated with low confidence" id="305" name="Google Shape;305;p14"/>
          <p:cNvPicPr preferRelativeResize="0"/>
          <p:nvPr/>
        </p:nvPicPr>
        <p:blipFill rotWithShape="1">
          <a:blip r:embed="rId3">
            <a:alphaModFix/>
          </a:blip>
          <a:srcRect b="0" l="0" r="0" t="0"/>
          <a:stretch/>
        </p:blipFill>
        <p:spPr>
          <a:xfrm flipH="1">
            <a:off x="7655442" y="-340241"/>
            <a:ext cx="5500576" cy="3094074"/>
          </a:xfrm>
          <a:prstGeom prst="rect">
            <a:avLst/>
          </a:prstGeom>
          <a:noFill/>
          <a:ln>
            <a:noFill/>
          </a:ln>
        </p:spPr>
      </p:pic>
      <p:sp>
        <p:nvSpPr>
          <p:cNvPr id="306" name="Google Shape;306;p14"/>
          <p:cNvSpPr/>
          <p:nvPr/>
        </p:nvSpPr>
        <p:spPr>
          <a:xfrm>
            <a:off x="646215" y="637079"/>
            <a:ext cx="2873161" cy="905517"/>
          </a:xfrm>
          <a:prstGeom prst="flowChartAlternateProcess">
            <a:avLst/>
          </a:prstGeom>
          <a:noFill/>
          <a:ln cap="flat" cmpd="sng" w="28575">
            <a:solidFill>
              <a:srgbClr val="4C46A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1333A8"/>
                </a:solidFill>
                <a:latin typeface="Calibri"/>
                <a:ea typeface="Calibri"/>
                <a:cs typeface="Calibri"/>
                <a:sym typeface="Calibri"/>
              </a:rPr>
              <a:t>Xác định vế câu</a:t>
            </a:r>
            <a:endParaRPr sz="3200">
              <a:solidFill>
                <a:srgbClr val="1333A8"/>
              </a:solidFill>
              <a:latin typeface="Calibri"/>
              <a:ea typeface="Calibri"/>
              <a:cs typeface="Calibri"/>
              <a:sym typeface="Calibri"/>
            </a:endParaRPr>
          </a:p>
        </p:txBody>
      </p:sp>
      <p:graphicFrame>
        <p:nvGraphicFramePr>
          <p:cNvPr id="307" name="Google Shape;307;p14"/>
          <p:cNvGraphicFramePr/>
          <p:nvPr/>
        </p:nvGraphicFramePr>
        <p:xfrm>
          <a:off x="464283" y="1886549"/>
          <a:ext cx="3000000" cy="3000000"/>
        </p:xfrm>
        <a:graphic>
          <a:graphicData uri="http://schemas.openxmlformats.org/drawingml/2006/table">
            <a:tbl>
              <a:tblPr bandRow="1" firstRow="1">
                <a:noFill/>
                <a:tableStyleId>{CDB1AE82-CFAF-4B8A-8F67-4B4C69380436}</a:tableStyleId>
              </a:tblPr>
              <a:tblGrid>
                <a:gridCol w="1095150"/>
                <a:gridCol w="4348725"/>
                <a:gridCol w="5890450"/>
              </a:tblGrid>
              <a:tr h="531625">
                <a:tc>
                  <a:txBody>
                    <a:bodyPr/>
                    <a:lstStyle/>
                    <a:p>
                      <a:pPr indent="0" lvl="0" marL="0" marR="0" rtl="0" algn="ctr">
                        <a:spcBef>
                          <a:spcPts val="0"/>
                        </a:spcBef>
                        <a:spcAft>
                          <a:spcPts val="0"/>
                        </a:spcAft>
                        <a:buNone/>
                      </a:pPr>
                      <a:r>
                        <a:rPr b="1" lang="en-US" sz="3600" u="none" cap="none" strike="noStrike">
                          <a:latin typeface="Calibri"/>
                          <a:ea typeface="Calibri"/>
                          <a:cs typeface="Calibri"/>
                          <a:sym typeface="Calibri"/>
                        </a:rPr>
                        <a:t>STT</a:t>
                      </a:r>
                      <a:endParaRPr/>
                    </a:p>
                  </a:txBody>
                  <a:tcPr marT="45725" marB="45725" marR="91450" marL="91450" anchor="ctr">
                    <a:solidFill>
                      <a:schemeClr val="lt1"/>
                    </a:solidFill>
                  </a:tcPr>
                </a:tc>
                <a:tc>
                  <a:txBody>
                    <a:bodyPr/>
                    <a:lstStyle/>
                    <a:p>
                      <a:pPr indent="0" lvl="0" marL="0" marR="0" rtl="0" algn="ctr">
                        <a:spcBef>
                          <a:spcPts val="0"/>
                        </a:spcBef>
                        <a:spcAft>
                          <a:spcPts val="0"/>
                        </a:spcAft>
                        <a:buNone/>
                      </a:pPr>
                      <a:r>
                        <a:rPr b="1" lang="en-US" sz="3600" u="none" cap="none" strike="noStrike"/>
                        <a:t>Vế 1</a:t>
                      </a:r>
                      <a:endParaRPr/>
                    </a:p>
                  </a:txBody>
                  <a:tcPr marT="45725" marB="45725" marR="91450" marL="91450" anchor="ctr">
                    <a:solidFill>
                      <a:schemeClr val="lt1"/>
                    </a:solidFill>
                  </a:tcPr>
                </a:tc>
                <a:tc>
                  <a:txBody>
                    <a:bodyPr/>
                    <a:lstStyle/>
                    <a:p>
                      <a:pPr indent="0" lvl="0" marL="0" marR="0" rtl="0" algn="ctr">
                        <a:spcBef>
                          <a:spcPts val="0"/>
                        </a:spcBef>
                        <a:spcAft>
                          <a:spcPts val="0"/>
                        </a:spcAft>
                        <a:buNone/>
                      </a:pPr>
                      <a:r>
                        <a:rPr b="1" lang="en-US" sz="3600" u="none" cap="none" strike="noStrike"/>
                        <a:t>Vế 2</a:t>
                      </a:r>
                      <a:endParaRPr/>
                    </a:p>
                  </a:txBody>
                  <a:tcPr marT="45725" marB="45725" marR="91450" marL="91450" anchor="ctr">
                    <a:solidFill>
                      <a:schemeClr val="lt1"/>
                    </a:solidFill>
                  </a:tcPr>
                </a:tc>
              </a:tr>
              <a:tr h="742950">
                <a:tc>
                  <a:txBody>
                    <a:bodyPr/>
                    <a:lstStyle/>
                    <a:p>
                      <a:pPr indent="0" lvl="0" marL="0" marR="0" rtl="0" algn="ctr">
                        <a:spcBef>
                          <a:spcPts val="0"/>
                        </a:spcBef>
                        <a:spcAft>
                          <a:spcPts val="0"/>
                        </a:spcAft>
                        <a:buNone/>
                      </a:pPr>
                      <a:r>
                        <a:t/>
                      </a:r>
                      <a:endParaRPr sz="1800" u="none" cap="none" strike="noStrike">
                        <a:latin typeface="Calibri"/>
                        <a:ea typeface="Calibri"/>
                        <a:cs typeface="Calibri"/>
                        <a:sym typeface="Calibri"/>
                      </a:endParaRPr>
                    </a:p>
                  </a:txBody>
                  <a:tcPr marT="45725" marB="45725" marR="91450" marL="91450" anchor="ctr">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r>
              <a:tr h="742950">
                <a:tc>
                  <a:txBody>
                    <a:bodyPr/>
                    <a:lstStyle/>
                    <a:p>
                      <a:pPr indent="0" lvl="0" marL="0" marR="0" rtl="0" algn="ctr">
                        <a:spcBef>
                          <a:spcPts val="0"/>
                        </a:spcBef>
                        <a:spcAft>
                          <a:spcPts val="0"/>
                        </a:spcAft>
                        <a:buNone/>
                      </a:pPr>
                      <a:r>
                        <a:t/>
                      </a:r>
                      <a:endParaRPr sz="1800">
                        <a:latin typeface="Calibri"/>
                        <a:ea typeface="Calibri"/>
                        <a:cs typeface="Calibri"/>
                        <a:sym typeface="Calibri"/>
                      </a:endParaRPr>
                    </a:p>
                  </a:txBody>
                  <a:tcPr marT="45725" marB="45725" marR="91450" marL="91450" anchor="ctr">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r>
              <a:tr h="742950">
                <a:tc>
                  <a:txBody>
                    <a:bodyPr/>
                    <a:lstStyle/>
                    <a:p>
                      <a:pPr indent="0" lvl="0" marL="0" marR="0" rtl="0" algn="ctr">
                        <a:spcBef>
                          <a:spcPts val="0"/>
                        </a:spcBef>
                        <a:spcAft>
                          <a:spcPts val="0"/>
                        </a:spcAft>
                        <a:buNone/>
                      </a:pPr>
                      <a:r>
                        <a:t/>
                      </a:r>
                      <a:endParaRPr sz="1800">
                        <a:latin typeface="Calibri"/>
                        <a:ea typeface="Calibri"/>
                        <a:cs typeface="Calibri"/>
                        <a:sym typeface="Calibri"/>
                      </a:endParaRPr>
                    </a:p>
                  </a:txBody>
                  <a:tcPr marT="45725" marB="45725" marR="91450" marL="91450" anchor="ctr">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r>
              <a:tr h="742950">
                <a:tc>
                  <a:txBody>
                    <a:bodyPr/>
                    <a:lstStyle/>
                    <a:p>
                      <a:pPr indent="0" lvl="0" marL="0" marR="0" rtl="0" algn="ctr">
                        <a:spcBef>
                          <a:spcPts val="0"/>
                        </a:spcBef>
                        <a:spcAft>
                          <a:spcPts val="0"/>
                        </a:spcAft>
                        <a:buNone/>
                      </a:pPr>
                      <a:r>
                        <a:t/>
                      </a:r>
                      <a:endParaRPr sz="1800">
                        <a:latin typeface="Calibri"/>
                        <a:ea typeface="Calibri"/>
                        <a:cs typeface="Calibri"/>
                        <a:sym typeface="Calibri"/>
                      </a:endParaRPr>
                    </a:p>
                  </a:txBody>
                  <a:tcPr marT="45725" marB="45725" marR="91450" marL="91450" anchor="ctr">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r>
              <a:tr h="742950">
                <a:tc>
                  <a:txBody>
                    <a:bodyPr/>
                    <a:lstStyle/>
                    <a:p>
                      <a:pPr indent="0" lvl="0" marL="0" marR="0" rtl="0" algn="ctr">
                        <a:spcBef>
                          <a:spcPts val="0"/>
                        </a:spcBef>
                        <a:spcAft>
                          <a:spcPts val="0"/>
                        </a:spcAft>
                        <a:buNone/>
                      </a:pPr>
                      <a:r>
                        <a:t/>
                      </a:r>
                      <a:endParaRPr sz="1800">
                        <a:latin typeface="Calibri"/>
                        <a:ea typeface="Calibri"/>
                        <a:cs typeface="Calibri"/>
                        <a:sym typeface="Calibri"/>
                      </a:endParaRPr>
                    </a:p>
                  </a:txBody>
                  <a:tcPr marT="45725" marB="45725" marR="91450" marL="91450" anchor="ctr">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c>
                  <a:txBody>
                    <a:bodyPr/>
                    <a:lstStyle/>
                    <a:p>
                      <a:pPr indent="0" lvl="0" marL="0" marR="0" rtl="0" algn="l">
                        <a:spcBef>
                          <a:spcPts val="0"/>
                        </a:spcBef>
                        <a:spcAft>
                          <a:spcPts val="0"/>
                        </a:spcAft>
                        <a:buNone/>
                      </a:pPr>
                      <a:r>
                        <a:t/>
                      </a:r>
                      <a:endParaRPr sz="1800"/>
                    </a:p>
                  </a:txBody>
                  <a:tcPr marT="45725" marB="45725" marR="91450" marL="91450">
                    <a:solidFill>
                      <a:schemeClr val="lt1"/>
                    </a:solidFill>
                  </a:tcPr>
                </a:tc>
              </a:tr>
            </a:tbl>
          </a:graphicData>
        </a:graphic>
      </p:graphicFrame>
      <p:sp>
        <p:nvSpPr>
          <p:cNvPr id="308" name="Google Shape;308;p14"/>
          <p:cNvSpPr/>
          <p:nvPr/>
        </p:nvSpPr>
        <p:spPr>
          <a:xfrm>
            <a:off x="446567" y="2519912"/>
            <a:ext cx="1052624" cy="71150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Câu 1</a:t>
            </a:r>
            <a:endParaRPr/>
          </a:p>
        </p:txBody>
      </p:sp>
      <p:sp>
        <p:nvSpPr>
          <p:cNvPr id="309" name="Google Shape;309;p14"/>
          <p:cNvSpPr/>
          <p:nvPr/>
        </p:nvSpPr>
        <p:spPr>
          <a:xfrm>
            <a:off x="446565" y="3274825"/>
            <a:ext cx="1052624" cy="69111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Câu 2</a:t>
            </a:r>
            <a:endParaRPr/>
          </a:p>
        </p:txBody>
      </p:sp>
      <p:sp>
        <p:nvSpPr>
          <p:cNvPr id="310" name="Google Shape;310;p14"/>
          <p:cNvSpPr/>
          <p:nvPr/>
        </p:nvSpPr>
        <p:spPr>
          <a:xfrm>
            <a:off x="446569" y="4016617"/>
            <a:ext cx="1052624" cy="69111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Câu 3</a:t>
            </a:r>
            <a:endParaRPr/>
          </a:p>
        </p:txBody>
      </p:sp>
      <p:sp>
        <p:nvSpPr>
          <p:cNvPr id="311" name="Google Shape;311;p14"/>
          <p:cNvSpPr/>
          <p:nvPr/>
        </p:nvSpPr>
        <p:spPr>
          <a:xfrm>
            <a:off x="464283" y="4734117"/>
            <a:ext cx="1052624" cy="7391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Câu 4</a:t>
            </a:r>
            <a:endParaRPr/>
          </a:p>
        </p:txBody>
      </p:sp>
      <p:sp>
        <p:nvSpPr>
          <p:cNvPr id="312" name="Google Shape;312;p14"/>
          <p:cNvSpPr/>
          <p:nvPr/>
        </p:nvSpPr>
        <p:spPr>
          <a:xfrm>
            <a:off x="446565" y="5462657"/>
            <a:ext cx="1052624" cy="73074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Câu 5</a:t>
            </a:r>
            <a:endParaRPr/>
          </a:p>
        </p:txBody>
      </p:sp>
      <p:sp>
        <p:nvSpPr>
          <p:cNvPr id="313" name="Google Shape;313;p14"/>
          <p:cNvSpPr/>
          <p:nvPr/>
        </p:nvSpPr>
        <p:spPr>
          <a:xfrm>
            <a:off x="1593105" y="2368689"/>
            <a:ext cx="4341633" cy="71150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Trời xanh thẳm,</a:t>
            </a:r>
            <a:endParaRPr/>
          </a:p>
        </p:txBody>
      </p:sp>
      <p:sp>
        <p:nvSpPr>
          <p:cNvPr id="314" name="Google Shape;314;p14"/>
          <p:cNvSpPr/>
          <p:nvPr/>
        </p:nvSpPr>
        <p:spPr>
          <a:xfrm>
            <a:off x="1472609" y="3123602"/>
            <a:ext cx="4338083" cy="69111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Trời rải mây trắng nhạt,</a:t>
            </a:r>
            <a:endParaRPr/>
          </a:p>
        </p:txBody>
      </p:sp>
      <p:sp>
        <p:nvSpPr>
          <p:cNvPr id="315" name="Google Shape;315;p14"/>
          <p:cNvSpPr/>
          <p:nvPr/>
        </p:nvSpPr>
        <p:spPr>
          <a:xfrm>
            <a:off x="1531087" y="3855972"/>
            <a:ext cx="4338083" cy="69111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Trời âm u mây mưa,</a:t>
            </a:r>
            <a:endParaRPr/>
          </a:p>
        </p:txBody>
      </p:sp>
      <p:sp>
        <p:nvSpPr>
          <p:cNvPr id="316" name="Google Shape;316;p14"/>
          <p:cNvSpPr/>
          <p:nvPr/>
        </p:nvSpPr>
        <p:spPr>
          <a:xfrm>
            <a:off x="1593105" y="4630653"/>
            <a:ext cx="4338083" cy="73916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Trời ầm ầm dông gió,</a:t>
            </a:r>
            <a:endParaRPr/>
          </a:p>
        </p:txBody>
      </p:sp>
      <p:sp>
        <p:nvSpPr>
          <p:cNvPr id="317" name="Google Shape;317;p14"/>
          <p:cNvSpPr/>
          <p:nvPr/>
        </p:nvSpPr>
        <p:spPr>
          <a:xfrm>
            <a:off x="1520456" y="5324870"/>
            <a:ext cx="4338082" cy="73074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Biển nhiều khi rất đẹp,</a:t>
            </a:r>
            <a:endParaRPr/>
          </a:p>
        </p:txBody>
      </p:sp>
      <p:sp>
        <p:nvSpPr>
          <p:cNvPr id="318" name="Google Shape;318;p14"/>
          <p:cNvSpPr/>
          <p:nvPr/>
        </p:nvSpPr>
        <p:spPr>
          <a:xfrm>
            <a:off x="5901060" y="2531918"/>
            <a:ext cx="6119049"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biển cũng thẳm xanh, như dâng cao lên, 		chắc nịch.</a:t>
            </a:r>
            <a:endParaRPr/>
          </a:p>
        </p:txBody>
      </p:sp>
      <p:sp>
        <p:nvSpPr>
          <p:cNvPr id="319" name="Google Shape;319;p14"/>
          <p:cNvSpPr/>
          <p:nvPr/>
        </p:nvSpPr>
        <p:spPr>
          <a:xfrm>
            <a:off x="5911695" y="3108822"/>
            <a:ext cx="5886897" cy="74887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biển mơ màng dịu hơi sương.</a:t>
            </a:r>
            <a:endParaRPr/>
          </a:p>
        </p:txBody>
      </p:sp>
      <p:sp>
        <p:nvSpPr>
          <p:cNvPr id="320" name="Google Shape;320;p14"/>
          <p:cNvSpPr/>
          <p:nvPr/>
        </p:nvSpPr>
        <p:spPr>
          <a:xfrm>
            <a:off x="5900123" y="3832947"/>
            <a:ext cx="5865627" cy="74887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biển xám xịt, nặng nề.</a:t>
            </a:r>
            <a:endParaRPr/>
          </a:p>
        </p:txBody>
      </p:sp>
      <p:sp>
        <p:nvSpPr>
          <p:cNvPr id="321" name="Google Shape;321;p14"/>
          <p:cNvSpPr/>
          <p:nvPr/>
        </p:nvSpPr>
        <p:spPr>
          <a:xfrm>
            <a:off x="5905479" y="4565139"/>
            <a:ext cx="5883350" cy="75403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biển đục ngầu, giận dữ…</a:t>
            </a:r>
            <a:endParaRPr/>
          </a:p>
        </p:txBody>
      </p:sp>
      <p:sp>
        <p:nvSpPr>
          <p:cNvPr id="322" name="Google Shape;322;p14"/>
          <p:cNvSpPr/>
          <p:nvPr/>
        </p:nvSpPr>
        <p:spPr>
          <a:xfrm>
            <a:off x="6064497" y="5280070"/>
            <a:ext cx="5862084" cy="77034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ai cũng thấy như thế.</a:t>
            </a:r>
            <a:endParaRPr/>
          </a:p>
        </p:txBody>
      </p:sp>
      <p:cxnSp>
        <p:nvCxnSpPr>
          <p:cNvPr id="323" name="Google Shape;323;p14"/>
          <p:cNvCxnSpPr/>
          <p:nvPr/>
        </p:nvCxnSpPr>
        <p:spPr>
          <a:xfrm>
            <a:off x="2713072" y="2932219"/>
            <a:ext cx="489098" cy="0"/>
          </a:xfrm>
          <a:prstGeom prst="straightConnector1">
            <a:avLst/>
          </a:prstGeom>
          <a:noFill/>
          <a:ln cap="flat" cmpd="sng" w="38100">
            <a:solidFill>
              <a:srgbClr val="FF0000"/>
            </a:solidFill>
            <a:prstDash val="solid"/>
            <a:miter lim="800000"/>
            <a:headEnd len="sm" w="sm" type="none"/>
            <a:tailEnd len="sm" w="sm" type="none"/>
          </a:ln>
        </p:spPr>
      </p:cxnSp>
      <p:cxnSp>
        <p:nvCxnSpPr>
          <p:cNvPr id="324" name="Google Shape;324;p14"/>
          <p:cNvCxnSpPr/>
          <p:nvPr/>
        </p:nvCxnSpPr>
        <p:spPr>
          <a:xfrm>
            <a:off x="3319128" y="2932219"/>
            <a:ext cx="1509823" cy="0"/>
          </a:xfrm>
          <a:prstGeom prst="straightConnector1">
            <a:avLst/>
          </a:prstGeom>
          <a:noFill/>
          <a:ln cap="flat" cmpd="sng" w="38100">
            <a:solidFill>
              <a:srgbClr val="0070C0"/>
            </a:solidFill>
            <a:prstDash val="solid"/>
            <a:miter lim="800000"/>
            <a:headEnd len="sm" w="sm" type="none"/>
            <a:tailEnd len="sm" w="sm" type="none"/>
          </a:ln>
        </p:spPr>
      </p:cxnSp>
      <p:cxnSp>
        <p:nvCxnSpPr>
          <p:cNvPr id="325" name="Google Shape;325;p14"/>
          <p:cNvCxnSpPr/>
          <p:nvPr/>
        </p:nvCxnSpPr>
        <p:spPr>
          <a:xfrm flipH="1">
            <a:off x="3202170" y="2549224"/>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26" name="Google Shape;326;p14"/>
          <p:cNvCxnSpPr/>
          <p:nvPr/>
        </p:nvCxnSpPr>
        <p:spPr>
          <a:xfrm flipH="1">
            <a:off x="6608134" y="2483730"/>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27" name="Google Shape;327;p14"/>
          <p:cNvCxnSpPr/>
          <p:nvPr/>
        </p:nvCxnSpPr>
        <p:spPr>
          <a:xfrm flipH="1">
            <a:off x="2503968" y="3287805"/>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28" name="Google Shape;328;p14"/>
          <p:cNvCxnSpPr/>
          <p:nvPr/>
        </p:nvCxnSpPr>
        <p:spPr>
          <a:xfrm flipH="1">
            <a:off x="6613445" y="3325092"/>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29" name="Google Shape;329;p14"/>
          <p:cNvCxnSpPr/>
          <p:nvPr/>
        </p:nvCxnSpPr>
        <p:spPr>
          <a:xfrm flipH="1">
            <a:off x="2796363" y="4008752"/>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0" name="Google Shape;330;p14"/>
          <p:cNvCxnSpPr/>
          <p:nvPr/>
        </p:nvCxnSpPr>
        <p:spPr>
          <a:xfrm flipH="1">
            <a:off x="6612506" y="4011780"/>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1" name="Google Shape;331;p14"/>
          <p:cNvCxnSpPr/>
          <p:nvPr/>
        </p:nvCxnSpPr>
        <p:spPr>
          <a:xfrm flipH="1">
            <a:off x="2778636" y="4776796"/>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2" name="Google Shape;332;p14"/>
          <p:cNvCxnSpPr/>
          <p:nvPr/>
        </p:nvCxnSpPr>
        <p:spPr>
          <a:xfrm flipH="1">
            <a:off x="6600140" y="4760954"/>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3" name="Google Shape;333;p14"/>
          <p:cNvCxnSpPr/>
          <p:nvPr/>
        </p:nvCxnSpPr>
        <p:spPr>
          <a:xfrm flipH="1">
            <a:off x="2684720" y="5507477"/>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4" name="Google Shape;334;p14"/>
          <p:cNvCxnSpPr/>
          <p:nvPr/>
        </p:nvCxnSpPr>
        <p:spPr>
          <a:xfrm flipH="1">
            <a:off x="6390557" y="5492516"/>
            <a:ext cx="116958" cy="425302"/>
          </a:xfrm>
          <a:prstGeom prst="straightConnector1">
            <a:avLst/>
          </a:prstGeom>
          <a:noFill/>
          <a:ln cap="flat" cmpd="sng" w="38100">
            <a:solidFill>
              <a:srgbClr val="C00000"/>
            </a:solidFill>
            <a:prstDash val="solid"/>
            <a:miter lim="800000"/>
            <a:headEnd len="sm" w="sm" type="none"/>
            <a:tailEnd len="sm" w="sm" type="none"/>
          </a:ln>
        </p:spPr>
      </p:cxnSp>
      <p:cxnSp>
        <p:nvCxnSpPr>
          <p:cNvPr id="335" name="Google Shape;335;p14"/>
          <p:cNvCxnSpPr/>
          <p:nvPr/>
        </p:nvCxnSpPr>
        <p:spPr>
          <a:xfrm>
            <a:off x="5998534" y="2857943"/>
            <a:ext cx="561754" cy="0"/>
          </a:xfrm>
          <a:prstGeom prst="straightConnector1">
            <a:avLst/>
          </a:prstGeom>
          <a:noFill/>
          <a:ln cap="flat" cmpd="sng" w="38100">
            <a:solidFill>
              <a:srgbClr val="FF0000"/>
            </a:solidFill>
            <a:prstDash val="solid"/>
            <a:miter lim="800000"/>
            <a:headEnd len="sm" w="sm" type="none"/>
            <a:tailEnd len="sm" w="sm" type="none"/>
          </a:ln>
        </p:spPr>
      </p:cxnSp>
      <p:cxnSp>
        <p:nvCxnSpPr>
          <p:cNvPr id="336" name="Google Shape;336;p14"/>
          <p:cNvCxnSpPr/>
          <p:nvPr/>
        </p:nvCxnSpPr>
        <p:spPr>
          <a:xfrm>
            <a:off x="2004237" y="3636226"/>
            <a:ext cx="489098" cy="0"/>
          </a:xfrm>
          <a:prstGeom prst="straightConnector1">
            <a:avLst/>
          </a:prstGeom>
          <a:noFill/>
          <a:ln cap="flat" cmpd="sng" w="38100">
            <a:solidFill>
              <a:srgbClr val="FF0000"/>
            </a:solidFill>
            <a:prstDash val="solid"/>
            <a:miter lim="800000"/>
            <a:headEnd len="sm" w="sm" type="none"/>
            <a:tailEnd len="sm" w="sm" type="none"/>
          </a:ln>
        </p:spPr>
      </p:cxnSp>
      <p:cxnSp>
        <p:nvCxnSpPr>
          <p:cNvPr id="337" name="Google Shape;337;p14"/>
          <p:cNvCxnSpPr/>
          <p:nvPr/>
        </p:nvCxnSpPr>
        <p:spPr>
          <a:xfrm>
            <a:off x="2285999" y="4363168"/>
            <a:ext cx="489098" cy="0"/>
          </a:xfrm>
          <a:prstGeom prst="straightConnector1">
            <a:avLst/>
          </a:prstGeom>
          <a:noFill/>
          <a:ln cap="flat" cmpd="sng" w="38100">
            <a:solidFill>
              <a:srgbClr val="FF0000"/>
            </a:solidFill>
            <a:prstDash val="solid"/>
            <a:miter lim="800000"/>
            <a:headEnd len="sm" w="sm" type="none"/>
            <a:tailEnd len="sm" w="sm" type="none"/>
          </a:ln>
        </p:spPr>
      </p:cxnSp>
      <p:cxnSp>
        <p:nvCxnSpPr>
          <p:cNvPr id="338" name="Google Shape;338;p14"/>
          <p:cNvCxnSpPr/>
          <p:nvPr/>
        </p:nvCxnSpPr>
        <p:spPr>
          <a:xfrm>
            <a:off x="2241691" y="5159566"/>
            <a:ext cx="489098" cy="0"/>
          </a:xfrm>
          <a:prstGeom prst="straightConnector1">
            <a:avLst/>
          </a:prstGeom>
          <a:noFill/>
          <a:ln cap="flat" cmpd="sng" w="38100">
            <a:solidFill>
              <a:srgbClr val="FF0000"/>
            </a:solidFill>
            <a:prstDash val="solid"/>
            <a:miter lim="800000"/>
            <a:headEnd len="sm" w="sm" type="none"/>
            <a:tailEnd len="sm" w="sm" type="none"/>
          </a:ln>
        </p:spPr>
      </p:cxnSp>
      <p:cxnSp>
        <p:nvCxnSpPr>
          <p:cNvPr id="339" name="Google Shape;339;p14"/>
          <p:cNvCxnSpPr/>
          <p:nvPr/>
        </p:nvCxnSpPr>
        <p:spPr>
          <a:xfrm>
            <a:off x="2055626" y="5861893"/>
            <a:ext cx="581248" cy="0"/>
          </a:xfrm>
          <a:prstGeom prst="straightConnector1">
            <a:avLst/>
          </a:prstGeom>
          <a:noFill/>
          <a:ln cap="flat" cmpd="sng" w="38100">
            <a:solidFill>
              <a:srgbClr val="FF0000"/>
            </a:solidFill>
            <a:prstDash val="solid"/>
            <a:miter lim="800000"/>
            <a:headEnd len="sm" w="sm" type="none"/>
            <a:tailEnd len="sm" w="sm" type="none"/>
          </a:ln>
        </p:spPr>
      </p:cxnSp>
      <p:cxnSp>
        <p:nvCxnSpPr>
          <p:cNvPr id="340" name="Google Shape;340;p14"/>
          <p:cNvCxnSpPr/>
          <p:nvPr/>
        </p:nvCxnSpPr>
        <p:spPr>
          <a:xfrm>
            <a:off x="6003844" y="3655509"/>
            <a:ext cx="609601" cy="0"/>
          </a:xfrm>
          <a:prstGeom prst="straightConnector1">
            <a:avLst/>
          </a:prstGeom>
          <a:noFill/>
          <a:ln cap="flat" cmpd="sng" w="38100">
            <a:solidFill>
              <a:srgbClr val="FF0000"/>
            </a:solidFill>
            <a:prstDash val="solid"/>
            <a:miter lim="800000"/>
            <a:headEnd len="sm" w="sm" type="none"/>
            <a:tailEnd len="sm" w="sm" type="none"/>
          </a:ln>
        </p:spPr>
      </p:cxnSp>
      <p:cxnSp>
        <p:nvCxnSpPr>
          <p:cNvPr id="341" name="Google Shape;341;p14"/>
          <p:cNvCxnSpPr/>
          <p:nvPr/>
        </p:nvCxnSpPr>
        <p:spPr>
          <a:xfrm>
            <a:off x="6008221" y="4372765"/>
            <a:ext cx="572387" cy="0"/>
          </a:xfrm>
          <a:prstGeom prst="straightConnector1">
            <a:avLst/>
          </a:prstGeom>
          <a:noFill/>
          <a:ln cap="flat" cmpd="sng" w="38100">
            <a:solidFill>
              <a:srgbClr val="FF0000"/>
            </a:solidFill>
            <a:prstDash val="solid"/>
            <a:miter lim="800000"/>
            <a:headEnd len="sm" w="sm" type="none"/>
            <a:tailEnd len="sm" w="sm" type="none"/>
          </a:ln>
        </p:spPr>
      </p:cxnSp>
      <p:cxnSp>
        <p:nvCxnSpPr>
          <p:cNvPr id="342" name="Google Shape;342;p14"/>
          <p:cNvCxnSpPr/>
          <p:nvPr/>
        </p:nvCxnSpPr>
        <p:spPr>
          <a:xfrm>
            <a:off x="5990540" y="5112468"/>
            <a:ext cx="609600" cy="0"/>
          </a:xfrm>
          <a:prstGeom prst="straightConnector1">
            <a:avLst/>
          </a:prstGeom>
          <a:noFill/>
          <a:ln cap="flat" cmpd="sng" w="38100">
            <a:solidFill>
              <a:srgbClr val="FF0000"/>
            </a:solidFill>
            <a:prstDash val="solid"/>
            <a:miter lim="800000"/>
            <a:headEnd len="sm" w="sm" type="none"/>
            <a:tailEnd len="sm" w="sm" type="none"/>
          </a:ln>
        </p:spPr>
      </p:cxnSp>
      <p:cxnSp>
        <p:nvCxnSpPr>
          <p:cNvPr id="343" name="Google Shape;343;p14"/>
          <p:cNvCxnSpPr/>
          <p:nvPr/>
        </p:nvCxnSpPr>
        <p:spPr>
          <a:xfrm>
            <a:off x="6160184" y="5828209"/>
            <a:ext cx="230373" cy="0"/>
          </a:xfrm>
          <a:prstGeom prst="straightConnector1">
            <a:avLst/>
          </a:prstGeom>
          <a:noFill/>
          <a:ln cap="flat" cmpd="sng" w="38100">
            <a:solidFill>
              <a:srgbClr val="FF0000"/>
            </a:solidFill>
            <a:prstDash val="solid"/>
            <a:miter lim="800000"/>
            <a:headEnd len="sm" w="sm" type="none"/>
            <a:tailEnd len="sm" w="sm" type="none"/>
          </a:ln>
        </p:spPr>
      </p:cxnSp>
      <p:cxnSp>
        <p:nvCxnSpPr>
          <p:cNvPr id="344" name="Google Shape;344;p14"/>
          <p:cNvCxnSpPr/>
          <p:nvPr/>
        </p:nvCxnSpPr>
        <p:spPr>
          <a:xfrm>
            <a:off x="6725092" y="2865031"/>
            <a:ext cx="4928428" cy="0"/>
          </a:xfrm>
          <a:prstGeom prst="straightConnector1">
            <a:avLst/>
          </a:prstGeom>
          <a:noFill/>
          <a:ln cap="flat" cmpd="sng" w="38100">
            <a:solidFill>
              <a:srgbClr val="0070C0"/>
            </a:solidFill>
            <a:prstDash val="solid"/>
            <a:miter lim="800000"/>
            <a:headEnd len="sm" w="sm" type="none"/>
            <a:tailEnd len="sm" w="sm" type="none"/>
          </a:ln>
        </p:spPr>
      </p:cxnSp>
      <p:cxnSp>
        <p:nvCxnSpPr>
          <p:cNvPr id="345" name="Google Shape;345;p14"/>
          <p:cNvCxnSpPr/>
          <p:nvPr/>
        </p:nvCxnSpPr>
        <p:spPr>
          <a:xfrm>
            <a:off x="6929120" y="3274825"/>
            <a:ext cx="1300480" cy="0"/>
          </a:xfrm>
          <a:prstGeom prst="straightConnector1">
            <a:avLst/>
          </a:prstGeom>
          <a:noFill/>
          <a:ln cap="flat" cmpd="sng" w="38100">
            <a:solidFill>
              <a:srgbClr val="0070C0"/>
            </a:solidFill>
            <a:prstDash val="solid"/>
            <a:miter lim="800000"/>
            <a:headEnd len="sm" w="sm" type="none"/>
            <a:tailEnd len="sm" w="sm" type="none"/>
          </a:ln>
        </p:spPr>
      </p:cxnSp>
      <p:cxnSp>
        <p:nvCxnSpPr>
          <p:cNvPr id="346" name="Google Shape;346;p14"/>
          <p:cNvCxnSpPr/>
          <p:nvPr/>
        </p:nvCxnSpPr>
        <p:spPr>
          <a:xfrm>
            <a:off x="2599661" y="3657492"/>
            <a:ext cx="2604977" cy="0"/>
          </a:xfrm>
          <a:prstGeom prst="straightConnector1">
            <a:avLst/>
          </a:prstGeom>
          <a:noFill/>
          <a:ln cap="flat" cmpd="sng" w="38100">
            <a:solidFill>
              <a:srgbClr val="0070C0"/>
            </a:solidFill>
            <a:prstDash val="solid"/>
            <a:miter lim="800000"/>
            <a:headEnd len="sm" w="sm" type="none"/>
            <a:tailEnd len="sm" w="sm" type="none"/>
          </a:ln>
        </p:spPr>
      </p:cxnSp>
      <p:cxnSp>
        <p:nvCxnSpPr>
          <p:cNvPr id="347" name="Google Shape;347;p14"/>
          <p:cNvCxnSpPr/>
          <p:nvPr/>
        </p:nvCxnSpPr>
        <p:spPr>
          <a:xfrm>
            <a:off x="6709137" y="3676775"/>
            <a:ext cx="3466215" cy="0"/>
          </a:xfrm>
          <a:prstGeom prst="straightConnector1">
            <a:avLst/>
          </a:prstGeom>
          <a:noFill/>
          <a:ln cap="flat" cmpd="sng" w="38100">
            <a:solidFill>
              <a:srgbClr val="0070C0"/>
            </a:solidFill>
            <a:prstDash val="solid"/>
            <a:miter lim="800000"/>
            <a:headEnd len="sm" w="sm" type="none"/>
            <a:tailEnd len="sm" w="sm" type="none"/>
          </a:ln>
        </p:spPr>
      </p:cxnSp>
      <p:cxnSp>
        <p:nvCxnSpPr>
          <p:cNvPr id="348" name="Google Shape;348;p14"/>
          <p:cNvCxnSpPr/>
          <p:nvPr/>
        </p:nvCxnSpPr>
        <p:spPr>
          <a:xfrm>
            <a:off x="2922177" y="4398611"/>
            <a:ext cx="2085757" cy="0"/>
          </a:xfrm>
          <a:prstGeom prst="straightConnector1">
            <a:avLst/>
          </a:prstGeom>
          <a:noFill/>
          <a:ln cap="flat" cmpd="sng" w="38100">
            <a:solidFill>
              <a:srgbClr val="0070C0"/>
            </a:solidFill>
            <a:prstDash val="solid"/>
            <a:miter lim="800000"/>
            <a:headEnd len="sm" w="sm" type="none"/>
            <a:tailEnd len="sm" w="sm" type="none"/>
          </a:ln>
        </p:spPr>
      </p:cxnSp>
      <p:cxnSp>
        <p:nvCxnSpPr>
          <p:cNvPr id="349" name="Google Shape;349;p14"/>
          <p:cNvCxnSpPr/>
          <p:nvPr/>
        </p:nvCxnSpPr>
        <p:spPr>
          <a:xfrm>
            <a:off x="6697566" y="4411752"/>
            <a:ext cx="2360428" cy="0"/>
          </a:xfrm>
          <a:prstGeom prst="straightConnector1">
            <a:avLst/>
          </a:prstGeom>
          <a:noFill/>
          <a:ln cap="flat" cmpd="sng" w="38100">
            <a:solidFill>
              <a:srgbClr val="0070C0"/>
            </a:solidFill>
            <a:prstDash val="solid"/>
            <a:miter lim="800000"/>
            <a:headEnd len="sm" w="sm" type="none"/>
            <a:tailEnd len="sm" w="sm" type="none"/>
          </a:ln>
        </p:spPr>
      </p:cxnSp>
      <p:cxnSp>
        <p:nvCxnSpPr>
          <p:cNvPr id="350" name="Google Shape;350;p14"/>
          <p:cNvCxnSpPr/>
          <p:nvPr/>
        </p:nvCxnSpPr>
        <p:spPr>
          <a:xfrm>
            <a:off x="2874328" y="5197910"/>
            <a:ext cx="2280685" cy="0"/>
          </a:xfrm>
          <a:prstGeom prst="straightConnector1">
            <a:avLst/>
          </a:prstGeom>
          <a:noFill/>
          <a:ln cap="flat" cmpd="sng" w="38100">
            <a:solidFill>
              <a:srgbClr val="0070C0"/>
            </a:solidFill>
            <a:prstDash val="solid"/>
            <a:miter lim="800000"/>
            <a:headEnd len="sm" w="sm" type="none"/>
            <a:tailEnd len="sm" w="sm" type="none"/>
          </a:ln>
        </p:spPr>
      </p:cxnSp>
      <p:cxnSp>
        <p:nvCxnSpPr>
          <p:cNvPr id="351" name="Google Shape;351;p14"/>
          <p:cNvCxnSpPr/>
          <p:nvPr/>
        </p:nvCxnSpPr>
        <p:spPr>
          <a:xfrm>
            <a:off x="6733045" y="5147268"/>
            <a:ext cx="2769784" cy="0"/>
          </a:xfrm>
          <a:prstGeom prst="straightConnector1">
            <a:avLst/>
          </a:prstGeom>
          <a:noFill/>
          <a:ln cap="flat" cmpd="sng" w="38100">
            <a:solidFill>
              <a:srgbClr val="0070C0"/>
            </a:solidFill>
            <a:prstDash val="solid"/>
            <a:miter lim="800000"/>
            <a:headEnd len="sm" w="sm" type="none"/>
            <a:tailEnd len="sm" w="sm" type="none"/>
          </a:ln>
        </p:spPr>
      </p:cxnSp>
      <p:cxnSp>
        <p:nvCxnSpPr>
          <p:cNvPr id="352" name="Google Shape;352;p14"/>
          <p:cNvCxnSpPr/>
          <p:nvPr/>
        </p:nvCxnSpPr>
        <p:spPr>
          <a:xfrm>
            <a:off x="2801678" y="5876070"/>
            <a:ext cx="2440173" cy="0"/>
          </a:xfrm>
          <a:prstGeom prst="straightConnector1">
            <a:avLst/>
          </a:prstGeom>
          <a:noFill/>
          <a:ln cap="flat" cmpd="sng" w="38100">
            <a:solidFill>
              <a:srgbClr val="0070C0"/>
            </a:solidFill>
            <a:prstDash val="solid"/>
            <a:miter lim="800000"/>
            <a:headEnd len="sm" w="sm" type="none"/>
            <a:tailEnd len="sm" w="sm" type="none"/>
          </a:ln>
        </p:spPr>
      </p:cxnSp>
      <p:cxnSp>
        <p:nvCxnSpPr>
          <p:cNvPr id="353" name="Google Shape;353;p14"/>
          <p:cNvCxnSpPr/>
          <p:nvPr/>
        </p:nvCxnSpPr>
        <p:spPr>
          <a:xfrm>
            <a:off x="6472958" y="5867197"/>
            <a:ext cx="2763580" cy="0"/>
          </a:xfrm>
          <a:prstGeom prst="straightConnector1">
            <a:avLst/>
          </a:prstGeom>
          <a:noFill/>
          <a:ln cap="flat" cmpd="sng" w="38100">
            <a:solidFill>
              <a:srgbClr val="0070C0"/>
            </a:solidFill>
            <a:prstDash val="solid"/>
            <a:miter lim="800000"/>
            <a:headEnd len="sm" w="sm" type="none"/>
            <a:tailEnd len="sm" w="sm" type="none"/>
          </a:ln>
        </p:spPr>
      </p:cxnSp>
      <p:sp>
        <p:nvSpPr>
          <p:cNvPr id="354" name="Google Shape;354;p14"/>
          <p:cNvSpPr/>
          <p:nvPr/>
        </p:nvSpPr>
        <p:spPr>
          <a:xfrm>
            <a:off x="2519916" y="2858659"/>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55" name="Google Shape;355;p14"/>
          <p:cNvSpPr/>
          <p:nvPr/>
        </p:nvSpPr>
        <p:spPr>
          <a:xfrm>
            <a:off x="3669788" y="2862666"/>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56" name="Google Shape;356;p14"/>
          <p:cNvSpPr/>
          <p:nvPr/>
        </p:nvSpPr>
        <p:spPr>
          <a:xfrm>
            <a:off x="1851847" y="3600933"/>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57" name="Google Shape;357;p14"/>
          <p:cNvSpPr/>
          <p:nvPr/>
        </p:nvSpPr>
        <p:spPr>
          <a:xfrm>
            <a:off x="3396961" y="3595408"/>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58" name="Google Shape;358;p14"/>
          <p:cNvSpPr/>
          <p:nvPr/>
        </p:nvSpPr>
        <p:spPr>
          <a:xfrm>
            <a:off x="2123750" y="4334369"/>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59" name="Google Shape;359;p14"/>
          <p:cNvSpPr/>
          <p:nvPr/>
        </p:nvSpPr>
        <p:spPr>
          <a:xfrm>
            <a:off x="3458141" y="4338310"/>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60" name="Google Shape;360;p14"/>
          <p:cNvSpPr/>
          <p:nvPr/>
        </p:nvSpPr>
        <p:spPr>
          <a:xfrm>
            <a:off x="2123750" y="5063696"/>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61" name="Google Shape;361;p14"/>
          <p:cNvSpPr/>
          <p:nvPr/>
        </p:nvSpPr>
        <p:spPr>
          <a:xfrm>
            <a:off x="3547730" y="5089649"/>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62" name="Google Shape;362;p14"/>
          <p:cNvSpPr/>
          <p:nvPr/>
        </p:nvSpPr>
        <p:spPr>
          <a:xfrm>
            <a:off x="1968025" y="581476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63" name="Google Shape;363;p14"/>
          <p:cNvSpPr/>
          <p:nvPr/>
        </p:nvSpPr>
        <p:spPr>
          <a:xfrm>
            <a:off x="3624324" y="582810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64" name="Google Shape;364;p14"/>
          <p:cNvSpPr/>
          <p:nvPr/>
        </p:nvSpPr>
        <p:spPr>
          <a:xfrm>
            <a:off x="5892290" y="2806813"/>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65" name="Google Shape;365;p14"/>
          <p:cNvSpPr/>
          <p:nvPr/>
        </p:nvSpPr>
        <p:spPr>
          <a:xfrm>
            <a:off x="9120954" y="283167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66" name="Google Shape;366;p14"/>
          <p:cNvSpPr/>
          <p:nvPr/>
        </p:nvSpPr>
        <p:spPr>
          <a:xfrm>
            <a:off x="5921988" y="3579400"/>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67" name="Google Shape;367;p14"/>
          <p:cNvSpPr/>
          <p:nvPr/>
        </p:nvSpPr>
        <p:spPr>
          <a:xfrm>
            <a:off x="7977826" y="3608643"/>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68" name="Google Shape;368;p14"/>
          <p:cNvSpPr/>
          <p:nvPr/>
        </p:nvSpPr>
        <p:spPr>
          <a:xfrm>
            <a:off x="5877044" y="4322161"/>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69" name="Google Shape;369;p14"/>
          <p:cNvSpPr/>
          <p:nvPr/>
        </p:nvSpPr>
        <p:spPr>
          <a:xfrm>
            <a:off x="7353790" y="4336324"/>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70" name="Google Shape;370;p14"/>
          <p:cNvSpPr/>
          <p:nvPr/>
        </p:nvSpPr>
        <p:spPr>
          <a:xfrm>
            <a:off x="5881045" y="5063752"/>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71" name="Google Shape;371;p14"/>
          <p:cNvSpPr/>
          <p:nvPr/>
        </p:nvSpPr>
        <p:spPr>
          <a:xfrm>
            <a:off x="7620110" y="507206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372" name="Google Shape;372;p14"/>
          <p:cNvSpPr/>
          <p:nvPr/>
        </p:nvSpPr>
        <p:spPr>
          <a:xfrm>
            <a:off x="5736307" y="581476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373" name="Google Shape;373;p14"/>
          <p:cNvSpPr/>
          <p:nvPr/>
        </p:nvSpPr>
        <p:spPr>
          <a:xfrm>
            <a:off x="7450850" y="5839382"/>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cxnSp>
        <p:nvCxnSpPr>
          <p:cNvPr id="374" name="Google Shape;374;p14"/>
          <p:cNvCxnSpPr/>
          <p:nvPr/>
        </p:nvCxnSpPr>
        <p:spPr>
          <a:xfrm flipH="1">
            <a:off x="5497113" y="2406413"/>
            <a:ext cx="148775" cy="757346"/>
          </a:xfrm>
          <a:prstGeom prst="straightConnector1">
            <a:avLst/>
          </a:prstGeom>
          <a:noFill/>
          <a:ln cap="flat" cmpd="sng" w="38100">
            <a:solidFill>
              <a:srgbClr val="C00000"/>
            </a:solidFill>
            <a:prstDash val="solid"/>
            <a:miter lim="800000"/>
            <a:headEnd len="sm" w="sm" type="none"/>
            <a:tailEnd len="sm" w="sm" type="none"/>
          </a:ln>
        </p:spPr>
      </p:cxnSp>
      <p:cxnSp>
        <p:nvCxnSpPr>
          <p:cNvPr id="375" name="Google Shape;375;p14"/>
          <p:cNvCxnSpPr/>
          <p:nvPr/>
        </p:nvCxnSpPr>
        <p:spPr>
          <a:xfrm flipH="1">
            <a:off x="5532784" y="3217774"/>
            <a:ext cx="148775" cy="757346"/>
          </a:xfrm>
          <a:prstGeom prst="straightConnector1">
            <a:avLst/>
          </a:prstGeom>
          <a:noFill/>
          <a:ln cap="flat" cmpd="sng" w="38100">
            <a:solidFill>
              <a:srgbClr val="C00000"/>
            </a:solidFill>
            <a:prstDash val="solid"/>
            <a:miter lim="800000"/>
            <a:headEnd len="sm" w="sm" type="none"/>
            <a:tailEnd len="sm" w="sm" type="none"/>
          </a:ln>
        </p:spPr>
      </p:cxnSp>
      <p:cxnSp>
        <p:nvCxnSpPr>
          <p:cNvPr id="376" name="Google Shape;376;p14"/>
          <p:cNvCxnSpPr/>
          <p:nvPr/>
        </p:nvCxnSpPr>
        <p:spPr>
          <a:xfrm flipH="1">
            <a:off x="5499770" y="4058264"/>
            <a:ext cx="148775" cy="757346"/>
          </a:xfrm>
          <a:prstGeom prst="straightConnector1">
            <a:avLst/>
          </a:prstGeom>
          <a:noFill/>
          <a:ln cap="flat" cmpd="sng" w="38100">
            <a:solidFill>
              <a:srgbClr val="C00000"/>
            </a:solidFill>
            <a:prstDash val="solid"/>
            <a:miter lim="800000"/>
            <a:headEnd len="sm" w="sm" type="none"/>
            <a:tailEnd len="sm" w="sm" type="none"/>
          </a:ln>
        </p:spPr>
      </p:cxnSp>
      <p:cxnSp>
        <p:nvCxnSpPr>
          <p:cNvPr id="377" name="Google Shape;377;p14"/>
          <p:cNvCxnSpPr/>
          <p:nvPr/>
        </p:nvCxnSpPr>
        <p:spPr>
          <a:xfrm flipH="1">
            <a:off x="5615318" y="4768595"/>
            <a:ext cx="148775" cy="757346"/>
          </a:xfrm>
          <a:prstGeom prst="straightConnector1">
            <a:avLst/>
          </a:prstGeom>
          <a:noFill/>
          <a:ln cap="flat" cmpd="sng" w="38100">
            <a:solidFill>
              <a:srgbClr val="C00000"/>
            </a:solidFill>
            <a:prstDash val="solid"/>
            <a:miter lim="800000"/>
            <a:headEnd len="sm" w="sm" type="none"/>
            <a:tailEnd len="sm" w="sm" type="none"/>
          </a:ln>
        </p:spPr>
      </p:cxnSp>
      <p:cxnSp>
        <p:nvCxnSpPr>
          <p:cNvPr id="378" name="Google Shape;378;p14"/>
          <p:cNvCxnSpPr/>
          <p:nvPr/>
        </p:nvCxnSpPr>
        <p:spPr>
          <a:xfrm flipH="1">
            <a:off x="5649373" y="5504660"/>
            <a:ext cx="148775" cy="757346"/>
          </a:xfrm>
          <a:prstGeom prst="straightConnector1">
            <a:avLst/>
          </a:prstGeom>
          <a:noFill/>
          <a:ln cap="flat" cmpd="sng" w="38100">
            <a:solidFill>
              <a:srgbClr val="C0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5"/>
          <p:cNvSpPr/>
          <p:nvPr/>
        </p:nvSpPr>
        <p:spPr>
          <a:xfrm>
            <a:off x="531623" y="527844"/>
            <a:ext cx="11313041" cy="109893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1333A8"/>
              </a:buClr>
              <a:buSzPts val="3600"/>
              <a:buFont typeface="Calibri"/>
              <a:buNone/>
            </a:pPr>
            <a:r>
              <a:rPr b="0" i="0" lang="en-US" sz="3600" u="none" cap="none" strike="noStrike">
                <a:solidFill>
                  <a:srgbClr val="1333A8"/>
                </a:solidFill>
                <a:latin typeface="Calibri"/>
                <a:ea typeface="Calibri"/>
                <a:cs typeface="Calibri"/>
                <a:sym typeface="Calibri"/>
              </a:rPr>
              <a:t>Bài</a:t>
            </a:r>
            <a:r>
              <a:rPr b="0" i="0" lang="en-US" sz="3600" u="none" cap="none" strike="noStrike">
                <a:solidFill>
                  <a:srgbClr val="1333A8"/>
                </a:solidFill>
                <a:latin typeface="Calibri"/>
                <a:ea typeface="Calibri"/>
                <a:cs typeface="Calibri"/>
                <a:sym typeface="Calibri"/>
              </a:rPr>
              <a:t> 2. Có thể tách mỗi vế câu ghép vừa tìm được ở bài tập 1 thành một câu đơn được không? Vì sao?</a:t>
            </a:r>
            <a:endParaRPr b="0" i="0" sz="3600" u="none" cap="none" strike="noStrike">
              <a:solidFill>
                <a:srgbClr val="1333A8"/>
              </a:solidFill>
              <a:latin typeface="Calibri"/>
              <a:ea typeface="Calibri"/>
              <a:cs typeface="Calibri"/>
              <a:sym typeface="Calibri"/>
            </a:endParaRPr>
          </a:p>
        </p:txBody>
      </p:sp>
      <p:grpSp>
        <p:nvGrpSpPr>
          <p:cNvPr id="385" name="Google Shape;385;p15"/>
          <p:cNvGrpSpPr/>
          <p:nvPr/>
        </p:nvGrpSpPr>
        <p:grpSpPr>
          <a:xfrm>
            <a:off x="924306" y="2184398"/>
            <a:ext cx="10343387" cy="3089351"/>
            <a:chOff x="515325" y="4662098"/>
            <a:chExt cx="4173294" cy="3406452"/>
          </a:xfrm>
        </p:grpSpPr>
        <p:pic>
          <p:nvPicPr>
            <p:cNvPr id="386" name="Google Shape;386;p15"/>
            <p:cNvPicPr preferRelativeResize="0"/>
            <p:nvPr/>
          </p:nvPicPr>
          <p:blipFill rotWithShape="1">
            <a:blip r:embed="rId3">
              <a:alphaModFix/>
            </a:blip>
            <a:srcRect b="0" l="0" r="0" t="0"/>
            <a:stretch/>
          </p:blipFill>
          <p:spPr>
            <a:xfrm>
              <a:off x="515325" y="4662098"/>
              <a:ext cx="4173294" cy="3406452"/>
            </a:xfrm>
            <a:prstGeom prst="rect">
              <a:avLst/>
            </a:prstGeom>
            <a:noFill/>
            <a:ln>
              <a:noFill/>
            </a:ln>
          </p:spPr>
        </p:pic>
        <p:sp>
          <p:nvSpPr>
            <p:cNvPr id="387" name="Google Shape;387;p15"/>
            <p:cNvSpPr txBox="1"/>
            <p:nvPr/>
          </p:nvSpPr>
          <p:spPr>
            <a:xfrm>
              <a:off x="696740" y="5264666"/>
              <a:ext cx="3741824" cy="1592115"/>
            </a:xfrm>
            <a:prstGeom prst="rect">
              <a:avLst/>
            </a:prstGeom>
            <a:noFill/>
            <a:ln>
              <a:noFill/>
            </a:ln>
          </p:spPr>
          <p:txBody>
            <a:bodyPr anchorCtr="0" anchor="t" bIns="0" lIns="0" spcFirstLastPara="1" rIns="0" wrap="square" tIns="0">
              <a:spAutoFit/>
            </a:bodyPr>
            <a:lstStyle/>
            <a:p>
              <a:pPr indent="0" lvl="1" marL="386703" marR="0" rtl="0" algn="l">
                <a:lnSpc>
                  <a:spcPct val="139416"/>
                </a:lnSpc>
                <a:spcBef>
                  <a:spcPts val="0"/>
                </a:spcBef>
                <a:spcAft>
                  <a:spcPts val="0"/>
                </a:spcAft>
                <a:buClr>
                  <a:srgbClr val="0C0C0C"/>
                </a:buClr>
                <a:buSzPts val="3600"/>
                <a:buFont typeface="Calibri"/>
                <a:buNone/>
              </a:pPr>
              <a:r>
                <a:rPr b="0" i="0" lang="en-US" sz="3600" u="none" cap="none" strike="noStrike">
                  <a:solidFill>
                    <a:srgbClr val="0C0C0C"/>
                  </a:solidFill>
                  <a:latin typeface="Calibri"/>
                  <a:ea typeface="Calibri"/>
                  <a:cs typeface="Calibri"/>
                  <a:sym typeface="Calibri"/>
                </a:rPr>
                <a:t>Không thể tách mỗi vế câu ghép trên thành một câu đơn, vì mỗi vế câu thể hiện một ý có quan hệ rất chặt chẽ với ý của các vế câu khác.</a:t>
              </a:r>
              <a:endParaRPr/>
            </a:p>
          </p:txBody>
        </p:sp>
      </p:grpSp>
      <p:pic>
        <p:nvPicPr>
          <p:cNvPr id="388" name="Google Shape;388;p15"/>
          <p:cNvPicPr preferRelativeResize="0"/>
          <p:nvPr/>
        </p:nvPicPr>
        <p:blipFill rotWithShape="1">
          <a:blip r:embed="rId4">
            <a:alphaModFix/>
          </a:blip>
          <a:srcRect b="0" l="0" r="0" t="0"/>
          <a:stretch/>
        </p:blipFill>
        <p:spPr>
          <a:xfrm rot="2619833">
            <a:off x="4843478" y="1788374"/>
            <a:ext cx="1308255" cy="403924"/>
          </a:xfrm>
          <a:prstGeom prst="rect">
            <a:avLst/>
          </a:prstGeom>
          <a:noFill/>
          <a:ln>
            <a:noFill/>
          </a:ln>
        </p:spPr>
      </p:pic>
      <p:pic>
        <p:nvPicPr>
          <p:cNvPr id="389" name="Google Shape;389;p15"/>
          <p:cNvPicPr preferRelativeResize="0"/>
          <p:nvPr/>
        </p:nvPicPr>
        <p:blipFill rotWithShape="1">
          <a:blip r:embed="rId5">
            <a:alphaModFix/>
          </a:blip>
          <a:srcRect b="0" l="0" r="0" t="0"/>
          <a:stretch/>
        </p:blipFill>
        <p:spPr>
          <a:xfrm>
            <a:off x="-2684314" y="3886070"/>
            <a:ext cx="6876996" cy="3868310"/>
          </a:xfrm>
          <a:prstGeom prst="rect">
            <a:avLst/>
          </a:prstGeom>
          <a:noFill/>
          <a:ln>
            <a:noFill/>
          </a:ln>
        </p:spPr>
      </p:pic>
      <p:pic>
        <p:nvPicPr>
          <p:cNvPr id="390" name="Google Shape;390;p15"/>
          <p:cNvPicPr preferRelativeResize="0"/>
          <p:nvPr/>
        </p:nvPicPr>
        <p:blipFill rotWithShape="1">
          <a:blip r:embed="rId6">
            <a:alphaModFix/>
          </a:blip>
          <a:srcRect b="0" l="0" r="0" t="0"/>
          <a:stretch/>
        </p:blipFill>
        <p:spPr>
          <a:xfrm>
            <a:off x="9154632" y="4880747"/>
            <a:ext cx="3798651" cy="2136741"/>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2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6"/>
          <p:cNvSpPr/>
          <p:nvPr/>
        </p:nvSpPr>
        <p:spPr>
          <a:xfrm>
            <a:off x="509770" y="697741"/>
            <a:ext cx="11172460" cy="610063"/>
          </a:xfrm>
          <a:prstGeom prst="flowChartAlternateProcess">
            <a:avLst/>
          </a:prstGeom>
          <a:noFill/>
          <a:ln cap="flat" cmpd="sng" w="28575">
            <a:solidFill>
              <a:srgbClr val="4C46A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000">
                <a:solidFill>
                  <a:srgbClr val="1333A8"/>
                </a:solidFill>
                <a:latin typeface="Calibri"/>
                <a:ea typeface="Calibri"/>
                <a:cs typeface="Calibri"/>
                <a:sym typeface="Calibri"/>
              </a:rPr>
              <a:t>Bài 3. Thêm một vế câu vào chỗ trống để tạo thành câu ghép:</a:t>
            </a:r>
            <a:endParaRPr/>
          </a:p>
        </p:txBody>
      </p:sp>
      <p:sp>
        <p:nvSpPr>
          <p:cNvPr id="397" name="Google Shape;397;p16"/>
          <p:cNvSpPr/>
          <p:nvPr/>
        </p:nvSpPr>
        <p:spPr>
          <a:xfrm>
            <a:off x="408479" y="1874067"/>
            <a:ext cx="3812648"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 Mùa xuân đã về,</a:t>
            </a:r>
            <a:endParaRPr/>
          </a:p>
        </p:txBody>
      </p:sp>
      <p:sp>
        <p:nvSpPr>
          <p:cNvPr id="398" name="Google Shape;398;p16"/>
          <p:cNvSpPr/>
          <p:nvPr/>
        </p:nvSpPr>
        <p:spPr>
          <a:xfrm>
            <a:off x="412899" y="2745931"/>
            <a:ext cx="3265966"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b) Mặt trời mọc,</a:t>
            </a:r>
            <a:endParaRPr/>
          </a:p>
        </p:txBody>
      </p:sp>
      <p:sp>
        <p:nvSpPr>
          <p:cNvPr id="399" name="Google Shape;399;p16"/>
          <p:cNvSpPr/>
          <p:nvPr/>
        </p:nvSpPr>
        <p:spPr>
          <a:xfrm>
            <a:off x="412900" y="3693604"/>
            <a:ext cx="9858151" cy="99168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c) Trong truyện cổ tích Cây khế, người em chăm chỉ, hiền hành, còn</a:t>
            </a:r>
            <a:endParaRPr sz="3600">
              <a:solidFill>
                <a:schemeClr val="dk1"/>
              </a:solidFill>
              <a:latin typeface="Calibri"/>
              <a:ea typeface="Calibri"/>
              <a:cs typeface="Calibri"/>
              <a:sym typeface="Calibri"/>
            </a:endParaRPr>
          </a:p>
        </p:txBody>
      </p:sp>
      <p:sp>
        <p:nvSpPr>
          <p:cNvPr id="400" name="Google Shape;400;p16"/>
          <p:cNvSpPr/>
          <p:nvPr/>
        </p:nvSpPr>
        <p:spPr>
          <a:xfrm>
            <a:off x="412899" y="4998833"/>
            <a:ext cx="3278399"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d) Vì trời mưa to</a:t>
            </a:r>
            <a:endParaRPr/>
          </a:p>
        </p:txBody>
      </p:sp>
      <p:sp>
        <p:nvSpPr>
          <p:cNvPr id="401" name="Google Shape;401;p16"/>
          <p:cNvSpPr/>
          <p:nvPr/>
        </p:nvSpPr>
        <p:spPr>
          <a:xfrm>
            <a:off x="3995338" y="1870281"/>
            <a:ext cx="414670"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402" name="Google Shape;402;p16"/>
          <p:cNvSpPr/>
          <p:nvPr/>
        </p:nvSpPr>
        <p:spPr>
          <a:xfrm>
            <a:off x="3531810" y="2736748"/>
            <a:ext cx="414670"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403" name="Google Shape;403;p16"/>
          <p:cNvSpPr/>
          <p:nvPr/>
        </p:nvSpPr>
        <p:spPr>
          <a:xfrm>
            <a:off x="3276628" y="4134510"/>
            <a:ext cx="414670"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404" name="Google Shape;404;p16"/>
          <p:cNvSpPr/>
          <p:nvPr/>
        </p:nvSpPr>
        <p:spPr>
          <a:xfrm>
            <a:off x="3580668" y="4988533"/>
            <a:ext cx="414670"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405" name="Google Shape;405;p16"/>
          <p:cNvSpPr/>
          <p:nvPr/>
        </p:nvSpPr>
        <p:spPr>
          <a:xfrm>
            <a:off x="3995338" y="1870281"/>
            <a:ext cx="3537100"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trăm hoa đua nở.</a:t>
            </a:r>
            <a:endParaRPr/>
          </a:p>
        </p:txBody>
      </p:sp>
      <p:sp>
        <p:nvSpPr>
          <p:cNvPr id="406" name="Google Shape;406;p16"/>
          <p:cNvSpPr/>
          <p:nvPr/>
        </p:nvSpPr>
        <p:spPr>
          <a:xfrm>
            <a:off x="3531810" y="2745931"/>
            <a:ext cx="3119375"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sương tan dần.</a:t>
            </a:r>
            <a:endParaRPr/>
          </a:p>
        </p:txBody>
      </p:sp>
      <p:sp>
        <p:nvSpPr>
          <p:cNvPr id="407" name="Google Shape;407;p16"/>
          <p:cNvSpPr/>
          <p:nvPr/>
        </p:nvSpPr>
        <p:spPr>
          <a:xfrm>
            <a:off x="3276628" y="4133766"/>
            <a:ext cx="6630286"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người anh thì tham lam và độc ác.</a:t>
            </a:r>
            <a:endParaRPr/>
          </a:p>
        </p:txBody>
      </p:sp>
      <p:sp>
        <p:nvSpPr>
          <p:cNvPr id="408" name="Google Shape;408;p16"/>
          <p:cNvSpPr/>
          <p:nvPr/>
        </p:nvSpPr>
        <p:spPr>
          <a:xfrm>
            <a:off x="3580668" y="4987789"/>
            <a:ext cx="4499076"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nên đường ngập nước.</a:t>
            </a:r>
            <a:endParaRPr/>
          </a:p>
        </p:txBody>
      </p:sp>
      <p:pic>
        <p:nvPicPr>
          <p:cNvPr id="409" name="Google Shape;409;p16"/>
          <p:cNvPicPr preferRelativeResize="0"/>
          <p:nvPr/>
        </p:nvPicPr>
        <p:blipFill rotWithShape="1">
          <a:blip r:embed="rId3">
            <a:alphaModFix/>
          </a:blip>
          <a:srcRect b="0" l="0" r="0" t="0"/>
          <a:stretch/>
        </p:blipFill>
        <p:spPr>
          <a:xfrm>
            <a:off x="8196663" y="1292016"/>
            <a:ext cx="4148775" cy="2333686"/>
          </a:xfrm>
          <a:prstGeom prst="rect">
            <a:avLst/>
          </a:prstGeom>
          <a:noFill/>
          <a:ln>
            <a:noFill/>
          </a:ln>
        </p:spPr>
      </p:pic>
      <p:pic>
        <p:nvPicPr>
          <p:cNvPr descr="A picture containing plant, flower&#10;&#10;Description automatically generated" id="410" name="Google Shape;410;p16"/>
          <p:cNvPicPr preferRelativeResize="0"/>
          <p:nvPr/>
        </p:nvPicPr>
        <p:blipFill rotWithShape="1">
          <a:blip r:embed="rId4">
            <a:alphaModFix/>
          </a:blip>
          <a:srcRect b="0" l="0" r="0" t="0"/>
          <a:stretch/>
        </p:blipFill>
        <p:spPr>
          <a:xfrm>
            <a:off x="8513136" y="3391535"/>
            <a:ext cx="4929231" cy="3883623"/>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500"/>
                                        <p:tgtEl>
                                          <p:spTgt spid="396"/>
                                        </p:tgtEl>
                                        <p:attrNameLst>
                                          <p:attrName>ppt_w</p:attrName>
                                        </p:attrNameLst>
                                      </p:cBhvr>
                                      <p:tavLst>
                                        <p:tav fmla="" tm="0">
                                          <p:val>
                                            <p:strVal val="0"/>
                                          </p:val>
                                        </p:tav>
                                        <p:tav fmla="" tm="100000">
                                          <p:val>
                                            <p:strVal val="#ppt_w"/>
                                          </p:val>
                                        </p:tav>
                                      </p:tavLst>
                                    </p:anim>
                                    <p:anim calcmode="lin" valueType="num">
                                      <p:cBhvr additive="base">
                                        <p:cTn dur="500"/>
                                        <p:tgtEl>
                                          <p:spTgt spid="3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1"/>
                                        </p:tgtEl>
                                      </p:cBhvr>
                                    </p:animEffect>
                                    <p:set>
                                      <p:cBhvr>
                                        <p:cTn dur="1" fill="hold">
                                          <p:stCondLst>
                                            <p:cond delay="500"/>
                                          </p:stCondLst>
                                        </p:cTn>
                                        <p:tgtEl>
                                          <p:spTgt spid="40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2"/>
                                        </p:tgtEl>
                                      </p:cBhvr>
                                    </p:animEffect>
                                    <p:set>
                                      <p:cBhvr>
                                        <p:cTn dur="1" fill="hold">
                                          <p:stCondLst>
                                            <p:cond delay="500"/>
                                          </p:stCondLst>
                                        </p:cTn>
                                        <p:tgtEl>
                                          <p:spTgt spid="40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3"/>
                                        </p:tgtEl>
                                      </p:cBhvr>
                                    </p:animEffect>
                                    <p:set>
                                      <p:cBhvr>
                                        <p:cTn dur="1" fill="hold">
                                          <p:stCondLst>
                                            <p:cond delay="500"/>
                                          </p:stCondLst>
                                        </p:cTn>
                                        <p:tgtEl>
                                          <p:spTgt spid="40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4"/>
                                        </p:tgtEl>
                                      </p:cBhvr>
                                    </p:animEffect>
                                    <p:set>
                                      <p:cBhvr>
                                        <p:cTn dur="1" fill="hold">
                                          <p:stCondLst>
                                            <p:cond delay="500"/>
                                          </p:stCondLst>
                                        </p:cTn>
                                        <p:tgtEl>
                                          <p:spTgt spid="4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diagram&#10;&#10;Description automatically generated" id="416" name="Google Shape;416;p17"/>
          <p:cNvPicPr preferRelativeResize="0"/>
          <p:nvPr/>
        </p:nvPicPr>
        <p:blipFill rotWithShape="1">
          <a:blip r:embed="rId3">
            <a:alphaModFix/>
          </a:blip>
          <a:srcRect b="0" l="0" r="0" t="0"/>
          <a:stretch/>
        </p:blipFill>
        <p:spPr>
          <a:xfrm>
            <a:off x="9122799" y="3330892"/>
            <a:ext cx="2840920" cy="3127132"/>
          </a:xfrm>
          <a:prstGeom prst="rect">
            <a:avLst/>
          </a:prstGeom>
          <a:noFill/>
          <a:ln>
            <a:noFill/>
          </a:ln>
        </p:spPr>
      </p:pic>
      <p:pic>
        <p:nvPicPr>
          <p:cNvPr descr="A group of lanterns floating in the air&#10;&#10;Description automatically generated with low confidence" id="417" name="Google Shape;417;p17"/>
          <p:cNvPicPr preferRelativeResize="0"/>
          <p:nvPr/>
        </p:nvPicPr>
        <p:blipFill rotWithShape="1">
          <a:blip r:embed="rId4">
            <a:alphaModFix/>
          </a:blip>
          <a:srcRect b="0" l="0" r="0" t="0"/>
          <a:stretch/>
        </p:blipFill>
        <p:spPr>
          <a:xfrm>
            <a:off x="-1357364" y="182343"/>
            <a:ext cx="6615246" cy="3721076"/>
          </a:xfrm>
          <a:prstGeom prst="rect">
            <a:avLst/>
          </a:prstGeom>
          <a:noFill/>
          <a:ln>
            <a:noFill/>
          </a:ln>
        </p:spPr>
      </p:pic>
      <p:sp>
        <p:nvSpPr>
          <p:cNvPr id="418" name="Google Shape;418;p17"/>
          <p:cNvSpPr txBox="1"/>
          <p:nvPr/>
        </p:nvSpPr>
        <p:spPr>
          <a:xfrm>
            <a:off x="3850793" y="581605"/>
            <a:ext cx="6615246" cy="16158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7200">
                <a:solidFill>
                  <a:srgbClr val="0070C0"/>
                </a:solidFill>
                <a:latin typeface="Arial"/>
                <a:ea typeface="Arial"/>
                <a:cs typeface="Arial"/>
                <a:sym typeface="Arial"/>
              </a:rPr>
              <a:t>Đánh giá mục tiêu</a:t>
            </a:r>
            <a:endParaRPr b="1" sz="7200">
              <a:solidFill>
                <a:srgbClr val="0070C0"/>
              </a:solidFill>
              <a:latin typeface="Arial"/>
              <a:ea typeface="Arial"/>
              <a:cs typeface="Arial"/>
              <a:sym typeface="Arial"/>
            </a:endParaRPr>
          </a:p>
        </p:txBody>
      </p:sp>
      <p:grpSp>
        <p:nvGrpSpPr>
          <p:cNvPr id="419" name="Google Shape;419;p17"/>
          <p:cNvGrpSpPr/>
          <p:nvPr/>
        </p:nvGrpSpPr>
        <p:grpSpPr>
          <a:xfrm rot="-5400000">
            <a:off x="4960265" y="-865894"/>
            <a:ext cx="1816685" cy="7618227"/>
            <a:chOff x="3073723" y="1206959"/>
            <a:chExt cx="1852226" cy="5499244"/>
          </a:xfrm>
        </p:grpSpPr>
        <p:pic>
          <p:nvPicPr>
            <p:cNvPr descr="图片包含 物体&#10;&#10;自动生成的说明" id="420" name="Google Shape;420;p17"/>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421" name="Google Shape;421;p17"/>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422" name="Google Shape;422;p17"/>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423" name="Google Shape;423;p17"/>
            <p:cNvSpPr/>
            <p:nvPr/>
          </p:nvSpPr>
          <p:spPr>
            <a:xfrm rot="5400000">
              <a:off x="3643714" y="1805152"/>
              <a:ext cx="29557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a:t>
              </a:r>
              <a:endParaRPr sz="1800">
                <a:solidFill>
                  <a:schemeClr val="dk1"/>
                </a:solidFill>
                <a:latin typeface="Arial"/>
                <a:ea typeface="Arial"/>
                <a:cs typeface="Arial"/>
                <a:sym typeface="Arial"/>
              </a:endParaRPr>
            </a:p>
          </p:txBody>
        </p:sp>
      </p:grpSp>
      <p:sp>
        <p:nvSpPr>
          <p:cNvPr id="424" name="Google Shape;424;p17"/>
          <p:cNvSpPr txBox="1"/>
          <p:nvPr/>
        </p:nvSpPr>
        <p:spPr>
          <a:xfrm>
            <a:off x="4109448" y="277423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Chuẩn bị cá chép</a:t>
            </a:r>
            <a:endParaRPr sz="4000">
              <a:solidFill>
                <a:schemeClr val="lt1"/>
              </a:solidFill>
              <a:latin typeface="Calibri"/>
              <a:ea typeface="Calibri"/>
              <a:cs typeface="Calibri"/>
              <a:sym typeface="Calibri"/>
            </a:endParaRPr>
          </a:p>
        </p:txBody>
      </p:sp>
      <p:grpSp>
        <p:nvGrpSpPr>
          <p:cNvPr id="425" name="Google Shape;425;p17"/>
          <p:cNvGrpSpPr/>
          <p:nvPr/>
        </p:nvGrpSpPr>
        <p:grpSpPr>
          <a:xfrm rot="-5400000">
            <a:off x="4960264" y="267566"/>
            <a:ext cx="1816685" cy="7618227"/>
            <a:chOff x="3073723" y="1206959"/>
            <a:chExt cx="1852226" cy="5499244"/>
          </a:xfrm>
        </p:grpSpPr>
        <p:pic>
          <p:nvPicPr>
            <p:cNvPr descr="图片包含 物体&#10;&#10;自动生成的说明" id="426" name="Google Shape;426;p17"/>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427" name="Google Shape;427;p17"/>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428" name="Google Shape;428;p17"/>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429" name="Google Shape;429;p17"/>
            <p:cNvSpPr/>
            <p:nvPr/>
          </p:nvSpPr>
          <p:spPr>
            <a:xfrm rot="5400000">
              <a:off x="3609155" y="1798228"/>
              <a:ext cx="350843"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a:t>
              </a:r>
              <a:endParaRPr sz="1800">
                <a:solidFill>
                  <a:schemeClr val="dk1"/>
                </a:solidFill>
                <a:latin typeface="Arial"/>
                <a:ea typeface="Arial"/>
                <a:cs typeface="Arial"/>
                <a:sym typeface="Arial"/>
              </a:endParaRPr>
            </a:p>
          </p:txBody>
        </p:sp>
      </p:grpSp>
      <p:sp>
        <p:nvSpPr>
          <p:cNvPr id="430" name="Google Shape;430;p17"/>
          <p:cNvSpPr txBox="1"/>
          <p:nvPr/>
        </p:nvSpPr>
        <p:spPr>
          <a:xfrm>
            <a:off x="4109447" y="390769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Soạn sớ</a:t>
            </a:r>
            <a:endParaRPr sz="4000">
              <a:solidFill>
                <a:schemeClr val="lt1"/>
              </a:solidFill>
              <a:latin typeface="Calibri"/>
              <a:ea typeface="Calibri"/>
              <a:cs typeface="Calibri"/>
              <a:sym typeface="Calibri"/>
            </a:endParaRPr>
          </a:p>
        </p:txBody>
      </p:sp>
      <p:grpSp>
        <p:nvGrpSpPr>
          <p:cNvPr id="431" name="Google Shape;431;p17"/>
          <p:cNvGrpSpPr/>
          <p:nvPr/>
        </p:nvGrpSpPr>
        <p:grpSpPr>
          <a:xfrm rot="-5400000">
            <a:off x="4942224" y="1509056"/>
            <a:ext cx="1816685" cy="7618227"/>
            <a:chOff x="3073723" y="1206959"/>
            <a:chExt cx="1852226" cy="5499244"/>
          </a:xfrm>
        </p:grpSpPr>
        <p:pic>
          <p:nvPicPr>
            <p:cNvPr descr="图片包含 物体&#10;&#10;自动生成的说明" id="432" name="Google Shape;432;p17"/>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433" name="Google Shape;433;p17"/>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434" name="Google Shape;434;p17"/>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435" name="Google Shape;435;p17"/>
            <p:cNvSpPr/>
            <p:nvPr/>
          </p:nvSpPr>
          <p:spPr>
            <a:xfrm rot="5400000">
              <a:off x="3554770" y="1798228"/>
              <a:ext cx="459614"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III</a:t>
              </a:r>
              <a:endParaRPr sz="1800">
                <a:solidFill>
                  <a:schemeClr val="dk1"/>
                </a:solidFill>
                <a:latin typeface="Arial"/>
                <a:ea typeface="Arial"/>
                <a:cs typeface="Arial"/>
                <a:sym typeface="Arial"/>
              </a:endParaRPr>
            </a:p>
          </p:txBody>
        </p:sp>
      </p:grpSp>
      <p:sp>
        <p:nvSpPr>
          <p:cNvPr id="436" name="Google Shape;436;p17"/>
          <p:cNvSpPr txBox="1"/>
          <p:nvPr/>
        </p:nvSpPr>
        <p:spPr>
          <a:xfrm>
            <a:off x="4095358" y="514918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Về chầu Trời</a:t>
            </a:r>
            <a:endParaRPr sz="4000">
              <a:solidFill>
                <a:schemeClr val="lt1"/>
              </a:solidFill>
              <a:latin typeface="Calibri"/>
              <a:ea typeface="Calibri"/>
              <a:cs typeface="Calibri"/>
              <a:sym typeface="Calibri"/>
            </a:endParaRPr>
          </a:p>
        </p:txBody>
      </p:sp>
      <p:pic>
        <p:nvPicPr>
          <p:cNvPr id="437" name="Google Shape;437;p17"/>
          <p:cNvPicPr preferRelativeResize="0"/>
          <p:nvPr/>
        </p:nvPicPr>
        <p:blipFill rotWithShape="1">
          <a:blip r:embed="rId8">
            <a:alphaModFix/>
          </a:blip>
          <a:srcRect b="0" l="0" r="0" t="0"/>
          <a:stretch/>
        </p:blipFill>
        <p:spPr>
          <a:xfrm>
            <a:off x="8653376" y="2883126"/>
            <a:ext cx="567107" cy="528860"/>
          </a:xfrm>
          <a:prstGeom prst="rect">
            <a:avLst/>
          </a:prstGeom>
          <a:noFill/>
          <a:ln>
            <a:noFill/>
          </a:ln>
        </p:spPr>
      </p:pic>
      <p:pic>
        <p:nvPicPr>
          <p:cNvPr id="438" name="Google Shape;438;p17"/>
          <p:cNvPicPr preferRelativeResize="0"/>
          <p:nvPr/>
        </p:nvPicPr>
        <p:blipFill rotWithShape="1">
          <a:blip r:embed="rId8">
            <a:alphaModFix/>
          </a:blip>
          <a:srcRect b="0" l="0" r="0" t="0"/>
          <a:stretch/>
        </p:blipFill>
        <p:spPr>
          <a:xfrm>
            <a:off x="8653425" y="4016586"/>
            <a:ext cx="567107" cy="528860"/>
          </a:xfrm>
          <a:prstGeom prst="rect">
            <a:avLst/>
          </a:prstGeom>
          <a:noFill/>
          <a:ln>
            <a:noFill/>
          </a:ln>
        </p:spPr>
      </p:pic>
      <p:pic>
        <p:nvPicPr>
          <p:cNvPr id="439" name="Google Shape;439;p17"/>
          <p:cNvPicPr preferRelativeResize="0"/>
          <p:nvPr/>
        </p:nvPicPr>
        <p:blipFill rotWithShape="1">
          <a:blip r:embed="rId8">
            <a:alphaModFix/>
          </a:blip>
          <a:srcRect b="0" l="0" r="0" t="0"/>
          <a:stretch/>
        </p:blipFill>
        <p:spPr>
          <a:xfrm>
            <a:off x="8652908" y="5264868"/>
            <a:ext cx="567107" cy="528860"/>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Logo&#10;&#10;Description automatically generated" id="444" name="Google Shape;444;p18"/>
          <p:cNvPicPr preferRelativeResize="0"/>
          <p:nvPr/>
        </p:nvPicPr>
        <p:blipFill rotWithShape="1">
          <a:blip r:embed="rId3">
            <a:alphaModFix/>
          </a:blip>
          <a:srcRect b="0" l="0" r="0" t="0"/>
          <a:stretch/>
        </p:blipFill>
        <p:spPr>
          <a:xfrm>
            <a:off x="-1585912" y="-885826"/>
            <a:ext cx="7366000" cy="4143375"/>
          </a:xfrm>
          <a:prstGeom prst="rect">
            <a:avLst/>
          </a:prstGeom>
          <a:noFill/>
          <a:ln>
            <a:noFill/>
          </a:ln>
        </p:spPr>
      </p:pic>
      <p:pic>
        <p:nvPicPr>
          <p:cNvPr descr="A picture containing lamp&#10;&#10;Description automatically generated" id="445" name="Google Shape;445;p18"/>
          <p:cNvPicPr preferRelativeResize="0"/>
          <p:nvPr/>
        </p:nvPicPr>
        <p:blipFill rotWithShape="1">
          <a:blip r:embed="rId4">
            <a:alphaModFix/>
          </a:blip>
          <a:srcRect b="0" l="0" r="0" t="0"/>
          <a:stretch/>
        </p:blipFill>
        <p:spPr>
          <a:xfrm flipH="1">
            <a:off x="7549119" y="-368155"/>
            <a:ext cx="6351181" cy="3572539"/>
          </a:xfrm>
          <a:prstGeom prst="rect">
            <a:avLst/>
          </a:prstGeom>
          <a:noFill/>
          <a:ln>
            <a:noFill/>
          </a:ln>
        </p:spPr>
      </p:pic>
      <p:pic>
        <p:nvPicPr>
          <p:cNvPr descr="A picture containing diagram&#10;&#10;Description automatically generated" id="446" name="Google Shape;446;p18"/>
          <p:cNvPicPr preferRelativeResize="0"/>
          <p:nvPr/>
        </p:nvPicPr>
        <p:blipFill rotWithShape="1">
          <a:blip r:embed="rId5">
            <a:alphaModFix/>
          </a:blip>
          <a:srcRect b="0" l="0" r="0" t="0"/>
          <a:stretch/>
        </p:blipFill>
        <p:spPr>
          <a:xfrm>
            <a:off x="8379048" y="2700375"/>
            <a:ext cx="3622074" cy="3986984"/>
          </a:xfrm>
          <a:prstGeom prst="rect">
            <a:avLst/>
          </a:prstGeom>
          <a:noFill/>
          <a:ln>
            <a:noFill/>
          </a:ln>
        </p:spPr>
      </p:pic>
      <p:sp>
        <p:nvSpPr>
          <p:cNvPr id="447" name="Google Shape;447;p18"/>
          <p:cNvSpPr/>
          <p:nvPr/>
        </p:nvSpPr>
        <p:spPr>
          <a:xfrm flipH="1">
            <a:off x="3812953" y="1016501"/>
            <a:ext cx="6092315" cy="2412499"/>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Cảm ơn các bạn nhỏ đã giúp ta hoàn thành nhiệm vụ.</a:t>
            </a:r>
            <a:endParaRPr/>
          </a:p>
        </p:txBody>
      </p:sp>
      <p:pic>
        <p:nvPicPr>
          <p:cNvPr descr="A picture containing plant&#10;&#10;Description automatically generated" id="448" name="Google Shape;448;p18"/>
          <p:cNvPicPr preferRelativeResize="0"/>
          <p:nvPr/>
        </p:nvPicPr>
        <p:blipFill rotWithShape="1">
          <a:blip r:embed="rId6">
            <a:alphaModFix/>
          </a:blip>
          <a:srcRect b="0" l="0" r="0" t="0"/>
          <a:stretch/>
        </p:blipFill>
        <p:spPr>
          <a:xfrm rot="-2677735">
            <a:off x="-1580144" y="2710582"/>
            <a:ext cx="7051678" cy="3966569"/>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822"/>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9"/>
          <p:cNvSpPr/>
          <p:nvPr/>
        </p:nvSpPr>
        <p:spPr>
          <a:xfrm>
            <a:off x="5042197" y="1407921"/>
            <a:ext cx="4548372" cy="859237"/>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0">
                <a:solidFill>
                  <a:srgbClr val="00B0F0"/>
                </a:solidFill>
                <a:latin typeface="Calibri"/>
                <a:ea typeface="Calibri"/>
                <a:cs typeface="Calibri"/>
                <a:sym typeface="Calibri"/>
              </a:rPr>
              <a:t>Dặn dò</a:t>
            </a:r>
            <a:endParaRPr sz="6000">
              <a:solidFill>
                <a:srgbClr val="00B0F0"/>
              </a:solidFill>
              <a:latin typeface="Calibri"/>
              <a:ea typeface="Calibri"/>
              <a:cs typeface="Calibri"/>
              <a:sym typeface="Calibri"/>
            </a:endParaRPr>
          </a:p>
        </p:txBody>
      </p:sp>
      <p:pic>
        <p:nvPicPr>
          <p:cNvPr descr="A picture containing text&#10;&#10;Description automatically generated" id="455" name="Google Shape;455;p19"/>
          <p:cNvPicPr preferRelativeResize="0"/>
          <p:nvPr/>
        </p:nvPicPr>
        <p:blipFill rotWithShape="1">
          <a:blip r:embed="rId3">
            <a:alphaModFix/>
          </a:blip>
          <a:srcRect b="0" l="0" r="0" t="0"/>
          <a:stretch/>
        </p:blipFill>
        <p:spPr>
          <a:xfrm>
            <a:off x="6225955" y="2371060"/>
            <a:ext cx="9092018" cy="5114260"/>
          </a:xfrm>
          <a:prstGeom prst="rect">
            <a:avLst/>
          </a:prstGeom>
          <a:noFill/>
          <a:ln>
            <a:noFill/>
          </a:ln>
        </p:spPr>
      </p:pic>
      <p:pic>
        <p:nvPicPr>
          <p:cNvPr descr="A picture containing indoor, sweet, colorful&#10;&#10;Description automatically generated" id="456" name="Google Shape;456;p19"/>
          <p:cNvPicPr preferRelativeResize="0"/>
          <p:nvPr/>
        </p:nvPicPr>
        <p:blipFill rotWithShape="1">
          <a:blip r:embed="rId4">
            <a:alphaModFix/>
          </a:blip>
          <a:srcRect b="0" l="0" r="0" t="0"/>
          <a:stretch/>
        </p:blipFill>
        <p:spPr>
          <a:xfrm>
            <a:off x="-903767" y="4253022"/>
            <a:ext cx="5094177" cy="2865475"/>
          </a:xfrm>
          <a:prstGeom prst="rect">
            <a:avLst/>
          </a:prstGeom>
          <a:noFill/>
          <a:ln>
            <a:noFill/>
          </a:ln>
        </p:spPr>
      </p:pic>
      <p:pic>
        <p:nvPicPr>
          <p:cNvPr descr="A picture containing lamp&#10;&#10;Description automatically generated" id="457" name="Google Shape;457;p19"/>
          <p:cNvPicPr preferRelativeResize="0"/>
          <p:nvPr/>
        </p:nvPicPr>
        <p:blipFill rotWithShape="1">
          <a:blip r:embed="rId5">
            <a:alphaModFix/>
          </a:blip>
          <a:srcRect b="0" l="0" r="0" t="0"/>
          <a:stretch/>
        </p:blipFill>
        <p:spPr>
          <a:xfrm>
            <a:off x="-2479752" y="-499732"/>
            <a:ext cx="9220790" cy="4837814"/>
          </a:xfrm>
          <a:prstGeom prst="rect">
            <a:avLst/>
          </a:prstGeom>
          <a:noFill/>
          <a:ln>
            <a:noFill/>
          </a:ln>
        </p:spPr>
      </p:pic>
      <p:sp>
        <p:nvSpPr>
          <p:cNvPr id="458" name="Google Shape;458;p19"/>
          <p:cNvSpPr/>
          <p:nvPr/>
        </p:nvSpPr>
        <p:spPr>
          <a:xfrm>
            <a:off x="2903871" y="2633982"/>
            <a:ext cx="6847368" cy="69111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 Ôn lại ghi nhớ.</a:t>
            </a:r>
            <a:endParaRPr/>
          </a:p>
        </p:txBody>
      </p:sp>
      <p:sp>
        <p:nvSpPr>
          <p:cNvPr id="459" name="Google Shape;459;p19"/>
          <p:cNvSpPr/>
          <p:nvPr/>
        </p:nvSpPr>
        <p:spPr>
          <a:xfrm>
            <a:off x="2903871" y="3429000"/>
            <a:ext cx="6847368" cy="108452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 Chuẩn bị bài “Cách nối các vế câu ghép”.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 name="Shape 31"/>
        <p:cNvGrpSpPr/>
        <p:nvPr/>
      </p:nvGrpSpPr>
      <p:grpSpPr>
        <a:xfrm>
          <a:off x="0" y="0"/>
          <a:ext cx="0" cy="0"/>
          <a:chOff x="0" y="0"/>
          <a:chExt cx="0" cy="0"/>
        </a:xfrm>
      </p:grpSpPr>
      <p:pic>
        <p:nvPicPr>
          <p:cNvPr descr="A picture containing diagram&#10;&#10;Description automatically generated" id="32" name="Google Shape;32;p2"/>
          <p:cNvPicPr preferRelativeResize="0"/>
          <p:nvPr/>
        </p:nvPicPr>
        <p:blipFill rotWithShape="1">
          <a:blip r:embed="rId3">
            <a:alphaModFix/>
          </a:blip>
          <a:srcRect b="0" l="0" r="0" t="0"/>
          <a:stretch/>
        </p:blipFill>
        <p:spPr>
          <a:xfrm>
            <a:off x="8145132" y="2381398"/>
            <a:ext cx="3622074" cy="3986984"/>
          </a:xfrm>
          <a:prstGeom prst="rect">
            <a:avLst/>
          </a:prstGeom>
          <a:noFill/>
          <a:ln>
            <a:noFill/>
          </a:ln>
        </p:spPr>
      </p:pic>
      <p:pic>
        <p:nvPicPr>
          <p:cNvPr descr="A group of lanterns floating in the air&#10;&#10;Description automatically generated with low confidence" id="33" name="Google Shape;33;p2"/>
          <p:cNvPicPr preferRelativeResize="0"/>
          <p:nvPr/>
        </p:nvPicPr>
        <p:blipFill rotWithShape="1">
          <a:blip r:embed="rId4">
            <a:alphaModFix/>
          </a:blip>
          <a:srcRect b="0" l="0" r="0" t="0"/>
          <a:stretch/>
        </p:blipFill>
        <p:spPr>
          <a:xfrm>
            <a:off x="-1357364" y="182343"/>
            <a:ext cx="6615246" cy="3721076"/>
          </a:xfrm>
          <a:prstGeom prst="rect">
            <a:avLst/>
          </a:prstGeom>
          <a:noFill/>
          <a:ln>
            <a:noFill/>
          </a:ln>
        </p:spPr>
      </p:pic>
      <p:sp>
        <p:nvSpPr>
          <p:cNvPr id="34" name="Google Shape;34;p2"/>
          <p:cNvSpPr txBox="1"/>
          <p:nvPr/>
        </p:nvSpPr>
        <p:spPr>
          <a:xfrm>
            <a:off x="4492992" y="592310"/>
            <a:ext cx="6615246" cy="16158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7200">
                <a:solidFill>
                  <a:srgbClr val="F75945"/>
                </a:solidFill>
                <a:latin typeface="Arial"/>
                <a:ea typeface="Arial"/>
                <a:cs typeface="Arial"/>
                <a:sym typeface="Arial"/>
              </a:rPr>
              <a:t>Ông Táo về trời</a:t>
            </a:r>
            <a:endParaRPr sz="7200">
              <a:solidFill>
                <a:srgbClr val="F75945"/>
              </a:solidFill>
              <a:latin typeface="Arial"/>
              <a:ea typeface="Arial"/>
              <a:cs typeface="Arial"/>
              <a:sym typeface="Arial"/>
            </a:endParaRPr>
          </a:p>
        </p:txBody>
      </p:sp>
      <p:grpSp>
        <p:nvGrpSpPr>
          <p:cNvPr id="35" name="Google Shape;35;p2"/>
          <p:cNvGrpSpPr/>
          <p:nvPr/>
        </p:nvGrpSpPr>
        <p:grpSpPr>
          <a:xfrm rot="-5400000">
            <a:off x="4942225" y="-865894"/>
            <a:ext cx="1816685" cy="7618227"/>
            <a:chOff x="3073723" y="1206959"/>
            <a:chExt cx="1852226" cy="5499244"/>
          </a:xfrm>
        </p:grpSpPr>
        <p:pic>
          <p:nvPicPr>
            <p:cNvPr descr="图片包含 物体&#10;&#10;自动生成的说明" id="36" name="Google Shape;36;p2"/>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37" name="Google Shape;37;p2"/>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38" name="Google Shape;38;p2"/>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39" name="Google Shape;39;p2"/>
            <p:cNvSpPr/>
            <p:nvPr/>
          </p:nvSpPr>
          <p:spPr>
            <a:xfrm rot="5400000">
              <a:off x="3643714" y="1805152"/>
              <a:ext cx="29557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a:t>
              </a:r>
              <a:endParaRPr sz="1800">
                <a:solidFill>
                  <a:schemeClr val="dk1"/>
                </a:solidFill>
                <a:latin typeface="Arial"/>
                <a:ea typeface="Arial"/>
                <a:cs typeface="Arial"/>
                <a:sym typeface="Arial"/>
              </a:endParaRPr>
            </a:p>
          </p:txBody>
        </p:sp>
      </p:grpSp>
      <p:sp>
        <p:nvSpPr>
          <p:cNvPr id="40" name="Google Shape;40;p2"/>
          <p:cNvSpPr txBox="1"/>
          <p:nvPr/>
        </p:nvSpPr>
        <p:spPr>
          <a:xfrm>
            <a:off x="4095359" y="277423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Chuẩn bị cá chép</a:t>
            </a:r>
            <a:endParaRPr sz="4000">
              <a:solidFill>
                <a:schemeClr val="lt1"/>
              </a:solidFill>
              <a:latin typeface="Calibri"/>
              <a:ea typeface="Calibri"/>
              <a:cs typeface="Calibri"/>
              <a:sym typeface="Calibri"/>
            </a:endParaRPr>
          </a:p>
        </p:txBody>
      </p:sp>
      <p:grpSp>
        <p:nvGrpSpPr>
          <p:cNvPr id="41" name="Google Shape;41;p2"/>
          <p:cNvGrpSpPr/>
          <p:nvPr/>
        </p:nvGrpSpPr>
        <p:grpSpPr>
          <a:xfrm rot="-5400000">
            <a:off x="4942224" y="267566"/>
            <a:ext cx="1816685" cy="7618227"/>
            <a:chOff x="3073723" y="1206959"/>
            <a:chExt cx="1852226" cy="5499244"/>
          </a:xfrm>
        </p:grpSpPr>
        <p:pic>
          <p:nvPicPr>
            <p:cNvPr descr="图片包含 物体&#10;&#10;自动生成的说明" id="42" name="Google Shape;42;p2"/>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43" name="Google Shape;43;p2"/>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44" name="Google Shape;44;p2"/>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45" name="Google Shape;45;p2"/>
            <p:cNvSpPr/>
            <p:nvPr/>
          </p:nvSpPr>
          <p:spPr>
            <a:xfrm rot="5400000">
              <a:off x="3609155" y="1798228"/>
              <a:ext cx="350843"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a:t>
              </a:r>
              <a:endParaRPr sz="1800">
                <a:solidFill>
                  <a:schemeClr val="dk1"/>
                </a:solidFill>
                <a:latin typeface="Arial"/>
                <a:ea typeface="Arial"/>
                <a:cs typeface="Arial"/>
                <a:sym typeface="Arial"/>
              </a:endParaRPr>
            </a:p>
          </p:txBody>
        </p:sp>
      </p:grpSp>
      <p:sp>
        <p:nvSpPr>
          <p:cNvPr id="46" name="Google Shape;46;p2"/>
          <p:cNvSpPr txBox="1"/>
          <p:nvPr/>
        </p:nvSpPr>
        <p:spPr>
          <a:xfrm>
            <a:off x="4095358" y="390769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Soạn sớ</a:t>
            </a:r>
            <a:endParaRPr sz="4000">
              <a:solidFill>
                <a:schemeClr val="lt1"/>
              </a:solidFill>
              <a:latin typeface="Calibri"/>
              <a:ea typeface="Calibri"/>
              <a:cs typeface="Calibri"/>
              <a:sym typeface="Calibri"/>
            </a:endParaRPr>
          </a:p>
        </p:txBody>
      </p:sp>
      <p:grpSp>
        <p:nvGrpSpPr>
          <p:cNvPr id="47" name="Google Shape;47;p2"/>
          <p:cNvGrpSpPr/>
          <p:nvPr/>
        </p:nvGrpSpPr>
        <p:grpSpPr>
          <a:xfrm rot="-5400000">
            <a:off x="4942224" y="1509056"/>
            <a:ext cx="1816685" cy="7618227"/>
            <a:chOff x="3073723" y="1206959"/>
            <a:chExt cx="1852226" cy="5499244"/>
          </a:xfrm>
        </p:grpSpPr>
        <p:pic>
          <p:nvPicPr>
            <p:cNvPr descr="图片包含 物体&#10;&#10;自动生成的说明" id="48" name="Google Shape;48;p2"/>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49" name="Google Shape;49;p2"/>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50" name="Google Shape;50;p2"/>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51" name="Google Shape;51;p2"/>
            <p:cNvSpPr/>
            <p:nvPr/>
          </p:nvSpPr>
          <p:spPr>
            <a:xfrm rot="5400000">
              <a:off x="3554770" y="1798228"/>
              <a:ext cx="459614"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III</a:t>
              </a:r>
              <a:endParaRPr sz="1800">
                <a:solidFill>
                  <a:schemeClr val="dk1"/>
                </a:solidFill>
                <a:latin typeface="Arial"/>
                <a:ea typeface="Arial"/>
                <a:cs typeface="Arial"/>
                <a:sym typeface="Arial"/>
              </a:endParaRPr>
            </a:p>
          </p:txBody>
        </p:sp>
      </p:grpSp>
      <p:sp>
        <p:nvSpPr>
          <p:cNvPr id="52" name="Google Shape;52;p2"/>
          <p:cNvSpPr txBox="1"/>
          <p:nvPr/>
        </p:nvSpPr>
        <p:spPr>
          <a:xfrm>
            <a:off x="4095358" y="5149187"/>
            <a:ext cx="39731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Về chầu Trời</a:t>
            </a:r>
            <a:endParaRPr sz="4000">
              <a:solidFill>
                <a:schemeClr val="lt1"/>
              </a:solidFill>
              <a:latin typeface="Calibri"/>
              <a:ea typeface="Calibri"/>
              <a:cs typeface="Calibri"/>
              <a:sym typeface="Calibri"/>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
                                        </p:tgtEl>
                                        <p:attrNameLst>
                                          <p:attrName>style.visibility</p:attrName>
                                        </p:attrNameLst>
                                      </p:cBhvr>
                                      <p:to>
                                        <p:strVal val="visible"/>
                                      </p:to>
                                    </p:set>
                                    <p:animEffect filter="fade" transition="in">
                                      <p:cBhvr>
                                        <p:cTn dur="1000"/>
                                        <p:tgtEl>
                                          <p:spTgt spid="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
                                        </p:tgtEl>
                                        <p:attrNameLst>
                                          <p:attrName>style.visibility</p:attrName>
                                        </p:attrNameLst>
                                      </p:cBhvr>
                                      <p:to>
                                        <p:strVal val="visible"/>
                                      </p:to>
                                    </p:set>
                                    <p:animEffect filter="fade" transition="in">
                                      <p:cBhvr>
                                        <p:cTn dur="1822"/>
                                        <p:tgtEl>
                                          <p:spTgt spid="35"/>
                                        </p:tgtEl>
                                      </p:cBhvr>
                                    </p:animEffect>
                                  </p:childTnLst>
                                </p:cTn>
                              </p:par>
                              <p:par>
                                <p:cTn fill="hold" nodeType="withEffect" presetClass="entr" presetID="10" presetSubtype="0">
                                  <p:stCondLst>
                                    <p:cond delay="0"/>
                                  </p:stCondLst>
                                  <p:childTnLst>
                                    <p:set>
                                      <p:cBhvr>
                                        <p:cTn dur="1" fill="hold">
                                          <p:stCondLst>
                                            <p:cond delay="0"/>
                                          </p:stCondLst>
                                        </p:cTn>
                                        <p:tgtEl>
                                          <p:spTgt spid="40"/>
                                        </p:tgtEl>
                                        <p:attrNameLst>
                                          <p:attrName>style.visibility</p:attrName>
                                        </p:attrNameLst>
                                      </p:cBhvr>
                                      <p:to>
                                        <p:strVal val="visible"/>
                                      </p:to>
                                    </p:set>
                                    <p:animEffect filter="fade" transition="in">
                                      <p:cBhvr>
                                        <p:cTn dur="1822"/>
                                        <p:tgtEl>
                                          <p:spTgt spid="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
                                        </p:tgtEl>
                                        <p:attrNameLst>
                                          <p:attrName>style.visibility</p:attrName>
                                        </p:attrNameLst>
                                      </p:cBhvr>
                                      <p:to>
                                        <p:strVal val="visible"/>
                                      </p:to>
                                    </p:set>
                                    <p:animEffect filter="fade" transition="in">
                                      <p:cBhvr>
                                        <p:cTn dur="1822"/>
                                        <p:tgtEl>
                                          <p:spTgt spid="41"/>
                                        </p:tgtEl>
                                      </p:cBhvr>
                                    </p:animEffect>
                                  </p:childTnLst>
                                </p:cTn>
                              </p:par>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822"/>
                                        <p:tgtEl>
                                          <p:spTgt spid="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
                                        </p:tgtEl>
                                        <p:attrNameLst>
                                          <p:attrName>style.visibility</p:attrName>
                                        </p:attrNameLst>
                                      </p:cBhvr>
                                      <p:to>
                                        <p:strVal val="visible"/>
                                      </p:to>
                                    </p:set>
                                    <p:animEffect filter="fade" transition="in">
                                      <p:cBhvr>
                                        <p:cTn dur="1822"/>
                                        <p:tgtEl>
                                          <p:spTgt spid="47"/>
                                        </p:tgtEl>
                                      </p:cBhvr>
                                    </p:animEffect>
                                  </p:childTnLst>
                                </p:cTn>
                              </p:par>
                              <p:par>
                                <p:cTn fill="hold" nodeType="withEffect" presetClass="entr" presetID="10" presetSubtype="0">
                                  <p:stCondLst>
                                    <p:cond delay="0"/>
                                  </p:stCondLst>
                                  <p:childTnLst>
                                    <p:set>
                                      <p:cBhvr>
                                        <p:cTn dur="1" fill="hold">
                                          <p:stCondLst>
                                            <p:cond delay="0"/>
                                          </p:stCondLst>
                                        </p:cTn>
                                        <p:tgtEl>
                                          <p:spTgt spid="52"/>
                                        </p:tgtEl>
                                        <p:attrNameLst>
                                          <p:attrName>style.visibility</p:attrName>
                                        </p:attrNameLst>
                                      </p:cBhvr>
                                      <p:to>
                                        <p:strVal val="visible"/>
                                      </p:to>
                                    </p:set>
                                    <p:animEffect filter="fade" transition="in">
                                      <p:cBhvr>
                                        <p:cTn dur="1822"/>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20"/>
          <p:cNvPicPr preferRelativeResize="0"/>
          <p:nvPr/>
        </p:nvPicPr>
        <p:blipFill rotWithShape="1">
          <a:blip r:embed="rId3">
            <a:alphaModFix/>
          </a:blip>
          <a:srcRect b="0" l="8641" r="2663" t="8186"/>
          <a:stretch/>
        </p:blipFill>
        <p:spPr>
          <a:xfrm>
            <a:off x="457200" y="409074"/>
            <a:ext cx="3043990" cy="5263353"/>
          </a:xfrm>
          <a:prstGeom prst="rect">
            <a:avLst/>
          </a:prstGeom>
          <a:noFill/>
          <a:ln>
            <a:noFill/>
          </a:ln>
        </p:spPr>
      </p:pic>
      <p:pic>
        <p:nvPicPr>
          <p:cNvPr id="466" name="Google Shape;466;p20"/>
          <p:cNvPicPr preferRelativeResize="0"/>
          <p:nvPr/>
        </p:nvPicPr>
        <p:blipFill rotWithShape="1">
          <a:blip r:embed="rId3">
            <a:alphaModFix/>
          </a:blip>
          <a:srcRect b="0" l="8641" r="2663" t="8186"/>
          <a:stretch/>
        </p:blipFill>
        <p:spPr>
          <a:xfrm flipH="1">
            <a:off x="8690812" y="409074"/>
            <a:ext cx="3043990" cy="5263353"/>
          </a:xfrm>
          <a:prstGeom prst="rect">
            <a:avLst/>
          </a:prstGeom>
          <a:noFill/>
          <a:ln>
            <a:noFill/>
          </a:ln>
        </p:spPr>
      </p:pic>
      <p:pic>
        <p:nvPicPr>
          <p:cNvPr id="467" name="Google Shape;467;p20"/>
          <p:cNvPicPr preferRelativeResize="0"/>
          <p:nvPr/>
        </p:nvPicPr>
        <p:blipFill rotWithShape="1">
          <a:blip r:embed="rId4">
            <a:alphaModFix/>
          </a:blip>
          <a:srcRect b="0" l="0" r="0" t="0"/>
          <a:stretch/>
        </p:blipFill>
        <p:spPr>
          <a:xfrm>
            <a:off x="1507702" y="3254505"/>
            <a:ext cx="2492366" cy="2198185"/>
          </a:xfrm>
          <a:prstGeom prst="rect">
            <a:avLst/>
          </a:prstGeom>
          <a:noFill/>
          <a:ln>
            <a:noFill/>
          </a:ln>
        </p:spPr>
      </p:pic>
      <p:pic>
        <p:nvPicPr>
          <p:cNvPr id="468" name="Google Shape;468;p20"/>
          <p:cNvPicPr preferRelativeResize="0"/>
          <p:nvPr/>
        </p:nvPicPr>
        <p:blipFill rotWithShape="1">
          <a:blip r:embed="rId4">
            <a:alphaModFix/>
          </a:blip>
          <a:srcRect b="0" l="0" r="0" t="0"/>
          <a:stretch/>
        </p:blipFill>
        <p:spPr>
          <a:xfrm flipH="1">
            <a:off x="8444145" y="3429000"/>
            <a:ext cx="2492366" cy="2198185"/>
          </a:xfrm>
          <a:prstGeom prst="rect">
            <a:avLst/>
          </a:prstGeom>
          <a:noFill/>
          <a:ln>
            <a:noFill/>
          </a:ln>
        </p:spPr>
      </p:pic>
      <p:pic>
        <p:nvPicPr>
          <p:cNvPr descr="图片包含 玩具&#10;&#10;自动生成的说明" id="469" name="Google Shape;469;p20"/>
          <p:cNvPicPr preferRelativeResize="0"/>
          <p:nvPr/>
        </p:nvPicPr>
        <p:blipFill rotWithShape="1">
          <a:blip r:embed="rId5">
            <a:alphaModFix/>
          </a:blip>
          <a:srcRect b="0" l="0" r="0" t="0"/>
          <a:stretch/>
        </p:blipFill>
        <p:spPr>
          <a:xfrm>
            <a:off x="3430085" y="2796731"/>
            <a:ext cx="5750886" cy="4061269"/>
          </a:xfrm>
          <a:prstGeom prst="rect">
            <a:avLst/>
          </a:prstGeom>
          <a:noFill/>
          <a:ln>
            <a:noFill/>
          </a:ln>
        </p:spPr>
      </p:pic>
      <p:sp>
        <p:nvSpPr>
          <p:cNvPr id="470" name="Google Shape;470;p20"/>
          <p:cNvSpPr/>
          <p:nvPr/>
        </p:nvSpPr>
        <p:spPr>
          <a:xfrm>
            <a:off x="1722474" y="1127051"/>
            <a:ext cx="9016409" cy="16696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600">
                <a:solidFill>
                  <a:schemeClr val="dk1"/>
                </a:solidFill>
                <a:latin typeface="Arial"/>
                <a:ea typeface="Arial"/>
                <a:cs typeface="Arial"/>
                <a:sym typeface="Arial"/>
              </a:rPr>
              <a:t>Chào tạm biệt các em!</a:t>
            </a:r>
            <a:endParaRPr sz="9600">
              <a:solidFill>
                <a:schemeClr val="dk1"/>
              </a:solidFill>
              <a:latin typeface="Arial"/>
              <a:ea typeface="Arial"/>
              <a:cs typeface="Arial"/>
              <a:sym typeface="Arial"/>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descr="A hand holding a bunch of yellow flowers&#10;&#10;Description automatically generated with medium confidence" id="58" name="Google Shape;58;p3"/>
          <p:cNvPicPr preferRelativeResize="0"/>
          <p:nvPr/>
        </p:nvPicPr>
        <p:blipFill rotWithShape="1">
          <a:blip r:embed="rId3">
            <a:alphaModFix/>
          </a:blip>
          <a:srcRect b="0" l="0" r="0" t="0"/>
          <a:stretch/>
        </p:blipFill>
        <p:spPr>
          <a:xfrm flipH="1">
            <a:off x="8042194" y="2717084"/>
            <a:ext cx="5308592" cy="2986083"/>
          </a:xfrm>
          <a:prstGeom prst="rect">
            <a:avLst/>
          </a:prstGeom>
          <a:noFill/>
          <a:ln>
            <a:noFill/>
          </a:ln>
        </p:spPr>
      </p:pic>
      <p:grpSp>
        <p:nvGrpSpPr>
          <p:cNvPr id="59" name="Google Shape;59;p3"/>
          <p:cNvGrpSpPr/>
          <p:nvPr/>
        </p:nvGrpSpPr>
        <p:grpSpPr>
          <a:xfrm rot="-5400000">
            <a:off x="2104498" y="-2365749"/>
            <a:ext cx="1998921" cy="6539025"/>
            <a:chOff x="3073723" y="1206959"/>
            <a:chExt cx="1852226" cy="5499244"/>
          </a:xfrm>
        </p:grpSpPr>
        <p:pic>
          <p:nvPicPr>
            <p:cNvPr descr="图片包含 物体&#10;&#10;自动生成的说明" id="60" name="Google Shape;60;p3"/>
            <p:cNvPicPr preferRelativeResize="0"/>
            <p:nvPr/>
          </p:nvPicPr>
          <p:blipFill rotWithShape="1">
            <a:blip r:embed="rId4">
              <a:alphaModFix/>
            </a:blip>
            <a:srcRect b="0" l="0" r="0" t="0"/>
            <a:stretch/>
          </p:blipFill>
          <p:spPr>
            <a:xfrm>
              <a:off x="3073723" y="1206959"/>
              <a:ext cx="1852226" cy="5499244"/>
            </a:xfrm>
            <a:prstGeom prst="rect">
              <a:avLst/>
            </a:prstGeom>
            <a:noFill/>
            <a:ln>
              <a:noFill/>
            </a:ln>
          </p:spPr>
        </p:pic>
        <p:pic>
          <p:nvPicPr>
            <p:cNvPr id="61" name="Google Shape;61;p3"/>
            <p:cNvPicPr preferRelativeResize="0"/>
            <p:nvPr/>
          </p:nvPicPr>
          <p:blipFill rotWithShape="1">
            <a:blip r:embed="rId5">
              <a:alphaModFix/>
            </a:blip>
            <a:srcRect b="21606" l="0" r="25288" t="0"/>
            <a:stretch/>
          </p:blipFill>
          <p:spPr>
            <a:xfrm>
              <a:off x="3432379" y="2513038"/>
              <a:ext cx="784786" cy="3129280"/>
            </a:xfrm>
            <a:prstGeom prst="rect">
              <a:avLst/>
            </a:prstGeom>
            <a:noFill/>
            <a:ln>
              <a:noFill/>
            </a:ln>
          </p:spPr>
        </p:pic>
        <p:pic>
          <p:nvPicPr>
            <p:cNvPr id="62" name="Google Shape;62;p3"/>
            <p:cNvPicPr preferRelativeResize="0"/>
            <p:nvPr/>
          </p:nvPicPr>
          <p:blipFill rotWithShape="1">
            <a:blip r:embed="rId6">
              <a:alphaModFix/>
            </a:blip>
            <a:srcRect b="14047" l="0" r="23375" t="19807"/>
            <a:stretch/>
          </p:blipFill>
          <p:spPr>
            <a:xfrm>
              <a:off x="3387458" y="1601178"/>
              <a:ext cx="905516" cy="1087120"/>
            </a:xfrm>
            <a:prstGeom prst="rect">
              <a:avLst/>
            </a:prstGeom>
            <a:noFill/>
            <a:ln>
              <a:noFill/>
            </a:ln>
          </p:spPr>
        </p:pic>
        <p:sp>
          <p:nvSpPr>
            <p:cNvPr id="63" name="Google Shape;63;p3"/>
            <p:cNvSpPr txBox="1"/>
            <p:nvPr/>
          </p:nvSpPr>
          <p:spPr>
            <a:xfrm rot="5400000">
              <a:off x="2352940" y="3783380"/>
              <a:ext cx="2921075" cy="6559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Chuẩn bị</a:t>
              </a:r>
              <a:endParaRPr sz="4000">
                <a:solidFill>
                  <a:schemeClr val="lt1"/>
                </a:solidFill>
                <a:latin typeface="Calibri"/>
                <a:ea typeface="Calibri"/>
                <a:cs typeface="Calibri"/>
                <a:sym typeface="Calibri"/>
              </a:endParaRPr>
            </a:p>
          </p:txBody>
        </p:sp>
        <p:sp>
          <p:nvSpPr>
            <p:cNvPr id="64" name="Google Shape;64;p3"/>
            <p:cNvSpPr/>
            <p:nvPr/>
          </p:nvSpPr>
          <p:spPr>
            <a:xfrm rot="5400000">
              <a:off x="3643714" y="1805152"/>
              <a:ext cx="29557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a:t>
              </a:r>
              <a:endParaRPr sz="1800">
                <a:solidFill>
                  <a:schemeClr val="dk1"/>
                </a:solidFill>
                <a:latin typeface="Arial"/>
                <a:ea typeface="Arial"/>
                <a:cs typeface="Arial"/>
                <a:sym typeface="Arial"/>
              </a:endParaRPr>
            </a:p>
          </p:txBody>
        </p:sp>
      </p:grpSp>
      <p:sp>
        <p:nvSpPr>
          <p:cNvPr id="65" name="Google Shape;65;p3"/>
          <p:cNvSpPr/>
          <p:nvPr/>
        </p:nvSpPr>
        <p:spPr>
          <a:xfrm>
            <a:off x="573214" y="1903224"/>
            <a:ext cx="10470706" cy="764919"/>
          </a:xfrm>
          <a:prstGeom prst="flowChartAlternateProcess">
            <a:avLst/>
          </a:prstGeom>
          <a:noFill/>
          <a:ln cap="flat" cmpd="sng" w="28575">
            <a:solidFill>
              <a:srgbClr val="4C46A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1333A8"/>
                </a:solidFill>
                <a:latin typeface="Calibri"/>
                <a:ea typeface="Calibri"/>
                <a:cs typeface="Calibri"/>
                <a:sym typeface="Calibri"/>
              </a:rPr>
              <a:t>Em hãy xác định chủ ngữ, vị ngữ trong các câu sau:</a:t>
            </a:r>
            <a:endParaRPr/>
          </a:p>
        </p:txBody>
      </p:sp>
      <p:sp>
        <p:nvSpPr>
          <p:cNvPr id="66" name="Google Shape;66;p3"/>
          <p:cNvSpPr/>
          <p:nvPr/>
        </p:nvSpPr>
        <p:spPr>
          <a:xfrm>
            <a:off x="680720" y="3281680"/>
            <a:ext cx="8666480" cy="90817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 Đồng làng vương chút heo may.</a:t>
            </a:r>
            <a:endParaRPr/>
          </a:p>
        </p:txBody>
      </p:sp>
      <p:cxnSp>
        <p:nvCxnSpPr>
          <p:cNvPr id="67" name="Google Shape;67;p3"/>
          <p:cNvCxnSpPr/>
          <p:nvPr/>
        </p:nvCxnSpPr>
        <p:spPr>
          <a:xfrm>
            <a:off x="1169667" y="3992880"/>
            <a:ext cx="1583693" cy="0"/>
          </a:xfrm>
          <a:prstGeom prst="straightConnector1">
            <a:avLst/>
          </a:prstGeom>
          <a:noFill/>
          <a:ln cap="flat" cmpd="sng" w="38100">
            <a:solidFill>
              <a:srgbClr val="FF0000"/>
            </a:solidFill>
            <a:prstDash val="solid"/>
            <a:miter lim="800000"/>
            <a:headEnd len="sm" w="sm" type="none"/>
            <a:tailEnd len="sm" w="sm" type="none"/>
          </a:ln>
        </p:spPr>
      </p:cxnSp>
      <p:cxnSp>
        <p:nvCxnSpPr>
          <p:cNvPr id="68" name="Google Shape;68;p3"/>
          <p:cNvCxnSpPr/>
          <p:nvPr/>
        </p:nvCxnSpPr>
        <p:spPr>
          <a:xfrm>
            <a:off x="2987040" y="3992880"/>
            <a:ext cx="3281680" cy="0"/>
          </a:xfrm>
          <a:prstGeom prst="straightConnector1">
            <a:avLst/>
          </a:prstGeom>
          <a:noFill/>
          <a:ln cap="flat" cmpd="sng" w="38100">
            <a:solidFill>
              <a:schemeClr val="accent1"/>
            </a:solidFill>
            <a:prstDash val="solid"/>
            <a:miter lim="800000"/>
            <a:headEnd len="sm" w="sm" type="none"/>
            <a:tailEnd len="sm" w="sm" type="none"/>
          </a:ln>
        </p:spPr>
      </p:cxnSp>
      <p:sp>
        <p:nvSpPr>
          <p:cNvPr id="69" name="Google Shape;69;p3"/>
          <p:cNvSpPr/>
          <p:nvPr/>
        </p:nvSpPr>
        <p:spPr>
          <a:xfrm>
            <a:off x="1694320" y="4091884"/>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70" name="Google Shape;70;p3"/>
          <p:cNvSpPr/>
          <p:nvPr/>
        </p:nvSpPr>
        <p:spPr>
          <a:xfrm>
            <a:off x="4340878" y="4091884"/>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71" name="Google Shape;71;p3"/>
          <p:cNvSpPr/>
          <p:nvPr/>
        </p:nvSpPr>
        <p:spPr>
          <a:xfrm>
            <a:off x="680720" y="4875029"/>
            <a:ext cx="8666480" cy="90817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b) Mầm cây tỉnh giấc, vườn đầy tiếng chim.</a:t>
            </a:r>
            <a:endParaRPr/>
          </a:p>
        </p:txBody>
      </p:sp>
      <p:cxnSp>
        <p:nvCxnSpPr>
          <p:cNvPr id="72" name="Google Shape;72;p3"/>
          <p:cNvCxnSpPr/>
          <p:nvPr/>
        </p:nvCxnSpPr>
        <p:spPr>
          <a:xfrm>
            <a:off x="1169667" y="5586229"/>
            <a:ext cx="1482093" cy="0"/>
          </a:xfrm>
          <a:prstGeom prst="straightConnector1">
            <a:avLst/>
          </a:prstGeom>
          <a:noFill/>
          <a:ln cap="flat" cmpd="sng" w="38100">
            <a:solidFill>
              <a:srgbClr val="FF0000"/>
            </a:solidFill>
            <a:prstDash val="solid"/>
            <a:miter lim="800000"/>
            <a:headEnd len="sm" w="sm" type="none"/>
            <a:tailEnd len="sm" w="sm" type="none"/>
          </a:ln>
        </p:spPr>
      </p:cxnSp>
      <p:cxnSp>
        <p:nvCxnSpPr>
          <p:cNvPr id="73" name="Google Shape;73;p3"/>
          <p:cNvCxnSpPr/>
          <p:nvPr/>
        </p:nvCxnSpPr>
        <p:spPr>
          <a:xfrm>
            <a:off x="2824480" y="5586229"/>
            <a:ext cx="1353838" cy="0"/>
          </a:xfrm>
          <a:prstGeom prst="straightConnector1">
            <a:avLst/>
          </a:prstGeom>
          <a:noFill/>
          <a:ln cap="flat" cmpd="sng" w="38100">
            <a:solidFill>
              <a:schemeClr val="accent1"/>
            </a:solidFill>
            <a:prstDash val="solid"/>
            <a:miter lim="800000"/>
            <a:headEnd len="sm" w="sm" type="none"/>
            <a:tailEnd len="sm" w="sm" type="none"/>
          </a:ln>
        </p:spPr>
      </p:cxnSp>
      <p:sp>
        <p:nvSpPr>
          <p:cNvPr id="74" name="Google Shape;74;p3"/>
          <p:cNvSpPr/>
          <p:nvPr/>
        </p:nvSpPr>
        <p:spPr>
          <a:xfrm>
            <a:off x="1513273" y="562458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75" name="Google Shape;75;p3"/>
          <p:cNvSpPr/>
          <p:nvPr/>
        </p:nvSpPr>
        <p:spPr>
          <a:xfrm>
            <a:off x="3103959" y="562458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cxnSp>
        <p:nvCxnSpPr>
          <p:cNvPr id="76" name="Google Shape;76;p3"/>
          <p:cNvCxnSpPr/>
          <p:nvPr/>
        </p:nvCxnSpPr>
        <p:spPr>
          <a:xfrm>
            <a:off x="4394711" y="5594619"/>
            <a:ext cx="827529" cy="0"/>
          </a:xfrm>
          <a:prstGeom prst="straightConnector1">
            <a:avLst/>
          </a:prstGeom>
          <a:noFill/>
          <a:ln cap="flat" cmpd="sng" w="38100">
            <a:solidFill>
              <a:srgbClr val="FF0000"/>
            </a:solidFill>
            <a:prstDash val="solid"/>
            <a:miter lim="800000"/>
            <a:headEnd len="sm" w="sm" type="none"/>
            <a:tailEnd len="sm" w="sm" type="none"/>
          </a:ln>
        </p:spPr>
      </p:cxnSp>
      <p:cxnSp>
        <p:nvCxnSpPr>
          <p:cNvPr id="77" name="Google Shape;77;p3"/>
          <p:cNvCxnSpPr/>
          <p:nvPr/>
        </p:nvCxnSpPr>
        <p:spPr>
          <a:xfrm>
            <a:off x="5419081" y="5586229"/>
            <a:ext cx="2363479" cy="0"/>
          </a:xfrm>
          <a:prstGeom prst="straightConnector1">
            <a:avLst/>
          </a:prstGeom>
          <a:noFill/>
          <a:ln cap="flat" cmpd="sng" w="38100">
            <a:solidFill>
              <a:schemeClr val="accent1"/>
            </a:solidFill>
            <a:prstDash val="solid"/>
            <a:miter lim="800000"/>
            <a:headEnd len="sm" w="sm" type="none"/>
            <a:tailEnd len="sm" w="sm" type="none"/>
          </a:ln>
        </p:spPr>
      </p:cxnSp>
      <p:sp>
        <p:nvSpPr>
          <p:cNvPr id="78" name="Google Shape;78;p3"/>
          <p:cNvSpPr/>
          <p:nvPr/>
        </p:nvSpPr>
        <p:spPr>
          <a:xfrm>
            <a:off x="4411035" y="5633372"/>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79" name="Google Shape;79;p3"/>
          <p:cNvSpPr/>
          <p:nvPr/>
        </p:nvSpPr>
        <p:spPr>
          <a:xfrm>
            <a:off x="6036825" y="5633372"/>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cxnSp>
        <p:nvCxnSpPr>
          <p:cNvPr id="80" name="Google Shape;80;p3"/>
          <p:cNvCxnSpPr/>
          <p:nvPr/>
        </p:nvCxnSpPr>
        <p:spPr>
          <a:xfrm flipH="1">
            <a:off x="2844800" y="3534131"/>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81" name="Google Shape;81;p3"/>
          <p:cNvCxnSpPr/>
          <p:nvPr/>
        </p:nvCxnSpPr>
        <p:spPr>
          <a:xfrm flipH="1">
            <a:off x="2702738" y="5092434"/>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82" name="Google Shape;82;p3"/>
          <p:cNvCxnSpPr/>
          <p:nvPr/>
        </p:nvCxnSpPr>
        <p:spPr>
          <a:xfrm flipH="1">
            <a:off x="5284839" y="5100707"/>
            <a:ext cx="91084" cy="512345"/>
          </a:xfrm>
          <a:prstGeom prst="straightConnector1">
            <a:avLst/>
          </a:prstGeom>
          <a:noFill/>
          <a:ln cap="flat" cmpd="sng" w="38100">
            <a:solidFill>
              <a:schemeClr val="accent2"/>
            </a:solidFill>
            <a:prstDash val="solid"/>
            <a:miter lim="800000"/>
            <a:headEnd len="sm" w="sm" type="none"/>
            <a:tailEnd len="sm" w="sm" type="none"/>
          </a:ln>
        </p:spPr>
      </p:cxnSp>
      <p:sp>
        <p:nvSpPr>
          <p:cNvPr id="83" name="Google Shape;83;p3"/>
          <p:cNvSpPr/>
          <p:nvPr/>
        </p:nvSpPr>
        <p:spPr>
          <a:xfrm>
            <a:off x="6799760" y="3281680"/>
            <a:ext cx="2050326" cy="859237"/>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FF0000"/>
                </a:solidFill>
                <a:latin typeface="Calibri"/>
                <a:ea typeface="Calibri"/>
                <a:cs typeface="Calibri"/>
                <a:sym typeface="Calibri"/>
              </a:rPr>
              <a:t>Câu đơn</a:t>
            </a:r>
            <a:endParaRPr sz="3200">
              <a:solidFill>
                <a:srgbClr val="FF0000"/>
              </a:solidFill>
              <a:latin typeface="Calibri"/>
              <a:ea typeface="Calibri"/>
              <a:cs typeface="Calibri"/>
              <a:sym typeface="Calibri"/>
            </a:endParaRPr>
          </a:p>
        </p:txBody>
      </p:sp>
      <p:sp>
        <p:nvSpPr>
          <p:cNvPr id="84" name="Google Shape;84;p3"/>
          <p:cNvSpPr/>
          <p:nvPr/>
        </p:nvSpPr>
        <p:spPr>
          <a:xfrm>
            <a:off x="7941997" y="4923970"/>
            <a:ext cx="1970361" cy="908174"/>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FF0000"/>
                </a:solidFill>
                <a:latin typeface="Calibri"/>
                <a:ea typeface="Calibri"/>
                <a:cs typeface="Calibri"/>
                <a:sym typeface="Calibri"/>
              </a:rPr>
              <a:t>Câu ghép</a:t>
            </a:r>
            <a:endParaRPr sz="3200">
              <a:solidFill>
                <a:srgbClr val="FF0000"/>
              </a:solidFill>
              <a:latin typeface="Calibri"/>
              <a:ea typeface="Calibri"/>
              <a:cs typeface="Calibri"/>
              <a:sym typeface="Calibri"/>
            </a:endParaRPr>
          </a:p>
        </p:txBody>
      </p:sp>
    </p:spTree>
  </p:cSld>
  <p:clrMapOvr>
    <a:masterClrMapping/>
  </p:clrMapOvr>
  <p:transition spd="slow">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p:tgtEl>
                                          <p:spTgt spid="65"/>
                                        </p:tgtEl>
                                        <p:attrNameLst>
                                          <p:attrName>ppt_w</p:attrName>
                                        </p:attrNameLst>
                                      </p:cBhvr>
                                      <p:tavLst>
                                        <p:tav fmla="" tm="0">
                                          <p:val>
                                            <p:strVal val="0"/>
                                          </p:val>
                                        </p:tav>
                                        <p:tav fmla="" tm="100000">
                                          <p:val>
                                            <p:strVal val="#ppt_w"/>
                                          </p:val>
                                        </p:tav>
                                      </p:tavLst>
                                    </p:anim>
                                    <p:anim calcmode="lin" valueType="num">
                                      <p:cBhvr additive="base">
                                        <p:cTn dur="500"/>
                                        <p:tgtEl>
                                          <p:spTgt spid="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2000"/>
                                        <p:tgtEl>
                                          <p:spTgt spid="66"/>
                                        </p:tgtEl>
                                      </p:cBhvr>
                                    </p:animEffect>
                                  </p:childTnLst>
                                </p:cTn>
                              </p:par>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2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par>
                                <p:cTn fill="hold" nodeType="with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5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500"/>
                                        <p:tgtEl>
                                          <p:spTgt spid="72"/>
                                        </p:tgtEl>
                                      </p:cBhvr>
                                    </p:animEffect>
                                  </p:childTnLst>
                                </p:cTn>
                              </p:par>
                              <p:par>
                                <p:cTn fill="hold" nodeType="with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500"/>
                                        <p:tgtEl>
                                          <p:spTgt spid="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500"/>
                                        <p:tgtEl>
                                          <p:spTgt spid="73"/>
                                        </p:tgtEl>
                                      </p:cBhvr>
                                    </p:animEffect>
                                  </p:childTnLst>
                                </p:cTn>
                              </p:par>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500"/>
                                        <p:tgtEl>
                                          <p:spTgt spid="77"/>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4"/>
          <p:cNvPicPr preferRelativeResize="0"/>
          <p:nvPr/>
        </p:nvPicPr>
        <p:blipFill rotWithShape="1">
          <a:blip r:embed="rId3">
            <a:alphaModFix/>
          </a:blip>
          <a:srcRect b="0" l="8641" r="2663" t="8186"/>
          <a:stretch/>
        </p:blipFill>
        <p:spPr>
          <a:xfrm>
            <a:off x="457200" y="409074"/>
            <a:ext cx="3043990" cy="5263353"/>
          </a:xfrm>
          <a:prstGeom prst="rect">
            <a:avLst/>
          </a:prstGeom>
          <a:noFill/>
          <a:ln>
            <a:noFill/>
          </a:ln>
        </p:spPr>
      </p:pic>
      <p:pic>
        <p:nvPicPr>
          <p:cNvPr id="91" name="Google Shape;91;p4"/>
          <p:cNvPicPr preferRelativeResize="0"/>
          <p:nvPr/>
        </p:nvPicPr>
        <p:blipFill rotWithShape="1">
          <a:blip r:embed="rId3">
            <a:alphaModFix/>
          </a:blip>
          <a:srcRect b="0" l="8641" r="2663" t="8186"/>
          <a:stretch/>
        </p:blipFill>
        <p:spPr>
          <a:xfrm flipH="1">
            <a:off x="8690812" y="409074"/>
            <a:ext cx="3043990" cy="5263353"/>
          </a:xfrm>
          <a:prstGeom prst="rect">
            <a:avLst/>
          </a:prstGeom>
          <a:noFill/>
          <a:ln>
            <a:noFill/>
          </a:ln>
        </p:spPr>
      </p:pic>
      <p:pic>
        <p:nvPicPr>
          <p:cNvPr id="92" name="Google Shape;92;p4"/>
          <p:cNvPicPr preferRelativeResize="0"/>
          <p:nvPr/>
        </p:nvPicPr>
        <p:blipFill rotWithShape="1">
          <a:blip r:embed="rId4">
            <a:alphaModFix/>
          </a:blip>
          <a:srcRect b="0" l="0" r="0" t="0"/>
          <a:stretch/>
        </p:blipFill>
        <p:spPr>
          <a:xfrm>
            <a:off x="3579332" y="915959"/>
            <a:ext cx="2504375" cy="2513103"/>
          </a:xfrm>
          <a:prstGeom prst="rect">
            <a:avLst/>
          </a:prstGeom>
          <a:noFill/>
          <a:ln>
            <a:noFill/>
          </a:ln>
        </p:spPr>
      </p:pic>
      <p:sp>
        <p:nvSpPr>
          <p:cNvPr id="93" name="Google Shape;93;p4"/>
          <p:cNvSpPr txBox="1"/>
          <p:nvPr/>
        </p:nvSpPr>
        <p:spPr>
          <a:xfrm>
            <a:off x="4112945" y="1512653"/>
            <a:ext cx="211368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0">
                <a:solidFill>
                  <a:schemeClr val="lt1"/>
                </a:solidFill>
                <a:latin typeface="Arial"/>
                <a:ea typeface="Arial"/>
                <a:cs typeface="Arial"/>
                <a:sym typeface="Arial"/>
              </a:rPr>
              <a:t>Câu</a:t>
            </a:r>
            <a:endParaRPr sz="8000">
              <a:solidFill>
                <a:schemeClr val="lt1"/>
              </a:solidFill>
              <a:latin typeface="Arial"/>
              <a:ea typeface="Arial"/>
              <a:cs typeface="Arial"/>
              <a:sym typeface="Arial"/>
            </a:endParaRPr>
          </a:p>
        </p:txBody>
      </p:sp>
      <p:sp>
        <p:nvSpPr>
          <p:cNvPr id="94" name="Google Shape;94;p4"/>
          <p:cNvSpPr txBox="1"/>
          <p:nvPr/>
        </p:nvSpPr>
        <p:spPr>
          <a:xfrm>
            <a:off x="3501189" y="530910"/>
            <a:ext cx="518962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75945"/>
                </a:solidFill>
                <a:latin typeface="Arial"/>
                <a:ea typeface="Arial"/>
                <a:cs typeface="Arial"/>
                <a:sym typeface="Arial"/>
              </a:rPr>
              <a:t>Luyện từ và câu</a:t>
            </a:r>
            <a:endParaRPr sz="3200">
              <a:solidFill>
                <a:srgbClr val="F75945"/>
              </a:solidFill>
              <a:latin typeface="Arial"/>
              <a:ea typeface="Arial"/>
              <a:cs typeface="Arial"/>
              <a:sym typeface="Arial"/>
            </a:endParaRPr>
          </a:p>
        </p:txBody>
      </p:sp>
      <p:pic>
        <p:nvPicPr>
          <p:cNvPr id="95" name="Google Shape;95;p4"/>
          <p:cNvPicPr preferRelativeResize="0"/>
          <p:nvPr/>
        </p:nvPicPr>
        <p:blipFill rotWithShape="1">
          <a:blip r:embed="rId5">
            <a:alphaModFix/>
          </a:blip>
          <a:srcRect b="0" l="0" r="0" t="0"/>
          <a:stretch/>
        </p:blipFill>
        <p:spPr>
          <a:xfrm>
            <a:off x="1507702" y="3254505"/>
            <a:ext cx="2492366" cy="2198185"/>
          </a:xfrm>
          <a:prstGeom prst="rect">
            <a:avLst/>
          </a:prstGeom>
          <a:noFill/>
          <a:ln>
            <a:noFill/>
          </a:ln>
        </p:spPr>
      </p:pic>
      <p:pic>
        <p:nvPicPr>
          <p:cNvPr id="96" name="Google Shape;96;p4"/>
          <p:cNvPicPr preferRelativeResize="0"/>
          <p:nvPr/>
        </p:nvPicPr>
        <p:blipFill rotWithShape="1">
          <a:blip r:embed="rId5">
            <a:alphaModFix/>
          </a:blip>
          <a:srcRect b="0" l="0" r="0" t="0"/>
          <a:stretch/>
        </p:blipFill>
        <p:spPr>
          <a:xfrm flipH="1">
            <a:off x="8444145" y="3429000"/>
            <a:ext cx="2492366" cy="2198185"/>
          </a:xfrm>
          <a:prstGeom prst="rect">
            <a:avLst/>
          </a:prstGeom>
          <a:noFill/>
          <a:ln>
            <a:noFill/>
          </a:ln>
        </p:spPr>
      </p:pic>
      <p:pic>
        <p:nvPicPr>
          <p:cNvPr id="97" name="Google Shape;97;p4"/>
          <p:cNvPicPr preferRelativeResize="0"/>
          <p:nvPr/>
        </p:nvPicPr>
        <p:blipFill rotWithShape="1">
          <a:blip r:embed="rId4">
            <a:alphaModFix/>
          </a:blip>
          <a:srcRect b="0" l="0" r="0" t="0"/>
          <a:stretch/>
        </p:blipFill>
        <p:spPr>
          <a:xfrm>
            <a:off x="5846871" y="915897"/>
            <a:ext cx="2504375" cy="2513103"/>
          </a:xfrm>
          <a:prstGeom prst="rect">
            <a:avLst/>
          </a:prstGeom>
          <a:noFill/>
          <a:ln>
            <a:noFill/>
          </a:ln>
        </p:spPr>
      </p:pic>
      <p:sp>
        <p:nvSpPr>
          <p:cNvPr id="98" name="Google Shape;98;p4"/>
          <p:cNvSpPr txBox="1"/>
          <p:nvPr/>
        </p:nvSpPr>
        <p:spPr>
          <a:xfrm>
            <a:off x="6441001" y="1397903"/>
            <a:ext cx="211368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0">
                <a:solidFill>
                  <a:schemeClr val="lt1"/>
                </a:solidFill>
                <a:latin typeface="Arial"/>
                <a:ea typeface="Arial"/>
                <a:cs typeface="Arial"/>
                <a:sym typeface="Arial"/>
              </a:rPr>
              <a:t>ghép</a:t>
            </a:r>
            <a:endParaRPr sz="8000">
              <a:solidFill>
                <a:schemeClr val="lt1"/>
              </a:solidFill>
              <a:latin typeface="Arial"/>
              <a:ea typeface="Arial"/>
              <a:cs typeface="Arial"/>
              <a:sym typeface="Arial"/>
            </a:endParaRPr>
          </a:p>
        </p:txBody>
      </p:sp>
      <p:pic>
        <p:nvPicPr>
          <p:cNvPr descr="A picture containing text&#10;&#10;Description automatically generated" id="99" name="Google Shape;99;p4"/>
          <p:cNvPicPr preferRelativeResize="0"/>
          <p:nvPr/>
        </p:nvPicPr>
        <p:blipFill rotWithShape="1">
          <a:blip r:embed="rId6">
            <a:alphaModFix/>
          </a:blip>
          <a:srcRect b="0" l="0" r="0" t="0"/>
          <a:stretch/>
        </p:blipFill>
        <p:spPr>
          <a:xfrm>
            <a:off x="-163334" y="1392472"/>
            <a:ext cx="12518667" cy="7041751"/>
          </a:xfrm>
          <a:prstGeom prst="rect">
            <a:avLst/>
          </a:prstGeom>
          <a:noFill/>
          <a:ln>
            <a:noFill/>
          </a:ln>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ppt_w</p:attrName>
                                        </p:attrNameLst>
                                      </p:cBhvr>
                                      <p:tavLst>
                                        <p:tav fmla="" tm="0">
                                          <p:val>
                                            <p:strVal val="0"/>
                                          </p:val>
                                        </p:tav>
                                        <p:tav fmla="" tm="100000">
                                          <p:val>
                                            <p:strVal val="#ppt_w"/>
                                          </p:val>
                                        </p:tav>
                                      </p:tavLst>
                                    </p:anim>
                                    <p:anim calcmode="lin" valueType="num">
                                      <p:cBhvr additive="base">
                                        <p:cTn dur="500"/>
                                        <p:tgtEl>
                                          <p:spTgt spid="9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500"/>
                                        <p:tgtEl>
                                          <p:spTgt spid="93"/>
                                        </p:tgtEl>
                                        <p:attrNameLst>
                                          <p:attrName>ppt_w</p:attrName>
                                        </p:attrNameLst>
                                      </p:cBhvr>
                                      <p:tavLst>
                                        <p:tav fmla="" tm="0">
                                          <p:val>
                                            <p:strVal val="0"/>
                                          </p:val>
                                        </p:tav>
                                        <p:tav fmla="" tm="100000">
                                          <p:val>
                                            <p:strVal val="#ppt_w"/>
                                          </p:val>
                                        </p:tav>
                                      </p:tavLst>
                                    </p:anim>
                                    <p:anim calcmode="lin" valueType="num">
                                      <p:cBhvr additive="base">
                                        <p:cTn dur="500"/>
                                        <p:tgtEl>
                                          <p:spTgt spid="9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p:tgtEl>
                                          <p:spTgt spid="97"/>
                                        </p:tgtEl>
                                        <p:attrNameLst>
                                          <p:attrName>ppt_w</p:attrName>
                                        </p:attrNameLst>
                                      </p:cBhvr>
                                      <p:tavLst>
                                        <p:tav fmla="" tm="0">
                                          <p:val>
                                            <p:strVal val="0"/>
                                          </p:val>
                                        </p:tav>
                                        <p:tav fmla="" tm="100000">
                                          <p:val>
                                            <p:strVal val="#ppt_w"/>
                                          </p:val>
                                        </p:tav>
                                      </p:tavLst>
                                    </p:anim>
                                    <p:anim calcmode="lin" valueType="num">
                                      <p:cBhvr additive="base">
                                        <p:cTn dur="500"/>
                                        <p:tgtEl>
                                          <p:spTgt spid="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500"/>
                                        <p:tgtEl>
                                          <p:spTgt spid="98"/>
                                        </p:tgtEl>
                                        <p:attrNameLst>
                                          <p:attrName>ppt_w</p:attrName>
                                        </p:attrNameLst>
                                      </p:cBhvr>
                                      <p:tavLst>
                                        <p:tav fmla="" tm="0">
                                          <p:val>
                                            <p:strVal val="0"/>
                                          </p:val>
                                        </p:tav>
                                        <p:tav fmla="" tm="100000">
                                          <p:val>
                                            <p:strVal val="#ppt_w"/>
                                          </p:val>
                                        </p:tav>
                                      </p:tavLst>
                                    </p:anim>
                                    <p:anim calcmode="lin" valueType="num">
                                      <p:cBhvr additive="base">
                                        <p:cTn dur="500"/>
                                        <p:tgtEl>
                                          <p:spTgt spid="9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A picture containing flower, plant, indoor&#10;&#10;Description automatically generated" id="105" name="Google Shape;105;p5"/>
          <p:cNvPicPr preferRelativeResize="0"/>
          <p:nvPr/>
        </p:nvPicPr>
        <p:blipFill rotWithShape="1">
          <a:blip r:embed="rId3">
            <a:alphaModFix/>
          </a:blip>
          <a:srcRect b="0" l="0" r="0" t="0"/>
          <a:stretch/>
        </p:blipFill>
        <p:spPr>
          <a:xfrm>
            <a:off x="6364765" y="-436934"/>
            <a:ext cx="7411486" cy="4168961"/>
          </a:xfrm>
          <a:prstGeom prst="rect">
            <a:avLst/>
          </a:prstGeom>
          <a:noFill/>
          <a:ln>
            <a:noFill/>
          </a:ln>
        </p:spPr>
      </p:pic>
      <p:pic>
        <p:nvPicPr>
          <p:cNvPr id="106" name="Google Shape;106;p5"/>
          <p:cNvPicPr preferRelativeResize="0"/>
          <p:nvPr/>
        </p:nvPicPr>
        <p:blipFill rotWithShape="1">
          <a:blip r:embed="rId4">
            <a:alphaModFix/>
          </a:blip>
          <a:srcRect b="0" l="0" r="0" t="0"/>
          <a:stretch/>
        </p:blipFill>
        <p:spPr>
          <a:xfrm>
            <a:off x="-2488018" y="3294764"/>
            <a:ext cx="6807200" cy="3829050"/>
          </a:xfrm>
          <a:prstGeom prst="rect">
            <a:avLst/>
          </a:prstGeom>
          <a:noFill/>
          <a:ln>
            <a:noFill/>
          </a:ln>
        </p:spPr>
      </p:pic>
      <p:sp>
        <p:nvSpPr>
          <p:cNvPr id="107" name="Google Shape;107;p5"/>
          <p:cNvSpPr/>
          <p:nvPr/>
        </p:nvSpPr>
        <p:spPr>
          <a:xfrm>
            <a:off x="1239875" y="884705"/>
            <a:ext cx="6185783" cy="859237"/>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0">
                <a:solidFill>
                  <a:srgbClr val="00B0F0"/>
                </a:solidFill>
                <a:latin typeface="Calibri"/>
                <a:ea typeface="Calibri"/>
                <a:cs typeface="Calibri"/>
                <a:sym typeface="Calibri"/>
              </a:rPr>
              <a:t>YÊU CẦU CẦN ĐẠT</a:t>
            </a:r>
            <a:endParaRPr/>
          </a:p>
        </p:txBody>
      </p:sp>
      <p:sp>
        <p:nvSpPr>
          <p:cNvPr id="108" name="Google Shape;108;p5"/>
          <p:cNvSpPr/>
          <p:nvPr/>
        </p:nvSpPr>
        <p:spPr>
          <a:xfrm>
            <a:off x="882502" y="2073349"/>
            <a:ext cx="6900531" cy="104199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 HS nắm được khái niệm câu ghép ở mức độ đơn giản.</a:t>
            </a:r>
            <a:endParaRPr sz="3200">
              <a:solidFill>
                <a:schemeClr val="dk1"/>
              </a:solidFill>
              <a:latin typeface="Calibri"/>
              <a:ea typeface="Calibri"/>
              <a:cs typeface="Calibri"/>
              <a:sym typeface="Calibri"/>
            </a:endParaRPr>
          </a:p>
        </p:txBody>
      </p:sp>
      <p:sp>
        <p:nvSpPr>
          <p:cNvPr id="109" name="Google Shape;109;p5"/>
          <p:cNvSpPr/>
          <p:nvPr/>
        </p:nvSpPr>
        <p:spPr>
          <a:xfrm>
            <a:off x="1967023" y="3211031"/>
            <a:ext cx="8257954" cy="104199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 HS nhận biết được câu ghép trong đoạn văn.</a:t>
            </a:r>
            <a:endParaRPr sz="3200">
              <a:solidFill>
                <a:schemeClr val="dk1"/>
              </a:solidFill>
              <a:latin typeface="Calibri"/>
              <a:ea typeface="Calibri"/>
              <a:cs typeface="Calibri"/>
              <a:sym typeface="Calibri"/>
            </a:endParaRPr>
          </a:p>
        </p:txBody>
      </p:sp>
      <p:sp>
        <p:nvSpPr>
          <p:cNvPr id="110" name="Google Shape;110;p5"/>
          <p:cNvSpPr/>
          <p:nvPr/>
        </p:nvSpPr>
        <p:spPr>
          <a:xfrm>
            <a:off x="1967023" y="4197074"/>
            <a:ext cx="8257954" cy="104199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 HS xác định được các vế câu trong câu ghép.</a:t>
            </a:r>
            <a:endParaRPr sz="3200">
              <a:solidFill>
                <a:schemeClr val="dk1"/>
              </a:solidFill>
              <a:latin typeface="Calibri"/>
              <a:ea typeface="Calibri"/>
              <a:cs typeface="Calibri"/>
              <a:sym typeface="Calibri"/>
            </a:endParaRPr>
          </a:p>
        </p:txBody>
      </p:sp>
      <p:sp>
        <p:nvSpPr>
          <p:cNvPr id="111" name="Google Shape;111;p5"/>
          <p:cNvSpPr/>
          <p:nvPr/>
        </p:nvSpPr>
        <p:spPr>
          <a:xfrm>
            <a:off x="1967023" y="5322798"/>
            <a:ext cx="8322042" cy="104199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 HS đặt được câu ghép.</a:t>
            </a:r>
            <a:endParaRPr sz="3200">
              <a:solidFill>
                <a:schemeClr val="dk1"/>
              </a:solidFill>
              <a:latin typeface="Calibri"/>
              <a:ea typeface="Calibri"/>
              <a:cs typeface="Calibri"/>
              <a:sym typeface="Calibri"/>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A branch with pink flowers&#10;&#10;Description automatically generated with low confidence" id="117" name="Google Shape;117;p6"/>
          <p:cNvPicPr preferRelativeResize="0"/>
          <p:nvPr/>
        </p:nvPicPr>
        <p:blipFill rotWithShape="1">
          <a:blip r:embed="rId3">
            <a:alphaModFix/>
          </a:blip>
          <a:srcRect b="0" l="0" r="0" t="0"/>
          <a:stretch/>
        </p:blipFill>
        <p:spPr>
          <a:xfrm>
            <a:off x="-861238" y="-281766"/>
            <a:ext cx="5082363" cy="2858829"/>
          </a:xfrm>
          <a:prstGeom prst="rect">
            <a:avLst/>
          </a:prstGeom>
          <a:noFill/>
          <a:ln>
            <a:noFill/>
          </a:ln>
        </p:spPr>
      </p:pic>
      <p:sp>
        <p:nvSpPr>
          <p:cNvPr id="118" name="Google Shape;118;p6"/>
          <p:cNvSpPr/>
          <p:nvPr/>
        </p:nvSpPr>
        <p:spPr>
          <a:xfrm flipH="1">
            <a:off x="4768704" y="570170"/>
            <a:ext cx="5500854" cy="2858829"/>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2060"/>
                </a:solidFill>
                <a:latin typeface="Calibri"/>
                <a:ea typeface="Calibri"/>
                <a:cs typeface="Calibri"/>
                <a:sym typeface="Calibri"/>
              </a:rPr>
              <a:t>Cảm ơn các bạn nhỏ đã giúp ta chuẩn bị cá chép.</a:t>
            </a:r>
            <a:endParaRPr/>
          </a:p>
        </p:txBody>
      </p:sp>
      <p:sp>
        <p:nvSpPr>
          <p:cNvPr id="119" name="Google Shape;119;p6"/>
          <p:cNvSpPr/>
          <p:nvPr/>
        </p:nvSpPr>
        <p:spPr>
          <a:xfrm flipH="1">
            <a:off x="4086169" y="2856175"/>
            <a:ext cx="5500854" cy="2849526"/>
          </a:xfrm>
          <a:prstGeom prst="cloudCallout">
            <a:avLst>
              <a:gd fmla="val -20833" name="adj1"/>
              <a:gd fmla="val 625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2060"/>
                </a:solidFill>
                <a:latin typeface="Calibri"/>
                <a:ea typeface="Calibri"/>
                <a:cs typeface="Calibri"/>
                <a:sym typeface="Calibri"/>
              </a:rPr>
              <a:t>Ôi, ta đau đầu quá! Các bạn giúp ta soạn sớ nữa nhé!</a:t>
            </a:r>
            <a:endParaRPr/>
          </a:p>
        </p:txBody>
      </p:sp>
      <p:pic>
        <p:nvPicPr>
          <p:cNvPr id="120" name="Google Shape;120;p6"/>
          <p:cNvPicPr preferRelativeResize="0"/>
          <p:nvPr/>
        </p:nvPicPr>
        <p:blipFill rotWithShape="1">
          <a:blip r:embed="rId4">
            <a:alphaModFix/>
          </a:blip>
          <a:srcRect b="0" l="0" r="0" t="0"/>
          <a:stretch/>
        </p:blipFill>
        <p:spPr>
          <a:xfrm>
            <a:off x="7547341" y="321550"/>
            <a:ext cx="6858000" cy="6858000"/>
          </a:xfrm>
          <a:prstGeom prst="rect">
            <a:avLst/>
          </a:prstGeom>
          <a:noFill/>
          <a:ln>
            <a:noFill/>
          </a:ln>
        </p:spPr>
      </p:pic>
      <p:pic>
        <p:nvPicPr>
          <p:cNvPr descr="Text&#10;&#10;Description automatically generated with low confidence" id="121" name="Google Shape;121;p6"/>
          <p:cNvPicPr preferRelativeResize="0"/>
          <p:nvPr/>
        </p:nvPicPr>
        <p:blipFill rotWithShape="1">
          <a:blip r:embed="rId5">
            <a:alphaModFix/>
          </a:blip>
          <a:srcRect b="0" l="0" r="0" t="0"/>
          <a:stretch/>
        </p:blipFill>
        <p:spPr>
          <a:xfrm>
            <a:off x="1026161" y="2438400"/>
            <a:ext cx="2757380" cy="3930420"/>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8"/>
                                        </p:tgtEl>
                                      </p:cBhvr>
                                    </p:animEffect>
                                    <p:set>
                                      <p:cBhvr>
                                        <p:cTn dur="1" fill="hold">
                                          <p:stCondLst>
                                            <p:cond delay="500"/>
                                          </p:stCondLst>
                                        </p:cTn>
                                        <p:tgtEl>
                                          <p:spTgt spid="1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7"/>
          <p:cNvPicPr preferRelativeResize="0"/>
          <p:nvPr/>
        </p:nvPicPr>
        <p:blipFill rotWithShape="1">
          <a:blip r:embed="rId3">
            <a:alphaModFix/>
          </a:blip>
          <a:srcRect b="0" l="0" r="0" t="0"/>
          <a:stretch/>
        </p:blipFill>
        <p:spPr>
          <a:xfrm>
            <a:off x="5975498" y="-515914"/>
            <a:ext cx="7163982" cy="4029740"/>
          </a:xfrm>
          <a:prstGeom prst="rect">
            <a:avLst/>
          </a:prstGeom>
          <a:noFill/>
          <a:ln>
            <a:noFill/>
          </a:ln>
        </p:spPr>
      </p:pic>
      <p:pic>
        <p:nvPicPr>
          <p:cNvPr id="128" name="Google Shape;128;p7"/>
          <p:cNvPicPr preferRelativeResize="0"/>
          <p:nvPr/>
        </p:nvPicPr>
        <p:blipFill rotWithShape="1">
          <a:blip r:embed="rId4">
            <a:alphaModFix/>
          </a:blip>
          <a:srcRect b="0" l="0" r="0" t="0"/>
          <a:stretch/>
        </p:blipFill>
        <p:spPr>
          <a:xfrm>
            <a:off x="-3130704" y="3898170"/>
            <a:ext cx="7511311" cy="4225111"/>
          </a:xfrm>
          <a:prstGeom prst="rect">
            <a:avLst/>
          </a:prstGeom>
          <a:noFill/>
          <a:ln>
            <a:noFill/>
          </a:ln>
        </p:spPr>
      </p:pic>
      <p:grpSp>
        <p:nvGrpSpPr>
          <p:cNvPr id="129" name="Google Shape;129;p7"/>
          <p:cNvGrpSpPr/>
          <p:nvPr/>
        </p:nvGrpSpPr>
        <p:grpSpPr>
          <a:xfrm rot="-5400000">
            <a:off x="2005230" y="-2163597"/>
            <a:ext cx="1816685" cy="6123850"/>
            <a:chOff x="3073723" y="1206959"/>
            <a:chExt cx="1852226" cy="5499244"/>
          </a:xfrm>
        </p:grpSpPr>
        <p:pic>
          <p:nvPicPr>
            <p:cNvPr descr="图片包含 物体&#10;&#10;自动生成的说明" id="130" name="Google Shape;130;p7"/>
            <p:cNvPicPr preferRelativeResize="0"/>
            <p:nvPr/>
          </p:nvPicPr>
          <p:blipFill rotWithShape="1">
            <a:blip r:embed="rId5">
              <a:alphaModFix/>
            </a:blip>
            <a:srcRect b="0" l="0" r="0" t="0"/>
            <a:stretch/>
          </p:blipFill>
          <p:spPr>
            <a:xfrm>
              <a:off x="3073723" y="1206959"/>
              <a:ext cx="1852226" cy="5499244"/>
            </a:xfrm>
            <a:prstGeom prst="rect">
              <a:avLst/>
            </a:prstGeom>
            <a:noFill/>
            <a:ln>
              <a:noFill/>
            </a:ln>
          </p:spPr>
        </p:pic>
        <p:pic>
          <p:nvPicPr>
            <p:cNvPr id="131" name="Google Shape;131;p7"/>
            <p:cNvPicPr preferRelativeResize="0"/>
            <p:nvPr/>
          </p:nvPicPr>
          <p:blipFill rotWithShape="1">
            <a:blip r:embed="rId6">
              <a:alphaModFix/>
            </a:blip>
            <a:srcRect b="21606" l="0" r="25288" t="0"/>
            <a:stretch/>
          </p:blipFill>
          <p:spPr>
            <a:xfrm>
              <a:off x="3432379" y="2513038"/>
              <a:ext cx="784786" cy="3129280"/>
            </a:xfrm>
            <a:prstGeom prst="rect">
              <a:avLst/>
            </a:prstGeom>
            <a:noFill/>
            <a:ln>
              <a:noFill/>
            </a:ln>
          </p:spPr>
        </p:pic>
        <p:pic>
          <p:nvPicPr>
            <p:cNvPr id="132" name="Google Shape;132;p7"/>
            <p:cNvPicPr preferRelativeResize="0"/>
            <p:nvPr/>
          </p:nvPicPr>
          <p:blipFill rotWithShape="1">
            <a:blip r:embed="rId7">
              <a:alphaModFix/>
            </a:blip>
            <a:srcRect b="14047" l="0" r="23375" t="19807"/>
            <a:stretch/>
          </p:blipFill>
          <p:spPr>
            <a:xfrm>
              <a:off x="3387458" y="1601178"/>
              <a:ext cx="905516" cy="1087120"/>
            </a:xfrm>
            <a:prstGeom prst="rect">
              <a:avLst/>
            </a:prstGeom>
            <a:noFill/>
            <a:ln>
              <a:noFill/>
            </a:ln>
          </p:spPr>
        </p:pic>
        <p:sp>
          <p:nvSpPr>
            <p:cNvPr id="133" name="Google Shape;133;p7"/>
            <p:cNvSpPr txBox="1"/>
            <p:nvPr/>
          </p:nvSpPr>
          <p:spPr>
            <a:xfrm rot="5400000">
              <a:off x="2337887" y="3716810"/>
              <a:ext cx="2921075"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Soạn sớ</a:t>
              </a:r>
              <a:endParaRPr sz="4000">
                <a:solidFill>
                  <a:schemeClr val="lt1"/>
                </a:solidFill>
                <a:latin typeface="Calibri"/>
                <a:ea typeface="Calibri"/>
                <a:cs typeface="Calibri"/>
                <a:sym typeface="Calibri"/>
              </a:endParaRPr>
            </a:p>
          </p:txBody>
        </p:sp>
        <p:sp>
          <p:nvSpPr>
            <p:cNvPr id="134" name="Google Shape;134;p7"/>
            <p:cNvSpPr/>
            <p:nvPr/>
          </p:nvSpPr>
          <p:spPr>
            <a:xfrm rot="5400000">
              <a:off x="3566348" y="1798228"/>
              <a:ext cx="436457" cy="7217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FFC000"/>
                  </a:solidFill>
                  <a:latin typeface="Arial"/>
                  <a:ea typeface="Arial"/>
                  <a:cs typeface="Arial"/>
                  <a:sym typeface="Arial"/>
                </a:rPr>
                <a:t>II</a:t>
              </a:r>
              <a:endParaRPr sz="1800">
                <a:solidFill>
                  <a:schemeClr val="dk1"/>
                </a:solidFill>
                <a:latin typeface="Arial"/>
                <a:ea typeface="Arial"/>
                <a:cs typeface="Arial"/>
                <a:sym typeface="Arial"/>
              </a:endParaRPr>
            </a:p>
          </p:txBody>
        </p:sp>
      </p:grpSp>
      <p:sp>
        <p:nvSpPr>
          <p:cNvPr id="135" name="Google Shape;135;p7"/>
          <p:cNvSpPr/>
          <p:nvPr/>
        </p:nvSpPr>
        <p:spPr>
          <a:xfrm>
            <a:off x="624951" y="1705042"/>
            <a:ext cx="5914072" cy="764919"/>
          </a:xfrm>
          <a:prstGeom prst="flowChartAlternateProcess">
            <a:avLst/>
          </a:prstGeom>
          <a:noFill/>
          <a:ln cap="flat" cmpd="sng" w="28575">
            <a:solidFill>
              <a:srgbClr val="4C46A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000">
                <a:solidFill>
                  <a:srgbClr val="1333A8"/>
                </a:solidFill>
                <a:latin typeface="Calibri"/>
                <a:ea typeface="Calibri"/>
                <a:cs typeface="Calibri"/>
                <a:sym typeface="Calibri"/>
              </a:rPr>
              <a:t>Đọc đoạn văn sau và trả lời câu hỏi:</a:t>
            </a:r>
            <a:endParaRPr/>
          </a:p>
        </p:txBody>
      </p:sp>
      <p:sp>
        <p:nvSpPr>
          <p:cNvPr id="136" name="Google Shape;136;p7"/>
          <p:cNvSpPr/>
          <p:nvPr/>
        </p:nvSpPr>
        <p:spPr>
          <a:xfrm>
            <a:off x="988829" y="2720107"/>
            <a:ext cx="10770780" cy="3712591"/>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800">
                <a:solidFill>
                  <a:schemeClr val="dk1"/>
                </a:solidFill>
                <a:latin typeface="Calibri"/>
                <a:ea typeface="Calibri"/>
                <a:cs typeface="Calibri"/>
                <a:sym typeface="Calibri"/>
              </a:rPr>
              <a:t>	Mỗi lần dời nhà đi, bao giờ con khỉ cũng nhảy phóc lên ngồi trên lưng con chó to. Hễ con chó đi chậm, con khỉ cấu hai tai chó giật giật. Con chó chạy sải thì khỉ gò lưng như người phi ngựa. Chó chạy thong thả, khỉ buông thõng hai tay, ngồi ngúc nga ngúc ngắc.</a:t>
            </a:r>
            <a:endParaRPr/>
          </a:p>
          <a:p>
            <a:pPr indent="0" lvl="0" marL="0" marR="0" rtl="0" algn="r">
              <a:spcBef>
                <a:spcPts val="0"/>
              </a:spcBef>
              <a:spcAft>
                <a:spcPts val="0"/>
              </a:spcAft>
              <a:buNone/>
            </a:pPr>
            <a:r>
              <a:rPr i="1" lang="en-US" sz="3800">
                <a:solidFill>
                  <a:schemeClr val="dk1"/>
                </a:solidFill>
                <a:latin typeface="Calibri"/>
                <a:ea typeface="Calibri"/>
                <a:cs typeface="Calibri"/>
                <a:sym typeface="Calibri"/>
              </a:rPr>
              <a:t>Đoàn Giỏi</a:t>
            </a:r>
            <a:endParaRPr i="1" sz="3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822"/>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500"/>
                                        <p:tgtEl>
                                          <p:spTgt spid="135"/>
                                        </p:tgtEl>
                                        <p:attrNameLst>
                                          <p:attrName>ppt_w</p:attrName>
                                        </p:attrNameLst>
                                      </p:cBhvr>
                                      <p:tavLst>
                                        <p:tav fmla="" tm="0">
                                          <p:val>
                                            <p:strVal val="0"/>
                                          </p:val>
                                        </p:tav>
                                        <p:tav fmla="" tm="100000">
                                          <p:val>
                                            <p:strVal val="#ppt_w"/>
                                          </p:val>
                                        </p:tav>
                                      </p:tavLst>
                                    </p:anim>
                                    <p:anim calcmode="lin" valueType="num">
                                      <p:cBhvr additive="base">
                                        <p:cTn dur="500"/>
                                        <p:tgtEl>
                                          <p:spTgt spid="13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lamp&#10;&#10;Description automatically generated" id="142" name="Google Shape;142;p8"/>
          <p:cNvPicPr preferRelativeResize="0"/>
          <p:nvPr/>
        </p:nvPicPr>
        <p:blipFill rotWithShape="1">
          <a:blip r:embed="rId3">
            <a:alphaModFix/>
          </a:blip>
          <a:srcRect b="0" l="0" r="0" t="0"/>
          <a:stretch/>
        </p:blipFill>
        <p:spPr>
          <a:xfrm>
            <a:off x="-1637414" y="-361507"/>
            <a:ext cx="5954231" cy="2987749"/>
          </a:xfrm>
          <a:prstGeom prst="rect">
            <a:avLst/>
          </a:prstGeom>
          <a:noFill/>
          <a:ln>
            <a:noFill/>
          </a:ln>
        </p:spPr>
      </p:pic>
      <p:sp>
        <p:nvSpPr>
          <p:cNvPr id="143" name="Google Shape;143;p8"/>
          <p:cNvSpPr/>
          <p:nvPr/>
        </p:nvSpPr>
        <p:spPr>
          <a:xfrm>
            <a:off x="2743199" y="612905"/>
            <a:ext cx="8975061" cy="1045776"/>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1333A8"/>
                </a:solidFill>
                <a:latin typeface="Calibri"/>
                <a:ea typeface="Calibri"/>
                <a:cs typeface="Calibri"/>
                <a:sym typeface="Calibri"/>
              </a:rPr>
              <a:t>1) Đánh số thứ tự các câu trong đoạn văn trên rồi xác định chủ ngữ, vị ngữ trong từng câu.</a:t>
            </a:r>
            <a:endParaRPr/>
          </a:p>
        </p:txBody>
      </p:sp>
      <p:cxnSp>
        <p:nvCxnSpPr>
          <p:cNvPr id="144" name="Google Shape;144;p8"/>
          <p:cNvCxnSpPr/>
          <p:nvPr/>
        </p:nvCxnSpPr>
        <p:spPr>
          <a:xfrm>
            <a:off x="3370520" y="1105786"/>
            <a:ext cx="2817629" cy="0"/>
          </a:xfrm>
          <a:prstGeom prst="straightConnector1">
            <a:avLst/>
          </a:prstGeom>
          <a:noFill/>
          <a:ln cap="flat" cmpd="sng" w="38100">
            <a:solidFill>
              <a:srgbClr val="C00000"/>
            </a:solidFill>
            <a:prstDash val="solid"/>
            <a:miter lim="800000"/>
            <a:headEnd len="sm" w="sm" type="none"/>
            <a:tailEnd len="sm" w="sm" type="none"/>
          </a:ln>
        </p:spPr>
      </p:cxnSp>
      <p:cxnSp>
        <p:nvCxnSpPr>
          <p:cNvPr id="145" name="Google Shape;145;p8"/>
          <p:cNvCxnSpPr/>
          <p:nvPr/>
        </p:nvCxnSpPr>
        <p:spPr>
          <a:xfrm>
            <a:off x="3391786" y="1658676"/>
            <a:ext cx="4529471" cy="0"/>
          </a:xfrm>
          <a:prstGeom prst="straightConnector1">
            <a:avLst/>
          </a:prstGeom>
          <a:noFill/>
          <a:ln cap="flat" cmpd="sng" w="38100">
            <a:solidFill>
              <a:srgbClr val="C00000"/>
            </a:solidFill>
            <a:prstDash val="solid"/>
            <a:miter lim="800000"/>
            <a:headEnd len="sm" w="sm" type="none"/>
            <a:tailEnd len="sm" w="sm" type="none"/>
          </a:ln>
        </p:spPr>
      </p:cxnSp>
      <p:sp>
        <p:nvSpPr>
          <p:cNvPr id="146" name="Google Shape;146;p8"/>
          <p:cNvSpPr/>
          <p:nvPr/>
        </p:nvSpPr>
        <p:spPr>
          <a:xfrm>
            <a:off x="379228" y="1786267"/>
            <a:ext cx="11433544" cy="1275907"/>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chemeClr val="dk1"/>
                </a:solidFill>
                <a:latin typeface="Calibri"/>
                <a:ea typeface="Calibri"/>
                <a:cs typeface="Calibri"/>
                <a:sym typeface="Calibri"/>
              </a:rPr>
              <a:t>① Mỗi lần dời nhà đi, bao giờ con khỉ cũng nhảy phóc lên ngồi trên lưng con chó to. </a:t>
            </a:r>
            <a:endParaRPr sz="3200">
              <a:solidFill>
                <a:schemeClr val="dk1"/>
              </a:solidFill>
              <a:latin typeface="Calibri"/>
              <a:ea typeface="Calibri"/>
              <a:cs typeface="Calibri"/>
              <a:sym typeface="Calibri"/>
            </a:endParaRPr>
          </a:p>
        </p:txBody>
      </p:sp>
      <p:cxnSp>
        <p:nvCxnSpPr>
          <p:cNvPr id="147" name="Google Shape;147;p8"/>
          <p:cNvCxnSpPr/>
          <p:nvPr/>
        </p:nvCxnSpPr>
        <p:spPr>
          <a:xfrm>
            <a:off x="5619307" y="2381693"/>
            <a:ext cx="1137684" cy="0"/>
          </a:xfrm>
          <a:prstGeom prst="straightConnector1">
            <a:avLst/>
          </a:prstGeom>
          <a:noFill/>
          <a:ln cap="flat" cmpd="sng" w="38100">
            <a:solidFill>
              <a:srgbClr val="FF0000"/>
            </a:solidFill>
            <a:prstDash val="solid"/>
            <a:miter lim="800000"/>
            <a:headEnd len="sm" w="sm" type="none"/>
            <a:tailEnd len="sm" w="sm" type="none"/>
          </a:ln>
        </p:spPr>
      </p:cxnSp>
      <p:cxnSp>
        <p:nvCxnSpPr>
          <p:cNvPr id="148" name="Google Shape;148;p8"/>
          <p:cNvCxnSpPr/>
          <p:nvPr/>
        </p:nvCxnSpPr>
        <p:spPr>
          <a:xfrm>
            <a:off x="6879265" y="2371060"/>
            <a:ext cx="4838995" cy="10633"/>
          </a:xfrm>
          <a:prstGeom prst="straightConnector1">
            <a:avLst/>
          </a:prstGeom>
          <a:noFill/>
          <a:ln cap="flat" cmpd="dbl" w="44450">
            <a:solidFill>
              <a:srgbClr val="0000FF"/>
            </a:solidFill>
            <a:prstDash val="solid"/>
            <a:miter lim="800000"/>
            <a:headEnd len="sm" w="sm" type="none"/>
            <a:tailEnd len="sm" w="sm" type="none"/>
          </a:ln>
        </p:spPr>
      </p:cxnSp>
      <p:cxnSp>
        <p:nvCxnSpPr>
          <p:cNvPr id="149" name="Google Shape;149;p8"/>
          <p:cNvCxnSpPr/>
          <p:nvPr/>
        </p:nvCxnSpPr>
        <p:spPr>
          <a:xfrm>
            <a:off x="457198" y="2881419"/>
            <a:ext cx="2541183" cy="0"/>
          </a:xfrm>
          <a:prstGeom prst="straightConnector1">
            <a:avLst/>
          </a:prstGeom>
          <a:noFill/>
          <a:ln cap="flat" cmpd="dbl" w="41275">
            <a:solidFill>
              <a:srgbClr val="0000FF"/>
            </a:solidFill>
            <a:prstDash val="solid"/>
            <a:miter lim="800000"/>
            <a:headEnd len="sm" w="sm" type="none"/>
            <a:tailEnd len="sm" w="sm" type="none"/>
          </a:ln>
        </p:spPr>
      </p:cxnSp>
      <p:cxnSp>
        <p:nvCxnSpPr>
          <p:cNvPr id="150" name="Google Shape;150;p8"/>
          <p:cNvCxnSpPr/>
          <p:nvPr/>
        </p:nvCxnSpPr>
        <p:spPr>
          <a:xfrm flipH="1" rot="10800000">
            <a:off x="1494462" y="3654944"/>
            <a:ext cx="1206205" cy="3542"/>
          </a:xfrm>
          <a:prstGeom prst="straightConnector1">
            <a:avLst/>
          </a:prstGeom>
          <a:noFill/>
          <a:ln cap="flat" cmpd="sng" w="38100">
            <a:solidFill>
              <a:srgbClr val="FF0000"/>
            </a:solidFill>
            <a:prstDash val="solid"/>
            <a:miter lim="800000"/>
            <a:headEnd len="sm" w="sm" type="none"/>
            <a:tailEnd len="sm" w="sm" type="none"/>
          </a:ln>
        </p:spPr>
      </p:cxnSp>
      <p:sp>
        <p:nvSpPr>
          <p:cNvPr id="151" name="Google Shape;151;p8"/>
          <p:cNvSpPr/>
          <p:nvPr/>
        </p:nvSpPr>
        <p:spPr>
          <a:xfrm>
            <a:off x="379228" y="3006350"/>
            <a:ext cx="11433544" cy="885807"/>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chemeClr val="dk1"/>
                </a:solidFill>
                <a:latin typeface="Calibri"/>
                <a:ea typeface="Calibri"/>
                <a:cs typeface="Calibri"/>
                <a:sym typeface="Calibri"/>
              </a:rPr>
              <a:t>② Hễ con chó đi chậm, con khỉ cấu hai tai chó giật giật.</a:t>
            </a:r>
            <a:endParaRPr sz="3200">
              <a:solidFill>
                <a:schemeClr val="dk1"/>
              </a:solidFill>
              <a:latin typeface="Calibri"/>
              <a:ea typeface="Calibri"/>
              <a:cs typeface="Calibri"/>
              <a:sym typeface="Calibri"/>
            </a:endParaRPr>
          </a:p>
        </p:txBody>
      </p:sp>
      <p:cxnSp>
        <p:nvCxnSpPr>
          <p:cNvPr id="152" name="Google Shape;152;p8"/>
          <p:cNvCxnSpPr/>
          <p:nvPr/>
        </p:nvCxnSpPr>
        <p:spPr>
          <a:xfrm>
            <a:off x="2880784" y="3697029"/>
            <a:ext cx="1251098" cy="2749"/>
          </a:xfrm>
          <a:prstGeom prst="straightConnector1">
            <a:avLst/>
          </a:prstGeom>
          <a:noFill/>
          <a:ln cap="flat" cmpd="dbl" w="41275">
            <a:solidFill>
              <a:srgbClr val="0000FF"/>
            </a:solidFill>
            <a:prstDash val="solid"/>
            <a:miter lim="800000"/>
            <a:headEnd len="sm" w="sm" type="none"/>
            <a:tailEnd len="sm" w="sm" type="none"/>
          </a:ln>
        </p:spPr>
      </p:cxnSp>
      <p:cxnSp>
        <p:nvCxnSpPr>
          <p:cNvPr id="153" name="Google Shape;153;p8"/>
          <p:cNvCxnSpPr/>
          <p:nvPr/>
        </p:nvCxnSpPr>
        <p:spPr>
          <a:xfrm>
            <a:off x="4382386" y="3662028"/>
            <a:ext cx="1146546" cy="0"/>
          </a:xfrm>
          <a:prstGeom prst="straightConnector1">
            <a:avLst/>
          </a:prstGeom>
          <a:noFill/>
          <a:ln cap="flat" cmpd="sng" w="38100">
            <a:solidFill>
              <a:srgbClr val="FF0000"/>
            </a:solidFill>
            <a:prstDash val="solid"/>
            <a:miter lim="800000"/>
            <a:headEnd len="sm" w="sm" type="none"/>
            <a:tailEnd len="sm" w="sm" type="none"/>
          </a:ln>
        </p:spPr>
      </p:cxnSp>
      <p:cxnSp>
        <p:nvCxnSpPr>
          <p:cNvPr id="154" name="Google Shape;154;p8"/>
          <p:cNvCxnSpPr/>
          <p:nvPr/>
        </p:nvCxnSpPr>
        <p:spPr>
          <a:xfrm>
            <a:off x="5656521" y="3679511"/>
            <a:ext cx="3721395" cy="0"/>
          </a:xfrm>
          <a:prstGeom prst="straightConnector1">
            <a:avLst/>
          </a:prstGeom>
          <a:noFill/>
          <a:ln cap="flat" cmpd="dbl" w="41275">
            <a:solidFill>
              <a:srgbClr val="0000FF"/>
            </a:solidFill>
            <a:prstDash val="solid"/>
            <a:miter lim="800000"/>
            <a:headEnd len="sm" w="sm" type="none"/>
            <a:tailEnd len="sm" w="sm" type="none"/>
          </a:ln>
        </p:spPr>
      </p:cxnSp>
      <p:sp>
        <p:nvSpPr>
          <p:cNvPr id="155" name="Google Shape;155;p8"/>
          <p:cNvSpPr/>
          <p:nvPr/>
        </p:nvSpPr>
        <p:spPr>
          <a:xfrm>
            <a:off x="379228" y="3950492"/>
            <a:ext cx="11433544" cy="885807"/>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chemeClr val="dk1"/>
                </a:solidFill>
                <a:latin typeface="Calibri"/>
                <a:ea typeface="Calibri"/>
                <a:cs typeface="Calibri"/>
                <a:sym typeface="Calibri"/>
              </a:rPr>
              <a:t>③ Con chó chạy sải thì khỉ gò lưng như người phi ngựa.</a:t>
            </a:r>
            <a:endParaRPr sz="3200">
              <a:solidFill>
                <a:schemeClr val="dk1"/>
              </a:solidFill>
              <a:latin typeface="Calibri"/>
              <a:ea typeface="Calibri"/>
              <a:cs typeface="Calibri"/>
              <a:sym typeface="Calibri"/>
            </a:endParaRPr>
          </a:p>
        </p:txBody>
      </p:sp>
      <p:cxnSp>
        <p:nvCxnSpPr>
          <p:cNvPr id="156" name="Google Shape;156;p8"/>
          <p:cNvCxnSpPr/>
          <p:nvPr/>
        </p:nvCxnSpPr>
        <p:spPr>
          <a:xfrm flipH="1" rot="10800000">
            <a:off x="966379" y="4587326"/>
            <a:ext cx="1206205" cy="3542"/>
          </a:xfrm>
          <a:prstGeom prst="straightConnector1">
            <a:avLst/>
          </a:prstGeom>
          <a:noFill/>
          <a:ln cap="flat" cmpd="sng" w="38100">
            <a:solidFill>
              <a:srgbClr val="FF0000"/>
            </a:solidFill>
            <a:prstDash val="solid"/>
            <a:miter lim="800000"/>
            <a:headEnd len="sm" w="sm" type="none"/>
            <a:tailEnd len="sm" w="sm" type="none"/>
          </a:ln>
        </p:spPr>
      </p:cxnSp>
      <p:cxnSp>
        <p:nvCxnSpPr>
          <p:cNvPr id="157" name="Google Shape;157;p8"/>
          <p:cNvCxnSpPr/>
          <p:nvPr/>
        </p:nvCxnSpPr>
        <p:spPr>
          <a:xfrm>
            <a:off x="2364454" y="4624702"/>
            <a:ext cx="1237214" cy="0"/>
          </a:xfrm>
          <a:prstGeom prst="straightConnector1">
            <a:avLst/>
          </a:prstGeom>
          <a:noFill/>
          <a:ln cap="flat" cmpd="dbl" w="41275">
            <a:solidFill>
              <a:srgbClr val="0000FF"/>
            </a:solidFill>
            <a:prstDash val="solid"/>
            <a:miter lim="800000"/>
            <a:headEnd len="sm" w="sm" type="none"/>
            <a:tailEnd len="sm" w="sm" type="none"/>
          </a:ln>
        </p:spPr>
      </p:cxnSp>
      <p:sp>
        <p:nvSpPr>
          <p:cNvPr id="158" name="Google Shape;158;p8"/>
          <p:cNvSpPr/>
          <p:nvPr/>
        </p:nvSpPr>
        <p:spPr>
          <a:xfrm>
            <a:off x="397836" y="5124917"/>
            <a:ext cx="9115646" cy="1137437"/>
          </a:xfrm>
          <a:prstGeom prst="rect">
            <a:avLst/>
          </a:prstGeom>
          <a:no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3200">
                <a:solidFill>
                  <a:schemeClr val="dk1"/>
                </a:solidFill>
                <a:latin typeface="Calibri"/>
                <a:ea typeface="Calibri"/>
                <a:cs typeface="Calibri"/>
                <a:sym typeface="Calibri"/>
              </a:rPr>
              <a:t>④ Chó chạy thong thả, khỉ buông thõng hai tay, ngồi        	ngúc nga ngúc ngắc.</a:t>
            </a:r>
            <a:endParaRPr sz="3200">
              <a:solidFill>
                <a:schemeClr val="dk1"/>
              </a:solidFill>
              <a:latin typeface="Calibri"/>
              <a:ea typeface="Calibri"/>
              <a:cs typeface="Calibri"/>
              <a:sym typeface="Calibri"/>
            </a:endParaRPr>
          </a:p>
        </p:txBody>
      </p:sp>
      <p:cxnSp>
        <p:nvCxnSpPr>
          <p:cNvPr id="159" name="Google Shape;159;p8"/>
          <p:cNvCxnSpPr/>
          <p:nvPr/>
        </p:nvCxnSpPr>
        <p:spPr>
          <a:xfrm>
            <a:off x="966379" y="5605406"/>
            <a:ext cx="603103" cy="0"/>
          </a:xfrm>
          <a:prstGeom prst="straightConnector1">
            <a:avLst/>
          </a:prstGeom>
          <a:noFill/>
          <a:ln cap="flat" cmpd="sng" w="38100">
            <a:solidFill>
              <a:srgbClr val="FF0000"/>
            </a:solidFill>
            <a:prstDash val="solid"/>
            <a:miter lim="800000"/>
            <a:headEnd len="sm" w="sm" type="none"/>
            <a:tailEnd len="sm" w="sm" type="none"/>
          </a:ln>
        </p:spPr>
      </p:cxnSp>
      <p:cxnSp>
        <p:nvCxnSpPr>
          <p:cNvPr id="160" name="Google Shape;160;p8"/>
          <p:cNvCxnSpPr/>
          <p:nvPr/>
        </p:nvCxnSpPr>
        <p:spPr>
          <a:xfrm>
            <a:off x="4534884" y="5599617"/>
            <a:ext cx="409945" cy="0"/>
          </a:xfrm>
          <a:prstGeom prst="straightConnector1">
            <a:avLst/>
          </a:prstGeom>
          <a:noFill/>
          <a:ln cap="flat" cmpd="sng" w="38100">
            <a:solidFill>
              <a:srgbClr val="FF0000"/>
            </a:solidFill>
            <a:prstDash val="solid"/>
            <a:miter lim="800000"/>
            <a:headEnd len="sm" w="sm" type="none"/>
            <a:tailEnd len="sm" w="sm" type="none"/>
          </a:ln>
        </p:spPr>
      </p:cxnSp>
      <p:cxnSp>
        <p:nvCxnSpPr>
          <p:cNvPr id="161" name="Google Shape;161;p8"/>
          <p:cNvCxnSpPr/>
          <p:nvPr/>
        </p:nvCxnSpPr>
        <p:spPr>
          <a:xfrm>
            <a:off x="1759690" y="5629095"/>
            <a:ext cx="2482704" cy="0"/>
          </a:xfrm>
          <a:prstGeom prst="straightConnector1">
            <a:avLst/>
          </a:prstGeom>
          <a:noFill/>
          <a:ln cap="flat" cmpd="dbl" w="41275">
            <a:solidFill>
              <a:srgbClr val="0000FF"/>
            </a:solidFill>
            <a:prstDash val="solid"/>
            <a:miter lim="800000"/>
            <a:headEnd len="sm" w="sm" type="none"/>
            <a:tailEnd len="sm" w="sm" type="none"/>
          </a:ln>
        </p:spPr>
      </p:cxnSp>
      <p:cxnSp>
        <p:nvCxnSpPr>
          <p:cNvPr id="162" name="Google Shape;162;p8"/>
          <p:cNvCxnSpPr/>
          <p:nvPr/>
        </p:nvCxnSpPr>
        <p:spPr>
          <a:xfrm>
            <a:off x="5092997" y="5648688"/>
            <a:ext cx="4295552" cy="0"/>
          </a:xfrm>
          <a:prstGeom prst="straightConnector1">
            <a:avLst/>
          </a:prstGeom>
          <a:noFill/>
          <a:ln cap="flat" cmpd="dbl" w="41275">
            <a:solidFill>
              <a:srgbClr val="0000FF"/>
            </a:solidFill>
            <a:prstDash val="solid"/>
            <a:miter lim="800000"/>
            <a:headEnd len="sm" w="sm" type="none"/>
            <a:tailEnd len="sm" w="sm" type="none"/>
          </a:ln>
        </p:spPr>
      </p:cxnSp>
      <p:cxnSp>
        <p:nvCxnSpPr>
          <p:cNvPr id="163" name="Google Shape;163;p8"/>
          <p:cNvCxnSpPr/>
          <p:nvPr/>
        </p:nvCxnSpPr>
        <p:spPr>
          <a:xfrm>
            <a:off x="966379" y="6346852"/>
            <a:ext cx="3134834" cy="0"/>
          </a:xfrm>
          <a:prstGeom prst="straightConnector1">
            <a:avLst/>
          </a:prstGeom>
          <a:noFill/>
          <a:ln cap="flat" cmpd="dbl" w="41275">
            <a:solidFill>
              <a:srgbClr val="0000FF"/>
            </a:solidFill>
            <a:prstDash val="solid"/>
            <a:miter lim="800000"/>
            <a:headEnd len="sm" w="sm" type="none"/>
            <a:tailEnd len="sm" w="sm" type="none"/>
          </a:ln>
        </p:spPr>
      </p:cxnSp>
      <p:sp>
        <p:nvSpPr>
          <p:cNvPr id="164" name="Google Shape;164;p8"/>
          <p:cNvSpPr/>
          <p:nvPr/>
        </p:nvSpPr>
        <p:spPr>
          <a:xfrm>
            <a:off x="5790709" y="2381693"/>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165" name="Google Shape;165;p8"/>
          <p:cNvSpPr/>
          <p:nvPr/>
        </p:nvSpPr>
        <p:spPr>
          <a:xfrm>
            <a:off x="1700124" y="3686289"/>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166" name="Google Shape;166;p8"/>
          <p:cNvSpPr/>
          <p:nvPr/>
        </p:nvSpPr>
        <p:spPr>
          <a:xfrm>
            <a:off x="4534884" y="3657379"/>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167" name="Google Shape;167;p8"/>
          <p:cNvSpPr/>
          <p:nvPr/>
        </p:nvSpPr>
        <p:spPr>
          <a:xfrm>
            <a:off x="1253505" y="4587326"/>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168" name="Google Shape;168;p8"/>
          <p:cNvSpPr/>
          <p:nvPr/>
        </p:nvSpPr>
        <p:spPr>
          <a:xfrm>
            <a:off x="890820" y="554981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sp>
        <p:nvSpPr>
          <p:cNvPr id="169" name="Google Shape;169;p8"/>
          <p:cNvSpPr/>
          <p:nvPr/>
        </p:nvSpPr>
        <p:spPr>
          <a:xfrm>
            <a:off x="9319439" y="2366873"/>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0" name="Google Shape;170;p8"/>
          <p:cNvSpPr/>
          <p:nvPr/>
        </p:nvSpPr>
        <p:spPr>
          <a:xfrm>
            <a:off x="3095309" y="3679511"/>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1" name="Google Shape;171;p8"/>
          <p:cNvSpPr/>
          <p:nvPr/>
        </p:nvSpPr>
        <p:spPr>
          <a:xfrm>
            <a:off x="7087289" y="3677295"/>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2" name="Google Shape;172;p8"/>
          <p:cNvSpPr/>
          <p:nvPr/>
        </p:nvSpPr>
        <p:spPr>
          <a:xfrm>
            <a:off x="2649421" y="4587326"/>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3" name="Google Shape;173;p8"/>
          <p:cNvSpPr/>
          <p:nvPr/>
        </p:nvSpPr>
        <p:spPr>
          <a:xfrm>
            <a:off x="2806306" y="5553850"/>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4" name="Google Shape;174;p8"/>
          <p:cNvSpPr/>
          <p:nvPr/>
        </p:nvSpPr>
        <p:spPr>
          <a:xfrm>
            <a:off x="6910823" y="5553850"/>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sp>
        <p:nvSpPr>
          <p:cNvPr id="175" name="Google Shape;175;p8"/>
          <p:cNvSpPr/>
          <p:nvPr/>
        </p:nvSpPr>
        <p:spPr>
          <a:xfrm>
            <a:off x="4349356" y="555510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cxnSp>
        <p:nvCxnSpPr>
          <p:cNvPr id="176" name="Google Shape;176;p8"/>
          <p:cNvCxnSpPr/>
          <p:nvPr/>
        </p:nvCxnSpPr>
        <p:spPr>
          <a:xfrm>
            <a:off x="4284126" y="4643007"/>
            <a:ext cx="457995" cy="0"/>
          </a:xfrm>
          <a:prstGeom prst="straightConnector1">
            <a:avLst/>
          </a:prstGeom>
          <a:noFill/>
          <a:ln cap="flat" cmpd="sng" w="38100">
            <a:solidFill>
              <a:srgbClr val="FF0000"/>
            </a:solidFill>
            <a:prstDash val="solid"/>
            <a:miter lim="800000"/>
            <a:headEnd len="sm" w="sm" type="none"/>
            <a:tailEnd len="sm" w="sm" type="none"/>
          </a:ln>
        </p:spPr>
      </p:cxnSp>
      <p:sp>
        <p:nvSpPr>
          <p:cNvPr id="177" name="Google Shape;177;p8"/>
          <p:cNvSpPr/>
          <p:nvPr/>
        </p:nvSpPr>
        <p:spPr>
          <a:xfrm>
            <a:off x="4114302" y="461722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CN</a:t>
            </a:r>
            <a:endParaRPr/>
          </a:p>
        </p:txBody>
      </p:sp>
      <p:cxnSp>
        <p:nvCxnSpPr>
          <p:cNvPr id="178" name="Google Shape;178;p8"/>
          <p:cNvCxnSpPr/>
          <p:nvPr/>
        </p:nvCxnSpPr>
        <p:spPr>
          <a:xfrm>
            <a:off x="4899692" y="4610767"/>
            <a:ext cx="4613790" cy="0"/>
          </a:xfrm>
          <a:prstGeom prst="straightConnector1">
            <a:avLst/>
          </a:prstGeom>
          <a:noFill/>
          <a:ln cap="flat" cmpd="dbl" w="41275">
            <a:solidFill>
              <a:srgbClr val="0000FF"/>
            </a:solidFill>
            <a:prstDash val="solid"/>
            <a:miter lim="800000"/>
            <a:headEnd len="sm" w="sm" type="none"/>
            <a:tailEnd len="sm" w="sm" type="none"/>
          </a:ln>
        </p:spPr>
      </p:cxnSp>
      <p:sp>
        <p:nvSpPr>
          <p:cNvPr id="179" name="Google Shape;179;p8"/>
          <p:cNvSpPr/>
          <p:nvPr/>
        </p:nvSpPr>
        <p:spPr>
          <a:xfrm>
            <a:off x="6639437" y="4549527"/>
            <a:ext cx="794880" cy="51422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VN</a:t>
            </a:r>
            <a:endParaRPr/>
          </a:p>
        </p:txBody>
      </p:sp>
      <p:cxnSp>
        <p:nvCxnSpPr>
          <p:cNvPr id="180" name="Google Shape;180;p8"/>
          <p:cNvCxnSpPr/>
          <p:nvPr/>
        </p:nvCxnSpPr>
        <p:spPr>
          <a:xfrm flipH="1">
            <a:off x="6777196" y="2027160"/>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1" name="Google Shape;181;p8"/>
          <p:cNvCxnSpPr/>
          <p:nvPr/>
        </p:nvCxnSpPr>
        <p:spPr>
          <a:xfrm flipH="1">
            <a:off x="2759607" y="3245323"/>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2" name="Google Shape;182;p8"/>
          <p:cNvCxnSpPr/>
          <p:nvPr/>
        </p:nvCxnSpPr>
        <p:spPr>
          <a:xfrm flipH="1">
            <a:off x="5546000" y="3258839"/>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3" name="Google Shape;183;p8"/>
          <p:cNvCxnSpPr/>
          <p:nvPr/>
        </p:nvCxnSpPr>
        <p:spPr>
          <a:xfrm flipH="1">
            <a:off x="2256196" y="4212091"/>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4" name="Google Shape;184;p8"/>
          <p:cNvCxnSpPr/>
          <p:nvPr/>
        </p:nvCxnSpPr>
        <p:spPr>
          <a:xfrm flipH="1">
            <a:off x="4777609" y="4204046"/>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5" name="Google Shape;185;p8"/>
          <p:cNvCxnSpPr/>
          <p:nvPr/>
        </p:nvCxnSpPr>
        <p:spPr>
          <a:xfrm flipH="1">
            <a:off x="1630902" y="5232190"/>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186" name="Google Shape;186;p8"/>
          <p:cNvCxnSpPr/>
          <p:nvPr/>
        </p:nvCxnSpPr>
        <p:spPr>
          <a:xfrm flipH="1">
            <a:off x="5009657" y="5181290"/>
            <a:ext cx="91084" cy="512345"/>
          </a:xfrm>
          <a:prstGeom prst="straightConnector1">
            <a:avLst/>
          </a:prstGeom>
          <a:noFill/>
          <a:ln cap="flat" cmpd="sng" w="38100">
            <a:solidFill>
              <a:schemeClr val="accent2"/>
            </a:solidFill>
            <a:prstDash val="solid"/>
            <a:miter lim="800000"/>
            <a:headEnd len="sm" w="sm" type="none"/>
            <a:tailEnd len="sm" w="sm" type="none"/>
          </a:ln>
        </p:spPr>
      </p:cxn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2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2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2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picture containing flower&#10;&#10;Description automatically generated" id="192" name="Google Shape;192;p9"/>
          <p:cNvPicPr preferRelativeResize="0"/>
          <p:nvPr/>
        </p:nvPicPr>
        <p:blipFill rotWithShape="1">
          <a:blip r:embed="rId3">
            <a:alphaModFix/>
          </a:blip>
          <a:srcRect b="0" l="0" r="0" t="0"/>
          <a:stretch/>
        </p:blipFill>
        <p:spPr>
          <a:xfrm rot="5400000">
            <a:off x="8784116" y="4539157"/>
            <a:ext cx="4728909" cy="2660012"/>
          </a:xfrm>
          <a:prstGeom prst="rect">
            <a:avLst/>
          </a:prstGeom>
          <a:noFill/>
          <a:ln>
            <a:noFill/>
          </a:ln>
        </p:spPr>
      </p:pic>
      <p:sp>
        <p:nvSpPr>
          <p:cNvPr id="193" name="Google Shape;193;p9"/>
          <p:cNvSpPr/>
          <p:nvPr/>
        </p:nvSpPr>
        <p:spPr>
          <a:xfrm>
            <a:off x="723013" y="527844"/>
            <a:ext cx="8975061" cy="631105"/>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1333A8"/>
                </a:solidFill>
                <a:latin typeface="Calibri"/>
                <a:ea typeface="Calibri"/>
                <a:cs typeface="Calibri"/>
                <a:sym typeface="Calibri"/>
              </a:rPr>
              <a:t>2) Xếp các câu trên vào nhóm thích hợp:</a:t>
            </a:r>
            <a:endParaRPr/>
          </a:p>
        </p:txBody>
      </p:sp>
      <p:cxnSp>
        <p:nvCxnSpPr>
          <p:cNvPr id="194" name="Google Shape;194;p9"/>
          <p:cNvCxnSpPr/>
          <p:nvPr/>
        </p:nvCxnSpPr>
        <p:spPr>
          <a:xfrm>
            <a:off x="5786021" y="4842133"/>
            <a:ext cx="0" cy="1593512"/>
          </a:xfrm>
          <a:prstGeom prst="straightConnector1">
            <a:avLst/>
          </a:prstGeom>
          <a:noFill/>
          <a:ln cap="flat" cmpd="sng" w="57150">
            <a:solidFill>
              <a:schemeClr val="dk1"/>
            </a:solidFill>
            <a:prstDash val="solid"/>
            <a:miter lim="800000"/>
            <a:headEnd len="sm" w="sm" type="none"/>
            <a:tailEnd len="sm" w="sm" type="none"/>
          </a:ln>
        </p:spPr>
      </p:cxnSp>
      <p:pic>
        <p:nvPicPr>
          <p:cNvPr id="195" name="Google Shape;195;p9"/>
          <p:cNvPicPr preferRelativeResize="0"/>
          <p:nvPr/>
        </p:nvPicPr>
        <p:blipFill rotWithShape="1">
          <a:blip r:embed="rId4">
            <a:alphaModFix/>
          </a:blip>
          <a:srcRect b="0" l="0" r="0" t="0"/>
          <a:stretch/>
        </p:blipFill>
        <p:spPr>
          <a:xfrm>
            <a:off x="310285" y="4409645"/>
            <a:ext cx="5475736" cy="1863144"/>
          </a:xfrm>
          <a:prstGeom prst="rect">
            <a:avLst/>
          </a:prstGeom>
          <a:noFill/>
          <a:ln>
            <a:noFill/>
          </a:ln>
        </p:spPr>
      </p:pic>
      <p:pic>
        <p:nvPicPr>
          <p:cNvPr id="196" name="Google Shape;196;p9"/>
          <p:cNvPicPr preferRelativeResize="0"/>
          <p:nvPr/>
        </p:nvPicPr>
        <p:blipFill rotWithShape="1">
          <a:blip r:embed="rId4">
            <a:alphaModFix/>
          </a:blip>
          <a:srcRect b="0" l="0" r="0" t="0"/>
          <a:stretch/>
        </p:blipFill>
        <p:spPr>
          <a:xfrm>
            <a:off x="6040045" y="4443766"/>
            <a:ext cx="5466272" cy="1702098"/>
          </a:xfrm>
          <a:prstGeom prst="rect">
            <a:avLst/>
          </a:prstGeom>
          <a:noFill/>
          <a:ln>
            <a:noFill/>
          </a:ln>
        </p:spPr>
      </p:pic>
      <p:sp>
        <p:nvSpPr>
          <p:cNvPr id="197" name="Google Shape;197;p9"/>
          <p:cNvSpPr/>
          <p:nvPr/>
        </p:nvSpPr>
        <p:spPr>
          <a:xfrm>
            <a:off x="1569621" y="4801200"/>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Câu đơn</a:t>
            </a:r>
            <a:endParaRPr b="1" sz="2400">
              <a:solidFill>
                <a:srgbClr val="FF0000"/>
              </a:solidFill>
              <a:latin typeface="Calibri"/>
              <a:ea typeface="Calibri"/>
              <a:cs typeface="Calibri"/>
              <a:sym typeface="Calibri"/>
            </a:endParaRPr>
          </a:p>
        </p:txBody>
      </p:sp>
      <p:sp>
        <p:nvSpPr>
          <p:cNvPr id="198" name="Google Shape;198;p9"/>
          <p:cNvSpPr/>
          <p:nvPr/>
        </p:nvSpPr>
        <p:spPr>
          <a:xfrm>
            <a:off x="7594604" y="4757917"/>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Câu ghép</a:t>
            </a:r>
            <a:endParaRPr b="1" sz="2400">
              <a:solidFill>
                <a:srgbClr val="FF0000"/>
              </a:solidFill>
              <a:latin typeface="Calibri"/>
              <a:ea typeface="Calibri"/>
              <a:cs typeface="Calibri"/>
              <a:sym typeface="Calibri"/>
            </a:endParaRPr>
          </a:p>
        </p:txBody>
      </p:sp>
      <p:sp>
        <p:nvSpPr>
          <p:cNvPr id="199" name="Google Shape;199;p9"/>
          <p:cNvSpPr/>
          <p:nvPr/>
        </p:nvSpPr>
        <p:spPr>
          <a:xfrm>
            <a:off x="342172" y="1065887"/>
            <a:ext cx="11433544" cy="99683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① Mỗi lần dời nhà đi, bao giờ con khỉ cũng nhảy phóc lên ngồi trên lưng con chó to. </a:t>
            </a:r>
            <a:endParaRPr sz="2800">
              <a:solidFill>
                <a:schemeClr val="dk1"/>
              </a:solidFill>
              <a:latin typeface="Calibri"/>
              <a:ea typeface="Calibri"/>
              <a:cs typeface="Calibri"/>
              <a:sym typeface="Calibri"/>
            </a:endParaRPr>
          </a:p>
        </p:txBody>
      </p:sp>
      <p:cxnSp>
        <p:nvCxnSpPr>
          <p:cNvPr id="200" name="Google Shape;200;p9"/>
          <p:cNvCxnSpPr/>
          <p:nvPr/>
        </p:nvCxnSpPr>
        <p:spPr>
          <a:xfrm>
            <a:off x="4963625" y="1523090"/>
            <a:ext cx="988986" cy="0"/>
          </a:xfrm>
          <a:prstGeom prst="straightConnector1">
            <a:avLst/>
          </a:prstGeom>
          <a:noFill/>
          <a:ln cap="flat" cmpd="sng" w="38100">
            <a:solidFill>
              <a:srgbClr val="FF0000"/>
            </a:solidFill>
            <a:prstDash val="solid"/>
            <a:miter lim="800000"/>
            <a:headEnd len="sm" w="sm" type="none"/>
            <a:tailEnd len="sm" w="sm" type="none"/>
          </a:ln>
        </p:spPr>
      </p:cxnSp>
      <p:cxnSp>
        <p:nvCxnSpPr>
          <p:cNvPr id="201" name="Google Shape;201;p9"/>
          <p:cNvCxnSpPr/>
          <p:nvPr/>
        </p:nvCxnSpPr>
        <p:spPr>
          <a:xfrm>
            <a:off x="6096000" y="1544356"/>
            <a:ext cx="5585204" cy="21259"/>
          </a:xfrm>
          <a:prstGeom prst="straightConnector1">
            <a:avLst/>
          </a:prstGeom>
          <a:noFill/>
          <a:ln cap="flat" cmpd="dbl" w="41275">
            <a:solidFill>
              <a:srgbClr val="0000FF"/>
            </a:solidFill>
            <a:prstDash val="solid"/>
            <a:miter lim="800000"/>
            <a:headEnd len="sm" w="sm" type="none"/>
            <a:tailEnd len="sm" w="sm" type="none"/>
          </a:ln>
        </p:spPr>
      </p:cxnSp>
      <p:cxnSp>
        <p:nvCxnSpPr>
          <p:cNvPr id="202" name="Google Shape;202;p9"/>
          <p:cNvCxnSpPr/>
          <p:nvPr/>
        </p:nvCxnSpPr>
        <p:spPr>
          <a:xfrm>
            <a:off x="420142" y="1937745"/>
            <a:ext cx="898295" cy="0"/>
          </a:xfrm>
          <a:prstGeom prst="straightConnector1">
            <a:avLst/>
          </a:prstGeom>
          <a:noFill/>
          <a:ln cap="flat" cmpd="dbl" w="41275">
            <a:solidFill>
              <a:srgbClr val="0000FF"/>
            </a:solidFill>
            <a:prstDash val="solid"/>
            <a:miter lim="800000"/>
            <a:headEnd len="sm" w="sm" type="none"/>
            <a:tailEnd len="sm" w="sm" type="none"/>
          </a:ln>
        </p:spPr>
      </p:cxnSp>
      <p:cxnSp>
        <p:nvCxnSpPr>
          <p:cNvPr id="203" name="Google Shape;203;p9"/>
          <p:cNvCxnSpPr/>
          <p:nvPr/>
        </p:nvCxnSpPr>
        <p:spPr>
          <a:xfrm>
            <a:off x="1318437" y="2411427"/>
            <a:ext cx="1062516" cy="0"/>
          </a:xfrm>
          <a:prstGeom prst="straightConnector1">
            <a:avLst/>
          </a:prstGeom>
          <a:noFill/>
          <a:ln cap="flat" cmpd="sng" w="38100">
            <a:solidFill>
              <a:srgbClr val="FF0000"/>
            </a:solidFill>
            <a:prstDash val="solid"/>
            <a:miter lim="800000"/>
            <a:headEnd len="sm" w="sm" type="none"/>
            <a:tailEnd len="sm" w="sm" type="none"/>
          </a:ln>
        </p:spPr>
      </p:cxnSp>
      <p:sp>
        <p:nvSpPr>
          <p:cNvPr id="204" name="Google Shape;204;p9"/>
          <p:cNvSpPr/>
          <p:nvPr/>
        </p:nvSpPr>
        <p:spPr>
          <a:xfrm>
            <a:off x="379228" y="1874029"/>
            <a:ext cx="11433544" cy="702479"/>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② Hễ con chó đi chậm, con khỉ cấu hai tai chó giật giật.</a:t>
            </a:r>
            <a:endParaRPr sz="2800">
              <a:solidFill>
                <a:schemeClr val="dk1"/>
              </a:solidFill>
              <a:latin typeface="Calibri"/>
              <a:ea typeface="Calibri"/>
              <a:cs typeface="Calibri"/>
              <a:sym typeface="Calibri"/>
            </a:endParaRPr>
          </a:p>
        </p:txBody>
      </p:sp>
      <p:cxnSp>
        <p:nvCxnSpPr>
          <p:cNvPr id="205" name="Google Shape;205;p9"/>
          <p:cNvCxnSpPr/>
          <p:nvPr/>
        </p:nvCxnSpPr>
        <p:spPr>
          <a:xfrm>
            <a:off x="2579737" y="2413633"/>
            <a:ext cx="1128679" cy="0"/>
          </a:xfrm>
          <a:prstGeom prst="straightConnector1">
            <a:avLst/>
          </a:prstGeom>
          <a:noFill/>
          <a:ln cap="flat" cmpd="dbl" w="41275">
            <a:solidFill>
              <a:srgbClr val="0000FF"/>
            </a:solidFill>
            <a:prstDash val="solid"/>
            <a:miter lim="800000"/>
            <a:headEnd len="sm" w="sm" type="none"/>
            <a:tailEnd len="sm" w="sm" type="none"/>
          </a:ln>
        </p:spPr>
      </p:cxnSp>
      <p:cxnSp>
        <p:nvCxnSpPr>
          <p:cNvPr id="206" name="Google Shape;206;p9"/>
          <p:cNvCxnSpPr/>
          <p:nvPr/>
        </p:nvCxnSpPr>
        <p:spPr>
          <a:xfrm>
            <a:off x="3880270" y="2411427"/>
            <a:ext cx="1010102" cy="0"/>
          </a:xfrm>
          <a:prstGeom prst="straightConnector1">
            <a:avLst/>
          </a:prstGeom>
          <a:noFill/>
          <a:ln cap="flat" cmpd="sng" w="38100">
            <a:solidFill>
              <a:srgbClr val="FF0000"/>
            </a:solidFill>
            <a:prstDash val="solid"/>
            <a:miter lim="800000"/>
            <a:headEnd len="sm" w="sm" type="none"/>
            <a:tailEnd len="sm" w="sm" type="none"/>
          </a:ln>
        </p:spPr>
      </p:cxnSp>
      <p:cxnSp>
        <p:nvCxnSpPr>
          <p:cNvPr id="207" name="Google Shape;207;p9"/>
          <p:cNvCxnSpPr/>
          <p:nvPr/>
        </p:nvCxnSpPr>
        <p:spPr>
          <a:xfrm>
            <a:off x="5022994" y="2422059"/>
            <a:ext cx="3244710" cy="0"/>
          </a:xfrm>
          <a:prstGeom prst="straightConnector1">
            <a:avLst/>
          </a:prstGeom>
          <a:noFill/>
          <a:ln cap="flat" cmpd="dbl" w="41275">
            <a:solidFill>
              <a:srgbClr val="0000FF"/>
            </a:solidFill>
            <a:prstDash val="solid"/>
            <a:miter lim="800000"/>
            <a:headEnd len="sm" w="sm" type="none"/>
            <a:tailEnd len="sm" w="sm" type="none"/>
          </a:ln>
        </p:spPr>
      </p:cxnSp>
      <p:sp>
        <p:nvSpPr>
          <p:cNvPr id="208" name="Google Shape;208;p9"/>
          <p:cNvSpPr/>
          <p:nvPr/>
        </p:nvSpPr>
        <p:spPr>
          <a:xfrm>
            <a:off x="296630" y="2843294"/>
            <a:ext cx="11433544" cy="557456"/>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③ Con chó chạy sải thì khỉ gò lưng như người phi ngựa.</a:t>
            </a:r>
            <a:endParaRPr sz="2800">
              <a:solidFill>
                <a:schemeClr val="dk1"/>
              </a:solidFill>
              <a:latin typeface="Calibri"/>
              <a:ea typeface="Calibri"/>
              <a:cs typeface="Calibri"/>
              <a:sym typeface="Calibri"/>
            </a:endParaRPr>
          </a:p>
        </p:txBody>
      </p:sp>
      <p:cxnSp>
        <p:nvCxnSpPr>
          <p:cNvPr id="209" name="Google Shape;209;p9"/>
          <p:cNvCxnSpPr/>
          <p:nvPr/>
        </p:nvCxnSpPr>
        <p:spPr>
          <a:xfrm>
            <a:off x="819733" y="3348668"/>
            <a:ext cx="1076469" cy="0"/>
          </a:xfrm>
          <a:prstGeom prst="straightConnector1">
            <a:avLst/>
          </a:prstGeom>
          <a:noFill/>
          <a:ln cap="flat" cmpd="sng" w="38100">
            <a:solidFill>
              <a:srgbClr val="FF0000"/>
            </a:solidFill>
            <a:prstDash val="solid"/>
            <a:miter lim="800000"/>
            <a:headEnd len="sm" w="sm" type="none"/>
            <a:tailEnd len="sm" w="sm" type="none"/>
          </a:ln>
        </p:spPr>
      </p:cxnSp>
      <p:cxnSp>
        <p:nvCxnSpPr>
          <p:cNvPr id="210" name="Google Shape;210;p9"/>
          <p:cNvCxnSpPr/>
          <p:nvPr/>
        </p:nvCxnSpPr>
        <p:spPr>
          <a:xfrm>
            <a:off x="2028585" y="3389920"/>
            <a:ext cx="1128183" cy="0"/>
          </a:xfrm>
          <a:prstGeom prst="straightConnector1">
            <a:avLst/>
          </a:prstGeom>
          <a:noFill/>
          <a:ln cap="flat" cmpd="dbl" w="41275">
            <a:solidFill>
              <a:srgbClr val="0000FF"/>
            </a:solidFill>
            <a:prstDash val="solid"/>
            <a:miter lim="800000"/>
            <a:headEnd len="sm" w="sm" type="none"/>
            <a:tailEnd len="sm" w="sm" type="none"/>
          </a:ln>
        </p:spPr>
      </p:cxnSp>
      <p:cxnSp>
        <p:nvCxnSpPr>
          <p:cNvPr id="211" name="Google Shape;211;p9"/>
          <p:cNvCxnSpPr/>
          <p:nvPr/>
        </p:nvCxnSpPr>
        <p:spPr>
          <a:xfrm>
            <a:off x="3683048" y="3332845"/>
            <a:ext cx="457995" cy="0"/>
          </a:xfrm>
          <a:prstGeom prst="straightConnector1">
            <a:avLst/>
          </a:prstGeom>
          <a:noFill/>
          <a:ln cap="flat" cmpd="sng" w="38100">
            <a:solidFill>
              <a:srgbClr val="FF0000"/>
            </a:solidFill>
            <a:prstDash val="solid"/>
            <a:miter lim="800000"/>
            <a:headEnd len="sm" w="sm" type="none"/>
            <a:tailEnd len="sm" w="sm" type="none"/>
          </a:ln>
        </p:spPr>
      </p:cxnSp>
      <p:cxnSp>
        <p:nvCxnSpPr>
          <p:cNvPr id="212" name="Google Shape;212;p9"/>
          <p:cNvCxnSpPr/>
          <p:nvPr/>
        </p:nvCxnSpPr>
        <p:spPr>
          <a:xfrm>
            <a:off x="4231180" y="3379287"/>
            <a:ext cx="4018583" cy="0"/>
          </a:xfrm>
          <a:prstGeom prst="straightConnector1">
            <a:avLst/>
          </a:prstGeom>
          <a:noFill/>
          <a:ln cap="flat" cmpd="dbl" w="41275">
            <a:solidFill>
              <a:srgbClr val="0000FF"/>
            </a:solidFill>
            <a:prstDash val="solid"/>
            <a:miter lim="800000"/>
            <a:headEnd len="sm" w="sm" type="none"/>
            <a:tailEnd len="sm" w="sm" type="none"/>
          </a:ln>
        </p:spPr>
      </p:cxnSp>
      <p:sp>
        <p:nvSpPr>
          <p:cNvPr id="213" name="Google Shape;213;p9"/>
          <p:cNvSpPr/>
          <p:nvPr/>
        </p:nvSpPr>
        <p:spPr>
          <a:xfrm>
            <a:off x="296630" y="3589434"/>
            <a:ext cx="11431157" cy="801101"/>
          </a:xfrm>
          <a:prstGeom prst="rect">
            <a:avLst/>
          </a:prstGeom>
          <a:no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2800">
                <a:solidFill>
                  <a:schemeClr val="dk1"/>
                </a:solidFill>
                <a:latin typeface="Calibri"/>
                <a:ea typeface="Calibri"/>
                <a:cs typeface="Calibri"/>
                <a:sym typeface="Calibri"/>
              </a:rPr>
              <a:t>④ Chó chạy thong thả, khỉ buông thõng hai tay, ngồi ngúc nga ngúc ngắc.</a:t>
            </a:r>
            <a:endParaRPr sz="2800">
              <a:solidFill>
                <a:schemeClr val="dk1"/>
              </a:solidFill>
              <a:latin typeface="Calibri"/>
              <a:ea typeface="Calibri"/>
              <a:cs typeface="Calibri"/>
              <a:sym typeface="Calibri"/>
            </a:endParaRPr>
          </a:p>
        </p:txBody>
      </p:sp>
      <p:cxnSp>
        <p:nvCxnSpPr>
          <p:cNvPr id="214" name="Google Shape;214;p9"/>
          <p:cNvCxnSpPr/>
          <p:nvPr/>
        </p:nvCxnSpPr>
        <p:spPr>
          <a:xfrm>
            <a:off x="723013" y="4286502"/>
            <a:ext cx="603103" cy="0"/>
          </a:xfrm>
          <a:prstGeom prst="straightConnector1">
            <a:avLst/>
          </a:prstGeom>
          <a:noFill/>
          <a:ln cap="flat" cmpd="sng" w="38100">
            <a:solidFill>
              <a:srgbClr val="FF0000"/>
            </a:solidFill>
            <a:prstDash val="solid"/>
            <a:miter lim="800000"/>
            <a:headEnd len="sm" w="sm" type="none"/>
            <a:tailEnd len="sm" w="sm" type="none"/>
          </a:ln>
        </p:spPr>
      </p:cxnSp>
      <p:cxnSp>
        <p:nvCxnSpPr>
          <p:cNvPr id="215" name="Google Shape;215;p9"/>
          <p:cNvCxnSpPr/>
          <p:nvPr/>
        </p:nvCxnSpPr>
        <p:spPr>
          <a:xfrm>
            <a:off x="3731098" y="4280589"/>
            <a:ext cx="409945" cy="0"/>
          </a:xfrm>
          <a:prstGeom prst="straightConnector1">
            <a:avLst/>
          </a:prstGeom>
          <a:noFill/>
          <a:ln cap="flat" cmpd="sng" w="38100">
            <a:solidFill>
              <a:srgbClr val="FF0000"/>
            </a:solidFill>
            <a:prstDash val="solid"/>
            <a:miter lim="800000"/>
            <a:headEnd len="sm" w="sm" type="none"/>
            <a:tailEnd len="sm" w="sm" type="none"/>
          </a:ln>
        </p:spPr>
      </p:cxnSp>
      <p:cxnSp>
        <p:nvCxnSpPr>
          <p:cNvPr id="216" name="Google Shape;216;p9"/>
          <p:cNvCxnSpPr/>
          <p:nvPr/>
        </p:nvCxnSpPr>
        <p:spPr>
          <a:xfrm>
            <a:off x="1461978" y="4286502"/>
            <a:ext cx="2046889" cy="0"/>
          </a:xfrm>
          <a:prstGeom prst="straightConnector1">
            <a:avLst/>
          </a:prstGeom>
          <a:noFill/>
          <a:ln cap="flat" cmpd="dbl" w="41275">
            <a:solidFill>
              <a:srgbClr val="0000FF"/>
            </a:solidFill>
            <a:prstDash val="solid"/>
            <a:miter lim="800000"/>
            <a:headEnd len="sm" w="sm" type="none"/>
            <a:tailEnd len="sm" w="sm" type="none"/>
          </a:ln>
        </p:spPr>
      </p:cxnSp>
      <p:cxnSp>
        <p:nvCxnSpPr>
          <p:cNvPr id="217" name="Google Shape;217;p9"/>
          <p:cNvCxnSpPr/>
          <p:nvPr/>
        </p:nvCxnSpPr>
        <p:spPr>
          <a:xfrm>
            <a:off x="4257280" y="4280589"/>
            <a:ext cx="6480549" cy="0"/>
          </a:xfrm>
          <a:prstGeom prst="straightConnector1">
            <a:avLst/>
          </a:prstGeom>
          <a:noFill/>
          <a:ln cap="flat" cmpd="dbl" w="41275">
            <a:solidFill>
              <a:srgbClr val="0000FF"/>
            </a:solidFill>
            <a:prstDash val="solid"/>
            <a:miter lim="800000"/>
            <a:headEnd len="sm" w="sm" type="none"/>
            <a:tailEnd len="sm" w="sm" type="none"/>
          </a:ln>
        </p:spPr>
      </p:cxnSp>
      <p:sp>
        <p:nvSpPr>
          <p:cNvPr id="218" name="Google Shape;218;p9"/>
          <p:cNvSpPr/>
          <p:nvPr/>
        </p:nvSpPr>
        <p:spPr>
          <a:xfrm>
            <a:off x="878099" y="5548329"/>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Câu ①</a:t>
            </a:r>
            <a:endParaRPr sz="2400">
              <a:solidFill>
                <a:schemeClr val="dk1"/>
              </a:solidFill>
              <a:latin typeface="Calibri"/>
              <a:ea typeface="Calibri"/>
              <a:cs typeface="Calibri"/>
              <a:sym typeface="Calibri"/>
            </a:endParaRPr>
          </a:p>
        </p:txBody>
      </p:sp>
      <p:sp>
        <p:nvSpPr>
          <p:cNvPr id="219" name="Google Shape;219;p9"/>
          <p:cNvSpPr/>
          <p:nvPr/>
        </p:nvSpPr>
        <p:spPr>
          <a:xfrm>
            <a:off x="5739766" y="5871436"/>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Câu ②</a:t>
            </a:r>
            <a:endParaRPr sz="2400">
              <a:solidFill>
                <a:schemeClr val="dk1"/>
              </a:solidFill>
              <a:latin typeface="Calibri"/>
              <a:ea typeface="Calibri"/>
              <a:cs typeface="Calibri"/>
              <a:sym typeface="Calibri"/>
            </a:endParaRPr>
          </a:p>
        </p:txBody>
      </p:sp>
      <p:sp>
        <p:nvSpPr>
          <p:cNvPr id="220" name="Google Shape;220;p9"/>
          <p:cNvSpPr/>
          <p:nvPr/>
        </p:nvSpPr>
        <p:spPr>
          <a:xfrm>
            <a:off x="6910065" y="5870263"/>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Câu ③</a:t>
            </a:r>
            <a:endParaRPr sz="2400">
              <a:solidFill>
                <a:schemeClr val="dk1"/>
              </a:solidFill>
              <a:latin typeface="Calibri"/>
              <a:ea typeface="Calibri"/>
              <a:cs typeface="Calibri"/>
              <a:sym typeface="Calibri"/>
            </a:endParaRPr>
          </a:p>
        </p:txBody>
      </p:sp>
      <p:sp>
        <p:nvSpPr>
          <p:cNvPr id="221" name="Google Shape;221;p9"/>
          <p:cNvSpPr/>
          <p:nvPr/>
        </p:nvSpPr>
        <p:spPr>
          <a:xfrm>
            <a:off x="8163435" y="5879551"/>
            <a:ext cx="2824480"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Câu ④</a:t>
            </a:r>
            <a:endParaRPr sz="2400">
              <a:solidFill>
                <a:schemeClr val="dk1"/>
              </a:solidFill>
              <a:latin typeface="Calibri"/>
              <a:ea typeface="Calibri"/>
              <a:cs typeface="Calibri"/>
              <a:sym typeface="Calibri"/>
            </a:endParaRPr>
          </a:p>
        </p:txBody>
      </p:sp>
      <p:cxnSp>
        <p:nvCxnSpPr>
          <p:cNvPr id="222" name="Google Shape;222;p9"/>
          <p:cNvCxnSpPr/>
          <p:nvPr/>
        </p:nvCxnSpPr>
        <p:spPr>
          <a:xfrm flipH="1">
            <a:off x="5967860" y="1150551"/>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3" name="Google Shape;223;p9"/>
          <p:cNvCxnSpPr/>
          <p:nvPr/>
        </p:nvCxnSpPr>
        <p:spPr>
          <a:xfrm flipH="1">
            <a:off x="2439881" y="2098718"/>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4" name="Google Shape;224;p9"/>
          <p:cNvCxnSpPr/>
          <p:nvPr/>
        </p:nvCxnSpPr>
        <p:spPr>
          <a:xfrm flipH="1">
            <a:off x="4885216" y="2098718"/>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5" name="Google Shape;225;p9"/>
          <p:cNvCxnSpPr/>
          <p:nvPr/>
        </p:nvCxnSpPr>
        <p:spPr>
          <a:xfrm flipH="1">
            <a:off x="1931577" y="2990301"/>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6" name="Google Shape;226;p9"/>
          <p:cNvCxnSpPr/>
          <p:nvPr/>
        </p:nvCxnSpPr>
        <p:spPr>
          <a:xfrm flipH="1">
            <a:off x="4153018" y="2999640"/>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7" name="Google Shape;227;p9"/>
          <p:cNvCxnSpPr/>
          <p:nvPr/>
        </p:nvCxnSpPr>
        <p:spPr>
          <a:xfrm flipH="1">
            <a:off x="1357967" y="3818706"/>
            <a:ext cx="91084" cy="512345"/>
          </a:xfrm>
          <a:prstGeom prst="straightConnector1">
            <a:avLst/>
          </a:prstGeom>
          <a:noFill/>
          <a:ln cap="flat" cmpd="sng" w="38100">
            <a:solidFill>
              <a:schemeClr val="accent2"/>
            </a:solidFill>
            <a:prstDash val="solid"/>
            <a:miter lim="800000"/>
            <a:headEnd len="sm" w="sm" type="none"/>
            <a:tailEnd len="sm" w="sm" type="none"/>
          </a:ln>
        </p:spPr>
      </p:cxnSp>
      <p:cxnSp>
        <p:nvCxnSpPr>
          <p:cNvPr id="228" name="Google Shape;228;p9"/>
          <p:cNvCxnSpPr/>
          <p:nvPr/>
        </p:nvCxnSpPr>
        <p:spPr>
          <a:xfrm flipH="1">
            <a:off x="4166196" y="3832328"/>
            <a:ext cx="91084" cy="512345"/>
          </a:xfrm>
          <a:prstGeom prst="straightConnector1">
            <a:avLst/>
          </a:prstGeom>
          <a:noFill/>
          <a:ln cap="flat" cmpd="sng" w="38100">
            <a:solidFill>
              <a:schemeClr val="accent2"/>
            </a:solidFill>
            <a:prstDash val="solid"/>
            <a:miter lim="800000"/>
            <a:headEnd len="sm" w="sm" type="none"/>
            <a:tailEnd len="sm" w="sm" type="none"/>
          </a:ln>
        </p:spPr>
      </p:cxnSp>
      <p:sp>
        <p:nvSpPr>
          <p:cNvPr id="229" name="Google Shape;229;p9"/>
          <p:cNvSpPr/>
          <p:nvPr/>
        </p:nvSpPr>
        <p:spPr>
          <a:xfrm>
            <a:off x="519375" y="5339755"/>
            <a:ext cx="5266646" cy="59826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(câu do một cụm chủ ngữ - vị ngữ tạo thành)</a:t>
            </a:r>
            <a:endParaRPr/>
          </a:p>
        </p:txBody>
      </p:sp>
      <p:sp>
        <p:nvSpPr>
          <p:cNvPr id="230" name="Google Shape;230;p9"/>
          <p:cNvSpPr/>
          <p:nvPr/>
        </p:nvSpPr>
        <p:spPr>
          <a:xfrm>
            <a:off x="5959893" y="5308106"/>
            <a:ext cx="5868671" cy="59826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(câu do nhiều cụm chủ ngữ - vị ngữ bình đẳng với nhau tạo thành)</a:t>
            </a:r>
            <a:endParaRPr/>
          </a:p>
        </p:txBody>
      </p:sp>
      <p:sp>
        <p:nvSpPr>
          <p:cNvPr id="231" name="Google Shape;231;p9"/>
          <p:cNvSpPr txBox="1"/>
          <p:nvPr/>
        </p:nvSpPr>
        <p:spPr>
          <a:xfrm>
            <a:off x="2111395" y="2396662"/>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1</a:t>
            </a:r>
            <a:endParaRPr/>
          </a:p>
        </p:txBody>
      </p:sp>
      <p:sp>
        <p:nvSpPr>
          <p:cNvPr id="232" name="Google Shape;232;p9"/>
          <p:cNvSpPr txBox="1"/>
          <p:nvPr/>
        </p:nvSpPr>
        <p:spPr>
          <a:xfrm>
            <a:off x="5173829" y="2433166"/>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2</a:t>
            </a:r>
            <a:endParaRPr/>
          </a:p>
        </p:txBody>
      </p:sp>
      <p:cxnSp>
        <p:nvCxnSpPr>
          <p:cNvPr id="233" name="Google Shape;233;p9"/>
          <p:cNvCxnSpPr/>
          <p:nvPr/>
        </p:nvCxnSpPr>
        <p:spPr>
          <a:xfrm flipH="1">
            <a:off x="3699639" y="1956488"/>
            <a:ext cx="229647" cy="761145"/>
          </a:xfrm>
          <a:prstGeom prst="straightConnector1">
            <a:avLst/>
          </a:prstGeom>
          <a:noFill/>
          <a:ln cap="flat" cmpd="sng" w="28575">
            <a:solidFill>
              <a:srgbClr val="0000FF"/>
            </a:solidFill>
            <a:prstDash val="solid"/>
            <a:miter lim="800000"/>
            <a:headEnd len="sm" w="sm" type="none"/>
            <a:tailEnd len="sm" w="sm" type="none"/>
          </a:ln>
        </p:spPr>
      </p:cxnSp>
      <p:sp>
        <p:nvSpPr>
          <p:cNvPr id="234" name="Google Shape;234;p9"/>
          <p:cNvSpPr txBox="1"/>
          <p:nvPr/>
        </p:nvSpPr>
        <p:spPr>
          <a:xfrm>
            <a:off x="1554985" y="3386806"/>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1</a:t>
            </a:r>
            <a:endParaRPr/>
          </a:p>
        </p:txBody>
      </p:sp>
      <p:cxnSp>
        <p:nvCxnSpPr>
          <p:cNvPr id="235" name="Google Shape;235;p9"/>
          <p:cNvCxnSpPr/>
          <p:nvPr/>
        </p:nvCxnSpPr>
        <p:spPr>
          <a:xfrm flipH="1">
            <a:off x="3097663" y="2828835"/>
            <a:ext cx="229647" cy="761145"/>
          </a:xfrm>
          <a:prstGeom prst="straightConnector1">
            <a:avLst/>
          </a:prstGeom>
          <a:noFill/>
          <a:ln cap="flat" cmpd="sng" w="28575">
            <a:solidFill>
              <a:srgbClr val="0000FF"/>
            </a:solidFill>
            <a:prstDash val="solid"/>
            <a:miter lim="800000"/>
            <a:headEnd len="sm" w="sm" type="none"/>
            <a:tailEnd len="sm" w="sm" type="none"/>
          </a:ln>
        </p:spPr>
      </p:cxnSp>
      <p:sp>
        <p:nvSpPr>
          <p:cNvPr id="236" name="Google Shape;236;p9"/>
          <p:cNvSpPr txBox="1"/>
          <p:nvPr/>
        </p:nvSpPr>
        <p:spPr>
          <a:xfrm>
            <a:off x="5037846" y="3350236"/>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2</a:t>
            </a:r>
            <a:endParaRPr/>
          </a:p>
        </p:txBody>
      </p:sp>
      <p:sp>
        <p:nvSpPr>
          <p:cNvPr id="237" name="Google Shape;237;p9"/>
          <p:cNvSpPr txBox="1"/>
          <p:nvPr/>
        </p:nvSpPr>
        <p:spPr>
          <a:xfrm>
            <a:off x="1507374" y="4306985"/>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1</a:t>
            </a:r>
            <a:endParaRPr/>
          </a:p>
        </p:txBody>
      </p:sp>
      <p:sp>
        <p:nvSpPr>
          <p:cNvPr id="238" name="Google Shape;238;p9"/>
          <p:cNvSpPr txBox="1"/>
          <p:nvPr/>
        </p:nvSpPr>
        <p:spPr>
          <a:xfrm>
            <a:off x="5154781" y="4296939"/>
            <a:ext cx="9220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Vế 2</a:t>
            </a:r>
            <a:endParaRPr/>
          </a:p>
        </p:txBody>
      </p:sp>
      <p:cxnSp>
        <p:nvCxnSpPr>
          <p:cNvPr id="239" name="Google Shape;239;p9"/>
          <p:cNvCxnSpPr/>
          <p:nvPr/>
        </p:nvCxnSpPr>
        <p:spPr>
          <a:xfrm flipH="1">
            <a:off x="3548713" y="3790887"/>
            <a:ext cx="229647" cy="761145"/>
          </a:xfrm>
          <a:prstGeom prst="straightConnector1">
            <a:avLst/>
          </a:prstGeom>
          <a:noFill/>
          <a:ln cap="flat" cmpd="sng" w="28575">
            <a:solidFill>
              <a:srgbClr val="0000FF"/>
            </a:solidFill>
            <a:prstDash val="solid"/>
            <a:miter lim="800000"/>
            <a:headEnd len="sm" w="sm" type="none"/>
            <a:tailEnd len="sm" w="sm" type="none"/>
          </a:ln>
        </p:spPr>
      </p:cxnSp>
      <p:sp>
        <p:nvSpPr>
          <p:cNvPr id="240" name="Google Shape;240;p9"/>
          <p:cNvSpPr/>
          <p:nvPr/>
        </p:nvSpPr>
        <p:spPr>
          <a:xfrm>
            <a:off x="87810" y="5924847"/>
            <a:ext cx="6962167" cy="59826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Mỗi vế câu ghép có cấu tạo giống một câu đơn.</a:t>
            </a:r>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2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2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2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2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2017-08-18T03:02:00Z</dcterms:created>
  <dc:creator>WIN7</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