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1"/>
  </p:notesMasterIdLst>
  <p:sldIdLst>
    <p:sldId id="292" r:id="rId2"/>
    <p:sldId id="258" r:id="rId3"/>
    <p:sldId id="282" r:id="rId4"/>
    <p:sldId id="283" r:id="rId5"/>
    <p:sldId id="289" r:id="rId6"/>
    <p:sldId id="260" r:id="rId7"/>
    <p:sldId id="281" r:id="rId8"/>
    <p:sldId id="284" r:id="rId9"/>
    <p:sldId id="262" r:id="rId10"/>
    <p:sldId id="261" r:id="rId11"/>
    <p:sldId id="291" r:id="rId12"/>
    <p:sldId id="280" r:id="rId13"/>
    <p:sldId id="263" r:id="rId14"/>
    <p:sldId id="278" r:id="rId15"/>
    <p:sldId id="266" r:id="rId16"/>
    <p:sldId id="268" r:id="rId17"/>
    <p:sldId id="279" r:id="rId18"/>
    <p:sldId id="286" r:id="rId19"/>
    <p:sldId id="288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D60093"/>
    <a:srgbClr val="CC0000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4" d="100"/>
          <a:sy n="84" d="100"/>
        </p:scale>
        <p:origin x="581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FABB28-8599-4E9D-BB23-98EB46E47CE3}" type="datetimeFigureOut">
              <a:rPr lang="en-US" smtClean="0"/>
              <a:pPr/>
              <a:t>3/16/2022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FC406B-3FBC-49AE-897D-BAF01DE3F0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2371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052D04D-4838-4DB0-ABC1-5D9C4374EA78}" type="slidenum">
              <a:rPr lang="en-US" altLang="en-US"/>
              <a:pPr eaLnBrk="1" hangingPunct="1"/>
              <a:t>9</a:t>
            </a:fld>
            <a:endParaRPr lang="en-US" altLang="en-US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51741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ề bản chiế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ctrTitle"/>
          </p:nvPr>
        </p:nvSpPr>
        <p:spPr>
          <a:xfrm>
            <a:off x="914400" y="2130434"/>
            <a:ext cx="10363200" cy="1470025"/>
          </a:xfrm>
        </p:spPr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Tiêu đề phụ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vi-VN"/>
              <a:t>Bấm &amp; sửa kiểu phụ đề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5BC27-CE29-4A30-A0AE-1E9A0E240232}" type="datetimeFigureOut">
              <a:rPr lang="en-US" smtClean="0"/>
              <a:pPr/>
              <a:t>3/16/2022</a:t>
            </a:fld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2A4DD-508F-4AB1-90A3-186A9B1BD6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5BC27-CE29-4A30-A0AE-1E9A0E240232}" type="datetimeFigureOut">
              <a:rPr lang="en-US" smtClean="0"/>
              <a:pPr/>
              <a:t>3/16/2022</a:t>
            </a:fld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2A4DD-508F-4AB1-90A3-186A9B1BD6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Dọc 1"/>
          <p:cNvSpPr>
            <a:spLocks noGrp="1"/>
          </p:cNvSpPr>
          <p:nvPr>
            <p:ph type="title" orient="vert"/>
          </p:nvPr>
        </p:nvSpPr>
        <p:spPr>
          <a:xfrm>
            <a:off x="8839200" y="274647"/>
            <a:ext cx="2743200" cy="5851525"/>
          </a:xfrm>
        </p:spPr>
        <p:txBody>
          <a:bodyPr vert="eaVert"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>
          <a:xfrm>
            <a:off x="609600" y="274647"/>
            <a:ext cx="8026400" cy="5851525"/>
          </a:xfrm>
        </p:spPr>
        <p:txBody>
          <a:bodyPr vert="eaVert"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5BC27-CE29-4A30-A0AE-1E9A0E240232}" type="datetimeFigureOut">
              <a:rPr lang="en-US" smtClean="0"/>
              <a:pPr/>
              <a:t>3/16/2022</a:t>
            </a:fld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2A4DD-508F-4AB1-90A3-186A9B1BD6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5BC27-CE29-4A30-A0AE-1E9A0E240232}" type="datetimeFigureOut">
              <a:rPr lang="en-US" smtClean="0"/>
              <a:pPr/>
              <a:t>3/16/2022</a:t>
            </a:fld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2A4DD-508F-4AB1-90A3-186A9B1BD6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ầu trang của Phầ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963084" y="4406909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5BC27-CE29-4A30-A0AE-1E9A0E240232}" type="datetimeFigureOut">
              <a:rPr lang="en-US" smtClean="0"/>
              <a:pPr/>
              <a:t>3/16/2022</a:t>
            </a:fld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2A4DD-508F-4AB1-90A3-186A9B1BD6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Nơi giữ chỗ cho Ngày tháng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5BC27-CE29-4A30-A0AE-1E9A0E240232}" type="datetimeFigureOut">
              <a:rPr lang="en-US" smtClean="0"/>
              <a:pPr/>
              <a:t>3/16/2022</a:t>
            </a:fld>
            <a:endParaRPr lang="en-US"/>
          </a:p>
        </p:txBody>
      </p:sp>
      <p:sp>
        <p:nvSpPr>
          <p:cNvPr id="6" name="Nơi giữ chỗ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Nơi giữ chỗ cho Số hiệu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2A4DD-508F-4AB1-90A3-186A9B1BD6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ép 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Nơi giữ chỗ cho Văn bản 4"/>
          <p:cNvSpPr>
            <a:spLocks noGrp="1"/>
          </p:cNvSpPr>
          <p:nvPr>
            <p:ph type="body" sz="quarter" idx="3"/>
          </p:nvPr>
        </p:nvSpPr>
        <p:spPr>
          <a:xfrm>
            <a:off x="6193373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6" name="Nơi giữ chỗ cho Nội dung 5"/>
          <p:cNvSpPr>
            <a:spLocks noGrp="1"/>
          </p:cNvSpPr>
          <p:nvPr>
            <p:ph sz="quarter" idx="4"/>
          </p:nvPr>
        </p:nvSpPr>
        <p:spPr>
          <a:xfrm>
            <a:off x="6193373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7" name="Nơi giữ chỗ cho Ngày tháng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5BC27-CE29-4A30-A0AE-1E9A0E240232}" type="datetimeFigureOut">
              <a:rPr lang="en-US" smtClean="0"/>
              <a:pPr/>
              <a:t>3/16/2022</a:t>
            </a:fld>
            <a:endParaRPr lang="en-US"/>
          </a:p>
        </p:txBody>
      </p:sp>
      <p:sp>
        <p:nvSpPr>
          <p:cNvPr id="8" name="Nơi giữ chỗ cho Chân trang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Nơi giữ chỗ cho Số hiệu Bản chiế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2A4DD-508F-4AB1-90A3-186A9B1BD6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gày tháng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5BC27-CE29-4A30-A0AE-1E9A0E240232}" type="datetimeFigureOut">
              <a:rPr lang="en-US" smtClean="0"/>
              <a:pPr/>
              <a:t>3/16/2022</a:t>
            </a:fld>
            <a:endParaRPr lang="en-US"/>
          </a:p>
        </p:txBody>
      </p:sp>
      <p:sp>
        <p:nvSpPr>
          <p:cNvPr id="4" name="Nơi giữ chỗ cho Chân trang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Nơi giữ chỗ cho Số hiệu Bản chiế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2A4DD-508F-4AB1-90A3-186A9B1BD6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ơi giữ chỗ cho Ngày tháng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5BC27-CE29-4A30-A0AE-1E9A0E240232}" type="datetimeFigureOut">
              <a:rPr lang="en-US" smtClean="0"/>
              <a:pPr/>
              <a:t>3/16/2022</a:t>
            </a:fld>
            <a:endParaRPr lang="en-US"/>
          </a:p>
        </p:txBody>
      </p:sp>
      <p:sp>
        <p:nvSpPr>
          <p:cNvPr id="3" name="Nơi giữ chỗ cho Chân trang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ơi giữ chỗ cho Số hiệu Bản chiế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2A4DD-508F-4AB1-90A3-186A9B1BD6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ội dung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>
          <a:xfrm>
            <a:off x="4766733" y="273059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5" name="Nơi giữ chỗ cho Ngày tháng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5BC27-CE29-4A30-A0AE-1E9A0E240232}" type="datetimeFigureOut">
              <a:rPr lang="en-US" smtClean="0"/>
              <a:pPr/>
              <a:t>3/16/2022</a:t>
            </a:fld>
            <a:endParaRPr lang="en-US"/>
          </a:p>
        </p:txBody>
      </p:sp>
      <p:sp>
        <p:nvSpPr>
          <p:cNvPr id="6" name="Nơi giữ chỗ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Nơi giữ chỗ cho Số hiệu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2A4DD-508F-4AB1-90A3-186A9B1BD6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Ảnh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Hình ảnh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5" name="Nơi giữ chỗ cho Ngày tháng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5BC27-CE29-4A30-A0AE-1E9A0E240232}" type="datetimeFigureOut">
              <a:rPr lang="en-US" smtClean="0"/>
              <a:pPr/>
              <a:t>3/16/2022</a:t>
            </a:fld>
            <a:endParaRPr lang="en-US"/>
          </a:p>
        </p:txBody>
      </p:sp>
      <p:sp>
        <p:nvSpPr>
          <p:cNvPr id="6" name="Nơi giữ chỗ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Nơi giữ chỗ cho Số hiệu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2A4DD-508F-4AB1-90A3-186A9B1BD6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ơi giữ chỗ cho Tiêu đề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609600" y="1600206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2"/>
          </p:nvPr>
        </p:nvSpPr>
        <p:spPr>
          <a:xfrm>
            <a:off x="609600" y="6356359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D5BC27-CE29-4A30-A0AE-1E9A0E240232}" type="datetimeFigureOut">
              <a:rPr lang="en-US" smtClean="0"/>
              <a:pPr/>
              <a:t>3/16/2022</a:t>
            </a:fld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3"/>
          </p:nvPr>
        </p:nvSpPr>
        <p:spPr>
          <a:xfrm>
            <a:off x="4165600" y="6356359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4"/>
          </p:nvPr>
        </p:nvSpPr>
        <p:spPr>
          <a:xfrm>
            <a:off x="8737600" y="6356359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82A4DD-508F-4AB1-90A3-186A9B1BD62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slide" Target="slide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ordArt 20"/>
          <p:cNvSpPr>
            <a:spLocks noChangeArrowheads="1" noChangeShapeType="1" noTextEdit="1"/>
          </p:cNvSpPr>
          <p:nvPr/>
        </p:nvSpPr>
        <p:spPr bwMode="auto">
          <a:xfrm>
            <a:off x="4132217" y="1343298"/>
            <a:ext cx="3418115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b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33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b="1" kern="10" dirty="0" err="1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33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Toán</a:t>
            </a:r>
            <a:endParaRPr lang="en-US" b="1" kern="10" dirty="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FF33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5" name="Picture 10" descr="Dove-02-june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95617" y="1143000"/>
            <a:ext cx="1676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1" descr="Dove-02-june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62075" y="1143000"/>
            <a:ext cx="1676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5" descr="Dove-02-june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2675" y="5257800"/>
            <a:ext cx="1676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 descr="Bellcoll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9470840">
            <a:off x="-155574" y="-30163"/>
            <a:ext cx="1719263" cy="158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 descr="Bellcoll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3382142">
            <a:off x="10671980" y="66676"/>
            <a:ext cx="1676400" cy="146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5" descr="Bellcoll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3847532">
            <a:off x="-205581" y="5415758"/>
            <a:ext cx="1684337" cy="1447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6" descr="Bellcoll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8003096">
            <a:off x="10618799" y="5488782"/>
            <a:ext cx="1646237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AutoShape 22"/>
          <p:cNvSpPr>
            <a:spLocks noChangeArrowheads="1"/>
          </p:cNvSpPr>
          <p:nvPr/>
        </p:nvSpPr>
        <p:spPr bwMode="auto">
          <a:xfrm>
            <a:off x="2507253" y="2131425"/>
            <a:ext cx="574675" cy="485775"/>
          </a:xfrm>
          <a:prstGeom prst="star4">
            <a:avLst>
              <a:gd name="adj" fmla="val 12500"/>
            </a:avLst>
          </a:prstGeom>
          <a:solidFill>
            <a:srgbClr val="66FF33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vi-VN" altLang="vi-VN">
              <a:solidFill>
                <a:srgbClr val="000000"/>
              </a:solidFill>
            </a:endParaRPr>
          </a:p>
        </p:txBody>
      </p:sp>
      <p:pic>
        <p:nvPicPr>
          <p:cNvPr id="13" name="Picture 15" descr="Dove-02-june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343" y="5410200"/>
            <a:ext cx="1676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AutoShape 21"/>
          <p:cNvSpPr>
            <a:spLocks noChangeArrowheads="1"/>
          </p:cNvSpPr>
          <p:nvPr/>
        </p:nvSpPr>
        <p:spPr bwMode="auto">
          <a:xfrm>
            <a:off x="8355909" y="1985556"/>
            <a:ext cx="574675" cy="485775"/>
          </a:xfrm>
          <a:prstGeom prst="star4">
            <a:avLst>
              <a:gd name="adj" fmla="val 12431"/>
            </a:avLst>
          </a:prstGeom>
          <a:solidFill>
            <a:srgbClr val="99FFCC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vi-VN" altLang="vi-VN">
              <a:solidFill>
                <a:srgbClr val="000000"/>
              </a:solidFill>
            </a:endParaRPr>
          </a:p>
        </p:txBody>
      </p:sp>
      <p:sp>
        <p:nvSpPr>
          <p:cNvPr id="16" name="WordArt 5"/>
          <p:cNvSpPr>
            <a:spLocks noChangeArrowheads="1" noChangeShapeType="1" noTextEdit="1"/>
          </p:cNvSpPr>
          <p:nvPr/>
        </p:nvSpPr>
        <p:spPr bwMode="auto">
          <a:xfrm>
            <a:off x="1970323" y="2741025"/>
            <a:ext cx="8001000" cy="21955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b="1" kern="10" dirty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LUYỆN TẬP</a:t>
            </a:r>
            <a:endParaRPr lang="vi-VN" b="1" kern="10" dirty="0">
              <a:ln w="12700">
                <a:solidFill>
                  <a:srgbClr val="FF0000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  <a:p>
            <a:pPr algn="ctr"/>
            <a:r>
              <a:rPr lang="vi-VN" b="1" kern="10" dirty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(T</a:t>
            </a:r>
            <a:r>
              <a:rPr lang="en-US" b="1" kern="10" dirty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rang 137</a:t>
            </a:r>
            <a:r>
              <a:rPr lang="vi-VN" b="1" kern="10" dirty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)</a:t>
            </a:r>
            <a:endParaRPr lang="en-US" b="1" kern="10" dirty="0">
              <a:ln w="12700">
                <a:solidFill>
                  <a:srgbClr val="FF0000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7" name="AutoShape 22"/>
          <p:cNvSpPr>
            <a:spLocks noChangeArrowheads="1"/>
          </p:cNvSpPr>
          <p:nvPr/>
        </p:nvSpPr>
        <p:spPr bwMode="auto">
          <a:xfrm>
            <a:off x="9517653" y="4360819"/>
            <a:ext cx="574675" cy="485775"/>
          </a:xfrm>
          <a:prstGeom prst="star4">
            <a:avLst>
              <a:gd name="adj" fmla="val 12500"/>
            </a:avLst>
          </a:prstGeom>
          <a:solidFill>
            <a:srgbClr val="66FF33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vi-VN" altLang="vi-VN">
              <a:solidFill>
                <a:srgbClr val="000000"/>
              </a:solidFill>
            </a:endParaRPr>
          </a:p>
        </p:txBody>
      </p:sp>
      <p:sp>
        <p:nvSpPr>
          <p:cNvPr id="18" name="AutoShape 21"/>
          <p:cNvSpPr>
            <a:spLocks noChangeArrowheads="1"/>
          </p:cNvSpPr>
          <p:nvPr/>
        </p:nvSpPr>
        <p:spPr bwMode="auto">
          <a:xfrm>
            <a:off x="1428240" y="4254139"/>
            <a:ext cx="574675" cy="485775"/>
          </a:xfrm>
          <a:prstGeom prst="star4">
            <a:avLst>
              <a:gd name="adj" fmla="val 12431"/>
            </a:avLst>
          </a:prstGeom>
          <a:solidFill>
            <a:srgbClr val="99FFCC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vi-VN" altLang="vi-VN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9" presetClass="entr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3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9" presetClass="entr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7000"/>
                            </p:stCondLst>
                            <p:childTnLst>
                              <p:par>
                                <p:cTn id="21" presetID="9" presetClass="entr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7903" y="788375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>
                <a:latin typeface="HP001 4 hàng" panose="020B0603050302020204" pitchFamily="34" charset="0"/>
              </a:rPr>
              <a:t/>
            </a:r>
            <a:br>
              <a:rPr lang="en-US">
                <a:latin typeface="HP001 4 hàng" panose="020B0603050302020204" pitchFamily="34" charset="0"/>
              </a:rPr>
            </a:br>
            <a:r>
              <a:rPr lang="en-US" dirty="0">
                <a:latin typeface="HP001 4 hàng" panose="020B0603050302020204" pitchFamily="34" charset="0"/>
              </a:rPr>
              <a:t/>
            </a:r>
            <a:br>
              <a:rPr lang="en-US" dirty="0">
                <a:latin typeface="HP001 4 hàng" panose="020B0603050302020204" pitchFamily="34" charset="0"/>
              </a:rPr>
            </a:b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828802" y="2535629"/>
            <a:ext cx="14107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HP001 4 hàng" panose="020B0603050302020204" pitchFamily="34" charset="0"/>
              </a:rPr>
              <a:t>b</a:t>
            </a:r>
            <a:r>
              <a:rPr lang="en-US" sz="2800" dirty="0">
                <a:latin typeface="HP001 4 hàng" panose="020B0603050302020204" pitchFamily="34" charset="0"/>
              </a:rPr>
              <a:t>)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99509" y="2482188"/>
            <a:ext cx="62832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HP001 4 hàng" panose="020B0603050302020204" pitchFamily="34" charset="0"/>
              </a:rPr>
              <a:t>3 </a:t>
            </a:r>
            <a:r>
              <a:rPr lang="en-US" sz="2800" dirty="0" err="1">
                <a:latin typeface="HP001 4 hàng" panose="020B0603050302020204" pitchFamily="34" charset="0"/>
              </a:rPr>
              <a:t>giờ</a:t>
            </a:r>
            <a:r>
              <a:rPr lang="en-US" sz="2800" dirty="0">
                <a:latin typeface="HP001 4 hàng" panose="020B0603050302020204" pitchFamily="34" charset="0"/>
              </a:rPr>
              <a:t> 40 </a:t>
            </a:r>
            <a:r>
              <a:rPr lang="en-US" sz="2800" dirty="0" err="1">
                <a:latin typeface="HP001 4 hàng" panose="020B0603050302020204" pitchFamily="34" charset="0"/>
              </a:rPr>
              <a:t>phút</a:t>
            </a:r>
            <a:r>
              <a:rPr lang="en-US" sz="2800" dirty="0">
                <a:latin typeface="HP001 4 hàng" panose="020B0603050302020204" pitchFamily="34" charset="0"/>
              </a:rPr>
              <a:t> + 2 </a:t>
            </a:r>
            <a:r>
              <a:rPr lang="en-US" sz="2800" dirty="0" err="1">
                <a:latin typeface="HP001 4 hàng" panose="020B0603050302020204" pitchFamily="34" charset="0"/>
              </a:rPr>
              <a:t>giờ</a:t>
            </a:r>
            <a:r>
              <a:rPr lang="en-US" sz="2800" dirty="0">
                <a:latin typeface="HP001 4 hàng" panose="020B0603050302020204" pitchFamily="34" charset="0"/>
              </a:rPr>
              <a:t> 25 </a:t>
            </a:r>
            <a:r>
              <a:rPr lang="en-US" sz="2800" dirty="0" err="1">
                <a:latin typeface="HP001 4 hàng" panose="020B0603050302020204" pitchFamily="34" charset="0"/>
              </a:rPr>
              <a:t>phút</a:t>
            </a:r>
            <a:r>
              <a:rPr lang="en-US" sz="2800" dirty="0">
                <a:latin typeface="HP001 4 hàng" panose="020B0603050302020204" pitchFamily="34" charset="0"/>
              </a:rPr>
              <a:t> </a:t>
            </a:r>
            <a:r>
              <a:rPr lang="en-US" altLang="en-US" sz="2800" dirty="0">
                <a:latin typeface="Times New Roman" panose="02020603050405020304" pitchFamily="18" charset="0"/>
              </a:rPr>
              <a:t>x </a:t>
            </a:r>
            <a:r>
              <a:rPr lang="en-US" altLang="en-US" sz="2800" dirty="0">
                <a:latin typeface="HP001 4 hàng" panose="020B0603050302020204" pitchFamily="34" charset="0"/>
              </a:rPr>
              <a:t>3</a:t>
            </a:r>
            <a:r>
              <a:rPr lang="en-US" sz="2800" dirty="0">
                <a:latin typeface="HP001 4 hàng" panose="020B0603050302020204" pitchFamily="34" charset="0"/>
              </a:rPr>
              <a:t>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747657" y="3669530"/>
            <a:ext cx="35400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HP001 4 hàng" panose="020B0603050302020204" pitchFamily="34" charset="0"/>
              </a:rPr>
              <a:t>7 </a:t>
            </a:r>
            <a:r>
              <a:rPr lang="en-US" sz="2800" dirty="0" err="1">
                <a:latin typeface="HP001 4 hàng" panose="020B0603050302020204" pitchFamily="34" charset="0"/>
              </a:rPr>
              <a:t>giờ</a:t>
            </a:r>
            <a:r>
              <a:rPr lang="en-US" sz="2800" dirty="0">
                <a:latin typeface="HP001 4 hàng" panose="020B0603050302020204" pitchFamily="34" charset="0"/>
              </a:rPr>
              <a:t> 15 </a:t>
            </a:r>
            <a:r>
              <a:rPr lang="en-US" sz="2800" dirty="0" err="1">
                <a:latin typeface="HP001 4 hàng" panose="020B0603050302020204" pitchFamily="34" charset="0"/>
              </a:rPr>
              <a:t>phút</a:t>
            </a:r>
            <a:endParaRPr lang="en-US" sz="2800" dirty="0">
              <a:latin typeface="HP001 4 hàng" panose="020B06030503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91543" y="3669530"/>
            <a:ext cx="37751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HP001 4 hàng" panose="020B0603050302020204" pitchFamily="34" charset="0"/>
              </a:rPr>
              <a:t>3 </a:t>
            </a:r>
            <a:r>
              <a:rPr lang="en-US" sz="2800" dirty="0" err="1">
                <a:latin typeface="HP001 4 hàng" panose="020B0603050302020204" pitchFamily="34" charset="0"/>
              </a:rPr>
              <a:t>giờ</a:t>
            </a:r>
            <a:r>
              <a:rPr lang="en-US" sz="2800" dirty="0">
                <a:latin typeface="HP001 4 hàng" panose="020B0603050302020204" pitchFamily="34" charset="0"/>
              </a:rPr>
              <a:t> 40 </a:t>
            </a:r>
            <a:r>
              <a:rPr lang="en-US" sz="2800" dirty="0" err="1">
                <a:latin typeface="HP001 4 hàng" panose="020B0603050302020204" pitchFamily="34" charset="0"/>
              </a:rPr>
              <a:t>phút</a:t>
            </a:r>
            <a:r>
              <a:rPr lang="en-US" sz="2800" dirty="0">
                <a:latin typeface="HP001 4 hàng" panose="020B0603050302020204" pitchFamily="34" charset="0"/>
              </a:rPr>
              <a:t> +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346960" y="3621538"/>
            <a:ext cx="9797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=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368733" y="4459839"/>
            <a:ext cx="114953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=</a:t>
            </a:r>
          </a:p>
          <a:p>
            <a:endParaRPr lang="en-US" sz="2800" b="1" dirty="0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99510" y="4587339"/>
            <a:ext cx="59697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HP001 4 hàng" panose="020B0603050302020204" pitchFamily="34" charset="0"/>
              </a:rPr>
              <a:t>10 </a:t>
            </a:r>
            <a:r>
              <a:rPr lang="en-US" sz="2800" dirty="0" err="1">
                <a:latin typeface="HP001 4 hàng" panose="020B0603050302020204" pitchFamily="34" charset="0"/>
              </a:rPr>
              <a:t>giờ</a:t>
            </a:r>
            <a:r>
              <a:rPr lang="en-US" sz="2800" dirty="0">
                <a:latin typeface="HP001 4 hàng" panose="020B0603050302020204" pitchFamily="34" charset="0"/>
              </a:rPr>
              <a:t> 55 </a:t>
            </a:r>
            <a:r>
              <a:rPr lang="en-US" sz="2800" dirty="0" err="1">
                <a:latin typeface="HP001 4 hàng" panose="020B0603050302020204" pitchFamily="34" charset="0"/>
              </a:rPr>
              <a:t>phút</a:t>
            </a:r>
            <a:endParaRPr lang="en-US" sz="2800" dirty="0">
              <a:latin typeface="HP001 4 hàng" panose="020B06030503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776550" y="5473007"/>
            <a:ext cx="941614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2800" dirty="0">
                <a:latin typeface="HP001 4 hàng" panose="020B0603050302020204" pitchFamily="34" charset="0"/>
              </a:rPr>
              <a:t> </a:t>
            </a:r>
            <a:r>
              <a:rPr lang="en-US" sz="2800" dirty="0">
                <a:latin typeface="HP001 4 hàng" panose="020B0603050302020204" pitchFamily="34" charset="0"/>
              </a:rPr>
              <a:t> </a:t>
            </a:r>
          </a:p>
          <a:p>
            <a:r>
              <a:rPr lang="en-US" sz="2800" dirty="0"/>
              <a:t> </a:t>
            </a:r>
          </a:p>
        </p:txBody>
      </p:sp>
      <p:sp>
        <p:nvSpPr>
          <p:cNvPr id="13" name="Left Brace 12"/>
          <p:cNvSpPr/>
          <p:nvPr/>
        </p:nvSpPr>
        <p:spPr>
          <a:xfrm rot="16200000" flipV="1">
            <a:off x="6290242" y="1564181"/>
            <a:ext cx="586879" cy="2834640"/>
          </a:xfrm>
          <a:prstGeom prst="leftBrace">
            <a:avLst>
              <a:gd name="adj1" fmla="val 36904"/>
              <a:gd name="adj2" fmla="val 50169"/>
            </a:avLst>
          </a:prstGeom>
          <a:ln>
            <a:solidFill>
              <a:srgbClr val="CC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779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269590" y="90264"/>
            <a:ext cx="6595927" cy="2770190"/>
            <a:chOff x="-902" y="1177"/>
            <a:chExt cx="3840" cy="1745"/>
          </a:xfrm>
        </p:grpSpPr>
        <p:sp>
          <p:nvSpPr>
            <p:cNvPr id="5" name="Text Box 17"/>
            <p:cNvSpPr txBox="1">
              <a:spLocks noChangeArrowheads="1"/>
            </p:cNvSpPr>
            <p:nvPr/>
          </p:nvSpPr>
          <p:spPr bwMode="auto">
            <a:xfrm>
              <a:off x="-902" y="1177"/>
              <a:ext cx="3840" cy="10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800" b="1" dirty="0"/>
                <a:t>c) (5 </a:t>
              </a:r>
              <a:r>
                <a:rPr lang="en-US" sz="2800" b="1" dirty="0" err="1"/>
                <a:t>phút</a:t>
              </a:r>
              <a:r>
                <a:rPr lang="en-US" sz="2800" b="1" dirty="0"/>
                <a:t> 35 </a:t>
              </a:r>
              <a:r>
                <a:rPr lang="en-US" sz="2800" b="1" dirty="0" err="1"/>
                <a:t>giây</a:t>
              </a:r>
              <a:r>
                <a:rPr lang="en-US" sz="2800" b="1" dirty="0"/>
                <a:t> + 6 </a:t>
              </a:r>
              <a:r>
                <a:rPr lang="en-US" sz="2800" b="1" dirty="0" err="1"/>
                <a:t>phút</a:t>
              </a:r>
              <a:r>
                <a:rPr lang="en-US" sz="2800" b="1" dirty="0"/>
                <a:t> 21 </a:t>
              </a:r>
              <a:r>
                <a:rPr lang="en-US" sz="2800" b="1" dirty="0" err="1"/>
                <a:t>giây</a:t>
              </a:r>
              <a:r>
                <a:rPr lang="en-US" sz="2800" b="1" dirty="0"/>
                <a:t>) : 4</a:t>
              </a:r>
            </a:p>
            <a:p>
              <a:pPr eaLnBrk="1" hangingPunct="1">
                <a:spcBef>
                  <a:spcPct val="50000"/>
                </a:spcBef>
              </a:pPr>
              <a:endParaRPr lang="en-US" sz="2800" b="1" dirty="0">
                <a:latin typeface=".VnTime" pitchFamily="34" charset="0"/>
              </a:endParaRPr>
            </a:p>
          </p:txBody>
        </p:sp>
        <p:sp>
          <p:nvSpPr>
            <p:cNvPr id="6" name="Text Box 18"/>
            <p:cNvSpPr txBox="1">
              <a:spLocks noChangeArrowheads="1"/>
            </p:cNvSpPr>
            <p:nvPr/>
          </p:nvSpPr>
          <p:spPr bwMode="auto">
            <a:xfrm>
              <a:off x="-579" y="1678"/>
              <a:ext cx="3013" cy="7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800" b="1" dirty="0"/>
                <a:t>=            11 </a:t>
              </a:r>
              <a:r>
                <a:rPr lang="en-US" sz="2800" b="1" dirty="0" err="1"/>
                <a:t>phút</a:t>
              </a:r>
              <a:r>
                <a:rPr lang="en-US" sz="2800" b="1" dirty="0"/>
                <a:t> 56 </a:t>
              </a:r>
              <a:r>
                <a:rPr lang="en-US" sz="2800" b="1" dirty="0" err="1"/>
                <a:t>giây</a:t>
              </a:r>
              <a:endParaRPr lang="en-US" sz="2800" b="1" dirty="0"/>
            </a:p>
            <a:p>
              <a:pPr eaLnBrk="1" hangingPunct="1">
                <a:spcBef>
                  <a:spcPct val="50000"/>
                </a:spcBef>
              </a:pPr>
              <a:endParaRPr lang="en-US" sz="2800" b="1" dirty="0">
                <a:latin typeface=".VnTime" pitchFamily="34" charset="0"/>
              </a:endParaRPr>
            </a:p>
          </p:txBody>
        </p:sp>
        <p:sp>
          <p:nvSpPr>
            <p:cNvPr id="7" name="Text Box 19"/>
            <p:cNvSpPr txBox="1">
              <a:spLocks noChangeArrowheads="1"/>
            </p:cNvSpPr>
            <p:nvPr/>
          </p:nvSpPr>
          <p:spPr bwMode="auto">
            <a:xfrm>
              <a:off x="2583" y="1717"/>
              <a:ext cx="336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800" b="1" dirty="0">
                  <a:latin typeface=".VnTime" pitchFamily="34" charset="0"/>
                </a:rPr>
                <a:t>:4</a:t>
              </a:r>
            </a:p>
          </p:txBody>
        </p:sp>
        <p:sp>
          <p:nvSpPr>
            <p:cNvPr id="8" name="Text Box 20"/>
            <p:cNvSpPr txBox="1">
              <a:spLocks noChangeArrowheads="1"/>
            </p:cNvSpPr>
            <p:nvPr/>
          </p:nvSpPr>
          <p:spPr bwMode="auto">
            <a:xfrm>
              <a:off x="-579" y="2185"/>
              <a:ext cx="3216" cy="7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800" b="1" dirty="0"/>
                <a:t>=               2 </a:t>
              </a:r>
              <a:r>
                <a:rPr lang="en-US" sz="2800" b="1" dirty="0" err="1"/>
                <a:t>phút</a:t>
              </a:r>
              <a:r>
                <a:rPr lang="en-US" sz="2800" b="1" dirty="0"/>
                <a:t> 59 </a:t>
              </a:r>
              <a:r>
                <a:rPr lang="en-US" sz="2800" b="1" dirty="0" err="1"/>
                <a:t>giây</a:t>
              </a:r>
              <a:endParaRPr lang="en-US" sz="2800" b="1" dirty="0"/>
            </a:p>
            <a:p>
              <a:pPr eaLnBrk="1" hangingPunct="1">
                <a:spcBef>
                  <a:spcPct val="50000"/>
                </a:spcBef>
              </a:pPr>
              <a:endParaRPr lang="en-US" sz="2800" b="1" dirty="0">
                <a:latin typeface=".VnTime" pitchFamily="34" charset="0"/>
              </a:endParaRPr>
            </a:p>
          </p:txBody>
        </p:sp>
      </p:grpSp>
      <p:sp>
        <p:nvSpPr>
          <p:cNvPr id="9" name="Text Box 15"/>
          <p:cNvSpPr txBox="1">
            <a:spLocks noChangeArrowheads="1"/>
          </p:cNvSpPr>
          <p:nvPr/>
        </p:nvSpPr>
        <p:spPr bwMode="auto">
          <a:xfrm>
            <a:off x="269590" y="2860454"/>
            <a:ext cx="7379582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/>
              <a:t>d) 12 </a:t>
            </a:r>
            <a:r>
              <a:rPr lang="en-US" sz="2800" b="1" dirty="0" err="1"/>
              <a:t>phút</a:t>
            </a:r>
            <a:r>
              <a:rPr lang="en-US" sz="2800" b="1" dirty="0"/>
              <a:t> 3 </a:t>
            </a:r>
            <a:r>
              <a:rPr lang="en-US" sz="2800" b="1" dirty="0" err="1"/>
              <a:t>giây</a:t>
            </a:r>
            <a:r>
              <a:rPr lang="en-US" sz="2800" b="1" dirty="0"/>
              <a:t> x 2 + 4 </a:t>
            </a:r>
            <a:r>
              <a:rPr lang="en-US" sz="2800" b="1" dirty="0" err="1"/>
              <a:t>phút</a:t>
            </a:r>
            <a:r>
              <a:rPr lang="en-US" sz="2800" b="1" dirty="0"/>
              <a:t> 12 </a:t>
            </a:r>
            <a:r>
              <a:rPr lang="en-US" sz="2800" b="1" dirty="0" err="1"/>
              <a:t>giây</a:t>
            </a:r>
            <a:r>
              <a:rPr lang="en-US" sz="2800" b="1" dirty="0"/>
              <a:t> : 4</a:t>
            </a:r>
          </a:p>
          <a:p>
            <a:pPr eaLnBrk="1" hangingPunct="1">
              <a:spcBef>
                <a:spcPct val="50000"/>
              </a:spcBef>
            </a:pPr>
            <a:endParaRPr lang="en-US" sz="2800" b="1" dirty="0">
              <a:latin typeface=".VnTime" pitchFamily="34" charset="0"/>
            </a:endParaRPr>
          </a:p>
        </p:txBody>
      </p:sp>
      <p:sp>
        <p:nvSpPr>
          <p:cNvPr id="10" name="Text Box 21"/>
          <p:cNvSpPr txBox="1">
            <a:spLocks noChangeArrowheads="1"/>
          </p:cNvSpPr>
          <p:nvPr/>
        </p:nvSpPr>
        <p:spPr bwMode="auto">
          <a:xfrm>
            <a:off x="665027" y="3840530"/>
            <a:ext cx="3048000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/>
              <a:t>=  24 </a:t>
            </a:r>
            <a:r>
              <a:rPr lang="en-US" sz="2800" b="1" dirty="0" err="1"/>
              <a:t>phút</a:t>
            </a:r>
            <a:r>
              <a:rPr lang="en-US" sz="2800" b="1" dirty="0"/>
              <a:t> 6 </a:t>
            </a:r>
            <a:r>
              <a:rPr lang="en-US" sz="2800" b="1" dirty="0" err="1"/>
              <a:t>giây</a:t>
            </a:r>
            <a:endParaRPr lang="en-US" sz="2800" b="1" dirty="0"/>
          </a:p>
          <a:p>
            <a:pPr eaLnBrk="1" hangingPunct="1">
              <a:spcBef>
                <a:spcPct val="50000"/>
              </a:spcBef>
            </a:pPr>
            <a:endParaRPr lang="en-US" sz="2800" b="1" dirty="0">
              <a:latin typeface=".VnTime" pitchFamily="34" charset="0"/>
            </a:endParaRPr>
          </a:p>
        </p:txBody>
      </p:sp>
      <p:sp>
        <p:nvSpPr>
          <p:cNvPr id="11" name="Text Box 22"/>
          <p:cNvSpPr txBox="1">
            <a:spLocks noChangeArrowheads="1"/>
          </p:cNvSpPr>
          <p:nvPr/>
        </p:nvSpPr>
        <p:spPr bwMode="auto">
          <a:xfrm>
            <a:off x="4503317" y="3867031"/>
            <a:ext cx="2362200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/>
              <a:t>1 </a:t>
            </a:r>
            <a:r>
              <a:rPr lang="en-US" sz="2800" b="1" dirty="0" err="1"/>
              <a:t>phút</a:t>
            </a:r>
            <a:r>
              <a:rPr lang="en-US" sz="2800" b="1" dirty="0"/>
              <a:t> 3 </a:t>
            </a:r>
            <a:r>
              <a:rPr lang="en-US" sz="2800" b="1" dirty="0" err="1"/>
              <a:t>giây</a:t>
            </a:r>
            <a:endParaRPr lang="en-US" sz="2800" b="1" dirty="0"/>
          </a:p>
          <a:p>
            <a:pPr eaLnBrk="1" hangingPunct="1">
              <a:spcBef>
                <a:spcPct val="50000"/>
              </a:spcBef>
            </a:pPr>
            <a:endParaRPr lang="en-US" sz="2800" b="1" dirty="0">
              <a:latin typeface=".VnTime" pitchFamily="34" charset="0"/>
            </a:endParaRPr>
          </a:p>
        </p:txBody>
      </p:sp>
      <p:sp>
        <p:nvSpPr>
          <p:cNvPr id="12" name="Text Box 23"/>
          <p:cNvSpPr txBox="1">
            <a:spLocks noChangeArrowheads="1"/>
          </p:cNvSpPr>
          <p:nvPr/>
        </p:nvSpPr>
        <p:spPr bwMode="auto">
          <a:xfrm>
            <a:off x="3768881" y="3798595"/>
            <a:ext cx="3810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>
                <a:latin typeface=".VnTime" pitchFamily="34" charset="0"/>
              </a:rPr>
              <a:t>+</a:t>
            </a:r>
          </a:p>
        </p:txBody>
      </p:sp>
      <p:sp>
        <p:nvSpPr>
          <p:cNvPr id="13" name="Text Box 24"/>
          <p:cNvSpPr txBox="1">
            <a:spLocks noChangeArrowheads="1"/>
          </p:cNvSpPr>
          <p:nvPr/>
        </p:nvSpPr>
        <p:spPr bwMode="auto">
          <a:xfrm>
            <a:off x="665027" y="4835230"/>
            <a:ext cx="4572000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/>
              <a:t>=                 25 </a:t>
            </a:r>
            <a:r>
              <a:rPr lang="en-US" sz="2800" b="1" dirty="0" err="1"/>
              <a:t>phút</a:t>
            </a:r>
            <a:r>
              <a:rPr lang="en-US" sz="2800" b="1" dirty="0"/>
              <a:t> 9 </a:t>
            </a:r>
            <a:r>
              <a:rPr lang="en-US" sz="2800" b="1" dirty="0" err="1"/>
              <a:t>giây</a:t>
            </a:r>
            <a:endParaRPr lang="en-US" sz="2800" b="1" dirty="0"/>
          </a:p>
          <a:p>
            <a:pPr eaLnBrk="1" hangingPunct="1">
              <a:spcBef>
                <a:spcPct val="50000"/>
              </a:spcBef>
            </a:pPr>
            <a:endParaRPr lang="en-US" sz="2800" b="1" dirty="0">
              <a:latin typeface=".VnTime" pitchFamily="34" charset="0"/>
            </a:endParaRPr>
          </a:p>
        </p:txBody>
      </p:sp>
      <p:sp>
        <p:nvSpPr>
          <p:cNvPr id="14" name="Left Brace 13"/>
          <p:cNvSpPr/>
          <p:nvPr/>
        </p:nvSpPr>
        <p:spPr>
          <a:xfrm rot="16200000" flipV="1">
            <a:off x="3187284" y="-1909067"/>
            <a:ext cx="586879" cy="5311989"/>
          </a:xfrm>
          <a:prstGeom prst="leftBrace">
            <a:avLst>
              <a:gd name="adj1" fmla="val 36904"/>
              <a:gd name="adj2" fmla="val 50169"/>
            </a:avLst>
          </a:prstGeom>
          <a:ln>
            <a:solidFill>
              <a:srgbClr val="CC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Left Brace 14"/>
          <p:cNvSpPr/>
          <p:nvPr/>
        </p:nvSpPr>
        <p:spPr>
          <a:xfrm rot="16200000" flipV="1">
            <a:off x="2023984" y="2027908"/>
            <a:ext cx="586879" cy="2834640"/>
          </a:xfrm>
          <a:prstGeom prst="leftBrace">
            <a:avLst>
              <a:gd name="adj1" fmla="val 36904"/>
              <a:gd name="adj2" fmla="val 50169"/>
            </a:avLst>
          </a:prstGeom>
          <a:ln>
            <a:solidFill>
              <a:srgbClr val="CC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Left Brace 15"/>
          <p:cNvSpPr/>
          <p:nvPr/>
        </p:nvSpPr>
        <p:spPr>
          <a:xfrm rot="16200000" flipV="1">
            <a:off x="5336349" y="2138349"/>
            <a:ext cx="586879" cy="2834640"/>
          </a:xfrm>
          <a:prstGeom prst="leftBrace">
            <a:avLst>
              <a:gd name="adj1" fmla="val 36904"/>
              <a:gd name="adj2" fmla="val 50169"/>
            </a:avLst>
          </a:prstGeom>
          <a:ln>
            <a:solidFill>
              <a:srgbClr val="CC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79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 animBg="1"/>
      <p:bldP spid="15" grpId="0" animBg="1"/>
      <p:bldP spid="1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88275" y="708449"/>
            <a:ext cx="28346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2: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88273" y="1930249"/>
            <a:ext cx="1012371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3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ý:</a:t>
            </a:r>
          </a:p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chia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ngoặc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ngoặc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01514312"/>
      </p:ext>
    </p:extLst>
  </p:cSld>
  <p:clrMapOvr>
    <a:masterClrMapping/>
  </p:clrMapOvr>
  <p:transition spd="slow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565" y="1263916"/>
            <a:ext cx="10515600" cy="3321141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00000"/>
              </a:lnSpc>
            </a:pPr>
            <a:r>
              <a:rPr lang="en-US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</a:t>
            </a:r>
          </a:p>
          <a:p>
            <a:pPr algn="just">
              <a:lnSpc>
                <a:spcPct val="100000"/>
              </a:lnSpc>
              <a:buNone/>
            </a:pPr>
            <a:r>
              <a:rPr lang="en-US" dirty="0">
                <a:latin typeface="HP001 4 hàng" panose="020B0603050302020204" pitchFamily="34" charset="0"/>
              </a:rPr>
              <a:t>  </a:t>
            </a:r>
            <a:r>
              <a:rPr lang="en-US" dirty="0" err="1">
                <a:latin typeface="HP001 4 hàng" panose="020B0603050302020204" pitchFamily="34" charset="0"/>
              </a:rPr>
              <a:t>Trung</a:t>
            </a:r>
            <a:r>
              <a:rPr lang="en-US" dirty="0">
                <a:latin typeface="HP001 4 hàng" panose="020B0603050302020204" pitchFamily="34" charset="0"/>
              </a:rPr>
              <a:t> </a:t>
            </a:r>
            <a:r>
              <a:rPr lang="en-US" dirty="0" err="1">
                <a:latin typeface="HP001 4 hàng" panose="020B0603050302020204" pitchFamily="34" charset="0"/>
              </a:rPr>
              <a:t>bình</a:t>
            </a:r>
            <a:r>
              <a:rPr lang="en-US" dirty="0">
                <a:latin typeface="HP001 4 hàng" panose="020B0603050302020204" pitchFamily="34" charset="0"/>
              </a:rPr>
              <a:t> </a:t>
            </a:r>
            <a:r>
              <a:rPr lang="en-US" dirty="0" err="1">
                <a:latin typeface="HP001 4 hàng" panose="020B0603050302020204" pitchFamily="34" charset="0"/>
              </a:rPr>
              <a:t>một</a:t>
            </a:r>
            <a:r>
              <a:rPr lang="en-US" dirty="0">
                <a:latin typeface="HP001 4 hàng" panose="020B0603050302020204" pitchFamily="34" charset="0"/>
              </a:rPr>
              <a:t> </a:t>
            </a:r>
            <a:r>
              <a:rPr lang="en-US" dirty="0" err="1">
                <a:latin typeface="HP001 4 hàng" panose="020B0603050302020204" pitchFamily="34" charset="0"/>
              </a:rPr>
              <a:t>người</a:t>
            </a:r>
            <a:r>
              <a:rPr lang="en-US" dirty="0">
                <a:latin typeface="HP001 4 hàng" panose="020B0603050302020204" pitchFamily="34" charset="0"/>
              </a:rPr>
              <a:t> </a:t>
            </a:r>
            <a:r>
              <a:rPr lang="en-US" dirty="0" err="1">
                <a:latin typeface="HP001 4 hàng" panose="020B0603050302020204" pitchFamily="34" charset="0"/>
              </a:rPr>
              <a:t>thợ</a:t>
            </a:r>
            <a:r>
              <a:rPr lang="en-US" dirty="0">
                <a:latin typeface="HP001 4 hàng" panose="020B0603050302020204" pitchFamily="34" charset="0"/>
              </a:rPr>
              <a:t> </a:t>
            </a:r>
            <a:r>
              <a:rPr lang="en-US" dirty="0" err="1">
                <a:latin typeface="HP001 4 hàng" panose="020B0603050302020204" pitchFamily="34" charset="0"/>
              </a:rPr>
              <a:t>làm</a:t>
            </a:r>
            <a:r>
              <a:rPr lang="en-US" dirty="0">
                <a:latin typeface="HP001 4 hàng" panose="020B0603050302020204" pitchFamily="34" charset="0"/>
              </a:rPr>
              <a:t> </a:t>
            </a:r>
            <a:r>
              <a:rPr lang="en-US" dirty="0" err="1">
                <a:latin typeface="HP001 4 hàng" panose="020B0603050302020204" pitchFamily="34" charset="0"/>
              </a:rPr>
              <a:t>xong</a:t>
            </a:r>
            <a:r>
              <a:rPr lang="en-US" dirty="0">
                <a:latin typeface="HP001 4 hàng" panose="020B0603050302020204" pitchFamily="34" charset="0"/>
              </a:rPr>
              <a:t> </a:t>
            </a:r>
            <a:r>
              <a:rPr lang="en-US" dirty="0" err="1">
                <a:latin typeface="HP001 4 hàng" panose="020B0603050302020204" pitchFamily="34" charset="0"/>
              </a:rPr>
              <a:t>một</a:t>
            </a:r>
            <a:r>
              <a:rPr lang="en-US" dirty="0">
                <a:latin typeface="HP001 4 hàng" panose="020B0603050302020204" pitchFamily="34" charset="0"/>
              </a:rPr>
              <a:t> </a:t>
            </a:r>
            <a:r>
              <a:rPr lang="en-US" dirty="0" err="1">
                <a:latin typeface="HP001 4 hàng" panose="020B0603050302020204" pitchFamily="34" charset="0"/>
              </a:rPr>
              <a:t>sản</a:t>
            </a:r>
            <a:r>
              <a:rPr lang="en-US" dirty="0">
                <a:latin typeface="HP001 4 hàng" panose="020B0603050302020204" pitchFamily="34" charset="0"/>
              </a:rPr>
              <a:t> </a:t>
            </a:r>
            <a:r>
              <a:rPr lang="en-US" dirty="0" err="1">
                <a:latin typeface="HP001 4 hàng" panose="020B0603050302020204" pitchFamily="34" charset="0"/>
              </a:rPr>
              <a:t>phẩm</a:t>
            </a:r>
            <a:r>
              <a:rPr lang="en-US" dirty="0">
                <a:latin typeface="HP001 4 hàng" panose="020B0603050302020204" pitchFamily="34" charset="0"/>
              </a:rPr>
              <a:t> </a:t>
            </a:r>
            <a:r>
              <a:rPr lang="en-US" dirty="0" err="1">
                <a:latin typeface="HP001 4 hàng" panose="020B0603050302020204" pitchFamily="34" charset="0"/>
              </a:rPr>
              <a:t>hết</a:t>
            </a:r>
            <a:r>
              <a:rPr lang="en-US" dirty="0">
                <a:latin typeface="HP001 4 hàng" panose="020B0603050302020204" pitchFamily="34" charset="0"/>
              </a:rPr>
              <a:t>         1 </a:t>
            </a:r>
            <a:r>
              <a:rPr lang="en-US" dirty="0" err="1">
                <a:latin typeface="HP001 4 hàng" panose="020B0603050302020204" pitchFamily="34" charset="0"/>
              </a:rPr>
              <a:t>giờ</a:t>
            </a:r>
            <a:r>
              <a:rPr lang="en-US" dirty="0">
                <a:latin typeface="HP001 4 hàng" panose="020B0603050302020204" pitchFamily="34" charset="0"/>
              </a:rPr>
              <a:t> 8 </a:t>
            </a:r>
            <a:r>
              <a:rPr lang="en-US" dirty="0" err="1">
                <a:latin typeface="HP001 4 hàng" panose="020B0603050302020204" pitchFamily="34" charset="0"/>
              </a:rPr>
              <a:t>phút</a:t>
            </a:r>
            <a:r>
              <a:rPr lang="en-US" dirty="0">
                <a:latin typeface="HP001 4 hàng" panose="020B0603050302020204" pitchFamily="34" charset="0"/>
              </a:rPr>
              <a:t>. </a:t>
            </a:r>
            <a:r>
              <a:rPr lang="en-US" dirty="0" err="1">
                <a:latin typeface="HP001 4 hàng" panose="020B0603050302020204" pitchFamily="34" charset="0"/>
              </a:rPr>
              <a:t>Lần</a:t>
            </a:r>
            <a:r>
              <a:rPr lang="en-US" dirty="0">
                <a:latin typeface="HP001 4 hàng" panose="020B0603050302020204" pitchFamily="34" charset="0"/>
              </a:rPr>
              <a:t> </a:t>
            </a:r>
            <a:r>
              <a:rPr lang="en-US" dirty="0" err="1">
                <a:latin typeface="HP001 4 hàng" panose="020B0603050302020204" pitchFamily="34" charset="0"/>
              </a:rPr>
              <a:t>thứ</a:t>
            </a:r>
            <a:r>
              <a:rPr lang="en-US" dirty="0">
                <a:latin typeface="HP001 4 hàng" panose="020B0603050302020204" pitchFamily="34" charset="0"/>
              </a:rPr>
              <a:t> </a:t>
            </a:r>
            <a:r>
              <a:rPr lang="en-US" dirty="0" err="1">
                <a:latin typeface="HP001 4 hàng" panose="020B0603050302020204" pitchFamily="34" charset="0"/>
              </a:rPr>
              <a:t>nhất</a:t>
            </a:r>
            <a:r>
              <a:rPr lang="en-US" dirty="0">
                <a:latin typeface="HP001 4 hàng" panose="020B0603050302020204" pitchFamily="34" charset="0"/>
              </a:rPr>
              <a:t> </a:t>
            </a:r>
            <a:r>
              <a:rPr lang="en-US" dirty="0" err="1">
                <a:latin typeface="HP001 4 hàng" panose="020B0603050302020204" pitchFamily="34" charset="0"/>
              </a:rPr>
              <a:t>người</a:t>
            </a:r>
            <a:r>
              <a:rPr lang="en-US" dirty="0">
                <a:latin typeface="HP001 4 hàng" panose="020B0603050302020204" pitchFamily="34" charset="0"/>
              </a:rPr>
              <a:t> </a:t>
            </a:r>
            <a:r>
              <a:rPr lang="en-US" dirty="0" err="1">
                <a:latin typeface="HP001 4 hàng" panose="020B0603050302020204" pitchFamily="34" charset="0"/>
              </a:rPr>
              <a:t>đó</a:t>
            </a:r>
            <a:r>
              <a:rPr lang="en-US" dirty="0">
                <a:latin typeface="HP001 4 hàng" panose="020B0603050302020204" pitchFamily="34" charset="0"/>
              </a:rPr>
              <a:t> </a:t>
            </a:r>
            <a:r>
              <a:rPr lang="en-US" dirty="0" err="1">
                <a:latin typeface="HP001 4 hàng" panose="020B0603050302020204" pitchFamily="34" charset="0"/>
              </a:rPr>
              <a:t>làm</a:t>
            </a:r>
            <a:r>
              <a:rPr lang="en-US" dirty="0">
                <a:latin typeface="HP001 4 hàng" panose="020B0603050302020204" pitchFamily="34" charset="0"/>
              </a:rPr>
              <a:t> </a:t>
            </a:r>
            <a:r>
              <a:rPr lang="en-US" dirty="0" err="1">
                <a:latin typeface="HP001 4 hàng" panose="020B0603050302020204" pitchFamily="34" charset="0"/>
              </a:rPr>
              <a:t>được</a:t>
            </a:r>
            <a:r>
              <a:rPr lang="en-US" dirty="0">
                <a:latin typeface="HP001 4 hàng" panose="020B0603050302020204" pitchFamily="34" charset="0"/>
              </a:rPr>
              <a:t> 7 </a:t>
            </a:r>
            <a:r>
              <a:rPr lang="en-US" dirty="0" err="1">
                <a:latin typeface="HP001 4 hàng" panose="020B0603050302020204" pitchFamily="34" charset="0"/>
              </a:rPr>
              <a:t>sản</a:t>
            </a:r>
            <a:r>
              <a:rPr lang="en-US" dirty="0">
                <a:latin typeface="HP001 4 hàng" panose="020B0603050302020204" pitchFamily="34" charset="0"/>
              </a:rPr>
              <a:t> </a:t>
            </a:r>
            <a:r>
              <a:rPr lang="en-US" dirty="0" err="1">
                <a:latin typeface="HP001 4 hàng" panose="020B0603050302020204" pitchFamily="34" charset="0"/>
              </a:rPr>
              <a:t>phẩm</a:t>
            </a:r>
            <a:r>
              <a:rPr lang="en-US" dirty="0">
                <a:latin typeface="HP001 4 hàng" panose="020B0603050302020204" pitchFamily="34" charset="0"/>
              </a:rPr>
              <a:t> .</a:t>
            </a:r>
            <a:r>
              <a:rPr lang="en-US" dirty="0" err="1">
                <a:latin typeface="HP001 4 hàng" panose="020B0603050302020204" pitchFamily="34" charset="0"/>
              </a:rPr>
              <a:t>Lần</a:t>
            </a:r>
            <a:r>
              <a:rPr lang="en-US" dirty="0">
                <a:latin typeface="HP001 4 hàng" panose="020B0603050302020204" pitchFamily="34" charset="0"/>
              </a:rPr>
              <a:t> </a:t>
            </a:r>
            <a:r>
              <a:rPr lang="en-US" dirty="0" err="1">
                <a:latin typeface="HP001 4 hàng" panose="020B0603050302020204" pitchFamily="34" charset="0"/>
              </a:rPr>
              <a:t>thứ</a:t>
            </a:r>
            <a:r>
              <a:rPr lang="en-US" dirty="0">
                <a:latin typeface="HP001 4 hàng" panose="020B0603050302020204" pitchFamily="34" charset="0"/>
              </a:rPr>
              <a:t> </a:t>
            </a:r>
            <a:r>
              <a:rPr lang="en-US" dirty="0" err="1">
                <a:latin typeface="HP001 4 hàng" panose="020B0603050302020204" pitchFamily="34" charset="0"/>
              </a:rPr>
              <a:t>hai</a:t>
            </a:r>
            <a:r>
              <a:rPr lang="en-US" dirty="0">
                <a:latin typeface="HP001 4 hàng" panose="020B0603050302020204" pitchFamily="34" charset="0"/>
              </a:rPr>
              <a:t> </a:t>
            </a:r>
            <a:r>
              <a:rPr lang="en-US" dirty="0" err="1">
                <a:latin typeface="HP001 4 hàng" panose="020B0603050302020204" pitchFamily="34" charset="0"/>
              </a:rPr>
              <a:t>người</a:t>
            </a:r>
            <a:r>
              <a:rPr lang="en-US" dirty="0">
                <a:latin typeface="HP001 4 hàng" panose="020B0603050302020204" pitchFamily="34" charset="0"/>
              </a:rPr>
              <a:t> </a:t>
            </a:r>
            <a:r>
              <a:rPr lang="en-US" dirty="0" err="1">
                <a:latin typeface="HP001 4 hàng" panose="020B0603050302020204" pitchFamily="34" charset="0"/>
              </a:rPr>
              <a:t>đó</a:t>
            </a:r>
            <a:r>
              <a:rPr lang="en-US" dirty="0">
                <a:latin typeface="HP001 4 hàng" panose="020B0603050302020204" pitchFamily="34" charset="0"/>
              </a:rPr>
              <a:t> </a:t>
            </a:r>
            <a:r>
              <a:rPr lang="en-US" dirty="0" err="1">
                <a:latin typeface="HP001 4 hàng" panose="020B0603050302020204" pitchFamily="34" charset="0"/>
              </a:rPr>
              <a:t>làm</a:t>
            </a:r>
            <a:r>
              <a:rPr lang="en-US" dirty="0">
                <a:latin typeface="HP001 4 hàng" panose="020B0603050302020204" pitchFamily="34" charset="0"/>
              </a:rPr>
              <a:t> </a:t>
            </a:r>
            <a:r>
              <a:rPr lang="en-US" dirty="0" err="1">
                <a:latin typeface="HP001 4 hàng" panose="020B0603050302020204" pitchFamily="34" charset="0"/>
              </a:rPr>
              <a:t>được</a:t>
            </a:r>
            <a:r>
              <a:rPr lang="en-US" dirty="0">
                <a:latin typeface="HP001 4 hàng" panose="020B0603050302020204" pitchFamily="34" charset="0"/>
              </a:rPr>
              <a:t> 8 </a:t>
            </a:r>
            <a:r>
              <a:rPr lang="en-US" dirty="0" err="1">
                <a:latin typeface="HP001 4 hàng" panose="020B0603050302020204" pitchFamily="34" charset="0"/>
              </a:rPr>
              <a:t>sản</a:t>
            </a:r>
            <a:r>
              <a:rPr lang="en-US" dirty="0">
                <a:latin typeface="HP001 4 hàng" panose="020B0603050302020204" pitchFamily="34" charset="0"/>
              </a:rPr>
              <a:t> </a:t>
            </a:r>
            <a:r>
              <a:rPr lang="en-US" dirty="0" err="1">
                <a:latin typeface="HP001 4 hàng" panose="020B0603050302020204" pitchFamily="34" charset="0"/>
              </a:rPr>
              <a:t>phẩm</a:t>
            </a:r>
            <a:r>
              <a:rPr lang="en-US" dirty="0">
                <a:latin typeface="HP001 4 hàng" panose="020B0603050302020204" pitchFamily="34" charset="0"/>
              </a:rPr>
              <a:t>. </a:t>
            </a:r>
            <a:r>
              <a:rPr lang="en-US" dirty="0" err="1">
                <a:latin typeface="HP001 4 hàng" panose="020B0603050302020204" pitchFamily="34" charset="0"/>
              </a:rPr>
              <a:t>Hỏi</a:t>
            </a:r>
            <a:r>
              <a:rPr lang="en-US" dirty="0">
                <a:latin typeface="HP001 4 hàng" panose="020B0603050302020204" pitchFamily="34" charset="0"/>
              </a:rPr>
              <a:t> </a:t>
            </a:r>
            <a:r>
              <a:rPr lang="en-US" dirty="0" err="1">
                <a:latin typeface="HP001 4 hàng" panose="020B0603050302020204" pitchFamily="34" charset="0"/>
              </a:rPr>
              <a:t>cả</a:t>
            </a:r>
            <a:r>
              <a:rPr lang="en-US" dirty="0">
                <a:latin typeface="HP001 4 hàng" panose="020B0603050302020204" pitchFamily="34" charset="0"/>
              </a:rPr>
              <a:t> </a:t>
            </a:r>
            <a:r>
              <a:rPr lang="en-US" dirty="0" err="1">
                <a:latin typeface="HP001 4 hàng" panose="020B0603050302020204" pitchFamily="34" charset="0"/>
              </a:rPr>
              <a:t>hai</a:t>
            </a:r>
            <a:r>
              <a:rPr lang="en-US" dirty="0">
                <a:latin typeface="HP001 4 hàng" panose="020B0603050302020204" pitchFamily="34" charset="0"/>
              </a:rPr>
              <a:t> </a:t>
            </a:r>
            <a:r>
              <a:rPr lang="en-US" dirty="0" err="1">
                <a:latin typeface="HP001 4 hàng" panose="020B0603050302020204" pitchFamily="34" charset="0"/>
              </a:rPr>
              <a:t>lần</a:t>
            </a:r>
            <a:r>
              <a:rPr lang="en-US" dirty="0">
                <a:latin typeface="HP001 4 hàng" panose="020B0603050302020204" pitchFamily="34" charset="0"/>
              </a:rPr>
              <a:t> </a:t>
            </a:r>
            <a:r>
              <a:rPr lang="en-US" dirty="0" err="1">
                <a:latin typeface="HP001 4 hàng" panose="020B0603050302020204" pitchFamily="34" charset="0"/>
              </a:rPr>
              <a:t>người</a:t>
            </a:r>
            <a:r>
              <a:rPr lang="en-US" dirty="0">
                <a:latin typeface="HP001 4 hàng" panose="020B0603050302020204" pitchFamily="34" charset="0"/>
              </a:rPr>
              <a:t> </a:t>
            </a:r>
            <a:r>
              <a:rPr lang="en-US" dirty="0" err="1">
                <a:latin typeface="HP001 4 hàng" panose="020B0603050302020204" pitchFamily="34" charset="0"/>
              </a:rPr>
              <a:t>đó</a:t>
            </a:r>
            <a:r>
              <a:rPr lang="en-US" dirty="0">
                <a:latin typeface="HP001 4 hàng" panose="020B0603050302020204" pitchFamily="34" charset="0"/>
              </a:rPr>
              <a:t> </a:t>
            </a:r>
            <a:r>
              <a:rPr lang="en-US" dirty="0" err="1">
                <a:latin typeface="HP001 4 hàng" panose="020B0603050302020204" pitchFamily="34" charset="0"/>
              </a:rPr>
              <a:t>phải</a:t>
            </a:r>
            <a:r>
              <a:rPr lang="en-US" dirty="0">
                <a:latin typeface="HP001 4 hàng" panose="020B0603050302020204" pitchFamily="34" charset="0"/>
              </a:rPr>
              <a:t> </a:t>
            </a:r>
            <a:r>
              <a:rPr lang="en-US" dirty="0" err="1">
                <a:latin typeface="HP001 4 hàng" panose="020B0603050302020204" pitchFamily="34" charset="0"/>
              </a:rPr>
              <a:t>làm</a:t>
            </a:r>
            <a:r>
              <a:rPr lang="en-US" dirty="0">
                <a:latin typeface="HP001 4 hàng" panose="020B0603050302020204" pitchFamily="34" charset="0"/>
              </a:rPr>
              <a:t> </a:t>
            </a:r>
            <a:r>
              <a:rPr lang="en-US" dirty="0" err="1">
                <a:latin typeface="HP001 4 hàng" panose="020B0603050302020204" pitchFamily="34" charset="0"/>
              </a:rPr>
              <a:t>trong</a:t>
            </a:r>
            <a:r>
              <a:rPr lang="en-US" dirty="0">
                <a:latin typeface="HP001 4 hàng" panose="020B0603050302020204" pitchFamily="34" charset="0"/>
              </a:rPr>
              <a:t> </a:t>
            </a:r>
            <a:r>
              <a:rPr lang="en-US" dirty="0" err="1">
                <a:latin typeface="HP001 4 hàng" panose="020B0603050302020204" pitchFamily="34" charset="0"/>
              </a:rPr>
              <a:t>bao</a:t>
            </a:r>
            <a:r>
              <a:rPr lang="en-US" dirty="0">
                <a:latin typeface="HP001 4 hàng" panose="020B0603050302020204" pitchFamily="34" charset="0"/>
              </a:rPr>
              <a:t> </a:t>
            </a:r>
            <a:r>
              <a:rPr lang="en-US" dirty="0" err="1">
                <a:latin typeface="HP001 4 hàng" panose="020B0603050302020204" pitchFamily="34" charset="0"/>
              </a:rPr>
              <a:t>nhiêu</a:t>
            </a:r>
            <a:r>
              <a:rPr lang="en-US" dirty="0">
                <a:latin typeface="HP001 4 hàng" panose="020B0603050302020204" pitchFamily="34" charset="0"/>
              </a:rPr>
              <a:t> </a:t>
            </a:r>
            <a:r>
              <a:rPr lang="en-US" dirty="0" err="1">
                <a:latin typeface="HP001 4 hàng" panose="020B0603050302020204" pitchFamily="34" charset="0"/>
              </a:rPr>
              <a:t>thời</a:t>
            </a:r>
            <a:r>
              <a:rPr lang="en-US" dirty="0">
                <a:latin typeface="HP001 4 hàng" panose="020B0603050302020204" pitchFamily="34" charset="0"/>
              </a:rPr>
              <a:t> </a:t>
            </a:r>
            <a:r>
              <a:rPr lang="en-US" dirty="0" err="1">
                <a:latin typeface="HP001 4 hàng" panose="020B0603050302020204" pitchFamily="34" charset="0"/>
              </a:rPr>
              <a:t>gian</a:t>
            </a:r>
            <a:r>
              <a:rPr lang="en-US" dirty="0">
                <a:latin typeface="HP001 4 hàng" panose="020B0603050302020204" pitchFamily="34" charset="0"/>
              </a:rPr>
              <a:t>? 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dirty="0">
                <a:latin typeface="HP001 4 hàng" panose="020B0603050302020204" pitchFamily="34" charset="0"/>
              </a:rPr>
              <a:t>    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366555" y="3997231"/>
            <a:ext cx="761564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latin typeface="HP001 4 hàng" panose="020B0603050302020204" pitchFamily="34" charset="0"/>
              </a:rPr>
              <a:t>Tóm</a:t>
            </a:r>
            <a:r>
              <a:rPr lang="en-US" sz="2800" b="1" dirty="0">
                <a:latin typeface="HP001 4 hàng" panose="020B0603050302020204" pitchFamily="34" charset="0"/>
              </a:rPr>
              <a:t> </a:t>
            </a:r>
            <a:r>
              <a:rPr lang="en-US" sz="2800" b="1" dirty="0" err="1">
                <a:latin typeface="HP001 4 hàng" panose="020B0603050302020204" pitchFamily="34" charset="0"/>
              </a:rPr>
              <a:t>tắt</a:t>
            </a:r>
            <a:r>
              <a:rPr lang="en-US" sz="2800" b="1" dirty="0">
                <a:latin typeface="HP001 4 hàng" panose="020B0603050302020204" pitchFamily="34" charset="0"/>
              </a:rPr>
              <a:t>:</a:t>
            </a:r>
          </a:p>
          <a:p>
            <a:r>
              <a:rPr lang="en-US" sz="2800" b="1" dirty="0">
                <a:latin typeface="HP001 4 hàng" panose="020B0603050302020204" pitchFamily="34" charset="0"/>
              </a:rPr>
              <a:t>             1 </a:t>
            </a:r>
            <a:r>
              <a:rPr lang="en-US" sz="2800" b="1" dirty="0" err="1">
                <a:latin typeface="HP001 4 hàng" panose="020B0603050302020204" pitchFamily="34" charset="0"/>
              </a:rPr>
              <a:t>sản</a:t>
            </a:r>
            <a:r>
              <a:rPr lang="en-US" sz="2800" b="1" dirty="0">
                <a:latin typeface="HP001 4 hàng" panose="020B0603050302020204" pitchFamily="34" charset="0"/>
              </a:rPr>
              <a:t> </a:t>
            </a:r>
            <a:r>
              <a:rPr lang="en-US" sz="2800" b="1" dirty="0" err="1">
                <a:latin typeface="HP001 4 hàng" panose="020B0603050302020204" pitchFamily="34" charset="0"/>
              </a:rPr>
              <a:t>phẩm</a:t>
            </a:r>
            <a:r>
              <a:rPr lang="en-US" sz="2800" b="1" dirty="0">
                <a:latin typeface="HP001 4 hàng" panose="020B0603050302020204" pitchFamily="34" charset="0"/>
              </a:rPr>
              <a:t>:  1 </a:t>
            </a:r>
            <a:r>
              <a:rPr lang="en-US" sz="2800" b="1" dirty="0" err="1">
                <a:latin typeface="HP001 4 hàng" panose="020B0603050302020204" pitchFamily="34" charset="0"/>
              </a:rPr>
              <a:t>giờ</a:t>
            </a:r>
            <a:r>
              <a:rPr lang="en-US" sz="2800" b="1" dirty="0">
                <a:latin typeface="HP001 4 hàng" panose="020B0603050302020204" pitchFamily="34" charset="0"/>
              </a:rPr>
              <a:t> 8 </a:t>
            </a:r>
            <a:r>
              <a:rPr lang="en-US" sz="2800" b="1" dirty="0" err="1">
                <a:latin typeface="HP001 4 hàng" panose="020B0603050302020204" pitchFamily="34" charset="0"/>
              </a:rPr>
              <a:t>phút</a:t>
            </a:r>
            <a:endParaRPr lang="en-US" sz="2800" b="1" dirty="0">
              <a:latin typeface="HP001 4 hàng" panose="020B0603050302020204" pitchFamily="34" charset="0"/>
            </a:endParaRPr>
          </a:p>
          <a:p>
            <a:r>
              <a:rPr lang="en-US" sz="2800" b="1" dirty="0">
                <a:latin typeface="HP001 4 hàng" panose="020B0603050302020204" pitchFamily="34" charset="0"/>
              </a:rPr>
              <a:t>             </a:t>
            </a:r>
            <a:r>
              <a:rPr lang="en-US" sz="2800" b="1" dirty="0" err="1">
                <a:latin typeface="HP001 4 hàng" panose="020B0603050302020204" pitchFamily="34" charset="0"/>
              </a:rPr>
              <a:t>Lần</a:t>
            </a:r>
            <a:r>
              <a:rPr lang="en-US" sz="2800" b="1" dirty="0">
                <a:latin typeface="HP001 4 hàng" panose="020B0603050302020204" pitchFamily="34" charset="0"/>
              </a:rPr>
              <a:t> </a:t>
            </a:r>
            <a:r>
              <a:rPr lang="en-US" sz="2800" b="1" dirty="0" err="1">
                <a:latin typeface="HP001 4 hàng" panose="020B0603050302020204" pitchFamily="34" charset="0"/>
              </a:rPr>
              <a:t>thứ</a:t>
            </a:r>
            <a:r>
              <a:rPr lang="en-US" sz="2800" b="1" dirty="0">
                <a:latin typeface="HP001 4 hàng" panose="020B0603050302020204" pitchFamily="34" charset="0"/>
              </a:rPr>
              <a:t> </a:t>
            </a:r>
            <a:r>
              <a:rPr lang="en-US" sz="2800" b="1" dirty="0" err="1">
                <a:latin typeface="HP001 4 hàng" panose="020B0603050302020204" pitchFamily="34" charset="0"/>
              </a:rPr>
              <a:t>nhất</a:t>
            </a:r>
            <a:r>
              <a:rPr lang="en-US" sz="2800" b="1" dirty="0">
                <a:latin typeface="HP001 4 hàng" panose="020B0603050302020204" pitchFamily="34" charset="0"/>
              </a:rPr>
              <a:t>:  7 </a:t>
            </a:r>
            <a:r>
              <a:rPr lang="en-US" sz="2800" b="1" dirty="0" err="1">
                <a:latin typeface="HP001 4 hàng" panose="020B0603050302020204" pitchFamily="34" charset="0"/>
              </a:rPr>
              <a:t>sản</a:t>
            </a:r>
            <a:r>
              <a:rPr lang="en-US" sz="2800" b="1" dirty="0">
                <a:latin typeface="HP001 4 hàng" panose="020B0603050302020204" pitchFamily="34" charset="0"/>
              </a:rPr>
              <a:t> </a:t>
            </a:r>
            <a:r>
              <a:rPr lang="en-US" sz="2800" b="1" dirty="0" err="1">
                <a:latin typeface="HP001 4 hàng" panose="020B0603050302020204" pitchFamily="34" charset="0"/>
              </a:rPr>
              <a:t>phẩm</a:t>
            </a:r>
            <a:r>
              <a:rPr lang="en-US" sz="2800" b="1" dirty="0">
                <a:latin typeface="HP001 4 hàng" panose="020B0603050302020204" pitchFamily="34" charset="0"/>
              </a:rPr>
              <a:t>.</a:t>
            </a:r>
          </a:p>
          <a:p>
            <a:r>
              <a:rPr lang="en-US" sz="2800" b="1" dirty="0">
                <a:latin typeface="HP001 4 hàng" panose="020B0603050302020204" pitchFamily="34" charset="0"/>
              </a:rPr>
              <a:t>             </a:t>
            </a:r>
            <a:r>
              <a:rPr lang="en-US" sz="2800" b="1" dirty="0" err="1">
                <a:latin typeface="HP001 4 hàng" panose="020B0603050302020204" pitchFamily="34" charset="0"/>
              </a:rPr>
              <a:t>Lần</a:t>
            </a:r>
            <a:r>
              <a:rPr lang="en-US" sz="2800" b="1" dirty="0">
                <a:latin typeface="HP001 4 hàng" panose="020B0603050302020204" pitchFamily="34" charset="0"/>
              </a:rPr>
              <a:t> </a:t>
            </a:r>
            <a:r>
              <a:rPr lang="en-US" sz="2800" b="1" dirty="0" err="1">
                <a:latin typeface="HP001 4 hàng" panose="020B0603050302020204" pitchFamily="34" charset="0"/>
              </a:rPr>
              <a:t>thứ</a:t>
            </a:r>
            <a:r>
              <a:rPr lang="en-US" sz="2800" b="1" dirty="0">
                <a:latin typeface="HP001 4 hàng" panose="020B0603050302020204" pitchFamily="34" charset="0"/>
              </a:rPr>
              <a:t> </a:t>
            </a:r>
            <a:r>
              <a:rPr lang="en-US" sz="2800" b="1" dirty="0" err="1">
                <a:latin typeface="HP001 4 hàng" panose="020B0603050302020204" pitchFamily="34" charset="0"/>
              </a:rPr>
              <a:t>hai</a:t>
            </a:r>
            <a:r>
              <a:rPr lang="en-US" sz="2800" b="1" dirty="0">
                <a:latin typeface="HP001 4 hàng" panose="020B0603050302020204" pitchFamily="34" charset="0"/>
              </a:rPr>
              <a:t>:   8 </a:t>
            </a:r>
            <a:r>
              <a:rPr lang="en-US" sz="2800" b="1" dirty="0" err="1">
                <a:latin typeface="HP001 4 hàng" panose="020B0603050302020204" pitchFamily="34" charset="0"/>
              </a:rPr>
              <a:t>sản</a:t>
            </a:r>
            <a:r>
              <a:rPr lang="en-US" sz="2800" b="1" dirty="0">
                <a:latin typeface="HP001 4 hàng" panose="020B0603050302020204" pitchFamily="34" charset="0"/>
              </a:rPr>
              <a:t> </a:t>
            </a:r>
            <a:r>
              <a:rPr lang="en-US" sz="2800" b="1" dirty="0" err="1">
                <a:latin typeface="HP001 4 hàng" panose="020B0603050302020204" pitchFamily="34" charset="0"/>
              </a:rPr>
              <a:t>phẩm</a:t>
            </a:r>
            <a:endParaRPr lang="en-US" sz="2800" b="1" dirty="0">
              <a:latin typeface="HP001 4 hàng" panose="020B0603050302020204" pitchFamily="34" charset="0"/>
            </a:endParaRPr>
          </a:p>
          <a:p>
            <a:r>
              <a:rPr lang="en-US" sz="2800" b="1" dirty="0">
                <a:latin typeface="HP001 4 hàng" panose="020B0603050302020204" pitchFamily="34" charset="0"/>
              </a:rPr>
              <a:t>             </a:t>
            </a:r>
            <a:r>
              <a:rPr lang="en-US" sz="2800" b="1" dirty="0" err="1">
                <a:latin typeface="HP001 4 hàng" panose="020B0603050302020204" pitchFamily="34" charset="0"/>
              </a:rPr>
              <a:t>Hỏi</a:t>
            </a:r>
            <a:r>
              <a:rPr lang="en-US" sz="2800" b="1" dirty="0">
                <a:latin typeface="HP001 4 hàng" panose="020B0603050302020204" pitchFamily="34" charset="0"/>
              </a:rPr>
              <a:t> </a:t>
            </a:r>
            <a:r>
              <a:rPr lang="en-US" sz="2800" b="1" dirty="0" err="1">
                <a:latin typeface="HP001 4 hàng" panose="020B0603050302020204" pitchFamily="34" charset="0"/>
              </a:rPr>
              <a:t>cả</a:t>
            </a:r>
            <a:r>
              <a:rPr lang="en-US" sz="2800" b="1" dirty="0">
                <a:latin typeface="HP001 4 hàng" panose="020B0603050302020204" pitchFamily="34" charset="0"/>
              </a:rPr>
              <a:t> </a:t>
            </a:r>
            <a:r>
              <a:rPr lang="en-US" sz="2800" b="1" dirty="0" err="1">
                <a:latin typeface="HP001 4 hàng" panose="020B0603050302020204" pitchFamily="34" charset="0"/>
              </a:rPr>
              <a:t>hai</a:t>
            </a:r>
            <a:r>
              <a:rPr lang="en-US" sz="2800" b="1" dirty="0">
                <a:latin typeface="HP001 4 hàng" panose="020B0603050302020204" pitchFamily="34" charset="0"/>
              </a:rPr>
              <a:t> </a:t>
            </a:r>
            <a:r>
              <a:rPr lang="en-US" sz="2800" b="1" dirty="0" err="1">
                <a:latin typeface="HP001 4 hàng" panose="020B0603050302020204" pitchFamily="34" charset="0"/>
              </a:rPr>
              <a:t>lần</a:t>
            </a:r>
            <a:r>
              <a:rPr lang="en-US" sz="2800" b="1" dirty="0">
                <a:latin typeface="HP001 4 hàng" panose="020B0603050302020204" pitchFamily="34" charset="0"/>
              </a:rPr>
              <a:t>: ……… </a:t>
            </a:r>
            <a:r>
              <a:rPr lang="en-US" sz="2800" b="1" dirty="0" err="1">
                <a:latin typeface="HP001 4 hàng" panose="020B0603050302020204" pitchFamily="34" charset="0"/>
              </a:rPr>
              <a:t>thời</a:t>
            </a:r>
            <a:r>
              <a:rPr lang="en-US" sz="2800" b="1" dirty="0">
                <a:latin typeface="HP001 4 hàng" panose="020B0603050302020204" pitchFamily="34" charset="0"/>
              </a:rPr>
              <a:t> </a:t>
            </a:r>
            <a:r>
              <a:rPr lang="en-US" sz="2800" b="1" dirty="0" err="1">
                <a:latin typeface="HP001 4 hàng" panose="020B0603050302020204" pitchFamily="34" charset="0"/>
              </a:rPr>
              <a:t>gian</a:t>
            </a:r>
            <a:r>
              <a:rPr lang="en-US" sz="2800" b="1" dirty="0">
                <a:latin typeface="HP001 4 hàng" panose="020B060305030202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69706653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78" name="Text Box 16"/>
          <p:cNvSpPr txBox="1">
            <a:spLocks noChangeArrowheads="1"/>
          </p:cNvSpPr>
          <p:nvPr/>
        </p:nvSpPr>
        <p:spPr bwMode="auto">
          <a:xfrm>
            <a:off x="539751" y="1063625"/>
            <a:ext cx="1894416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vi-VN" sz="1400">
              <a:latin typeface=".VnTime" pitchFamily="34" charset="0"/>
            </a:endParaRPr>
          </a:p>
        </p:txBody>
      </p:sp>
      <p:sp>
        <p:nvSpPr>
          <p:cNvPr id="24593" name="Rectangle 17"/>
          <p:cNvSpPr>
            <a:spLocks noChangeArrowheads="1"/>
          </p:cNvSpPr>
          <p:nvPr/>
        </p:nvSpPr>
        <p:spPr bwMode="auto">
          <a:xfrm>
            <a:off x="357718" y="230270"/>
            <a:ext cx="1322916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600" b="1" dirty="0" err="1">
                <a:solidFill>
                  <a:srgbClr val="FF0000"/>
                </a:solidFill>
                <a:latin typeface=".VnTime" pitchFamily="34" charset="0"/>
              </a:rPr>
              <a:t>Bài</a:t>
            </a:r>
            <a:r>
              <a:rPr lang="en-US" sz="2600" b="1" dirty="0">
                <a:solidFill>
                  <a:srgbClr val="FF0000"/>
                </a:solidFill>
                <a:latin typeface=".VnTime" pitchFamily="34" charset="0"/>
              </a:rPr>
              <a:t> 3.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854260" y="245040"/>
            <a:ext cx="761564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Tóm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tắt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        1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  1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8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phút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  7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   8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phẩm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 ………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4" name="Rectangle 3"/>
          <p:cNvSpPr/>
          <p:nvPr/>
        </p:nvSpPr>
        <p:spPr>
          <a:xfrm>
            <a:off x="6421905" y="2953324"/>
            <a:ext cx="6096000" cy="35394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giải</a:t>
            </a:r>
            <a:endParaRPr lang="en-US" sz="2800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7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8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x 7 = 7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56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phút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8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8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x 8 = 9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phút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56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+ 9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= 17 (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: 17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giờ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4516" y="3099273"/>
            <a:ext cx="5507566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giải</a:t>
            </a:r>
            <a:endParaRPr lang="en-US" sz="2800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   Số sản phẩm làm được trong cả hai   lần là:</a:t>
            </a:r>
          </a:p>
          <a:p>
            <a:pPr algn="ctr"/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 + 8 = 15 (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15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8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x 15 = 17 (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r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: 17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giờ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50000"/>
              </a:spcBef>
            </a:pPr>
            <a:endParaRPr lang="en-US" sz="28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154516" y="2617694"/>
            <a:ext cx="15261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1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001559" y="2691714"/>
            <a:ext cx="15261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2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5980017" y="2953324"/>
            <a:ext cx="0" cy="328611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5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5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4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93" grpId="0"/>
      <p:bldP spid="4" grpId="0"/>
      <p:bldP spid="5" grpId="0"/>
      <p:bldP spid="6" grpId="0"/>
      <p:bldP spid="1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1" y="2197207"/>
            <a:ext cx="76918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rgbClr val="FF0000"/>
                </a:solidFill>
                <a:latin typeface="HP001 4 hàng" panose="020B0603050302020204" pitchFamily="34" charset="0"/>
              </a:rPr>
              <a:t>Bài</a:t>
            </a:r>
            <a:r>
              <a:rPr lang="en-US" sz="3200" dirty="0">
                <a:solidFill>
                  <a:srgbClr val="FF0000"/>
                </a:solidFill>
                <a:latin typeface="HP001 4 hàng" panose="020B0603050302020204" pitchFamily="34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HP001 4 hàng" panose="020B0603050302020204" pitchFamily="34" charset="0"/>
              </a:rPr>
              <a:t>tập</a:t>
            </a:r>
            <a:r>
              <a:rPr lang="en-US" sz="3200" dirty="0">
                <a:solidFill>
                  <a:srgbClr val="FF0000"/>
                </a:solidFill>
                <a:latin typeface="HP001 4 hàng" panose="020B0603050302020204" pitchFamily="34" charset="0"/>
              </a:rPr>
              <a:t> 4</a:t>
            </a:r>
            <a:r>
              <a:rPr lang="en-US" sz="4000" dirty="0">
                <a:solidFill>
                  <a:srgbClr val="FF0000"/>
                </a:solidFill>
                <a:latin typeface="HP001 4 hàng" panose="020B0603050302020204" pitchFamily="34" charset="0"/>
              </a:rPr>
              <a:t>: </a:t>
            </a:r>
            <a:r>
              <a:rPr lang="en-US" sz="4000" dirty="0">
                <a:solidFill>
                  <a:srgbClr val="FF0000"/>
                </a:solidFill>
              </a:rPr>
              <a:t>&gt;    &lt;    = ?</a:t>
            </a:r>
          </a:p>
        </p:txBody>
      </p:sp>
      <p:sp>
        <p:nvSpPr>
          <p:cNvPr id="7" name="Rectangle 6"/>
          <p:cNvSpPr/>
          <p:nvPr/>
        </p:nvSpPr>
        <p:spPr>
          <a:xfrm>
            <a:off x="5841457" y="3244334"/>
            <a:ext cx="561467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18458" y="3187332"/>
            <a:ext cx="10842172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800" b="1" dirty="0">
                <a:latin typeface="HP001 4 hàng" panose="020B0603050302020204" pitchFamily="34" charset="0"/>
              </a:rPr>
              <a:t>         4,5 </a:t>
            </a:r>
            <a:r>
              <a:rPr lang="en-US" altLang="en-US" sz="2800" b="1" dirty="0" err="1">
                <a:latin typeface="HP001 4 hàng" panose="020B0603050302020204" pitchFamily="34" charset="0"/>
              </a:rPr>
              <a:t>giờ</a:t>
            </a:r>
            <a:r>
              <a:rPr lang="en-US" altLang="en-US" sz="2800" b="1" dirty="0">
                <a:latin typeface="HP001 4 hàng" panose="020B0603050302020204" pitchFamily="34" charset="0"/>
              </a:rPr>
              <a:t>      .....        4 </a:t>
            </a:r>
            <a:r>
              <a:rPr lang="en-US" altLang="en-US" sz="2800" b="1" dirty="0" err="1">
                <a:latin typeface="HP001 4 hàng" panose="020B0603050302020204" pitchFamily="34" charset="0"/>
              </a:rPr>
              <a:t>giờ</a:t>
            </a:r>
            <a:r>
              <a:rPr lang="en-US" altLang="en-US" sz="2800" b="1" dirty="0">
                <a:latin typeface="HP001 4 hàng" panose="020B0603050302020204" pitchFamily="34" charset="0"/>
              </a:rPr>
              <a:t> 5 </a:t>
            </a:r>
            <a:r>
              <a:rPr lang="en-US" altLang="en-US" sz="2800" b="1" dirty="0" err="1">
                <a:latin typeface="HP001 4 hàng" panose="020B0603050302020204" pitchFamily="34" charset="0"/>
              </a:rPr>
              <a:t>phút</a:t>
            </a:r>
            <a:endParaRPr lang="en-US" altLang="en-US" sz="2800" b="1" dirty="0">
              <a:latin typeface="HP001 4 hàng" panose="020B0603050302020204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en-US" altLang="en-US" sz="2800" b="1" dirty="0">
                <a:latin typeface="HP001 4 hàng" panose="020B0603050302020204" pitchFamily="34" charset="0"/>
              </a:rPr>
              <a:t>   8 </a:t>
            </a:r>
            <a:r>
              <a:rPr lang="en-US" altLang="en-US" sz="2800" b="1" dirty="0" err="1">
                <a:latin typeface="HP001 4 hàng" panose="020B0603050302020204" pitchFamily="34" charset="0"/>
              </a:rPr>
              <a:t>giờ</a:t>
            </a:r>
            <a:r>
              <a:rPr lang="en-US" altLang="en-US" sz="2800" b="1" dirty="0">
                <a:latin typeface="HP001 4 hàng" panose="020B0603050302020204" pitchFamily="34" charset="0"/>
              </a:rPr>
              <a:t> 16 </a:t>
            </a:r>
            <a:r>
              <a:rPr lang="en-US" altLang="en-US" sz="2800" b="1" dirty="0" err="1">
                <a:latin typeface="HP001 4 hàng" panose="020B0603050302020204" pitchFamily="34" charset="0"/>
              </a:rPr>
              <a:t>phút</a:t>
            </a:r>
            <a:r>
              <a:rPr lang="en-US" altLang="en-US" sz="2800" b="1" dirty="0">
                <a:latin typeface="HP001 4 hàng" panose="020B0603050302020204" pitchFamily="34" charset="0"/>
              </a:rPr>
              <a:t> </a:t>
            </a:r>
            <a:r>
              <a:rPr lang="en-US" altLang="en-US" sz="3200" dirty="0">
                <a:latin typeface="HP001 4 hàng" panose="020B0603050302020204" pitchFamily="34" charset="0"/>
              </a:rPr>
              <a:t>-</a:t>
            </a:r>
            <a:r>
              <a:rPr lang="en-US" altLang="en-US" sz="2800" b="1" dirty="0">
                <a:latin typeface="HP001 4 hàng" panose="020B0603050302020204" pitchFamily="34" charset="0"/>
              </a:rPr>
              <a:t> 1 </a:t>
            </a:r>
            <a:r>
              <a:rPr lang="en-US" altLang="en-US" sz="2800" b="1" dirty="0" err="1">
                <a:latin typeface="HP001 4 hàng" panose="020B0603050302020204" pitchFamily="34" charset="0"/>
              </a:rPr>
              <a:t>giờ</a:t>
            </a:r>
            <a:r>
              <a:rPr lang="en-US" altLang="en-US" sz="2800" b="1" dirty="0">
                <a:latin typeface="HP001 4 hàng" panose="020B0603050302020204" pitchFamily="34" charset="0"/>
              </a:rPr>
              <a:t> 25 </a:t>
            </a:r>
            <a:r>
              <a:rPr lang="en-US" altLang="en-US" sz="2800" b="1" dirty="0" err="1">
                <a:latin typeface="HP001 4 hàng" panose="020B0603050302020204" pitchFamily="34" charset="0"/>
              </a:rPr>
              <a:t>phút</a:t>
            </a:r>
            <a:r>
              <a:rPr lang="en-US" altLang="en-US" sz="2800" b="1" dirty="0">
                <a:latin typeface="HP001 4 hàng" panose="020B0603050302020204" pitchFamily="34" charset="0"/>
              </a:rPr>
              <a:t>  .....     2 </a:t>
            </a:r>
            <a:r>
              <a:rPr lang="en-US" altLang="en-US" sz="2800" b="1" dirty="0" err="1">
                <a:latin typeface="HP001 4 hàng" panose="020B0603050302020204" pitchFamily="34" charset="0"/>
              </a:rPr>
              <a:t>giờ</a:t>
            </a:r>
            <a:r>
              <a:rPr lang="en-US" altLang="en-US" sz="2800" b="1" dirty="0">
                <a:latin typeface="HP001 4 hàng" panose="020B0603050302020204" pitchFamily="34" charset="0"/>
              </a:rPr>
              <a:t> 17 </a:t>
            </a:r>
            <a:r>
              <a:rPr lang="en-US" altLang="en-US" sz="2800" b="1" dirty="0" err="1">
                <a:latin typeface="HP001 4 hàng" panose="020B0603050302020204" pitchFamily="34" charset="0"/>
              </a:rPr>
              <a:t>phút</a:t>
            </a:r>
            <a:r>
              <a:rPr lang="en-US" altLang="en-US" sz="2800" b="1" dirty="0">
                <a:latin typeface="HP001 4 hàng" panose="020B0603050302020204" pitchFamily="34" charset="0"/>
              </a:rPr>
              <a:t> </a:t>
            </a:r>
            <a:r>
              <a:rPr lang="en-US" altLang="en-US" sz="2800" dirty="0">
                <a:latin typeface="Times New Roman" panose="02020603050405020304" pitchFamily="18" charset="0"/>
              </a:rPr>
              <a:t>x</a:t>
            </a:r>
            <a:r>
              <a:rPr lang="en-US" altLang="en-US" sz="2800" b="1" dirty="0">
                <a:latin typeface="HP001 4 hàng" panose="020B0603050302020204" pitchFamily="34" charset="0"/>
              </a:rPr>
              <a:t> 3</a:t>
            </a:r>
          </a:p>
          <a:p>
            <a:pPr algn="ctr">
              <a:spcBef>
                <a:spcPct val="50000"/>
              </a:spcBef>
            </a:pPr>
            <a:r>
              <a:rPr lang="en-US" altLang="en-US" sz="2800" b="1" dirty="0">
                <a:latin typeface="HP001 4 hàng" panose="020B0603050302020204" pitchFamily="34" charset="0"/>
              </a:rPr>
              <a:t>26 </a:t>
            </a:r>
            <a:r>
              <a:rPr lang="en-US" altLang="en-US" sz="2800" b="1" dirty="0" err="1">
                <a:latin typeface="HP001 4 hàng" panose="020B0603050302020204" pitchFamily="34" charset="0"/>
              </a:rPr>
              <a:t>giờ</a:t>
            </a:r>
            <a:r>
              <a:rPr lang="en-US" altLang="en-US" sz="2800" b="1" dirty="0">
                <a:latin typeface="HP001 4 hàng" panose="020B0603050302020204" pitchFamily="34" charset="0"/>
              </a:rPr>
              <a:t> 25 </a:t>
            </a:r>
            <a:r>
              <a:rPr lang="en-US" altLang="en-US" sz="2800" b="1" dirty="0" err="1">
                <a:latin typeface="HP001 4 hàng" panose="020B0603050302020204" pitchFamily="34" charset="0"/>
              </a:rPr>
              <a:t>phút</a:t>
            </a:r>
            <a:r>
              <a:rPr lang="en-US" altLang="en-US" sz="2800" b="1" dirty="0">
                <a:latin typeface="HP001 4 hàng" panose="020B0603050302020204" pitchFamily="34" charset="0"/>
              </a:rPr>
              <a:t> : 5 .......     2 </a:t>
            </a:r>
            <a:r>
              <a:rPr lang="en-US" altLang="en-US" sz="2800" b="1" dirty="0" err="1">
                <a:latin typeface="HP001 4 hàng" panose="020B0603050302020204" pitchFamily="34" charset="0"/>
              </a:rPr>
              <a:t>giờ</a:t>
            </a:r>
            <a:r>
              <a:rPr lang="en-US" altLang="en-US" sz="2800" b="1" dirty="0">
                <a:latin typeface="HP001 4 hàng" panose="020B0603050302020204" pitchFamily="34" charset="0"/>
              </a:rPr>
              <a:t> 40 </a:t>
            </a:r>
            <a:r>
              <a:rPr lang="en-US" altLang="en-US" sz="2800" b="1" dirty="0" err="1">
                <a:latin typeface="HP001 4 hàng" panose="020B0603050302020204" pitchFamily="34" charset="0"/>
              </a:rPr>
              <a:t>phút</a:t>
            </a:r>
            <a:r>
              <a:rPr lang="en-US" altLang="en-US" sz="2800" b="1" dirty="0">
                <a:latin typeface="HP001 4 hàng" panose="020B0603050302020204" pitchFamily="34" charset="0"/>
              </a:rPr>
              <a:t> + 2 </a:t>
            </a:r>
            <a:r>
              <a:rPr lang="en-US" altLang="en-US" sz="2800" b="1" dirty="0" err="1">
                <a:latin typeface="HP001 4 hàng" panose="020B0603050302020204" pitchFamily="34" charset="0"/>
              </a:rPr>
              <a:t>giờ</a:t>
            </a:r>
            <a:r>
              <a:rPr lang="en-US" altLang="en-US" sz="2800" b="1" dirty="0">
                <a:latin typeface="HP001 4 hàng" panose="020B0603050302020204" pitchFamily="34" charset="0"/>
              </a:rPr>
              <a:t> 45 </a:t>
            </a:r>
            <a:r>
              <a:rPr lang="en-US" altLang="en-US" sz="2800" b="1" dirty="0" err="1">
                <a:latin typeface="HP001 4 hàng" panose="020B0603050302020204" pitchFamily="34" charset="0"/>
              </a:rPr>
              <a:t>phút</a:t>
            </a:r>
            <a:r>
              <a:rPr lang="en-US" altLang="en-US" sz="2800" b="1" dirty="0">
                <a:latin typeface="HP001 4 hàng" panose="020B0603050302020204" pitchFamily="34" charset="0"/>
              </a:rPr>
              <a:t>.</a:t>
            </a:r>
          </a:p>
          <a:p>
            <a:endParaRPr lang="en-US" sz="2800" b="1" dirty="0">
              <a:latin typeface="HP001 4 hàng" panose="020B06030503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09262" y="2942179"/>
            <a:ext cx="83602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4800" b="1" dirty="0">
                <a:latin typeface="HP001 4 hàng" panose="020B0603050302020204" pitchFamily="34" charset="0"/>
              </a:rPr>
              <a:t> </a:t>
            </a:r>
            <a:r>
              <a:rPr lang="en-US" sz="4800" b="1" dirty="0">
                <a:solidFill>
                  <a:srgbClr val="FF0000"/>
                </a:solidFill>
              </a:rPr>
              <a:t>          </a:t>
            </a:r>
            <a:endParaRPr lang="en-US" sz="4800" dirty="0"/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039793" y="4148190"/>
            <a:ext cx="60089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800" dirty="0"/>
          </a:p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986476" y="4804785"/>
            <a:ext cx="82513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8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774032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1964" y="-96118"/>
            <a:ext cx="10515600" cy="1325563"/>
          </a:xfrm>
        </p:spPr>
        <p:txBody>
          <a:bodyPr>
            <a:normAutofit/>
          </a:bodyPr>
          <a:lstStyle/>
          <a:p>
            <a:r>
              <a:rPr lang="en-US" sz="32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4: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59674" y="1046770"/>
            <a:ext cx="53427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2800" b="1" dirty="0">
                <a:latin typeface="HP001 4 hàng" panose="020B0603050302020204" pitchFamily="34" charset="0"/>
              </a:rPr>
              <a:t>    </a:t>
            </a:r>
            <a:r>
              <a:rPr lang="en-US" altLang="en-US" sz="2800" b="1" dirty="0" smtClean="0">
                <a:latin typeface="HP001 4 hàng" panose="020B0603050302020204" pitchFamily="34" charset="0"/>
              </a:rPr>
              <a:t>    </a:t>
            </a:r>
            <a:r>
              <a:rPr lang="en-US" altLang="en-US" sz="2800" b="1" dirty="0">
                <a:latin typeface="HP001 4 hàng" panose="020B0603050302020204" pitchFamily="34" charset="0"/>
              </a:rPr>
              <a:t>4,5 </a:t>
            </a:r>
            <a:r>
              <a:rPr lang="en-US" altLang="en-US" sz="2800" b="1" dirty="0" err="1">
                <a:latin typeface="HP001 4 hàng" panose="020B0603050302020204" pitchFamily="34" charset="0"/>
              </a:rPr>
              <a:t>giờ</a:t>
            </a:r>
            <a:r>
              <a:rPr lang="en-US" altLang="en-US" sz="2800" b="1" dirty="0">
                <a:latin typeface="HP001 4 hàng" panose="020B0603050302020204" pitchFamily="34" charset="0"/>
              </a:rPr>
              <a:t>           4 </a:t>
            </a:r>
            <a:r>
              <a:rPr lang="en-US" altLang="en-US" sz="2800" b="1" dirty="0" err="1">
                <a:latin typeface="HP001 4 hàng" panose="020B0603050302020204" pitchFamily="34" charset="0"/>
              </a:rPr>
              <a:t>giờ</a:t>
            </a:r>
            <a:r>
              <a:rPr lang="en-US" altLang="en-US" sz="2800" b="1" dirty="0">
                <a:latin typeface="HP001 4 hàng" panose="020B0603050302020204" pitchFamily="34" charset="0"/>
              </a:rPr>
              <a:t> 5 </a:t>
            </a:r>
            <a:r>
              <a:rPr lang="en-US" altLang="en-US" sz="2800" b="1" dirty="0" err="1" smtClean="0">
                <a:latin typeface="HP001 4 hàng" panose="020B0603050302020204" pitchFamily="34" charset="0"/>
              </a:rPr>
              <a:t>phút</a:t>
            </a:r>
            <a:endParaRPr lang="en-US" altLang="en-US" sz="2800" b="1" dirty="0">
              <a:latin typeface="HP001 4 hàng" panose="020B0603050302020204" pitchFamily="34" charset="0"/>
            </a:endParaRPr>
          </a:p>
          <a:p>
            <a:r>
              <a:rPr lang="en-US" altLang="en-US" sz="2800" b="1" dirty="0">
                <a:latin typeface="HP001 4 hàng" panose="020B0603050302020204" pitchFamily="34" charset="0"/>
              </a:rPr>
              <a:t>   </a:t>
            </a:r>
            <a:r>
              <a:rPr lang="en-US" altLang="en-US" sz="2800" b="1" dirty="0" smtClean="0">
                <a:latin typeface="HP001 4 hàng" panose="020B0603050302020204" pitchFamily="34" charset="0"/>
              </a:rPr>
              <a:t>4 </a:t>
            </a:r>
            <a:r>
              <a:rPr lang="en-US" altLang="en-US" sz="2800" b="1" dirty="0" err="1">
                <a:latin typeface="HP001 4 hàng" panose="020B0603050302020204" pitchFamily="34" charset="0"/>
              </a:rPr>
              <a:t>giờ</a:t>
            </a:r>
            <a:r>
              <a:rPr lang="en-US" altLang="en-US" sz="2800" b="1" dirty="0">
                <a:latin typeface="HP001 4 hàng" panose="020B0603050302020204" pitchFamily="34" charset="0"/>
              </a:rPr>
              <a:t> 30 </a:t>
            </a:r>
            <a:r>
              <a:rPr lang="en-US" altLang="en-US" sz="2800" b="1" dirty="0" err="1">
                <a:latin typeface="HP001 4 hàng" panose="020B0603050302020204" pitchFamily="34" charset="0"/>
              </a:rPr>
              <a:t>phút</a:t>
            </a:r>
            <a:endParaRPr lang="en-US" altLang="en-US" sz="2800" b="1" dirty="0">
              <a:latin typeface="HP001 4 hàng" panose="020B06030503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23682" y="955270"/>
            <a:ext cx="505532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2800" b="1" dirty="0">
                <a:latin typeface="HP001 4 hàng" panose="020B0603050302020204" pitchFamily="34" charset="0"/>
              </a:rPr>
              <a:t>  4,5 </a:t>
            </a:r>
            <a:r>
              <a:rPr lang="en-US" altLang="en-US" sz="2800" b="1" dirty="0" err="1">
                <a:latin typeface="HP001 4 hàng" panose="020B0603050302020204" pitchFamily="34" charset="0"/>
              </a:rPr>
              <a:t>giờ</a:t>
            </a:r>
            <a:r>
              <a:rPr lang="en-US" altLang="en-US" sz="2800" b="1" dirty="0">
                <a:latin typeface="HP001 4 hàng" panose="020B0603050302020204" pitchFamily="34" charset="0"/>
              </a:rPr>
              <a:t>     </a:t>
            </a:r>
            <a:r>
              <a:rPr lang="en-US" sz="4400" b="1" dirty="0">
                <a:solidFill>
                  <a:srgbClr val="FF0000"/>
                </a:solidFill>
              </a:rPr>
              <a:t>&gt;</a:t>
            </a:r>
            <a:r>
              <a:rPr lang="en-US" altLang="en-US" sz="2800" b="1" dirty="0">
                <a:latin typeface="HP001 4 hàng" panose="020B0603050302020204" pitchFamily="34" charset="0"/>
              </a:rPr>
              <a:t>   4 </a:t>
            </a:r>
            <a:r>
              <a:rPr lang="en-US" altLang="en-US" sz="2800" b="1" dirty="0" err="1">
                <a:latin typeface="HP001 4 hàng" panose="020B0603050302020204" pitchFamily="34" charset="0"/>
              </a:rPr>
              <a:t>giờ</a:t>
            </a:r>
            <a:r>
              <a:rPr lang="en-US" altLang="en-US" sz="2800" b="1" dirty="0">
                <a:latin typeface="HP001 4 hàng" panose="020B0603050302020204" pitchFamily="34" charset="0"/>
              </a:rPr>
              <a:t> 5 </a:t>
            </a:r>
            <a:r>
              <a:rPr lang="en-US" altLang="en-US" sz="2800" b="1" dirty="0" err="1">
                <a:latin typeface="HP001 4 hàng" panose="020B0603050302020204" pitchFamily="34" charset="0"/>
              </a:rPr>
              <a:t>phút</a:t>
            </a:r>
            <a:endParaRPr lang="en-US" altLang="en-US" sz="2800" b="1" dirty="0">
              <a:latin typeface="HP001 4 hàng" panose="020B0603050302020204" pitchFamily="34" charset="0"/>
            </a:endParaRPr>
          </a:p>
          <a:p>
            <a:r>
              <a:rPr lang="en-US" altLang="en-US" sz="2800" b="1" dirty="0">
                <a:latin typeface="HP001 4 hàng" panose="020B0603050302020204" pitchFamily="34" charset="0"/>
              </a:rPr>
              <a:t> 270 </a:t>
            </a:r>
            <a:r>
              <a:rPr lang="en-US" altLang="en-US" sz="2800" b="1" dirty="0" err="1">
                <a:latin typeface="HP001 4 hàng" panose="020B0603050302020204" pitchFamily="34" charset="0"/>
              </a:rPr>
              <a:t>phút</a:t>
            </a:r>
            <a:r>
              <a:rPr lang="en-US" altLang="en-US" sz="2800" b="1" dirty="0">
                <a:latin typeface="HP001 4 hàng" panose="020B0603050302020204" pitchFamily="34" charset="0"/>
              </a:rPr>
              <a:t>          245 </a:t>
            </a:r>
            <a:r>
              <a:rPr lang="en-US" altLang="en-US" sz="2800" b="1" dirty="0" err="1">
                <a:latin typeface="HP001 4 hàng" panose="020B0603050302020204" pitchFamily="34" charset="0"/>
              </a:rPr>
              <a:t>phút</a:t>
            </a:r>
            <a:endParaRPr lang="en-US" altLang="en-US" sz="2800" b="1" dirty="0">
              <a:latin typeface="HP001 4 hàng" panose="020B0603050302020204" pitchFamily="34" charset="0"/>
            </a:endParaRPr>
          </a:p>
          <a:p>
            <a:endParaRPr lang="en-US" sz="2800" b="1" dirty="0">
              <a:latin typeface="HP001 4 hàng" panose="020B06030503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49085" y="2706166"/>
            <a:ext cx="102935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latin typeface="HP001 4 hàng" panose="020B0603050302020204" pitchFamily="34" charset="0"/>
              </a:rPr>
              <a:t>  8 </a:t>
            </a:r>
            <a:r>
              <a:rPr lang="en-US" sz="2800" b="1" dirty="0" err="1">
                <a:latin typeface="HP001 4 hàng" panose="020B0603050302020204" pitchFamily="34" charset="0"/>
              </a:rPr>
              <a:t>giờ</a:t>
            </a:r>
            <a:r>
              <a:rPr lang="en-US" sz="2800" b="1" dirty="0">
                <a:latin typeface="HP001 4 hàng" panose="020B0603050302020204" pitchFamily="34" charset="0"/>
              </a:rPr>
              <a:t> 16 </a:t>
            </a:r>
            <a:r>
              <a:rPr lang="en-US" sz="2800" b="1" dirty="0" err="1">
                <a:latin typeface="HP001 4 hàng" panose="020B0603050302020204" pitchFamily="34" charset="0"/>
              </a:rPr>
              <a:t>phút</a:t>
            </a:r>
            <a:r>
              <a:rPr lang="en-US" sz="2800" b="1" dirty="0">
                <a:latin typeface="HP001 4 hàng" panose="020B0603050302020204" pitchFamily="34" charset="0"/>
              </a:rPr>
              <a:t> – 1 </a:t>
            </a:r>
            <a:r>
              <a:rPr lang="en-US" sz="2800" b="1" dirty="0" err="1">
                <a:latin typeface="HP001 4 hàng" panose="020B0603050302020204" pitchFamily="34" charset="0"/>
              </a:rPr>
              <a:t>giờ</a:t>
            </a:r>
            <a:r>
              <a:rPr lang="en-US" sz="2800" b="1" dirty="0">
                <a:latin typeface="HP001 4 hàng" panose="020B0603050302020204" pitchFamily="34" charset="0"/>
              </a:rPr>
              <a:t> 25 </a:t>
            </a:r>
            <a:r>
              <a:rPr lang="en-US" sz="2800" b="1" dirty="0" err="1">
                <a:latin typeface="HP001 4 hàng" panose="020B0603050302020204" pitchFamily="34" charset="0"/>
              </a:rPr>
              <a:t>phút</a:t>
            </a:r>
            <a:r>
              <a:rPr lang="en-US" sz="2800" b="1" dirty="0">
                <a:latin typeface="HP001 4 hàng" panose="020B0603050302020204" pitchFamily="34" charset="0"/>
              </a:rPr>
              <a:t>         2 </a:t>
            </a:r>
            <a:r>
              <a:rPr lang="en-US" sz="2800" b="1" dirty="0" err="1">
                <a:latin typeface="HP001 4 hàng" panose="020B0603050302020204" pitchFamily="34" charset="0"/>
              </a:rPr>
              <a:t>giờ</a:t>
            </a:r>
            <a:r>
              <a:rPr lang="en-US" sz="2800" b="1" dirty="0">
                <a:latin typeface="HP001 4 hàng" panose="020B0603050302020204" pitchFamily="34" charset="0"/>
              </a:rPr>
              <a:t> 17 </a:t>
            </a:r>
            <a:r>
              <a:rPr lang="en-US" sz="2800" b="1" dirty="0" err="1">
                <a:latin typeface="HP001 4 hàng" panose="020B0603050302020204" pitchFamily="34" charset="0"/>
              </a:rPr>
              <a:t>phút</a:t>
            </a:r>
            <a:r>
              <a:rPr lang="en-US" sz="2800" b="1" dirty="0">
                <a:latin typeface="HP001 4 hàng" panose="020B0603050302020204" pitchFamily="34" charset="0"/>
              </a:rPr>
              <a:t> </a:t>
            </a:r>
            <a:r>
              <a:rPr lang="en-US" altLang="en-US" sz="2800" dirty="0">
                <a:latin typeface="Times New Roman" panose="02020603050405020304" pitchFamily="18" charset="0"/>
              </a:rPr>
              <a:t>x</a:t>
            </a:r>
            <a:r>
              <a:rPr lang="en-US" sz="2800" b="1" dirty="0">
                <a:latin typeface="HP001 4 hàng" panose="020B0603050302020204" pitchFamily="34" charset="0"/>
              </a:rPr>
              <a:t>  3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111829" y="3365088"/>
            <a:ext cx="83732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HP001 4 hàng" panose="020B0603050302020204" pitchFamily="34" charset="0"/>
              </a:rPr>
              <a:t>  6 </a:t>
            </a:r>
            <a:r>
              <a:rPr lang="en-US" sz="2800" b="1" dirty="0" err="1">
                <a:latin typeface="HP001 4 hàng" panose="020B0603050302020204" pitchFamily="34" charset="0"/>
              </a:rPr>
              <a:t>giờ</a:t>
            </a:r>
            <a:r>
              <a:rPr lang="en-US" sz="2800" b="1" dirty="0">
                <a:latin typeface="HP001 4 hàng" panose="020B0603050302020204" pitchFamily="34" charset="0"/>
              </a:rPr>
              <a:t> 51 </a:t>
            </a:r>
            <a:r>
              <a:rPr lang="en-US" sz="2800" b="1" dirty="0" err="1">
                <a:latin typeface="HP001 4 hàng" panose="020B0603050302020204" pitchFamily="34" charset="0"/>
              </a:rPr>
              <a:t>phút</a:t>
            </a:r>
            <a:r>
              <a:rPr lang="en-US" sz="2800" b="1" dirty="0">
                <a:latin typeface="HP001 4 hàng" panose="020B0603050302020204" pitchFamily="34" charset="0"/>
              </a:rPr>
              <a:t>                              6 </a:t>
            </a:r>
            <a:r>
              <a:rPr lang="en-US" sz="2800" b="1" dirty="0" err="1">
                <a:latin typeface="HP001 4 hàng" panose="020B0603050302020204" pitchFamily="34" charset="0"/>
              </a:rPr>
              <a:t>giờ</a:t>
            </a:r>
            <a:r>
              <a:rPr lang="en-US" sz="2800" b="1" dirty="0">
                <a:latin typeface="HP001 4 hàng" panose="020B0603050302020204" pitchFamily="34" charset="0"/>
              </a:rPr>
              <a:t> 51 </a:t>
            </a:r>
            <a:r>
              <a:rPr lang="en-US" sz="2800" b="1" dirty="0" err="1">
                <a:latin typeface="HP001 4 hàng" panose="020B0603050302020204" pitchFamily="34" charset="0"/>
              </a:rPr>
              <a:t>phút</a:t>
            </a:r>
            <a:endParaRPr lang="en-US" sz="2800" b="1" dirty="0">
              <a:latin typeface="HP001 4 hàng" panose="020B0603050302020204" pitchFamily="34" charset="0"/>
            </a:endParaRPr>
          </a:p>
          <a:p>
            <a:r>
              <a:rPr lang="en-US" sz="2800" b="1" dirty="0">
                <a:latin typeface="HP001 4 hàng" panose="020B0603050302020204" pitchFamily="34" charset="0"/>
              </a:rPr>
              <a:t>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49086" y="4477107"/>
            <a:ext cx="104299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HP001 4 hàng" panose="020B0603050302020204" pitchFamily="34" charset="0"/>
              </a:rPr>
              <a:t>   26 </a:t>
            </a:r>
            <a:r>
              <a:rPr lang="en-US" sz="2800" b="1" dirty="0" err="1">
                <a:latin typeface="HP001 4 hàng" panose="020B0603050302020204" pitchFamily="34" charset="0"/>
              </a:rPr>
              <a:t>giờ</a:t>
            </a:r>
            <a:r>
              <a:rPr lang="en-US" sz="2800" b="1" dirty="0">
                <a:latin typeface="HP001 4 hàng" panose="020B0603050302020204" pitchFamily="34" charset="0"/>
              </a:rPr>
              <a:t> 25 </a:t>
            </a:r>
            <a:r>
              <a:rPr lang="en-US" sz="2800" b="1" dirty="0" err="1">
                <a:latin typeface="HP001 4 hàng" panose="020B0603050302020204" pitchFamily="34" charset="0"/>
              </a:rPr>
              <a:t>phút</a:t>
            </a:r>
            <a:r>
              <a:rPr lang="en-US" sz="2800" b="1" dirty="0">
                <a:latin typeface="HP001 4 hàng" panose="020B0603050302020204" pitchFamily="34" charset="0"/>
              </a:rPr>
              <a:t>  </a:t>
            </a:r>
            <a:r>
              <a:rPr lang="en-US" sz="2800" b="1" dirty="0">
                <a:cs typeface="Calibri" panose="020F0502020204030204" pitchFamily="34" charset="0"/>
              </a:rPr>
              <a:t>:</a:t>
            </a:r>
            <a:r>
              <a:rPr lang="en-US" sz="2800" b="1" dirty="0"/>
              <a:t> </a:t>
            </a:r>
            <a:r>
              <a:rPr lang="en-US" sz="2800" b="1" dirty="0">
                <a:latin typeface="HP001 4 hàng" panose="020B0603050302020204" pitchFamily="34" charset="0"/>
              </a:rPr>
              <a:t> 5            2 </a:t>
            </a:r>
            <a:r>
              <a:rPr lang="en-US" sz="2800" b="1" dirty="0" err="1">
                <a:latin typeface="HP001 4 hàng" panose="020B0603050302020204" pitchFamily="34" charset="0"/>
              </a:rPr>
              <a:t>giờ</a:t>
            </a:r>
            <a:r>
              <a:rPr lang="en-US" sz="2800" b="1" dirty="0">
                <a:latin typeface="HP001 4 hàng" panose="020B0603050302020204" pitchFamily="34" charset="0"/>
              </a:rPr>
              <a:t> 40 </a:t>
            </a:r>
            <a:r>
              <a:rPr lang="en-US" sz="2800" b="1" dirty="0" err="1">
                <a:latin typeface="HP001 4 hàng" panose="020B0603050302020204" pitchFamily="34" charset="0"/>
              </a:rPr>
              <a:t>phút</a:t>
            </a:r>
            <a:r>
              <a:rPr lang="en-US" sz="2800" b="1" dirty="0">
                <a:latin typeface="HP001 4 hàng" panose="020B0603050302020204" pitchFamily="34" charset="0"/>
              </a:rPr>
              <a:t>  + 2 </a:t>
            </a:r>
            <a:r>
              <a:rPr lang="en-US" sz="2800" b="1" dirty="0" err="1">
                <a:latin typeface="HP001 4 hàng" panose="020B0603050302020204" pitchFamily="34" charset="0"/>
              </a:rPr>
              <a:t>giờ</a:t>
            </a:r>
            <a:r>
              <a:rPr lang="en-US" sz="2800" b="1" dirty="0">
                <a:latin typeface="HP001 4 hàng" panose="020B0603050302020204" pitchFamily="34" charset="0"/>
              </a:rPr>
              <a:t> 45 </a:t>
            </a:r>
            <a:r>
              <a:rPr lang="en-US" sz="2800" b="1" dirty="0" err="1">
                <a:latin typeface="HP001 4 hàng" panose="020B0603050302020204" pitchFamily="34" charset="0"/>
              </a:rPr>
              <a:t>phút</a:t>
            </a:r>
            <a:r>
              <a:rPr lang="en-US" sz="2800" b="1" dirty="0">
                <a:latin typeface="HP001 4 hàng" panose="020B0603050302020204" pitchFamily="34" charset="0"/>
              </a:rPr>
              <a:t> 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713409" y="5189174"/>
            <a:ext cx="805978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HP001 4 hàng" panose="020B0603050302020204" pitchFamily="34" charset="0"/>
              </a:rPr>
              <a:t>5 </a:t>
            </a:r>
            <a:r>
              <a:rPr lang="en-US" sz="2800" b="1" dirty="0" err="1">
                <a:latin typeface="HP001 4 hàng" panose="020B0603050302020204" pitchFamily="34" charset="0"/>
              </a:rPr>
              <a:t>giờ</a:t>
            </a:r>
            <a:r>
              <a:rPr lang="en-US" sz="2800" b="1" dirty="0">
                <a:latin typeface="HP001 4 hàng" panose="020B0603050302020204" pitchFamily="34" charset="0"/>
              </a:rPr>
              <a:t> 17 </a:t>
            </a:r>
            <a:r>
              <a:rPr lang="en-US" sz="2800" b="1" dirty="0" err="1">
                <a:latin typeface="HP001 4 hàng" panose="020B0603050302020204" pitchFamily="34" charset="0"/>
              </a:rPr>
              <a:t>phút</a:t>
            </a:r>
            <a:r>
              <a:rPr lang="en-US" sz="2800" b="1" dirty="0">
                <a:latin typeface="HP001 4 hàng" panose="020B0603050302020204" pitchFamily="34" charset="0"/>
              </a:rPr>
              <a:t>                             5 </a:t>
            </a:r>
            <a:r>
              <a:rPr lang="en-US" sz="2800" b="1" dirty="0" err="1">
                <a:latin typeface="HP001 4 hàng" panose="020B0603050302020204" pitchFamily="34" charset="0"/>
              </a:rPr>
              <a:t>giờ</a:t>
            </a:r>
            <a:r>
              <a:rPr lang="en-US" sz="2800" b="1" dirty="0">
                <a:latin typeface="HP001 4 hàng" panose="020B0603050302020204" pitchFamily="34" charset="0"/>
              </a:rPr>
              <a:t> 25 </a:t>
            </a:r>
            <a:r>
              <a:rPr lang="en-US" sz="2800" b="1" dirty="0" err="1">
                <a:latin typeface="HP001 4 hàng" panose="020B0603050302020204" pitchFamily="34" charset="0"/>
              </a:rPr>
              <a:t>phút</a:t>
            </a:r>
            <a:endParaRPr lang="en-US" sz="2800" b="1" dirty="0">
              <a:latin typeface="HP001 4 hàng" panose="020B0603050302020204" pitchFamily="34" charset="0"/>
            </a:endParaRPr>
          </a:p>
          <a:p>
            <a:endParaRPr lang="en-US" sz="2800" b="1" dirty="0">
              <a:latin typeface="HP001 4 hàng" panose="020B06030503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43200" y="854207"/>
            <a:ext cx="9641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5400" b="1" dirty="0" smtClean="0">
                <a:solidFill>
                  <a:srgbClr val="FF0000"/>
                </a:solidFill>
              </a:rPr>
              <a:t>  </a:t>
            </a:r>
            <a:r>
              <a:rPr lang="en-US" sz="5400" b="1" dirty="0" smtClean="0">
                <a:solidFill>
                  <a:srgbClr val="FF0000"/>
                </a:solidFill>
              </a:rPr>
              <a:t>&gt;</a:t>
            </a:r>
            <a:endParaRPr lang="en-US" sz="5400" dirty="0"/>
          </a:p>
        </p:txBody>
      </p:sp>
      <p:sp>
        <p:nvSpPr>
          <p:cNvPr id="5" name="TextBox 4"/>
          <p:cNvSpPr txBox="1"/>
          <p:nvPr/>
        </p:nvSpPr>
        <p:spPr>
          <a:xfrm>
            <a:off x="4193177" y="4302285"/>
            <a:ext cx="11560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5400" b="1" dirty="0" smtClean="0">
                <a:solidFill>
                  <a:srgbClr val="FF0000"/>
                </a:solidFill>
              </a:rPr>
              <a:t>   </a:t>
            </a:r>
            <a:r>
              <a:rPr lang="en-US" sz="5400" b="1" dirty="0" smtClean="0">
                <a:solidFill>
                  <a:srgbClr val="FF0000"/>
                </a:solidFill>
              </a:rPr>
              <a:t>&lt;</a:t>
            </a:r>
            <a:endParaRPr lang="en-US" sz="5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5349238" y="2542226"/>
            <a:ext cx="191109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vi-VN" sz="4800" b="1" dirty="0" smtClean="0">
                <a:solidFill>
                  <a:srgbClr val="FF0000"/>
                </a:solidFill>
              </a:rPr>
              <a:t>      </a:t>
            </a:r>
            <a:r>
              <a:rPr lang="en-US" sz="4800" b="1" dirty="0" smtClean="0">
                <a:solidFill>
                  <a:srgbClr val="FF0000"/>
                </a:solidFill>
              </a:rPr>
              <a:t>=</a:t>
            </a:r>
            <a:endParaRPr lang="en-US" sz="4800" dirty="0"/>
          </a:p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2327596" y="256509"/>
            <a:ext cx="1865581" cy="62031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&gt;    &lt;    =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193177" y="247385"/>
            <a:ext cx="7347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58832912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vi-V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0446" y="222069"/>
            <a:ext cx="11260183" cy="5954894"/>
          </a:xfrm>
        </p:spPr>
        <p:txBody>
          <a:bodyPr/>
          <a:lstStyle/>
          <a:p>
            <a:pPr>
              <a:buNone/>
            </a:pPr>
            <a:endParaRPr lang="vi-VN" dirty="0"/>
          </a:p>
        </p:txBody>
      </p:sp>
      <p:sp>
        <p:nvSpPr>
          <p:cNvPr id="4" name="TextBox 3"/>
          <p:cNvSpPr txBox="1"/>
          <p:nvPr/>
        </p:nvSpPr>
        <p:spPr>
          <a:xfrm>
            <a:off x="1528355" y="1188720"/>
            <a:ext cx="9047092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/>
              <a:t>Bài</a:t>
            </a:r>
            <a:r>
              <a:rPr lang="en-US" sz="3600" b="1" dirty="0"/>
              <a:t> </a:t>
            </a:r>
            <a:r>
              <a:rPr lang="en-US" sz="3600" b="1" dirty="0" err="1"/>
              <a:t>tập</a:t>
            </a:r>
            <a:r>
              <a:rPr lang="en-US" sz="3600" b="1" dirty="0"/>
              <a:t> </a:t>
            </a:r>
            <a:r>
              <a:rPr lang="en-US" sz="3600" b="1" dirty="0" err="1"/>
              <a:t>điền</a:t>
            </a:r>
            <a:r>
              <a:rPr lang="en-US" sz="3600" b="1" dirty="0"/>
              <a:t> </a:t>
            </a:r>
            <a:r>
              <a:rPr lang="en-US" sz="3600" b="1" dirty="0" err="1"/>
              <a:t>dấu</a:t>
            </a:r>
            <a:r>
              <a:rPr lang="en-US" sz="3600" b="1" dirty="0"/>
              <a:t>  &gt;   &lt;   =  </a:t>
            </a:r>
            <a:r>
              <a:rPr lang="en-US" sz="3600" b="1" dirty="0" err="1"/>
              <a:t>cần</a:t>
            </a:r>
            <a:r>
              <a:rPr lang="en-US" sz="3600" b="1" dirty="0"/>
              <a:t> :</a:t>
            </a:r>
          </a:p>
          <a:p>
            <a:endParaRPr lang="en-US" sz="3600" b="1" dirty="0">
              <a:solidFill>
                <a:srgbClr val="FF0000"/>
              </a:solidFill>
            </a:endParaRPr>
          </a:p>
          <a:p>
            <a:r>
              <a:rPr lang="en-US" sz="3600" b="1" dirty="0">
                <a:solidFill>
                  <a:srgbClr val="FF0000"/>
                </a:solidFill>
              </a:rPr>
              <a:t>- </a:t>
            </a:r>
            <a:r>
              <a:rPr lang="en-US" sz="3600" b="1" dirty="0" err="1">
                <a:solidFill>
                  <a:srgbClr val="FF0000"/>
                </a:solidFill>
              </a:rPr>
              <a:t>Tính</a:t>
            </a:r>
            <a:r>
              <a:rPr lang="en-US" sz="3600" b="1" dirty="0">
                <a:solidFill>
                  <a:srgbClr val="FF0000"/>
                </a:solidFill>
              </a:rPr>
              <a:t>  ( </a:t>
            </a:r>
            <a:r>
              <a:rPr lang="en-US" sz="3600" b="1" dirty="0" err="1">
                <a:solidFill>
                  <a:srgbClr val="FF0000"/>
                </a:solidFill>
              </a:rPr>
              <a:t>hoặc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đổi</a:t>
            </a:r>
            <a:r>
              <a:rPr lang="en-US" sz="3600" b="1" dirty="0">
                <a:solidFill>
                  <a:srgbClr val="FF0000"/>
                </a:solidFill>
              </a:rPr>
              <a:t> ) 2 </a:t>
            </a:r>
            <a:r>
              <a:rPr lang="en-US" sz="3600" b="1" dirty="0" err="1">
                <a:solidFill>
                  <a:srgbClr val="FF0000"/>
                </a:solidFill>
              </a:rPr>
              <a:t>vế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về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cùng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một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đơn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vị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đo</a:t>
            </a:r>
            <a:r>
              <a:rPr lang="en-US" sz="3600" b="1" dirty="0">
                <a:solidFill>
                  <a:srgbClr val="FF0000"/>
                </a:solidFill>
              </a:rPr>
              <a:t>.</a:t>
            </a:r>
          </a:p>
          <a:p>
            <a:pPr>
              <a:buFontTx/>
              <a:buChar char="-"/>
            </a:pPr>
            <a:r>
              <a:rPr lang="en-US" sz="3600" b="1" dirty="0">
                <a:solidFill>
                  <a:srgbClr val="FF0000"/>
                </a:solidFill>
              </a:rPr>
              <a:t>So </a:t>
            </a:r>
            <a:r>
              <a:rPr lang="en-US" sz="3600" b="1" dirty="0" err="1">
                <a:solidFill>
                  <a:srgbClr val="FF0000"/>
                </a:solidFill>
              </a:rPr>
              <a:t>sánh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hai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vế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</a:p>
          <a:p>
            <a:r>
              <a:rPr lang="en-US" sz="3600" b="1" dirty="0">
                <a:solidFill>
                  <a:srgbClr val="FF0000"/>
                </a:solidFill>
              </a:rPr>
              <a:t>- </a:t>
            </a:r>
            <a:r>
              <a:rPr lang="en-US" sz="3600" b="1" dirty="0" err="1">
                <a:solidFill>
                  <a:srgbClr val="FF0000"/>
                </a:solidFill>
              </a:rPr>
              <a:t>Điền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dấu</a:t>
            </a:r>
            <a:r>
              <a:rPr lang="en-US" sz="3600" b="1" dirty="0">
                <a:solidFill>
                  <a:srgbClr val="FF0000"/>
                </a:solidFill>
              </a:rPr>
              <a:t> .</a:t>
            </a:r>
            <a:endParaRPr lang="vi-VN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28" name="Oval 20"/>
          <p:cNvSpPr>
            <a:spLocks noChangeArrowheads="1"/>
          </p:cNvSpPr>
          <p:nvPr/>
        </p:nvSpPr>
        <p:spPr bwMode="auto">
          <a:xfrm>
            <a:off x="8815754" y="5334000"/>
            <a:ext cx="1961663" cy="1295400"/>
          </a:xfrm>
          <a:prstGeom prst="ellipse">
            <a:avLst/>
          </a:prstGeom>
          <a:solidFill>
            <a:srgbClr val="EC0478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8000" b="1">
                <a:solidFill>
                  <a:srgbClr val="FFCC00"/>
                </a:solidFill>
              </a:rPr>
              <a:t>1</a:t>
            </a:r>
          </a:p>
        </p:txBody>
      </p:sp>
      <p:sp>
        <p:nvSpPr>
          <p:cNvPr id="2" name="Oval 20"/>
          <p:cNvSpPr>
            <a:spLocks noChangeArrowheads="1"/>
          </p:cNvSpPr>
          <p:nvPr/>
        </p:nvSpPr>
        <p:spPr bwMode="auto">
          <a:xfrm>
            <a:off x="8815754" y="5334000"/>
            <a:ext cx="1961663" cy="1295400"/>
          </a:xfrm>
          <a:prstGeom prst="ellipse">
            <a:avLst/>
          </a:prstGeom>
          <a:solidFill>
            <a:srgbClr val="EC0478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8000" b="1">
                <a:solidFill>
                  <a:srgbClr val="FFCC00"/>
                </a:solidFill>
              </a:rPr>
              <a:t>2</a:t>
            </a:r>
          </a:p>
        </p:txBody>
      </p:sp>
      <p:sp>
        <p:nvSpPr>
          <p:cNvPr id="3" name="Oval 20"/>
          <p:cNvSpPr>
            <a:spLocks noChangeArrowheads="1"/>
          </p:cNvSpPr>
          <p:nvPr/>
        </p:nvSpPr>
        <p:spPr bwMode="auto">
          <a:xfrm>
            <a:off x="8815754" y="5334000"/>
            <a:ext cx="1961663" cy="1295400"/>
          </a:xfrm>
          <a:prstGeom prst="ellipse">
            <a:avLst/>
          </a:prstGeom>
          <a:solidFill>
            <a:srgbClr val="EC0478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8000" b="1">
                <a:solidFill>
                  <a:srgbClr val="FFCC00"/>
                </a:solidFill>
              </a:rPr>
              <a:t>3</a:t>
            </a:r>
          </a:p>
        </p:txBody>
      </p:sp>
      <p:sp>
        <p:nvSpPr>
          <p:cNvPr id="4" name="Oval 20"/>
          <p:cNvSpPr>
            <a:spLocks noChangeArrowheads="1"/>
          </p:cNvSpPr>
          <p:nvPr/>
        </p:nvSpPr>
        <p:spPr bwMode="auto">
          <a:xfrm>
            <a:off x="8815754" y="5334000"/>
            <a:ext cx="1961663" cy="1295400"/>
          </a:xfrm>
          <a:prstGeom prst="ellipse">
            <a:avLst/>
          </a:prstGeom>
          <a:solidFill>
            <a:srgbClr val="EC0478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8000" b="1">
                <a:solidFill>
                  <a:srgbClr val="FFCC00"/>
                </a:solidFill>
              </a:rPr>
              <a:t>4</a:t>
            </a:r>
          </a:p>
        </p:txBody>
      </p:sp>
      <p:sp>
        <p:nvSpPr>
          <p:cNvPr id="5" name="Oval 20"/>
          <p:cNvSpPr>
            <a:spLocks noChangeArrowheads="1"/>
          </p:cNvSpPr>
          <p:nvPr/>
        </p:nvSpPr>
        <p:spPr bwMode="auto">
          <a:xfrm>
            <a:off x="8815754" y="5334000"/>
            <a:ext cx="1961663" cy="1295400"/>
          </a:xfrm>
          <a:prstGeom prst="ellipse">
            <a:avLst/>
          </a:prstGeom>
          <a:solidFill>
            <a:srgbClr val="EC0478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8000" b="1">
                <a:solidFill>
                  <a:srgbClr val="FFCC00"/>
                </a:solidFill>
              </a:rPr>
              <a:t>5</a:t>
            </a:r>
          </a:p>
        </p:txBody>
      </p:sp>
      <p:sp>
        <p:nvSpPr>
          <p:cNvPr id="6" name="Oval 20"/>
          <p:cNvSpPr>
            <a:spLocks noChangeArrowheads="1"/>
          </p:cNvSpPr>
          <p:nvPr/>
        </p:nvSpPr>
        <p:spPr bwMode="auto">
          <a:xfrm>
            <a:off x="8815754" y="5334000"/>
            <a:ext cx="1961663" cy="1295400"/>
          </a:xfrm>
          <a:prstGeom prst="ellipse">
            <a:avLst/>
          </a:prstGeom>
          <a:solidFill>
            <a:srgbClr val="EC0478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8000" b="1">
                <a:solidFill>
                  <a:srgbClr val="FFCC00"/>
                </a:solidFill>
              </a:rPr>
              <a:t>6</a:t>
            </a:r>
          </a:p>
        </p:txBody>
      </p:sp>
      <p:sp>
        <p:nvSpPr>
          <p:cNvPr id="7" name="Oval 20"/>
          <p:cNvSpPr>
            <a:spLocks noChangeArrowheads="1"/>
          </p:cNvSpPr>
          <p:nvPr/>
        </p:nvSpPr>
        <p:spPr bwMode="auto">
          <a:xfrm>
            <a:off x="8815754" y="5334000"/>
            <a:ext cx="1961663" cy="1295400"/>
          </a:xfrm>
          <a:prstGeom prst="ellipse">
            <a:avLst/>
          </a:prstGeom>
          <a:solidFill>
            <a:srgbClr val="EC0478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8000" b="1">
                <a:solidFill>
                  <a:srgbClr val="FFCC00"/>
                </a:solidFill>
              </a:rPr>
              <a:t>7</a:t>
            </a:r>
          </a:p>
        </p:txBody>
      </p:sp>
      <p:sp>
        <p:nvSpPr>
          <p:cNvPr id="8" name="Oval 20"/>
          <p:cNvSpPr>
            <a:spLocks noChangeArrowheads="1"/>
          </p:cNvSpPr>
          <p:nvPr/>
        </p:nvSpPr>
        <p:spPr bwMode="auto">
          <a:xfrm>
            <a:off x="8815754" y="5334000"/>
            <a:ext cx="1961663" cy="1295400"/>
          </a:xfrm>
          <a:prstGeom prst="ellipse">
            <a:avLst/>
          </a:prstGeom>
          <a:solidFill>
            <a:srgbClr val="EC0478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8000" b="1">
                <a:solidFill>
                  <a:srgbClr val="FFCC00"/>
                </a:solidFill>
              </a:rPr>
              <a:t>8</a:t>
            </a:r>
          </a:p>
        </p:txBody>
      </p:sp>
      <p:sp>
        <p:nvSpPr>
          <p:cNvPr id="9" name="Oval 20"/>
          <p:cNvSpPr>
            <a:spLocks noChangeArrowheads="1"/>
          </p:cNvSpPr>
          <p:nvPr/>
        </p:nvSpPr>
        <p:spPr bwMode="auto">
          <a:xfrm>
            <a:off x="8815754" y="5334000"/>
            <a:ext cx="1961663" cy="1295400"/>
          </a:xfrm>
          <a:prstGeom prst="ellipse">
            <a:avLst/>
          </a:prstGeom>
          <a:solidFill>
            <a:srgbClr val="EC0478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8000" b="1">
                <a:solidFill>
                  <a:srgbClr val="FFCC00"/>
                </a:solidFill>
              </a:rPr>
              <a:t>9</a:t>
            </a:r>
          </a:p>
        </p:txBody>
      </p:sp>
      <p:sp>
        <p:nvSpPr>
          <p:cNvPr id="10" name="Oval 20"/>
          <p:cNvSpPr>
            <a:spLocks noChangeArrowheads="1"/>
          </p:cNvSpPr>
          <p:nvPr/>
        </p:nvSpPr>
        <p:spPr bwMode="auto">
          <a:xfrm>
            <a:off x="8815754" y="5334000"/>
            <a:ext cx="1961663" cy="1295400"/>
          </a:xfrm>
          <a:prstGeom prst="ellipse">
            <a:avLst/>
          </a:prstGeom>
          <a:solidFill>
            <a:srgbClr val="EC0478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8000" b="1">
                <a:solidFill>
                  <a:srgbClr val="FFCC00"/>
                </a:solidFill>
              </a:rPr>
              <a:t>10</a:t>
            </a:r>
          </a:p>
        </p:txBody>
      </p:sp>
      <p:sp>
        <p:nvSpPr>
          <p:cNvPr id="11" name="Oval 20"/>
          <p:cNvSpPr>
            <a:spLocks noChangeArrowheads="1"/>
          </p:cNvSpPr>
          <p:nvPr/>
        </p:nvSpPr>
        <p:spPr bwMode="auto">
          <a:xfrm>
            <a:off x="8815754" y="5334000"/>
            <a:ext cx="1961663" cy="1295400"/>
          </a:xfrm>
          <a:prstGeom prst="ellipse">
            <a:avLst/>
          </a:prstGeom>
          <a:solidFill>
            <a:srgbClr val="EC0478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8000" b="1">
                <a:solidFill>
                  <a:srgbClr val="FFCC00"/>
                </a:solidFill>
              </a:rPr>
              <a:t>11</a:t>
            </a:r>
          </a:p>
        </p:txBody>
      </p:sp>
      <p:sp>
        <p:nvSpPr>
          <p:cNvPr id="12" name="Oval 20"/>
          <p:cNvSpPr>
            <a:spLocks noChangeArrowheads="1"/>
          </p:cNvSpPr>
          <p:nvPr/>
        </p:nvSpPr>
        <p:spPr bwMode="auto">
          <a:xfrm>
            <a:off x="8815754" y="5334000"/>
            <a:ext cx="1961663" cy="1295400"/>
          </a:xfrm>
          <a:prstGeom prst="ellipse">
            <a:avLst/>
          </a:prstGeom>
          <a:solidFill>
            <a:srgbClr val="EC0478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8000" b="1">
                <a:solidFill>
                  <a:srgbClr val="FFCC00"/>
                </a:solidFill>
              </a:rPr>
              <a:t>12</a:t>
            </a:r>
          </a:p>
        </p:txBody>
      </p:sp>
      <p:sp>
        <p:nvSpPr>
          <p:cNvPr id="13" name="Oval 20"/>
          <p:cNvSpPr>
            <a:spLocks noChangeArrowheads="1"/>
          </p:cNvSpPr>
          <p:nvPr/>
        </p:nvSpPr>
        <p:spPr bwMode="auto">
          <a:xfrm>
            <a:off x="8815754" y="5334000"/>
            <a:ext cx="1961663" cy="1295400"/>
          </a:xfrm>
          <a:prstGeom prst="ellipse">
            <a:avLst/>
          </a:prstGeom>
          <a:solidFill>
            <a:srgbClr val="EC0478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8000" b="1">
                <a:solidFill>
                  <a:srgbClr val="FFCC00"/>
                </a:solidFill>
              </a:rPr>
              <a:t>13</a:t>
            </a:r>
          </a:p>
        </p:txBody>
      </p:sp>
      <p:sp>
        <p:nvSpPr>
          <p:cNvPr id="14" name="Oval 20"/>
          <p:cNvSpPr>
            <a:spLocks noChangeArrowheads="1"/>
          </p:cNvSpPr>
          <p:nvPr/>
        </p:nvSpPr>
        <p:spPr bwMode="auto">
          <a:xfrm>
            <a:off x="8815754" y="5334000"/>
            <a:ext cx="1961663" cy="1295400"/>
          </a:xfrm>
          <a:prstGeom prst="ellipse">
            <a:avLst/>
          </a:prstGeom>
          <a:solidFill>
            <a:srgbClr val="EC0478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8000" b="1">
                <a:solidFill>
                  <a:srgbClr val="FFCC00"/>
                </a:solidFill>
              </a:rPr>
              <a:t>14</a:t>
            </a:r>
          </a:p>
        </p:txBody>
      </p:sp>
      <p:sp>
        <p:nvSpPr>
          <p:cNvPr id="15" name="Oval 20"/>
          <p:cNvSpPr>
            <a:spLocks noChangeArrowheads="1"/>
          </p:cNvSpPr>
          <p:nvPr/>
        </p:nvSpPr>
        <p:spPr bwMode="auto">
          <a:xfrm>
            <a:off x="8817031" y="5334000"/>
            <a:ext cx="1961663" cy="12954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0" hangingPunct="0"/>
            <a:r>
              <a:rPr lang="en-US" sz="8000" b="1">
                <a:solidFill>
                  <a:srgbClr val="FFCC00"/>
                </a:solidFill>
              </a:rPr>
              <a:t>15</a:t>
            </a:r>
          </a:p>
        </p:txBody>
      </p:sp>
      <p:sp>
        <p:nvSpPr>
          <p:cNvPr id="64" name="AutoShape 2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9429263" y="3725863"/>
            <a:ext cx="2696308" cy="838200"/>
          </a:xfrm>
          <a:prstGeom prst="cloudCallout">
            <a:avLst>
              <a:gd name="adj1" fmla="val -45577"/>
              <a:gd name="adj2" fmla="val 132018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sz="2800" b="1">
                <a:solidFill>
                  <a:srgbClr val="FFFF00"/>
                </a:solidFill>
              </a:rPr>
              <a:t>Hết giờ!</a:t>
            </a:r>
          </a:p>
        </p:txBody>
      </p:sp>
      <p:pic>
        <p:nvPicPr>
          <p:cNvPr id="23576" name="Picture 564" descr="dongho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78693" y="5399902"/>
            <a:ext cx="1439984" cy="126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85" name="Title 1"/>
          <p:cNvSpPr txBox="1">
            <a:spLocks/>
          </p:cNvSpPr>
          <p:nvPr/>
        </p:nvSpPr>
        <p:spPr>
          <a:xfrm>
            <a:off x="2431869" y="822327"/>
            <a:ext cx="10515600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i="1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Trò chơi “ Rung chuông vàng”</a:t>
            </a:r>
            <a:endParaRPr lang="en-US" sz="4000" b="1" i="1" dirty="0">
              <a:ln w="0"/>
              <a:solidFill>
                <a:schemeClr val="accent1">
                  <a:lumMod val="7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307737" y="1776123"/>
            <a:ext cx="7929155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>
                <a:latin typeface="Times New Roman" pitchFamily="18" charset="0"/>
                <a:cs typeface="Times New Roman" pitchFamily="18" charset="0"/>
              </a:rPr>
              <a:t>Kết quả </a:t>
            </a:r>
            <a:r>
              <a:rPr lang="en-US" sz="3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đúng nhất 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>của các phép tính sau là:</a:t>
            </a:r>
          </a:p>
          <a:p>
            <a:endParaRPr lang="en-US" sz="320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en-US" sz="2800" b="1" i="1" u="sng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Câu 1:  5 giờ 24 phút × 3 =…..</a:t>
            </a:r>
          </a:p>
          <a:p>
            <a:pPr lvl="0" algn="ctr"/>
            <a:r>
              <a:rPr lang="en-US" sz="2800" b="1">
                <a:latin typeface="Times New Roman" pitchFamily="18" charset="0"/>
                <a:cs typeface="Times New Roman" pitchFamily="18" charset="0"/>
              </a:rPr>
              <a:t>A. 16 giờ 12 phút</a:t>
            </a:r>
          </a:p>
          <a:p>
            <a:pPr lvl="0" algn="ctr"/>
            <a:r>
              <a:rPr lang="en-US" sz="2800" b="1">
                <a:latin typeface="Times New Roman" pitchFamily="18" charset="0"/>
                <a:cs typeface="Times New Roman" pitchFamily="18" charset="0"/>
              </a:rPr>
              <a:t>B. 15 giờ 72 phút</a:t>
            </a:r>
          </a:p>
          <a:p>
            <a:pPr lvl="0" algn="ctr"/>
            <a:r>
              <a:rPr lang="en-US" sz="2800" b="1">
                <a:latin typeface="Times New Roman" pitchFamily="18" charset="0"/>
                <a:cs typeface="Times New Roman" pitchFamily="18" charset="0"/>
              </a:rPr>
              <a:t>  C. 15 giờ 62 phút 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ctr"/>
            <a:r>
              <a:rPr lang="en-US" sz="28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867122" y="3164556"/>
            <a:ext cx="28103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en-US" sz="2800" b="1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A. 16 giờ 12 phút</a:t>
            </a:r>
          </a:p>
        </p:txBody>
      </p:sp>
    </p:spTree>
    <p:extLst>
      <p:ext uri="{BB962C8B-B14F-4D97-AF65-F5344CB8AC3E}">
        <p14:creationId xmlns:p14="http://schemas.microsoft.com/office/powerpoint/2010/main" val="4065110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3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decel="100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" decel="100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8" presetID="3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" decel="100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decel="100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67" presetID="3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" decel="100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" decel="100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76" presetID="3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" decel="100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" decel="100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85" presetID="3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00" decel="100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" decel="100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94" presetID="3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200" decel="100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200" decel="100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103" presetID="3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200" decel="10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200" decel="10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112" presetID="3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3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200" decel="100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200" decel="100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121" presetID="3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2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200" decel="100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200" decel="100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130" presetID="3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1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200" decel="100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200" decel="100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139" presetID="3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0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200" decel="100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200" decel="100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148" presetID="3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9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200" decel="10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200" decel="10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157" presetID="3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8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9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200" decel="100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200" decel="100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166" presetID="3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7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200" decel="100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200" decel="100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175" presetID="3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6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3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7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30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200" decel="100000"/>
                                        <p:tgtEl>
                                          <p:spTgt spid="43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200" decel="100000"/>
                                        <p:tgtEl>
                                          <p:spTgt spid="43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3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3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3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28" grpId="0" animBg="1"/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585" grpId="0"/>
      <p:bldP spid="2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28" name="Oval 20"/>
          <p:cNvSpPr>
            <a:spLocks noChangeArrowheads="1"/>
          </p:cNvSpPr>
          <p:nvPr/>
        </p:nvSpPr>
        <p:spPr bwMode="auto">
          <a:xfrm>
            <a:off x="8815754" y="5334000"/>
            <a:ext cx="1961663" cy="1295400"/>
          </a:xfrm>
          <a:prstGeom prst="ellipse">
            <a:avLst/>
          </a:prstGeom>
          <a:solidFill>
            <a:srgbClr val="EC0478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8000" b="1">
                <a:solidFill>
                  <a:srgbClr val="FFCC00"/>
                </a:solidFill>
              </a:rPr>
              <a:t>1</a:t>
            </a:r>
          </a:p>
        </p:txBody>
      </p:sp>
      <p:sp>
        <p:nvSpPr>
          <p:cNvPr id="2" name="Oval 20"/>
          <p:cNvSpPr>
            <a:spLocks noChangeArrowheads="1"/>
          </p:cNvSpPr>
          <p:nvPr/>
        </p:nvSpPr>
        <p:spPr bwMode="auto">
          <a:xfrm>
            <a:off x="8815754" y="5334000"/>
            <a:ext cx="1961663" cy="1295400"/>
          </a:xfrm>
          <a:prstGeom prst="ellipse">
            <a:avLst/>
          </a:prstGeom>
          <a:solidFill>
            <a:srgbClr val="EC0478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8000" b="1">
                <a:solidFill>
                  <a:srgbClr val="FFCC00"/>
                </a:solidFill>
              </a:rPr>
              <a:t>2</a:t>
            </a:r>
          </a:p>
        </p:txBody>
      </p:sp>
      <p:sp>
        <p:nvSpPr>
          <p:cNvPr id="3" name="Oval 20"/>
          <p:cNvSpPr>
            <a:spLocks noChangeArrowheads="1"/>
          </p:cNvSpPr>
          <p:nvPr/>
        </p:nvSpPr>
        <p:spPr bwMode="auto">
          <a:xfrm>
            <a:off x="8815754" y="5334000"/>
            <a:ext cx="1961663" cy="1295400"/>
          </a:xfrm>
          <a:prstGeom prst="ellipse">
            <a:avLst/>
          </a:prstGeom>
          <a:solidFill>
            <a:srgbClr val="EC0478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8000" b="1">
                <a:solidFill>
                  <a:srgbClr val="FFCC00"/>
                </a:solidFill>
              </a:rPr>
              <a:t>3</a:t>
            </a:r>
          </a:p>
        </p:txBody>
      </p:sp>
      <p:sp>
        <p:nvSpPr>
          <p:cNvPr id="4" name="Oval 20"/>
          <p:cNvSpPr>
            <a:spLocks noChangeArrowheads="1"/>
          </p:cNvSpPr>
          <p:nvPr/>
        </p:nvSpPr>
        <p:spPr bwMode="auto">
          <a:xfrm>
            <a:off x="8815754" y="5334000"/>
            <a:ext cx="1961663" cy="1295400"/>
          </a:xfrm>
          <a:prstGeom prst="ellipse">
            <a:avLst/>
          </a:prstGeom>
          <a:solidFill>
            <a:srgbClr val="EC0478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8000" b="1">
                <a:solidFill>
                  <a:srgbClr val="FFCC00"/>
                </a:solidFill>
              </a:rPr>
              <a:t>4</a:t>
            </a:r>
          </a:p>
        </p:txBody>
      </p:sp>
      <p:sp>
        <p:nvSpPr>
          <p:cNvPr id="5" name="Oval 20"/>
          <p:cNvSpPr>
            <a:spLocks noChangeArrowheads="1"/>
          </p:cNvSpPr>
          <p:nvPr/>
        </p:nvSpPr>
        <p:spPr bwMode="auto">
          <a:xfrm>
            <a:off x="8815754" y="5334000"/>
            <a:ext cx="1961663" cy="1295400"/>
          </a:xfrm>
          <a:prstGeom prst="ellipse">
            <a:avLst/>
          </a:prstGeom>
          <a:solidFill>
            <a:srgbClr val="EC0478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8000" b="1">
                <a:solidFill>
                  <a:srgbClr val="FFCC00"/>
                </a:solidFill>
              </a:rPr>
              <a:t>5</a:t>
            </a:r>
          </a:p>
        </p:txBody>
      </p:sp>
      <p:sp>
        <p:nvSpPr>
          <p:cNvPr id="6" name="Oval 20"/>
          <p:cNvSpPr>
            <a:spLocks noChangeArrowheads="1"/>
          </p:cNvSpPr>
          <p:nvPr/>
        </p:nvSpPr>
        <p:spPr bwMode="auto">
          <a:xfrm>
            <a:off x="8815754" y="5334000"/>
            <a:ext cx="1961663" cy="1295400"/>
          </a:xfrm>
          <a:prstGeom prst="ellipse">
            <a:avLst/>
          </a:prstGeom>
          <a:solidFill>
            <a:srgbClr val="EC0478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8000" b="1">
                <a:solidFill>
                  <a:srgbClr val="FFCC00"/>
                </a:solidFill>
              </a:rPr>
              <a:t>6</a:t>
            </a:r>
          </a:p>
        </p:txBody>
      </p:sp>
      <p:sp>
        <p:nvSpPr>
          <p:cNvPr id="7" name="Oval 20"/>
          <p:cNvSpPr>
            <a:spLocks noChangeArrowheads="1"/>
          </p:cNvSpPr>
          <p:nvPr/>
        </p:nvSpPr>
        <p:spPr bwMode="auto">
          <a:xfrm>
            <a:off x="8815754" y="5334000"/>
            <a:ext cx="1961663" cy="1295400"/>
          </a:xfrm>
          <a:prstGeom prst="ellipse">
            <a:avLst/>
          </a:prstGeom>
          <a:solidFill>
            <a:srgbClr val="EC0478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8000" b="1">
                <a:solidFill>
                  <a:srgbClr val="FFCC00"/>
                </a:solidFill>
              </a:rPr>
              <a:t>7</a:t>
            </a:r>
          </a:p>
        </p:txBody>
      </p:sp>
      <p:sp>
        <p:nvSpPr>
          <p:cNvPr id="8" name="Oval 20"/>
          <p:cNvSpPr>
            <a:spLocks noChangeArrowheads="1"/>
          </p:cNvSpPr>
          <p:nvPr/>
        </p:nvSpPr>
        <p:spPr bwMode="auto">
          <a:xfrm>
            <a:off x="8815754" y="5334000"/>
            <a:ext cx="1961663" cy="1295400"/>
          </a:xfrm>
          <a:prstGeom prst="ellipse">
            <a:avLst/>
          </a:prstGeom>
          <a:solidFill>
            <a:srgbClr val="EC0478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8000" b="1">
                <a:solidFill>
                  <a:srgbClr val="FFCC00"/>
                </a:solidFill>
              </a:rPr>
              <a:t>8</a:t>
            </a:r>
          </a:p>
        </p:txBody>
      </p:sp>
      <p:sp>
        <p:nvSpPr>
          <p:cNvPr id="9" name="Oval 20"/>
          <p:cNvSpPr>
            <a:spLocks noChangeArrowheads="1"/>
          </p:cNvSpPr>
          <p:nvPr/>
        </p:nvSpPr>
        <p:spPr bwMode="auto">
          <a:xfrm>
            <a:off x="8815754" y="5334000"/>
            <a:ext cx="1961663" cy="1295400"/>
          </a:xfrm>
          <a:prstGeom prst="ellipse">
            <a:avLst/>
          </a:prstGeom>
          <a:solidFill>
            <a:srgbClr val="EC0478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8000" b="1">
                <a:solidFill>
                  <a:srgbClr val="FFCC00"/>
                </a:solidFill>
              </a:rPr>
              <a:t>9</a:t>
            </a:r>
          </a:p>
        </p:txBody>
      </p:sp>
      <p:sp>
        <p:nvSpPr>
          <p:cNvPr id="10" name="Oval 20"/>
          <p:cNvSpPr>
            <a:spLocks noChangeArrowheads="1"/>
          </p:cNvSpPr>
          <p:nvPr/>
        </p:nvSpPr>
        <p:spPr bwMode="auto">
          <a:xfrm>
            <a:off x="8815754" y="5334000"/>
            <a:ext cx="1961663" cy="1295400"/>
          </a:xfrm>
          <a:prstGeom prst="ellipse">
            <a:avLst/>
          </a:prstGeom>
          <a:solidFill>
            <a:srgbClr val="EC0478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8000" b="1">
                <a:solidFill>
                  <a:srgbClr val="FFCC00"/>
                </a:solidFill>
              </a:rPr>
              <a:t>10</a:t>
            </a:r>
          </a:p>
        </p:txBody>
      </p:sp>
      <p:sp>
        <p:nvSpPr>
          <p:cNvPr id="11" name="Oval 20"/>
          <p:cNvSpPr>
            <a:spLocks noChangeArrowheads="1"/>
          </p:cNvSpPr>
          <p:nvPr/>
        </p:nvSpPr>
        <p:spPr bwMode="auto">
          <a:xfrm>
            <a:off x="8815754" y="5334000"/>
            <a:ext cx="1961663" cy="1295400"/>
          </a:xfrm>
          <a:prstGeom prst="ellipse">
            <a:avLst/>
          </a:prstGeom>
          <a:solidFill>
            <a:srgbClr val="EC0478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8000" b="1">
                <a:solidFill>
                  <a:srgbClr val="FFCC00"/>
                </a:solidFill>
              </a:rPr>
              <a:t>11</a:t>
            </a:r>
          </a:p>
        </p:txBody>
      </p:sp>
      <p:sp>
        <p:nvSpPr>
          <p:cNvPr id="12" name="Oval 20"/>
          <p:cNvSpPr>
            <a:spLocks noChangeArrowheads="1"/>
          </p:cNvSpPr>
          <p:nvPr/>
        </p:nvSpPr>
        <p:spPr bwMode="auto">
          <a:xfrm>
            <a:off x="8815754" y="5334000"/>
            <a:ext cx="1961663" cy="1295400"/>
          </a:xfrm>
          <a:prstGeom prst="ellipse">
            <a:avLst/>
          </a:prstGeom>
          <a:solidFill>
            <a:srgbClr val="EC0478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8000" b="1">
                <a:solidFill>
                  <a:srgbClr val="FFCC00"/>
                </a:solidFill>
              </a:rPr>
              <a:t>12</a:t>
            </a:r>
          </a:p>
        </p:txBody>
      </p:sp>
      <p:sp>
        <p:nvSpPr>
          <p:cNvPr id="13" name="Oval 20"/>
          <p:cNvSpPr>
            <a:spLocks noChangeArrowheads="1"/>
          </p:cNvSpPr>
          <p:nvPr/>
        </p:nvSpPr>
        <p:spPr bwMode="auto">
          <a:xfrm>
            <a:off x="8815754" y="5334000"/>
            <a:ext cx="1961663" cy="1295400"/>
          </a:xfrm>
          <a:prstGeom prst="ellipse">
            <a:avLst/>
          </a:prstGeom>
          <a:solidFill>
            <a:srgbClr val="EC0478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8000" b="1">
                <a:solidFill>
                  <a:srgbClr val="FFCC00"/>
                </a:solidFill>
              </a:rPr>
              <a:t>13</a:t>
            </a:r>
          </a:p>
        </p:txBody>
      </p:sp>
      <p:sp>
        <p:nvSpPr>
          <p:cNvPr id="14" name="Oval 20"/>
          <p:cNvSpPr>
            <a:spLocks noChangeArrowheads="1"/>
          </p:cNvSpPr>
          <p:nvPr/>
        </p:nvSpPr>
        <p:spPr bwMode="auto">
          <a:xfrm>
            <a:off x="8815754" y="5334000"/>
            <a:ext cx="1961663" cy="1295400"/>
          </a:xfrm>
          <a:prstGeom prst="ellipse">
            <a:avLst/>
          </a:prstGeom>
          <a:solidFill>
            <a:srgbClr val="EC0478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8000" b="1">
                <a:solidFill>
                  <a:srgbClr val="FFCC00"/>
                </a:solidFill>
              </a:rPr>
              <a:t>14</a:t>
            </a:r>
          </a:p>
        </p:txBody>
      </p:sp>
      <p:sp>
        <p:nvSpPr>
          <p:cNvPr id="15" name="Oval 20"/>
          <p:cNvSpPr>
            <a:spLocks noChangeArrowheads="1"/>
          </p:cNvSpPr>
          <p:nvPr/>
        </p:nvSpPr>
        <p:spPr bwMode="auto">
          <a:xfrm>
            <a:off x="8817031" y="5334000"/>
            <a:ext cx="1961663" cy="12954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0" hangingPunct="0"/>
            <a:r>
              <a:rPr lang="en-US" sz="8000" b="1">
                <a:solidFill>
                  <a:srgbClr val="FFCC00"/>
                </a:solidFill>
              </a:rPr>
              <a:t>15</a:t>
            </a:r>
          </a:p>
        </p:txBody>
      </p:sp>
      <p:sp>
        <p:nvSpPr>
          <p:cNvPr id="64" name="AutoShape 2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9429263" y="3725863"/>
            <a:ext cx="2696308" cy="838200"/>
          </a:xfrm>
          <a:prstGeom prst="cloudCallout">
            <a:avLst>
              <a:gd name="adj1" fmla="val -45577"/>
              <a:gd name="adj2" fmla="val 132018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sz="2800" b="1">
                <a:solidFill>
                  <a:srgbClr val="FFFF00"/>
                </a:solidFill>
              </a:rPr>
              <a:t>Hết giờ!</a:t>
            </a:r>
          </a:p>
        </p:txBody>
      </p:sp>
      <p:pic>
        <p:nvPicPr>
          <p:cNvPr id="23576" name="Picture 564" descr="dongho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78693" y="5348289"/>
            <a:ext cx="1439984" cy="126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85" name="Title 1"/>
          <p:cNvSpPr txBox="1">
            <a:spLocks/>
          </p:cNvSpPr>
          <p:nvPr/>
        </p:nvSpPr>
        <p:spPr>
          <a:xfrm>
            <a:off x="2431869" y="822327"/>
            <a:ext cx="10515600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i="1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Trò chơi “ Rung chuông vàng”</a:t>
            </a:r>
            <a:endParaRPr lang="en-US" sz="4000" b="1" i="1" dirty="0">
              <a:ln w="0"/>
              <a:solidFill>
                <a:schemeClr val="accent1">
                  <a:lumMod val="7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307737" y="1776123"/>
            <a:ext cx="792915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431869" y="2694813"/>
            <a:ext cx="6096000" cy="2062103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en-US" sz="3200" b="1" i="1" u="sng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Câu 2: 18 phút 24 giây : 3 = …..</a:t>
            </a:r>
          </a:p>
          <a:p>
            <a:pPr lvl="0" algn="ctr"/>
            <a:r>
              <a:rPr lang="en-US" sz="3200" b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A. 7 phút 8 giây</a:t>
            </a:r>
            <a:r>
              <a:rPr lang="en-US" sz="32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.</a:t>
            </a:r>
          </a:p>
          <a:p>
            <a:pPr lvl="0" algn="ctr"/>
            <a:r>
              <a:rPr lang="en-US" sz="3200" b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B. 6 phút 8 giây</a:t>
            </a:r>
          </a:p>
          <a:p>
            <a:pPr lvl="0" algn="ctr"/>
            <a:r>
              <a:rPr lang="en-US" sz="3200" b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C. 6 phút 7 giây </a:t>
            </a:r>
            <a:endParaRPr lang="en-US" sz="3200"/>
          </a:p>
        </p:txBody>
      </p:sp>
      <p:sp>
        <p:nvSpPr>
          <p:cNvPr id="18" name="TextBox 17"/>
          <p:cNvSpPr txBox="1"/>
          <p:nvPr/>
        </p:nvSpPr>
        <p:spPr>
          <a:xfrm>
            <a:off x="3396599" y="3686551"/>
            <a:ext cx="41665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B. 6 phút 8 giây</a:t>
            </a:r>
          </a:p>
        </p:txBody>
      </p:sp>
    </p:spTree>
    <p:extLst>
      <p:ext uri="{BB962C8B-B14F-4D97-AF65-F5344CB8AC3E}">
        <p14:creationId xmlns:p14="http://schemas.microsoft.com/office/powerpoint/2010/main" val="2591076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35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35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3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decel="100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decel="100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5" presetID="3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decel="100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decel="100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4" presetID="3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decel="100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decel="100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53" presetID="3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" decel="100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" decel="100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62" presetID="3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" decel="100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" decel="100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71" presetID="3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" decel="100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" decel="100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80" presetID="3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" decel="10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" decel="10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89" presetID="3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00" decel="100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00" decel="100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98" presetID="3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200" decel="100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200" decel="100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107" presetID="3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200" decel="100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200" decel="100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116" presetID="3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200" decel="100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200" decel="100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125" presetID="3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200" decel="10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200" decel="10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134" presetID="3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5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200" decel="100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200" decel="100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 nodeType="afterGroup">
                            <p:stCondLst>
                              <p:cond delay="13500"/>
                            </p:stCondLst>
                            <p:childTnLst>
                              <p:par>
                                <p:cTn id="143" presetID="3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5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200" decel="100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200" decel="100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 nodeType="afterGroup">
                            <p:stCondLst>
                              <p:cond delay="14500"/>
                            </p:stCondLst>
                            <p:childTnLst>
                              <p:par>
                                <p:cTn id="152" presetID="3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3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3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30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200" decel="100000"/>
                                        <p:tgtEl>
                                          <p:spTgt spid="43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200" decel="100000"/>
                                        <p:tgtEl>
                                          <p:spTgt spid="43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3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3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3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28" grpId="0" animBg="1"/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27269" y="727918"/>
            <a:ext cx="6026331" cy="1320391"/>
          </a:xfrm>
        </p:spPr>
        <p:txBody>
          <a:bodyPr/>
          <a:lstStyle/>
          <a:p>
            <a:r>
              <a:rPr lang="en-US" sz="4800" dirty="0" err="1">
                <a:solidFill>
                  <a:srgbClr val="FF0000"/>
                </a:solidFill>
                <a:latin typeface="HP001 4 hàng" panose="020B0603050302020204" pitchFamily="34" charset="0"/>
              </a:rPr>
              <a:t>Khởi</a:t>
            </a:r>
            <a:r>
              <a:rPr lang="en-US" sz="4800" dirty="0">
                <a:solidFill>
                  <a:srgbClr val="FF0000"/>
                </a:solidFill>
                <a:latin typeface="HP001 4 hàng" panose="020B0603050302020204" pitchFamily="34" charset="0"/>
              </a:rPr>
              <a:t> </a:t>
            </a:r>
            <a:r>
              <a:rPr lang="en-US" sz="4800" dirty="0" err="1">
                <a:solidFill>
                  <a:srgbClr val="FF0000"/>
                </a:solidFill>
                <a:latin typeface="HP001 4 hàng" panose="020B0603050302020204" pitchFamily="34" charset="0"/>
              </a:rPr>
              <a:t>động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024744" y="2926084"/>
            <a:ext cx="47156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HP001 4 hàng" panose="020B0603050302020204" pitchFamily="34" charset="0"/>
              </a:rPr>
              <a:t>8 </a:t>
            </a:r>
            <a:r>
              <a:rPr lang="en-US" sz="3600" b="1" dirty="0" err="1">
                <a:latin typeface="HP001 4 hàng" panose="020B0603050302020204" pitchFamily="34" charset="0"/>
              </a:rPr>
              <a:t>giờ</a:t>
            </a:r>
            <a:r>
              <a:rPr lang="en-US" sz="3600" b="1" dirty="0">
                <a:latin typeface="HP001 4 hàng" panose="020B0603050302020204" pitchFamily="34" charset="0"/>
              </a:rPr>
              <a:t> 48 </a:t>
            </a:r>
            <a:r>
              <a:rPr lang="en-US" sz="3600" b="1" dirty="0" err="1">
                <a:latin typeface="HP001 4 hàng" panose="020B0603050302020204" pitchFamily="34" charset="0"/>
              </a:rPr>
              <a:t>phút</a:t>
            </a:r>
            <a:r>
              <a:rPr lang="en-US" sz="3600" b="1" dirty="0">
                <a:latin typeface="HP001 4 hàng" panose="020B0603050302020204" pitchFamily="34" charset="0"/>
              </a:rPr>
              <a:t> </a:t>
            </a:r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sz="3600" b="1" dirty="0">
                <a:latin typeface="HP001 4 hàng" panose="020B0603050302020204" pitchFamily="34" charset="0"/>
              </a:rPr>
              <a:t>4 =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54628" y="4558941"/>
            <a:ext cx="52164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HP001 4 hàng" panose="020B0603050302020204" pitchFamily="34" charset="0"/>
              </a:rPr>
              <a:t>37 </a:t>
            </a:r>
            <a:r>
              <a:rPr lang="en-US" sz="3600" b="1" dirty="0" err="1">
                <a:latin typeface="HP001 4 hàng" panose="020B0603050302020204" pitchFamily="34" charset="0"/>
              </a:rPr>
              <a:t>phút</a:t>
            </a:r>
            <a:r>
              <a:rPr lang="en-US" sz="3600" b="1" dirty="0">
                <a:latin typeface="HP001 4 hàng" panose="020B0603050302020204" pitchFamily="34" charset="0"/>
              </a:rPr>
              <a:t> 12 </a:t>
            </a:r>
            <a:r>
              <a:rPr lang="en-US" sz="3600" b="1" dirty="0" err="1">
                <a:latin typeface="HP001 4 hàng" panose="020B0603050302020204" pitchFamily="34" charset="0"/>
              </a:rPr>
              <a:t>giây</a:t>
            </a:r>
            <a:r>
              <a:rPr lang="en-US" sz="3600" b="1" dirty="0"/>
              <a:t> </a:t>
            </a:r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en-US" sz="3600" b="1" dirty="0">
                <a:latin typeface="HP001 4 hàng" panose="020B0603050302020204" pitchFamily="34" charset="0"/>
              </a:rPr>
              <a:t>3 =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126481" y="2926082"/>
            <a:ext cx="30697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HP001 4 hàng" panose="020B0603050302020204" pitchFamily="34" charset="0"/>
              </a:rPr>
              <a:t>2 </a:t>
            </a:r>
            <a:r>
              <a:rPr lang="en-US" sz="3600" b="1" dirty="0" err="1">
                <a:solidFill>
                  <a:srgbClr val="FF0000"/>
                </a:solidFill>
                <a:latin typeface="HP001 4 hàng" panose="020B0603050302020204" pitchFamily="34" charset="0"/>
              </a:rPr>
              <a:t>giờ</a:t>
            </a:r>
            <a:r>
              <a:rPr lang="en-US" sz="3600" b="1" dirty="0">
                <a:solidFill>
                  <a:srgbClr val="FF0000"/>
                </a:solidFill>
                <a:latin typeface="HP001 4 hàng" panose="020B0603050302020204" pitchFamily="34" charset="0"/>
              </a:rPr>
              <a:t> 12 </a:t>
            </a:r>
            <a:r>
              <a:rPr lang="en-US" sz="3600" b="1" dirty="0" err="1">
                <a:solidFill>
                  <a:srgbClr val="FF0000"/>
                </a:solidFill>
                <a:latin typeface="HP001 4 hàng" panose="020B0603050302020204" pitchFamily="34" charset="0"/>
              </a:rPr>
              <a:t>phút</a:t>
            </a:r>
            <a:endParaRPr lang="en-US" sz="3600" b="1" dirty="0">
              <a:solidFill>
                <a:srgbClr val="FF0000"/>
              </a:solidFill>
              <a:latin typeface="HP001 4 hàng" panose="020B06030503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309360" y="4558941"/>
            <a:ext cx="3722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HP001 4 hàng" panose="020B0603050302020204" pitchFamily="34" charset="0"/>
              </a:rPr>
              <a:t>12 </a:t>
            </a:r>
            <a:r>
              <a:rPr lang="en-US" sz="3600" b="1" dirty="0" err="1">
                <a:solidFill>
                  <a:srgbClr val="FF0000"/>
                </a:solidFill>
                <a:latin typeface="HP001 4 hàng" panose="020B0603050302020204" pitchFamily="34" charset="0"/>
              </a:rPr>
              <a:t>phút</a:t>
            </a:r>
            <a:r>
              <a:rPr lang="en-US" sz="3600" b="1" dirty="0">
                <a:solidFill>
                  <a:srgbClr val="FF0000"/>
                </a:solidFill>
                <a:latin typeface="HP001 4 hàng" panose="020B0603050302020204" pitchFamily="34" charset="0"/>
              </a:rPr>
              <a:t> 24 </a:t>
            </a:r>
            <a:r>
              <a:rPr lang="en-US" sz="3600" b="1" dirty="0" err="1">
                <a:solidFill>
                  <a:srgbClr val="FF0000"/>
                </a:solidFill>
                <a:latin typeface="HP001 4 hàng" panose="020B0603050302020204" pitchFamily="34" charset="0"/>
              </a:rPr>
              <a:t>giây</a:t>
            </a:r>
            <a:endParaRPr lang="en-US" sz="3600" b="1" dirty="0">
              <a:solidFill>
                <a:srgbClr val="FF0000"/>
              </a:solidFill>
              <a:latin typeface="HP001 4 hàng" panose="020B06030503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0643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ộp_Văn_Bản 3"/>
          <p:cNvSpPr txBox="1"/>
          <p:nvPr/>
        </p:nvSpPr>
        <p:spPr>
          <a:xfrm>
            <a:off x="4807148" y="927462"/>
            <a:ext cx="15936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Toán</a:t>
            </a:r>
            <a:r>
              <a:rPr lang="en-US" sz="2800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8" name="Hộp_Văn_Bản 7"/>
          <p:cNvSpPr txBox="1"/>
          <p:nvPr/>
        </p:nvSpPr>
        <p:spPr>
          <a:xfrm>
            <a:off x="3304903" y="1632857"/>
            <a:ext cx="52382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Luyện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tập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137)</a:t>
            </a:r>
          </a:p>
        </p:txBody>
      </p:sp>
    </p:spTree>
    <p:extLst>
      <p:ext uri="{BB962C8B-B14F-4D97-AF65-F5344CB8AC3E}">
        <p14:creationId xmlns:p14="http://schemas.microsoft.com/office/powerpoint/2010/main" val="16292721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85"/>
          <p:cNvSpPr txBox="1">
            <a:spLocks noGrp="1" noChangeArrowheads="1"/>
          </p:cNvSpPr>
          <p:nvPr>
            <p:ph idx="1"/>
          </p:nvPr>
        </p:nvSpPr>
        <p:spPr bwMode="auto">
          <a:xfrm>
            <a:off x="838200" y="1825625"/>
            <a:ext cx="10515600" cy="3305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marL="0" indent="0">
              <a:buNone/>
            </a:pPr>
            <a:r>
              <a:rPr lang="en-US" sz="3600" b="1" u="sng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600" b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r>
              <a:rPr 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a) 3 </a:t>
            </a:r>
            <a:r>
              <a:rPr lang="en-US" sz="3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14 </a:t>
            </a:r>
            <a:r>
              <a:rPr lang="en-US" sz="3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x 3           b) 36 </a:t>
            </a:r>
            <a:r>
              <a:rPr lang="en-US" sz="3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12 </a:t>
            </a:r>
            <a:r>
              <a:rPr lang="en-US" sz="3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giây</a:t>
            </a:r>
            <a:r>
              <a:rPr 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: 3</a:t>
            </a:r>
          </a:p>
          <a:p>
            <a:pPr marL="0" indent="0">
              <a:buNone/>
            </a:pPr>
            <a:r>
              <a:rPr 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c) 7 </a:t>
            </a:r>
            <a:r>
              <a:rPr lang="en-US" sz="3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26 </a:t>
            </a:r>
            <a:r>
              <a:rPr lang="en-US" sz="3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giây</a:t>
            </a:r>
            <a:r>
              <a:rPr 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x 2           d) 14 </a:t>
            </a:r>
            <a:r>
              <a:rPr lang="en-US" sz="3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28 </a:t>
            </a:r>
            <a:r>
              <a:rPr lang="en-US" sz="3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: 7</a:t>
            </a:r>
          </a:p>
          <a:p>
            <a:endParaRPr lang="en-US" sz="36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36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4767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3293" y="1110346"/>
            <a:ext cx="10972800" cy="483326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b="1" u="sng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600" b="1" u="sng" dirty="0"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1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a) 3 </a:t>
            </a:r>
            <a:r>
              <a:rPr lang="en-US" sz="31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31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14 </a:t>
            </a:r>
            <a:r>
              <a:rPr lang="en-US" sz="31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31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x 3                                b) 36 </a:t>
            </a:r>
            <a:r>
              <a:rPr lang="en-US" sz="31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31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12 </a:t>
            </a:r>
            <a:r>
              <a:rPr lang="en-US" sz="31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giây</a:t>
            </a:r>
            <a:r>
              <a:rPr lang="en-US" sz="31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: 3</a:t>
            </a:r>
            <a:r>
              <a:rPr lang="en-US" b="1" dirty="0">
                <a:solidFill>
                  <a:srgbClr val="7030A0"/>
                </a:solidFill>
                <a:latin typeface="HP001 4 hàng" panose="020B0603050302020204" pitchFamily="34" charset="0"/>
              </a:rPr>
              <a:t/>
            </a:r>
            <a:br>
              <a:rPr lang="en-US" b="1" dirty="0">
                <a:solidFill>
                  <a:srgbClr val="7030A0"/>
                </a:solidFill>
                <a:latin typeface="HP001 4 hàng" panose="020B0603050302020204" pitchFamily="34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82783" y="1694998"/>
            <a:ext cx="2858588" cy="37652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14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phút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          3</a:t>
            </a:r>
          </a:p>
          <a:p>
            <a:pPr marL="0" indent="0">
              <a:buNone/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9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42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phút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1267096" y="1946366"/>
            <a:ext cx="2220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/>
              <a:t>x</a:t>
            </a: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1489165" y="2782392"/>
            <a:ext cx="2717075" cy="1306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557556" y="2408029"/>
            <a:ext cx="11756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grpSp>
        <p:nvGrpSpPr>
          <p:cNvPr id="11" name="Group 77"/>
          <p:cNvGrpSpPr>
            <a:grpSpLocks/>
          </p:cNvGrpSpPr>
          <p:nvPr/>
        </p:nvGrpSpPr>
        <p:grpSpPr bwMode="auto">
          <a:xfrm>
            <a:off x="6773997" y="1881048"/>
            <a:ext cx="4514851" cy="1447800"/>
            <a:chOff x="1453" y="861"/>
            <a:chExt cx="2844" cy="912"/>
          </a:xfrm>
        </p:grpSpPr>
        <p:sp>
          <p:nvSpPr>
            <p:cNvPr id="14" name="Text Box 78"/>
            <p:cNvSpPr txBox="1">
              <a:spLocks noChangeArrowheads="1"/>
            </p:cNvSpPr>
            <p:nvPr/>
          </p:nvSpPr>
          <p:spPr bwMode="auto">
            <a:xfrm>
              <a:off x="3487" y="889"/>
              <a:ext cx="240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800" b="1">
                  <a:latin typeface=".VnTime" pitchFamily="34" charset="0"/>
                </a:rPr>
                <a:t>3</a:t>
              </a:r>
            </a:p>
          </p:txBody>
        </p:sp>
        <p:grpSp>
          <p:nvGrpSpPr>
            <p:cNvPr id="15" name="Group 79"/>
            <p:cNvGrpSpPr>
              <a:grpSpLocks/>
            </p:cNvGrpSpPr>
            <p:nvPr/>
          </p:nvGrpSpPr>
          <p:grpSpPr bwMode="auto">
            <a:xfrm>
              <a:off x="3001" y="861"/>
              <a:ext cx="1296" cy="912"/>
              <a:chOff x="2592" y="2880"/>
              <a:chExt cx="336" cy="912"/>
            </a:xfrm>
          </p:grpSpPr>
          <p:sp>
            <p:nvSpPr>
              <p:cNvPr id="18" name="Line 80"/>
              <p:cNvSpPr>
                <a:spLocks noChangeShapeType="1"/>
              </p:cNvSpPr>
              <p:nvPr/>
            </p:nvSpPr>
            <p:spPr bwMode="auto">
              <a:xfrm>
                <a:off x="2592" y="2880"/>
                <a:ext cx="0" cy="912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19" name="Line 81"/>
              <p:cNvSpPr>
                <a:spLocks noChangeShapeType="1"/>
              </p:cNvSpPr>
              <p:nvPr/>
            </p:nvSpPr>
            <p:spPr bwMode="auto">
              <a:xfrm>
                <a:off x="2592" y="3216"/>
                <a:ext cx="336" cy="0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7" name="Text Box 82"/>
            <p:cNvSpPr txBox="1">
              <a:spLocks noChangeArrowheads="1"/>
            </p:cNvSpPr>
            <p:nvPr/>
          </p:nvSpPr>
          <p:spPr bwMode="auto">
            <a:xfrm>
              <a:off x="1453" y="878"/>
              <a:ext cx="1632" cy="6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 b="1" dirty="0"/>
                <a:t>36 </a:t>
              </a:r>
              <a:r>
                <a:rPr lang="en-US" sz="2400" b="1" dirty="0" err="1"/>
                <a:t>phút</a:t>
              </a:r>
              <a:r>
                <a:rPr lang="en-US" sz="2400" b="1" dirty="0"/>
                <a:t> 12 </a:t>
              </a:r>
              <a:r>
                <a:rPr lang="en-US" sz="2400" b="1" dirty="0" err="1"/>
                <a:t>giây</a:t>
              </a:r>
              <a:endParaRPr lang="en-US" sz="2400" b="1" dirty="0"/>
            </a:p>
            <a:p>
              <a:pPr eaLnBrk="1" hangingPunct="1">
                <a:spcBef>
                  <a:spcPct val="50000"/>
                </a:spcBef>
              </a:pPr>
              <a:endParaRPr lang="en-US" sz="2800" b="1" dirty="0">
                <a:latin typeface=".VnTime" pitchFamily="34" charset="0"/>
              </a:endParaRPr>
            </a:p>
          </p:txBody>
        </p:sp>
      </p:grpSp>
      <p:sp>
        <p:nvSpPr>
          <p:cNvPr id="5" name="Rectangle 4"/>
          <p:cNvSpPr/>
          <p:nvPr/>
        </p:nvSpPr>
        <p:spPr>
          <a:xfrm>
            <a:off x="164952" y="4355361"/>
            <a:ext cx="521207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14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x 3 = 9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42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phút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773997" y="2533843"/>
            <a:ext cx="647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06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961777" y="3057064"/>
            <a:ext cx="23342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latin typeface="Times New Roman" pitchFamily="18" charset="0"/>
                <a:cs typeface="Times New Roman" pitchFamily="18" charset="0"/>
              </a:rPr>
              <a:t>0          12 giây  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8155762" y="3598546"/>
            <a:ext cx="5390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364798" y="2639110"/>
            <a:ext cx="26299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12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giây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 Box 74"/>
          <p:cNvSpPr txBox="1">
            <a:spLocks noChangeArrowheads="1"/>
          </p:cNvSpPr>
          <p:nvPr/>
        </p:nvSpPr>
        <p:spPr bwMode="auto">
          <a:xfrm>
            <a:off x="5986598" y="4342517"/>
            <a:ext cx="64897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 err="1">
                <a:solidFill>
                  <a:srgbClr val="FF0000"/>
                </a:solidFill>
              </a:rPr>
              <a:t>Vậy</a:t>
            </a:r>
            <a:r>
              <a:rPr lang="en-US" sz="2400" b="1" dirty="0"/>
              <a:t>: 36 </a:t>
            </a:r>
            <a:r>
              <a:rPr lang="en-US" sz="2400" b="1" dirty="0" err="1"/>
              <a:t>phút</a:t>
            </a:r>
            <a:r>
              <a:rPr lang="en-US" sz="2400" b="1" dirty="0"/>
              <a:t> 12 </a:t>
            </a:r>
            <a:r>
              <a:rPr lang="en-US" sz="2400" b="1" dirty="0" err="1"/>
              <a:t>giây</a:t>
            </a:r>
            <a:r>
              <a:rPr lang="en-US" sz="2400" b="1" dirty="0"/>
              <a:t> : 3 = 12 </a:t>
            </a:r>
            <a:r>
              <a:rPr lang="en-US" sz="2400" b="1" dirty="0" err="1"/>
              <a:t>phút</a:t>
            </a:r>
            <a:r>
              <a:rPr lang="en-US" sz="2400" b="1" dirty="0"/>
              <a:t> 4 </a:t>
            </a:r>
            <a:r>
              <a:rPr lang="en-US" sz="2400" b="1" dirty="0" err="1"/>
              <a:t>giây</a:t>
            </a:r>
            <a:endParaRPr lang="en-US" sz="2400" b="1" dirty="0"/>
          </a:p>
          <a:p>
            <a:pPr eaLnBrk="1" hangingPunct="1">
              <a:spcBef>
                <a:spcPct val="50000"/>
              </a:spcBef>
            </a:pPr>
            <a:endParaRPr lang="en-US" sz="2400" b="1" dirty="0">
              <a:latin typeface=".VnTim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7808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7" grpId="0"/>
      <p:bldP spid="9" grpId="0"/>
      <p:bldP spid="20" grpId="0"/>
      <p:bldP spid="21" grpId="0"/>
      <p:bldP spid="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15"/>
          <p:cNvSpPr txBox="1">
            <a:spLocks noChangeArrowheads="1"/>
          </p:cNvSpPr>
          <p:nvPr/>
        </p:nvSpPr>
        <p:spPr bwMode="auto">
          <a:xfrm>
            <a:off x="2408241" y="-142875"/>
            <a:ext cx="3841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vi-VN" altLang="en-US" sz="2800">
              <a:latin typeface="HP001 4 hàng" panose="020B0603050302020204" pitchFamily="34" charset="0"/>
            </a:endParaRPr>
          </a:p>
        </p:txBody>
      </p:sp>
      <p:sp>
        <p:nvSpPr>
          <p:cNvPr id="5124" name="Text Box 84"/>
          <p:cNvSpPr txBox="1">
            <a:spLocks noChangeArrowheads="1"/>
          </p:cNvSpPr>
          <p:nvPr/>
        </p:nvSpPr>
        <p:spPr bwMode="auto">
          <a:xfrm>
            <a:off x="2883365" y="4046528"/>
            <a:ext cx="11906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>
                <a:latin typeface="HP001 4 hàng" panose="020B0603050302020204" pitchFamily="34" charset="0"/>
              </a:rPr>
              <a:t>    </a:t>
            </a:r>
            <a:r>
              <a:rPr lang="en-US" altLang="en-US" sz="28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>
                <a:latin typeface="Times New Roman" pitchFamily="18" charset="0"/>
                <a:cs typeface="Times New Roman" pitchFamily="18" charset="0"/>
              </a:rPr>
              <a:t>2</a:t>
            </a:r>
            <a:endParaRPr lang="en-US" alt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5" name="Text Box 85"/>
          <p:cNvSpPr txBox="1">
            <a:spLocks noChangeArrowheads="1"/>
          </p:cNvSpPr>
          <p:nvPr/>
        </p:nvSpPr>
        <p:spPr bwMode="auto">
          <a:xfrm>
            <a:off x="1744388" y="1321194"/>
            <a:ext cx="8406493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endParaRPr lang="en-US" sz="2800" b="1" dirty="0">
              <a:solidFill>
                <a:srgbClr val="7030A0"/>
              </a:solidFill>
              <a:latin typeface="HP001 4 hàng" panose="020B0603050302020204" pitchFamily="34" charset="0"/>
            </a:endParaRPr>
          </a:p>
          <a:p>
            <a:r>
              <a:rPr lang="en-US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c) 7 </a:t>
            </a:r>
            <a:r>
              <a:rPr lang="en-US" sz="28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26 </a:t>
            </a:r>
            <a:r>
              <a:rPr lang="en-US" sz="28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giây</a:t>
            </a:r>
            <a:r>
              <a:rPr lang="en-US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× 2           d) 14 </a:t>
            </a:r>
            <a:r>
              <a:rPr lang="en-US" sz="28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28 </a:t>
            </a:r>
            <a:r>
              <a:rPr lang="en-US" sz="28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: 7</a:t>
            </a:r>
          </a:p>
          <a:p>
            <a:endParaRPr lang="en-US" sz="2800" dirty="0">
              <a:latin typeface="HP001 4 hàng" panose="020B0603050302020204" pitchFamily="34" charset="0"/>
            </a:endParaRPr>
          </a:p>
          <a:p>
            <a:endParaRPr lang="en-US" sz="2800" dirty="0">
              <a:latin typeface="HP001 4 hàng" panose="020B0603050302020204" pitchFamily="34" charset="0"/>
            </a:endParaRPr>
          </a:p>
        </p:txBody>
      </p:sp>
      <p:sp>
        <p:nvSpPr>
          <p:cNvPr id="5126" name="Text Box 87"/>
          <p:cNvSpPr txBox="1">
            <a:spLocks noChangeArrowheads="1"/>
          </p:cNvSpPr>
          <p:nvPr/>
        </p:nvSpPr>
        <p:spPr bwMode="auto">
          <a:xfrm>
            <a:off x="1540169" y="3382476"/>
            <a:ext cx="340586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>
                <a:latin typeface="HP001 4 hàng" panose="020B0603050302020204" pitchFamily="34" charset="0"/>
              </a:rPr>
              <a:t>      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7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26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giây</a:t>
            </a:r>
            <a:endParaRPr lang="en-US" alt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7" name="Text Box 88"/>
          <p:cNvSpPr txBox="1">
            <a:spLocks noChangeArrowheads="1"/>
          </p:cNvSpPr>
          <p:nvPr/>
        </p:nvSpPr>
        <p:spPr bwMode="auto">
          <a:xfrm>
            <a:off x="1920241" y="3922106"/>
            <a:ext cx="96312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>
                <a:latin typeface="Times New Roman" panose="02020603050405020304" pitchFamily="18" charset="0"/>
              </a:rPr>
              <a:t>x</a:t>
            </a:r>
            <a:endParaRPr lang="en-US" altLang="en-US" sz="2800" dirty="0">
              <a:latin typeface="HP001 4 hàng" panose="020B0603050302020204" pitchFamily="34" charset="0"/>
            </a:endParaRPr>
          </a:p>
        </p:txBody>
      </p:sp>
      <p:sp>
        <p:nvSpPr>
          <p:cNvPr id="5129" name="Text Box 91"/>
          <p:cNvSpPr txBox="1">
            <a:spLocks noChangeArrowheads="1"/>
          </p:cNvSpPr>
          <p:nvPr/>
        </p:nvSpPr>
        <p:spPr bwMode="auto">
          <a:xfrm>
            <a:off x="1765367" y="4797011"/>
            <a:ext cx="291941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>
                <a:latin typeface="HP001 4 hàng" panose="020B0603050302020204" pitchFamily="34" charset="0"/>
              </a:rPr>
              <a:t>  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14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52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giây</a:t>
            </a:r>
            <a:endParaRPr lang="en-US" alt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30" name="Line 92"/>
          <p:cNvSpPr>
            <a:spLocks noChangeShapeType="1"/>
          </p:cNvSpPr>
          <p:nvPr/>
        </p:nvSpPr>
        <p:spPr bwMode="auto">
          <a:xfrm>
            <a:off x="2118984" y="4685564"/>
            <a:ext cx="24590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800">
              <a:latin typeface="HP001 4 hàng" panose="020B0603050302020204" pitchFamily="34" charset="0"/>
            </a:endParaRPr>
          </a:p>
        </p:txBody>
      </p:sp>
      <p:sp>
        <p:nvSpPr>
          <p:cNvPr id="5131" name="Text Box 93"/>
          <p:cNvSpPr txBox="1">
            <a:spLocks noChangeArrowheads="1"/>
          </p:cNvSpPr>
          <p:nvPr/>
        </p:nvSpPr>
        <p:spPr bwMode="auto">
          <a:xfrm>
            <a:off x="5657051" y="3442559"/>
            <a:ext cx="267858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14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28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5134" name="Line 96"/>
          <p:cNvSpPr>
            <a:spLocks noChangeShapeType="1"/>
          </p:cNvSpPr>
          <p:nvPr/>
        </p:nvSpPr>
        <p:spPr bwMode="auto">
          <a:xfrm>
            <a:off x="8267224" y="3382308"/>
            <a:ext cx="0" cy="14589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35" name="Line 97"/>
          <p:cNvSpPr>
            <a:spLocks noChangeShapeType="1"/>
          </p:cNvSpPr>
          <p:nvPr/>
        </p:nvSpPr>
        <p:spPr bwMode="auto">
          <a:xfrm flipV="1">
            <a:off x="8307795" y="3975123"/>
            <a:ext cx="18430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36" name="Text Box 99"/>
          <p:cNvSpPr txBox="1">
            <a:spLocks noChangeArrowheads="1"/>
          </p:cNvSpPr>
          <p:nvPr/>
        </p:nvSpPr>
        <p:spPr bwMode="auto">
          <a:xfrm>
            <a:off x="8449736" y="3369963"/>
            <a:ext cx="1295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5137" name="Text Box 100"/>
          <p:cNvSpPr txBox="1">
            <a:spLocks noChangeArrowheads="1"/>
          </p:cNvSpPr>
          <p:nvPr/>
        </p:nvSpPr>
        <p:spPr bwMode="auto">
          <a:xfrm>
            <a:off x="5589560" y="4233249"/>
            <a:ext cx="12954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5138" name="Text Box 101"/>
          <p:cNvSpPr txBox="1">
            <a:spLocks noChangeArrowheads="1"/>
          </p:cNvSpPr>
          <p:nvPr/>
        </p:nvSpPr>
        <p:spPr bwMode="auto">
          <a:xfrm>
            <a:off x="6675120" y="4215792"/>
            <a:ext cx="178464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28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phút</a:t>
            </a:r>
            <a:endParaRPr lang="en-US" alt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39" name="Text Box 102"/>
          <p:cNvSpPr txBox="1">
            <a:spLocks noChangeArrowheads="1"/>
          </p:cNvSpPr>
          <p:nvPr/>
        </p:nvSpPr>
        <p:spPr bwMode="auto">
          <a:xfrm>
            <a:off x="6898279" y="4801851"/>
            <a:ext cx="12954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0</a:t>
            </a:r>
          </a:p>
        </p:txBody>
      </p:sp>
      <p:sp>
        <p:nvSpPr>
          <p:cNvPr id="5140" name="Text Box 103"/>
          <p:cNvSpPr txBox="1">
            <a:spLocks noChangeArrowheads="1"/>
          </p:cNvSpPr>
          <p:nvPr/>
        </p:nvSpPr>
        <p:spPr bwMode="auto">
          <a:xfrm>
            <a:off x="8307795" y="4225456"/>
            <a:ext cx="149701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 2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giờ</a:t>
            </a:r>
            <a:endParaRPr lang="en-US" alt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41" name="Text Box 104"/>
          <p:cNvSpPr txBox="1">
            <a:spLocks noChangeArrowheads="1"/>
          </p:cNvSpPr>
          <p:nvPr/>
        </p:nvSpPr>
        <p:spPr bwMode="auto">
          <a:xfrm>
            <a:off x="9415532" y="4232809"/>
            <a:ext cx="1295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phút</a:t>
            </a:r>
            <a:endParaRPr lang="en-US" alt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919704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/>
      <p:bldP spid="5126" grpId="0"/>
      <p:bldP spid="5127" grpId="0"/>
      <p:bldP spid="5129" grpId="0"/>
      <p:bldP spid="5130" grpId="0" animBg="1"/>
      <p:bldP spid="5131" grpId="0"/>
      <p:bldP spid="5134" grpId="0" animBg="1"/>
      <p:bldP spid="5135" grpId="0" animBg="1"/>
      <p:bldP spid="5136" grpId="0"/>
      <p:bldP spid="5137" grpId="0"/>
      <p:bldP spid="5138" grpId="0"/>
      <p:bldP spid="5139" grpId="0"/>
      <p:bldP spid="5140" grpId="0"/>
      <p:bldP spid="514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83772" y="1254040"/>
            <a:ext cx="59731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chia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ý :</a:t>
            </a:r>
            <a:endParaRPr lang="vi-VN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1" y="2233750"/>
            <a:ext cx="1120793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chia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chia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từng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từng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chia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32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dư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sang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liền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kề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chia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3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32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b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altLang="en-US" sz="3200" b="1">
                <a:latin typeface="Times New Roman" pitchFamily="18" charset="0"/>
                <a:cs typeface="Times New Roman" pitchFamily="18" charset="0"/>
              </a:rPr>
              <a:t>(3giờ 40 phút + 2 giờ 25 phút) x 3</a:t>
            </a:r>
          </a:p>
          <a:p>
            <a:pPr marL="0" indent="0">
              <a:buNone/>
            </a:pPr>
            <a:r>
              <a:rPr lang="en-US" sz="3200" b="1">
                <a:latin typeface="Times New Roman" pitchFamily="18" charset="0"/>
                <a:cs typeface="Times New Roman" pitchFamily="18" charset="0"/>
              </a:rPr>
              <a:t>b) 3 giờ 40 phút + 2 giờ 25 phút </a:t>
            </a:r>
            <a:r>
              <a:rPr lang="en-US" altLang="en-US" sz="3200" b="1">
                <a:latin typeface="Times New Roman" panose="02020603050405020304" pitchFamily="18" charset="0"/>
                <a:cs typeface="Times New Roman" pitchFamily="18" charset="0"/>
              </a:rPr>
              <a:t>x 3</a:t>
            </a:r>
            <a:r>
              <a:rPr lang="en-US" sz="3200" b="1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>
              <a:buNone/>
            </a:pPr>
            <a:r>
              <a:rPr lang="en-US" sz="3200" b="1">
                <a:latin typeface="Times New Roman" pitchFamily="18" charset="0"/>
                <a:cs typeface="Times New Roman" pitchFamily="18" charset="0"/>
              </a:rPr>
              <a:t>c) ( 5 phút 35 giây + 6 phút 21 giây) : 4</a:t>
            </a:r>
          </a:p>
          <a:p>
            <a:pPr marL="0" indent="0">
              <a:buNone/>
            </a:pPr>
            <a:r>
              <a:rPr lang="en-US" sz="3200" b="1">
                <a:latin typeface="Times New Roman" pitchFamily="18" charset="0"/>
                <a:cs typeface="Times New Roman" pitchFamily="18" charset="0"/>
              </a:rPr>
              <a:t>d) 12 phút 3 giây x 2 + 4 phút 12 giây :4</a:t>
            </a:r>
          </a:p>
        </p:txBody>
      </p:sp>
    </p:spTree>
    <p:extLst>
      <p:ext uri="{BB962C8B-B14F-4D97-AF65-F5344CB8AC3E}">
        <p14:creationId xmlns:p14="http://schemas.microsoft.com/office/powerpoint/2010/main" val="24259701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8" name="Text Box 10"/>
          <p:cNvSpPr txBox="1">
            <a:spLocks noChangeArrowheads="1"/>
          </p:cNvSpPr>
          <p:nvPr/>
        </p:nvSpPr>
        <p:spPr bwMode="auto">
          <a:xfrm>
            <a:off x="3233376" y="3218008"/>
            <a:ext cx="601512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>
                <a:latin typeface="HP001 4 hàng" panose="020B0603050302020204" pitchFamily="34" charset="0"/>
              </a:rPr>
              <a:t>(3giờ 40 </a:t>
            </a:r>
            <a:r>
              <a:rPr lang="en-US" altLang="en-US" sz="2800" dirty="0" err="1">
                <a:latin typeface="HP001 4 hàng" panose="020B0603050302020204" pitchFamily="34" charset="0"/>
              </a:rPr>
              <a:t>phút</a:t>
            </a:r>
            <a:r>
              <a:rPr lang="en-US" altLang="en-US" sz="2800" dirty="0">
                <a:latin typeface="HP001 4 hàng" panose="020B0603050302020204" pitchFamily="34" charset="0"/>
              </a:rPr>
              <a:t> + 2 </a:t>
            </a:r>
            <a:r>
              <a:rPr lang="en-US" altLang="en-US" sz="2800" dirty="0" err="1">
                <a:latin typeface="HP001 4 hàng" panose="020B0603050302020204" pitchFamily="34" charset="0"/>
              </a:rPr>
              <a:t>giờ</a:t>
            </a:r>
            <a:r>
              <a:rPr lang="en-US" altLang="en-US" sz="2800" dirty="0">
                <a:latin typeface="HP001 4 hàng" panose="020B0603050302020204" pitchFamily="34" charset="0"/>
              </a:rPr>
              <a:t> 25 </a:t>
            </a:r>
            <a:r>
              <a:rPr lang="en-US" altLang="en-US" sz="2800" dirty="0" err="1">
                <a:latin typeface="HP001 4 hàng" panose="020B0603050302020204" pitchFamily="34" charset="0"/>
              </a:rPr>
              <a:t>phút</a:t>
            </a:r>
            <a:r>
              <a:rPr lang="en-US" altLang="en-US" sz="2800" dirty="0">
                <a:latin typeface="HP001 4 hàng" panose="020B0603050302020204" pitchFamily="34" charset="0"/>
              </a:rPr>
              <a:t>) </a:t>
            </a:r>
            <a:r>
              <a:rPr lang="en-US" altLang="en-US" sz="2800" dirty="0">
                <a:latin typeface="Times New Roman" panose="02020603050405020304" pitchFamily="18" charset="0"/>
              </a:rPr>
              <a:t>x</a:t>
            </a:r>
            <a:r>
              <a:rPr lang="en-US" altLang="en-US" sz="2800" dirty="0">
                <a:latin typeface="HP001 4 hàng" panose="020B0603050302020204" pitchFamily="34" charset="0"/>
              </a:rPr>
              <a:t> 3</a:t>
            </a:r>
          </a:p>
        </p:txBody>
      </p:sp>
      <p:sp>
        <p:nvSpPr>
          <p:cNvPr id="73739" name="Text Box 11"/>
          <p:cNvSpPr txBox="1">
            <a:spLocks noChangeArrowheads="1"/>
          </p:cNvSpPr>
          <p:nvPr/>
        </p:nvSpPr>
        <p:spPr bwMode="auto">
          <a:xfrm>
            <a:off x="3233376" y="4181787"/>
            <a:ext cx="63404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>
                <a:latin typeface="HP001 4 hàng" panose="020B0603050302020204" pitchFamily="34" charset="0"/>
              </a:rPr>
              <a:t>=       6 </a:t>
            </a:r>
            <a:r>
              <a:rPr lang="en-US" altLang="en-US" sz="2800" dirty="0" err="1">
                <a:latin typeface="HP001 4 hàng" panose="020B0603050302020204" pitchFamily="34" charset="0"/>
              </a:rPr>
              <a:t>giờ</a:t>
            </a:r>
            <a:r>
              <a:rPr lang="en-US" altLang="en-US" sz="2800" dirty="0">
                <a:latin typeface="HP001 4 hàng" panose="020B0603050302020204" pitchFamily="34" charset="0"/>
              </a:rPr>
              <a:t> 5 </a:t>
            </a:r>
            <a:r>
              <a:rPr lang="en-US" altLang="en-US" sz="2800" dirty="0" err="1">
                <a:latin typeface="HP001 4 hàng" panose="020B0603050302020204" pitchFamily="34" charset="0"/>
              </a:rPr>
              <a:t>phút</a:t>
            </a:r>
            <a:r>
              <a:rPr lang="en-US" altLang="en-US" sz="2800" dirty="0">
                <a:latin typeface="HP001 4 hàng" panose="020B0603050302020204" pitchFamily="34" charset="0"/>
              </a:rPr>
              <a:t> </a:t>
            </a:r>
          </a:p>
        </p:txBody>
      </p:sp>
      <p:sp>
        <p:nvSpPr>
          <p:cNvPr id="73740" name="Text Box 12"/>
          <p:cNvSpPr txBox="1">
            <a:spLocks noChangeArrowheads="1"/>
          </p:cNvSpPr>
          <p:nvPr/>
        </p:nvSpPr>
        <p:spPr bwMode="auto">
          <a:xfrm>
            <a:off x="7518628" y="4129535"/>
            <a:ext cx="15843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>
                <a:latin typeface="Times New Roman" panose="02020603050405020304" pitchFamily="18" charset="0"/>
              </a:rPr>
              <a:t>x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   </a:t>
            </a:r>
            <a:r>
              <a:rPr lang="en-US" altLang="en-US" sz="2800" dirty="0">
                <a:latin typeface="HP001 4 hàng" panose="020B0603050302020204" pitchFamily="34" charset="0"/>
              </a:rPr>
              <a:t>3</a:t>
            </a:r>
          </a:p>
        </p:txBody>
      </p:sp>
      <p:sp>
        <p:nvSpPr>
          <p:cNvPr id="73741" name="Text Box 13"/>
          <p:cNvSpPr txBox="1">
            <a:spLocks noChangeArrowheads="1"/>
          </p:cNvSpPr>
          <p:nvPr/>
        </p:nvSpPr>
        <p:spPr bwMode="auto">
          <a:xfrm>
            <a:off x="3233376" y="4949528"/>
            <a:ext cx="63404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>
                <a:latin typeface="HP001 4 hàng" panose="020B0603050302020204" pitchFamily="34" charset="0"/>
              </a:rPr>
              <a:t>=             18 </a:t>
            </a:r>
            <a:r>
              <a:rPr lang="en-US" altLang="en-US" sz="2800" dirty="0" err="1">
                <a:latin typeface="HP001 4 hàng" panose="020B0603050302020204" pitchFamily="34" charset="0"/>
              </a:rPr>
              <a:t>giờ</a:t>
            </a:r>
            <a:r>
              <a:rPr lang="en-US" altLang="en-US" sz="2800" dirty="0">
                <a:latin typeface="HP001 4 hàng" panose="020B0603050302020204" pitchFamily="34" charset="0"/>
              </a:rPr>
              <a:t> 15 </a:t>
            </a:r>
            <a:r>
              <a:rPr lang="en-US" altLang="en-US" sz="2800" dirty="0" err="1">
                <a:latin typeface="HP001 4 hàng" panose="020B0603050302020204" pitchFamily="34" charset="0"/>
              </a:rPr>
              <a:t>phút</a:t>
            </a:r>
            <a:r>
              <a:rPr lang="en-US" altLang="en-US" sz="2800" dirty="0">
                <a:latin typeface="HP001 4 hàng" panose="020B0603050302020204" pitchFamily="34" charset="0"/>
              </a:rPr>
              <a:t> </a:t>
            </a:r>
          </a:p>
        </p:txBody>
      </p:sp>
      <p:sp>
        <p:nvSpPr>
          <p:cNvPr id="73742" name="Text Box 14"/>
          <p:cNvSpPr txBox="1">
            <a:spLocks noChangeArrowheads="1"/>
          </p:cNvSpPr>
          <p:nvPr/>
        </p:nvSpPr>
        <p:spPr bwMode="auto">
          <a:xfrm>
            <a:off x="2455816" y="3218008"/>
            <a:ext cx="1066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 dirty="0">
                <a:latin typeface="HP001 4 hàng" panose="020B0603050302020204" pitchFamily="34" charset="0"/>
              </a:rPr>
              <a:t>a</a:t>
            </a:r>
            <a:r>
              <a:rPr lang="en-US" altLang="en-US" sz="2800" dirty="0">
                <a:latin typeface="HP001 4 hàng" panose="020B0603050302020204" pitchFamily="34" charset="0"/>
              </a:rPr>
              <a:t>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93116" y="1560733"/>
            <a:ext cx="38050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</p:txBody>
      </p:sp>
      <p:sp>
        <p:nvSpPr>
          <p:cNvPr id="11" name="Left Brace 10"/>
          <p:cNvSpPr/>
          <p:nvPr/>
        </p:nvSpPr>
        <p:spPr>
          <a:xfrm rot="16200000" flipV="1">
            <a:off x="5359673" y="1307281"/>
            <a:ext cx="586879" cy="4839471"/>
          </a:xfrm>
          <a:prstGeom prst="leftBrace">
            <a:avLst>
              <a:gd name="adj1" fmla="val 36904"/>
              <a:gd name="adj2" fmla="val 50169"/>
            </a:avLst>
          </a:prstGeom>
          <a:ln>
            <a:solidFill>
              <a:srgbClr val="CC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119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37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3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37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37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theme/theme1.xml><?xml version="1.0" encoding="utf-8"?>
<a:theme xmlns:a="http://schemas.openxmlformats.org/drawingml/2006/main" name="Chủ đề của Office">
  <a:themeElements>
    <a:clrScheme name="Văn phòng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ăn phòng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889</TotalTime>
  <Words>1032</Words>
  <Application>Microsoft Office PowerPoint</Application>
  <PresentationFormat>Widescreen</PresentationFormat>
  <Paragraphs>182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.VnTime</vt:lpstr>
      <vt:lpstr>Arial</vt:lpstr>
      <vt:lpstr>Calibri</vt:lpstr>
      <vt:lpstr>HP001 4 hàng</vt:lpstr>
      <vt:lpstr>Times New Roman</vt:lpstr>
      <vt:lpstr>Chủ đề của Office</vt:lpstr>
      <vt:lpstr>PowerPoint Presentation</vt:lpstr>
      <vt:lpstr>Khởi động</vt:lpstr>
      <vt:lpstr>PowerPoint Presentation</vt:lpstr>
      <vt:lpstr>PowerPoint Presentation</vt:lpstr>
      <vt:lpstr>Bài tập 1: Tính: a) 3 giờ 14 phút  x 3                                b) 36 phút 12 giây : 3 </vt:lpstr>
      <vt:lpstr>PowerPoint Presentation</vt:lpstr>
      <vt:lpstr>PowerPoint Presentation</vt:lpstr>
      <vt:lpstr>Bài tập 2: Tính:  </vt:lpstr>
      <vt:lpstr>PowerPoint Presentation</vt:lpstr>
      <vt:lpstr>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Bài 4:</vt:lpstr>
      <vt:lpstr>   </vt:lpstr>
      <vt:lpstr>PowerPoint Presentation</vt:lpstr>
      <vt:lpstr>PowerPoint Presentation</vt:lpstr>
    </vt:vector>
  </TitlesOfParts>
  <Company>ThienIT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ThienIT</dc:creator>
  <cp:lastModifiedBy>ADMIN</cp:lastModifiedBy>
  <cp:revision>119</cp:revision>
  <dcterms:created xsi:type="dcterms:W3CDTF">2018-03-03T06:43:00Z</dcterms:created>
  <dcterms:modified xsi:type="dcterms:W3CDTF">2022-03-16T02:14:57Z</dcterms:modified>
</cp:coreProperties>
</file>