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65" r:id="rId13"/>
    <p:sldId id="272" r:id="rId14"/>
    <p:sldId id="276" r:id="rId15"/>
    <p:sldId id="473" r:id="rId16"/>
    <p:sldId id="278" r:id="rId17"/>
    <p:sldId id="281" r:id="rId18"/>
    <p:sldId id="474" r:id="rId19"/>
    <p:sldId id="327" r:id="rId20"/>
    <p:sldId id="4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BFF"/>
    <a:srgbClr val="DAF2D8"/>
    <a:srgbClr val="CCA7F1"/>
    <a:srgbClr val="CCFFCC"/>
    <a:srgbClr val="0000FF"/>
    <a:srgbClr val="FF0000"/>
    <a:srgbClr val="0033CC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8327" autoAdjust="0"/>
  </p:normalViewPr>
  <p:slideViewPr>
    <p:cSldViewPr>
      <p:cViewPr varScale="1">
        <p:scale>
          <a:sx n="59" d="100"/>
          <a:sy n="59" d="100"/>
        </p:scale>
        <p:origin x="12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18F8-D733-4BA0-A42F-CF42266325ED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54F1-22FD-4686-A2D9-ED472E11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6F14-E674-42E5-8A24-EBF5658D0BF9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FC05-BE5B-4912-9BC0-5E5C0750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6E38-28C8-47C7-943C-27EFC8993745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9786-3F6B-4064-B51D-8176393D5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1157-32E5-45B6-B8A9-E6443CF026B4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172D-25C8-4E0A-968B-E9B9492AE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CF93-22C4-45E2-BC2A-DE4289BBF7BF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7864-F9F2-45CA-816E-B0F2BAB9C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28B7-9B44-453A-BDDF-16D9AB74A05D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4901-9BBE-4AA8-A38F-EDCE57E0D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8C8B-57E2-467D-B344-6FF77487FA34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F2A0-0D7D-4ED5-AE20-D8C21BCDC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50CD-147B-471D-A92B-D21B917B3335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3144-1B54-475F-9776-F8469B890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351-7D46-4889-8DB9-E9E28A041F74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DBC1-AA87-4C13-97A9-DBFFA2619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41B3-3FF4-4B87-85E0-798689FDE29C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3FDA-8006-4AB9-85EC-9A5DABE1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C15C-F471-478D-9AA8-D816CF06A53B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E8E6-039A-4919-9B80-4A115C867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D00B7E-8211-4E48-AB4D-9B6D7D35176B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58287E-64DE-43FF-B893-413ED7C9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5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6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7.wmf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bảo vệ môi trường đẹp">
            <a:extLst>
              <a:ext uri="{FF2B5EF4-FFF2-40B4-BE49-F238E27FC236}">
                <a16:creationId xmlns:a16="http://schemas.microsoft.com/office/drawing/2014/main" id="{42907D81-C53D-42D9-A6C0-A933DE4A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6" y="-5465"/>
            <a:ext cx="9365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图片 5">
            <a:extLst>
              <a:ext uri="{FF2B5EF4-FFF2-40B4-BE49-F238E27FC236}">
                <a16:creationId xmlns:a16="http://schemas.microsoft.com/office/drawing/2014/main" id="{0AB75340-AB9A-CE95-78DB-C6B6C1CC4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4333" b="1430"/>
          <a:stretch>
            <a:fillRect/>
          </a:stretch>
        </p:blipFill>
        <p:spPr bwMode="auto">
          <a:xfrm>
            <a:off x="349250" y="944563"/>
            <a:ext cx="9588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5">
            <a:extLst>
              <a:ext uri="{FF2B5EF4-FFF2-40B4-BE49-F238E27FC236}">
                <a16:creationId xmlns:a16="http://schemas.microsoft.com/office/drawing/2014/main" id="{82E7DB3A-D624-5740-C07A-D39E3E393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4333" b="1430"/>
          <a:stretch>
            <a:fillRect/>
          </a:stretch>
        </p:blipFill>
        <p:spPr bwMode="auto">
          <a:xfrm>
            <a:off x="7912100" y="5065713"/>
            <a:ext cx="838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E803A-E653-6B1B-A5DC-5717EB17CB43}"/>
              </a:ext>
            </a:extLst>
          </p:cNvPr>
          <p:cNvSpPr txBox="1"/>
          <p:nvPr/>
        </p:nvSpPr>
        <p:spPr>
          <a:xfrm>
            <a:off x="306103" y="1993998"/>
            <a:ext cx="83833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BẢO VỆ </a:t>
            </a:r>
          </a:p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TÀI NGUYÊN THIÊN NHIÊN </a:t>
            </a:r>
            <a:endParaRPr lang="en-US" sz="48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F39DF091-FBB5-EAE6-E11A-6A3C46EE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894" y="1141958"/>
            <a:ext cx="220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P001 4 hàng"/>
                <a:cs typeface="Arial" panose="020B0604020202020204" pitchFamily="34" charset="0"/>
              </a:rPr>
              <a:t>Đạo</a:t>
            </a:r>
            <a:r>
              <a:rPr lang="vi-VN" alt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4 hàng"/>
                <a:cs typeface="Arial" panose="020B0604020202020204" pitchFamily="34" charset="0"/>
              </a:rPr>
              <a:t> đức</a:t>
            </a:r>
            <a:endParaRPr lang="en-US" altLang="en-US" sz="4400" b="1" dirty="0">
              <a:solidFill>
                <a:schemeClr val="accent1">
                  <a:lumMod val="20000"/>
                  <a:lumOff val="80000"/>
                </a:schemeClr>
              </a:solidFill>
              <a:latin typeface="HP001 4 hàng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09600" y="1397000"/>
          <a:ext cx="8001000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700"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ubtitle 4"/>
          <p:cNvSpPr txBox="1">
            <a:spLocks/>
          </p:cNvSpPr>
          <p:nvPr/>
        </p:nvSpPr>
        <p:spPr>
          <a:xfrm>
            <a:off x="533400" y="762000"/>
            <a:ext cx="8077200" cy="6858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chemeClr val="tx1"/>
                </a:solidFill>
                <a:latin typeface="Arial"/>
                <a:cs typeface="Arial" pitchFamily="34" charset="0"/>
              </a:rPr>
              <a:t>2) Tìm hiểu về tài nguyên thiên nhiên: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358140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>
                <a:solidFill>
                  <a:srgbClr val="FFFF00"/>
                </a:solidFill>
                <a:latin typeface="Arial"/>
              </a:rPr>
              <a:t>Tài nguyên thiên nhiên là</a:t>
            </a:r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4800600" y="1447800"/>
            <a:ext cx="3581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>
                <a:solidFill>
                  <a:srgbClr val="FFFF00"/>
                </a:solidFill>
                <a:latin typeface="Arial"/>
                <a:cs typeface="Arial" pitchFamily="34" charset="0"/>
              </a:rPr>
              <a:t>Không phải tài nguyên thiên nhiên là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38200" y="2514600"/>
            <a:ext cx="14144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Đất trồng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71800" y="2514600"/>
            <a:ext cx="1157288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Rừng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38200" y="3124200"/>
            <a:ext cx="186531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Đất ven biển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71800" y="3124200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Cát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3733800"/>
            <a:ext cx="1285875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Mỏ than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209800" y="3733800"/>
            <a:ext cx="1220788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Mỏ dầu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581400" y="3733800"/>
            <a:ext cx="771525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Gió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838200" y="5638800"/>
            <a:ext cx="154305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Thác n</a:t>
            </a:r>
            <a:r>
              <a:rPr lang="vi-VN" sz="2000" b="1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219200" y="4343400"/>
            <a:ext cx="23796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Ánh sáng mặt trời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143000" y="4953000"/>
            <a:ext cx="2506663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Hồ n</a:t>
            </a:r>
            <a:r>
              <a:rPr lang="vi-VN" sz="2000" b="1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c tự nhiên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438400" y="5638800"/>
            <a:ext cx="2057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Túi nước ngầm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638800" y="2743200"/>
            <a:ext cx="2105025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Vườn cà phê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410200" y="3429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cs typeface="Arial" pitchFamily="34" charset="0"/>
              </a:rPr>
              <a:t>Nhà máy xi măng</a:t>
            </a: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98AE2EF0-22D8-44DA-AE3C-65D3F027DC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27" name="Picture 27" descr="n3">
              <a:extLst>
                <a:ext uri="{FF2B5EF4-FFF2-40B4-BE49-F238E27FC236}">
                  <a16:creationId xmlns:a16="http://schemas.microsoft.com/office/drawing/2014/main" id="{68718D9C-DF68-46CA-9755-ABC9CE711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n3">
              <a:extLst>
                <a:ext uri="{FF2B5EF4-FFF2-40B4-BE49-F238E27FC236}">
                  <a16:creationId xmlns:a16="http://schemas.microsoft.com/office/drawing/2014/main" id="{5ED8914A-9FEB-4BDF-A5DC-0A6F0AD3A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7" descr="n3">
              <a:extLst>
                <a:ext uri="{FF2B5EF4-FFF2-40B4-BE49-F238E27FC236}">
                  <a16:creationId xmlns:a16="http://schemas.microsoft.com/office/drawing/2014/main" id="{D39AC0FB-3264-45CF-8298-3340CAA7C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 descr="n3">
              <a:extLst>
                <a:ext uri="{FF2B5EF4-FFF2-40B4-BE49-F238E27FC236}">
                  <a16:creationId xmlns:a16="http://schemas.microsoft.com/office/drawing/2014/main" id="{AEE70D6B-9087-4815-ABB8-ACDBD463E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4"/>
          <p:cNvSpPr>
            <a:spLocks noGrp="1"/>
          </p:cNvSpPr>
          <p:nvPr>
            <p:ph type="subTitle" idx="1"/>
          </p:nvPr>
        </p:nvSpPr>
        <p:spPr>
          <a:xfrm>
            <a:off x="1675476" y="1371600"/>
            <a:ext cx="5878122" cy="5105400"/>
          </a:xfrm>
        </p:spPr>
        <p:txBody>
          <a:bodyPr/>
          <a:lstStyle/>
          <a:p>
            <a:pPr eaLnBrk="1" hangingPunct="1"/>
            <a:r>
              <a:rPr lang="en-US" sz="5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Kết</a:t>
            </a:r>
            <a:r>
              <a:rPr lang="en-US" sz="5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luận</a:t>
            </a:r>
            <a:endParaRPr lang="en-US" sz="5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Tài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mang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lợi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ích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con ng</a:t>
            </a:r>
            <a:r>
              <a:rPr lang="vi-VN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ười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343400" cy="685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>
                <a:solidFill>
                  <a:srgbClr val="0033CC"/>
                </a:solidFill>
                <a:latin typeface="Arial"/>
              </a:rPr>
              <a:t>2) Tìm hiểu thông tin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10161" y="916585"/>
            <a:ext cx="8763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tin SGK/44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thảo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luận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nhóm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hỏi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 pitchFamily="34" charset="0"/>
              </a:rPr>
              <a:t> :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762000" y="2140598"/>
            <a:ext cx="7859322" cy="415636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2. 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mang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ích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nay,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  <a:p>
            <a:pPr marL="609600" indent="-6096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4. 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hậu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khai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?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ìm hiểu hơn 100 tải hình nền powerpoint đẹp hay nhất - thtantai2.edu.vn">
            <a:extLst>
              <a:ext uri="{FF2B5EF4-FFF2-40B4-BE49-F238E27FC236}">
                <a16:creationId xmlns:a16="http://schemas.microsoft.com/office/drawing/2014/main" id="{13EA1DF6-E22C-4BC4-A2DE-B528F4EF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838200"/>
            <a:ext cx="8229600" cy="868362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/>
                <a:ea typeface="+mj-ea"/>
                <a:cs typeface="Arial" pitchFamily="34" charset="0"/>
              </a:rPr>
              <a:t>luận</a:t>
            </a:r>
            <a:endParaRPr lang="en-US" sz="4400" b="1" dirty="0">
              <a:solidFill>
                <a:srgbClr val="FF0000"/>
              </a:solidFill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723900" y="1828800"/>
            <a:ext cx="7696200" cy="3810000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      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mang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lại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nhiều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lợi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ích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cuộc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sống</a:t>
            </a:r>
            <a:r>
              <a:rPr lang="en-US" sz="3200" b="1" dirty="0">
                <a:latin typeface="Arial"/>
                <a:cs typeface="Arial" pitchFamily="34" charset="0"/>
              </a:rPr>
              <a:t> con </a:t>
            </a:r>
            <a:r>
              <a:rPr lang="en-US" sz="3200" b="1" dirty="0" err="1">
                <a:latin typeface="Arial"/>
                <a:cs typeface="Arial" pitchFamily="34" charset="0"/>
              </a:rPr>
              <a:t>người</a:t>
            </a:r>
            <a:r>
              <a:rPr lang="en-US" sz="3200" b="1" dirty="0">
                <a:latin typeface="Arial"/>
                <a:cs typeface="Arial" pitchFamily="34" charset="0"/>
              </a:rPr>
              <a:t>.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chỉ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hạn</a:t>
            </a:r>
            <a:r>
              <a:rPr lang="en-US" sz="3200" b="1" dirty="0">
                <a:latin typeface="Arial"/>
                <a:cs typeface="Arial" pitchFamily="34" charset="0"/>
              </a:rPr>
              <a:t>, </a:t>
            </a:r>
            <a:r>
              <a:rPr lang="en-US" sz="3200" b="1" dirty="0" err="1">
                <a:latin typeface="Arial"/>
                <a:cs typeface="Arial" pitchFamily="34" charset="0"/>
              </a:rPr>
              <a:t>nếu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không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biết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khai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thác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và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sử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dụng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một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hợp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lí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sẽ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bị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cạn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kiệt</a:t>
            </a:r>
            <a:r>
              <a:rPr lang="en-US" sz="3200" b="1" dirty="0">
                <a:latin typeface="Arial"/>
                <a:cs typeface="Arial" pitchFamily="34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Arial" pitchFamily="34" charset="0"/>
              </a:rPr>
              <a:t>        </a:t>
            </a:r>
            <a:r>
              <a:rPr lang="en-US" sz="3200" b="1" dirty="0" err="1">
                <a:latin typeface="Arial"/>
                <a:cs typeface="Arial" pitchFamily="34" charset="0"/>
              </a:rPr>
              <a:t>Bảo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vệ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tài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nguyên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nhiên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là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trách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nhiệm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của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mọi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người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trong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đó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có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học</a:t>
            </a:r>
            <a:r>
              <a:rPr lang="en-US" sz="3200" b="1" dirty="0">
                <a:latin typeface="Arial"/>
                <a:cs typeface="Arial" pitchFamily="34" charset="0"/>
              </a:rPr>
              <a:t> </a:t>
            </a:r>
            <a:r>
              <a:rPr lang="en-US" sz="3200" b="1" dirty="0" err="1">
                <a:latin typeface="Arial"/>
                <a:cs typeface="Arial" pitchFamily="34" charset="0"/>
              </a:rPr>
              <a:t>sinh</a:t>
            </a:r>
            <a:r>
              <a:rPr lang="en-US" sz="3200" b="1" dirty="0">
                <a:latin typeface="Arial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100 99 hình nền powerpoint đẹp đẹp nhất 2023 - Wikipedia">
            <a:extLst>
              <a:ext uri="{FF2B5EF4-FFF2-40B4-BE49-F238E27FC236}">
                <a16:creationId xmlns:a16="http://schemas.microsoft.com/office/drawing/2014/main" id="{F73D5755-A737-405A-8B87-902EFC20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713" y="495300"/>
            <a:ext cx="8686800" cy="1066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just" eaLnBrk="1" hangingPunct="1"/>
            <a:r>
              <a:rPr lang="en-US" b="1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Bài</a:t>
            </a:r>
            <a:r>
              <a:rPr lang="en-US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tập</a:t>
            </a:r>
            <a:r>
              <a:rPr lang="en-US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 3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tán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hay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tán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dưới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?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sao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? 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28600" y="2057400"/>
            <a:ext cx="8686800" cy="449580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ct val="20000"/>
              </a:spcBef>
              <a:buFont typeface="Arial" charset="0"/>
              <a:buAutoNum type="alphaLcParenR"/>
            </a:pPr>
            <a:r>
              <a:rPr lang="en-US" sz="3400" dirty="0" err="1">
                <a:cs typeface="Arial" charset="0"/>
              </a:rPr>
              <a:t>Tài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nguyên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bao </a:t>
            </a:r>
            <a:r>
              <a:rPr lang="en-US" sz="3400" dirty="0" err="1">
                <a:cs typeface="Arial" charset="0"/>
              </a:rPr>
              <a:t>giờ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cạn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kiệt</a:t>
            </a:r>
            <a:r>
              <a:rPr lang="en-US" sz="3400" dirty="0">
                <a:cs typeface="Arial" charset="0"/>
              </a:rPr>
              <a:t>.</a:t>
            </a:r>
          </a:p>
          <a:p>
            <a:pPr marL="514350" indent="-514350" algn="just">
              <a:spcBef>
                <a:spcPct val="20000"/>
              </a:spcBef>
            </a:pPr>
            <a:r>
              <a:rPr lang="en-US" sz="3400" dirty="0">
                <a:cs typeface="Arial" charset="0"/>
              </a:rPr>
              <a:t>b) </a:t>
            </a:r>
            <a:r>
              <a:rPr lang="en-US" sz="3400" dirty="0" err="1">
                <a:cs typeface="Arial" charset="0"/>
              </a:rPr>
              <a:t>Nếu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sử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dụng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tiết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kiệm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hợp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lí</a:t>
            </a:r>
            <a:r>
              <a:rPr lang="en-US" sz="3400" dirty="0">
                <a:cs typeface="Arial" charset="0"/>
              </a:rPr>
              <a:t>, </a:t>
            </a:r>
            <a:r>
              <a:rPr lang="en-US" sz="3400" dirty="0" err="1">
                <a:cs typeface="Arial" charset="0"/>
              </a:rPr>
              <a:t>đến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một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giọt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nước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sạch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cũng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sẽ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không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còn</a:t>
            </a:r>
            <a:r>
              <a:rPr lang="en-US" sz="3400" dirty="0">
                <a:cs typeface="Arial" charset="0"/>
              </a:rPr>
              <a:t>.</a:t>
            </a:r>
          </a:p>
          <a:p>
            <a:pPr marL="514350" indent="-514350" algn="just">
              <a:spcBef>
                <a:spcPct val="20000"/>
              </a:spcBef>
            </a:pPr>
            <a:r>
              <a:rPr lang="en-US" sz="3400" dirty="0">
                <a:cs typeface="Arial" charset="0"/>
              </a:rPr>
              <a:t>c) </a:t>
            </a:r>
            <a:r>
              <a:rPr lang="en-US" sz="3400" dirty="0" err="1">
                <a:cs typeface="Arial" charset="0"/>
              </a:rPr>
              <a:t>Bảo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vệ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tài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nguyên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nhiên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bảo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vệ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quyền</a:t>
            </a:r>
            <a:r>
              <a:rPr lang="en-US" sz="3400" dirty="0">
                <a:cs typeface="Arial" charset="0"/>
              </a:rPr>
              <a:t> </a:t>
            </a:r>
            <a:r>
              <a:rPr lang="vi-VN" sz="3400" dirty="0">
                <a:cs typeface="Arial" charset="0"/>
              </a:rPr>
              <a:t>đượ</a:t>
            </a:r>
            <a:r>
              <a:rPr lang="en-US" sz="3400" dirty="0">
                <a:cs typeface="Arial" charset="0"/>
              </a:rPr>
              <a:t>c </a:t>
            </a:r>
            <a:r>
              <a:rPr lang="en-US" sz="3400" dirty="0" err="1">
                <a:cs typeface="Arial" charset="0"/>
              </a:rPr>
              <a:t>sống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và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phát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triển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trong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môi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trường</a:t>
            </a:r>
            <a:r>
              <a:rPr lang="en-US" sz="3400" dirty="0">
                <a:cs typeface="Arial" charset="0"/>
              </a:rPr>
              <a:t> an </a:t>
            </a:r>
            <a:r>
              <a:rPr lang="en-US" sz="3400" dirty="0" err="1">
                <a:cs typeface="Arial" charset="0"/>
              </a:rPr>
              <a:t>toàn</a:t>
            </a:r>
            <a:r>
              <a:rPr lang="en-US" sz="3400" dirty="0">
                <a:cs typeface="Arial" charset="0"/>
              </a:rPr>
              <a:t>, </a:t>
            </a:r>
            <a:r>
              <a:rPr lang="en-US" sz="3400" dirty="0" err="1">
                <a:cs typeface="Arial" charset="0"/>
              </a:rPr>
              <a:t>trong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lành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của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trẻ</a:t>
            </a:r>
            <a:r>
              <a:rPr lang="en-US" sz="3400" dirty="0">
                <a:cs typeface="Arial" charset="0"/>
              </a:rPr>
              <a:t> </a:t>
            </a:r>
            <a:r>
              <a:rPr lang="en-US" sz="3400" dirty="0" err="1">
                <a:cs typeface="Arial" charset="0"/>
              </a:rPr>
              <a:t>em</a:t>
            </a:r>
            <a:r>
              <a:rPr lang="en-US" sz="3400" dirty="0">
                <a:cs typeface="Arial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590800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3597" y="4305300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Đ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7939" y="5850209"/>
            <a:ext cx="68480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 pitchFamily="34" charset="0"/>
              </a:rPr>
              <a:t>Đ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FA27-26F2-435C-9BB6-BAC1A4EB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AD61-65BE-442D-8D76-89A4FC88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môi trường đẹp">
            <a:extLst>
              <a:ext uri="{FF2B5EF4-FFF2-40B4-BE49-F238E27FC236}">
                <a16:creationId xmlns:a16="http://schemas.microsoft.com/office/drawing/2014/main" id="{E5CA90B7-9935-4AF7-BFA6-86104DD0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590C57F-67EA-4882-B1EB-C8A36B067838}"/>
              </a:ext>
            </a:extLst>
          </p:cNvPr>
          <p:cNvSpPr txBox="1">
            <a:spLocks/>
          </p:cNvSpPr>
          <p:nvPr/>
        </p:nvSpPr>
        <p:spPr bwMode="auto">
          <a:xfrm>
            <a:off x="1143000" y="1066800"/>
            <a:ext cx="68580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vi-VN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Kết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algn="just" eaLnBrk="1" hangingPunct="1">
              <a:buNone/>
            </a:pP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Tài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nguyên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thiên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nhiên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hạn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con ng</a:t>
            </a:r>
            <a:r>
              <a:rPr lang="vi-VN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ười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sử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tiết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kiệm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732903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,007,800+ Nature Backgrounds Illustrations, Royalty-Free Vector Graphics &amp;  Clip Art - iStock | Green background, Green nature background, Forest">
            <a:extLst>
              <a:ext uri="{FF2B5EF4-FFF2-40B4-BE49-F238E27FC236}">
                <a16:creationId xmlns:a16="http://schemas.microsoft.com/office/drawing/2014/main" id="{667A9B7A-5DDF-4DFE-9DDA-92F3DEAF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Subtitle 4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391400" cy="40386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800" b="1" dirty="0" err="1">
                <a:solidFill>
                  <a:srgbClr val="8A5BFF"/>
                </a:solidFill>
                <a:latin typeface="Arial" charset="0"/>
                <a:cs typeface="Arial" charset="0"/>
              </a:rPr>
              <a:t>Ghi</a:t>
            </a:r>
            <a:r>
              <a:rPr lang="en-US" sz="4800" b="1" dirty="0">
                <a:solidFill>
                  <a:srgbClr val="8A5BFF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8A5BFF"/>
                </a:solidFill>
                <a:latin typeface="Arial" charset="0"/>
                <a:cs typeface="Arial" charset="0"/>
              </a:rPr>
              <a:t>nhớ</a:t>
            </a:r>
            <a:endParaRPr lang="en-US" sz="4800" b="1" dirty="0">
              <a:solidFill>
                <a:srgbClr val="8A5BFF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Bảo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vệ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tài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nguyên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thiên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nhiên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là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bảo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vệ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cuộc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sống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của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con ng</a:t>
            </a:r>
            <a:r>
              <a:rPr lang="vi-VN" sz="4200" dirty="0">
                <a:solidFill>
                  <a:schemeClr val="tx1"/>
                </a:solidFill>
                <a:latin typeface="Arial" charset="0"/>
                <a:cs typeface="Arial" charset="0"/>
              </a:rPr>
              <a:t>ười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hôm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nay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và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mai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charset="0"/>
                <a:cs typeface="Arial" charset="0"/>
              </a:rPr>
              <a:t>sau</a:t>
            </a:r>
            <a:r>
              <a:rPr lang="en-US" sz="42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3707" y="764704"/>
            <a:ext cx="3531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Đố bạn, tôi là gì?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6547" y="767004"/>
            <a:ext cx="2322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600" b="1" i="1" dirty="0">
                <a:latin typeface="VNI-Commerce" pitchFamily="2" charset="0"/>
                <a:cs typeface="Arial" charset="0"/>
              </a:rPr>
              <a:t> </a:t>
            </a:r>
            <a:endParaRPr lang="en-US" sz="3600" b="1" i="1" dirty="0">
              <a:latin typeface="VNI-Commerce" pitchFamily="2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85" y="402578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đất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6" y="1772816"/>
            <a:ext cx="4623824" cy="438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850" y="1772816"/>
            <a:ext cx="4730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Cái gì đắt nhất thế gian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bao nhiêu ấy là vàng bấy nhiêu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Muôn đời con cháu quý yêu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 xương đổ máu cùng nhau 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gìn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0" y="2326813"/>
            <a:ext cx="473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Tôi là ngôi nhà chung của nhiều động vật, thực vật?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8"/>
            <a:ext cx="4716016" cy="4599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050" y="4390853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rừng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443" y="1835539"/>
            <a:ext cx="442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trong lòng đất ngoi lên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hun ai nướng mà đen sì sì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Màu sắc mới thật lạ kì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Cho vào lò đất tức thì hết đen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794" y="4891383"/>
            <a:ext cx="28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than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7"/>
            <a:ext cx="4713676" cy="4586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811" y="2325420"/>
            <a:ext cx="343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Quen gọi là hạt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mọc thành cây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nhà cao đẹp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tôi để xây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25" y="5158030"/>
            <a:ext cx="31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cát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1569508"/>
            <a:ext cx="4431254" cy="4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73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Vector | Nature wallpaper with gold foil theme">
            <a:extLst>
              <a:ext uri="{FF2B5EF4-FFF2-40B4-BE49-F238E27FC236}">
                <a16:creationId xmlns:a16="http://schemas.microsoft.com/office/drawing/2014/main" id="{C0BA07C5-9014-402E-BFB1-F1EB0863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A269819-CDEE-43A6-8EE4-0DE13024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52500"/>
            <a:ext cx="8382000" cy="495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tiếp</a:t>
            </a:r>
            <a:r>
              <a:rPr lang="en-US" sz="4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Arial" charset="0"/>
              </a:rPr>
              <a:t>nối</a:t>
            </a:r>
            <a:endParaRPr lang="en-US" sz="44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kiệm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chất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đốt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vở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tra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nguồn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thiên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nhiên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biện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pháp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bảo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vệ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nguồn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956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C78F1BBD-585D-4964-A002-B53A62A5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01900"/>
            <a:ext cx="1463675" cy="2298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BẢO VỆ TÀI NGUYÊN THIÊN NHIÊN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4DCB4E9-D760-4DFA-BAA3-FD55663C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54188"/>
            <a:ext cx="6561138" cy="379412"/>
          </a:xfrm>
          <a:prstGeom prst="rect">
            <a:avLst/>
          </a:prstGeom>
          <a:solidFill>
            <a:srgbClr val="CCCCFF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truyền, vận động mọi người bảo vệ tài nguyên thiên nhiên.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94EF2D4-C399-4C36-877C-5ACC6B90E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17775"/>
            <a:ext cx="6553200" cy="3778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Khai thác tài nguyên một cách hợp lí, có kế hoạch.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57BD1931-8FFA-4468-85EF-7D9C4A55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6553200" cy="379413"/>
          </a:xfrm>
          <a:prstGeom prst="rect">
            <a:avLst/>
          </a:prstGeom>
          <a:solidFill>
            <a:srgbClr val="99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tiết kiệm tài nguyên thiên nhiên.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035F0737-7487-4CD0-B2A8-2AC3276B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4175"/>
            <a:ext cx="6477000" cy="3778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Tái chế, tái sử dụng các phế liệu, phế thải .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D052E04F-BF5C-46A4-B13D-BD546793C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62538"/>
            <a:ext cx="6553200" cy="652462"/>
          </a:xfrm>
          <a:prstGeom prst="rect">
            <a:avLst/>
          </a:prstGeom>
          <a:solidFill>
            <a:srgbClr val="33CCCC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làm ô nhiễm nguồn nước, sông,suối,biển, không chặt phá, đốt rừng bừa bãi.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10C623A9-1620-4975-B362-ABEAE2EF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3788"/>
            <a:ext cx="6553200" cy="379412"/>
          </a:xfrm>
          <a:prstGeom prst="rect">
            <a:avLst/>
          </a:prstGeom>
          <a:solidFill>
            <a:srgbClr val="CCFF99"/>
          </a:solidFill>
          <a:ln w="12700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 hành luật pháp về bảo vệ tài nguyên thiên nhiên.</a:t>
            </a:r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47CADF58-490F-44BA-A6A2-661ED09B1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057400"/>
            <a:ext cx="457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72ABC2B7-CF60-4E58-8C44-6B6A86C1E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667000"/>
            <a:ext cx="457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3D097F6B-8A35-43BE-AF1E-87956D8847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5052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63B63E2F-AA7E-4A49-B159-5529098E4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8100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>
            <a:extLst>
              <a:ext uri="{FF2B5EF4-FFF2-40B4-BE49-F238E27FC236}">
                <a16:creationId xmlns:a16="http://schemas.microsoft.com/office/drawing/2014/main" id="{34155AC9-0385-4FD2-89CE-E2BB6D9B0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62400"/>
            <a:ext cx="533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>
            <a:extLst>
              <a:ext uri="{FF2B5EF4-FFF2-40B4-BE49-F238E27FC236}">
                <a16:creationId xmlns:a16="http://schemas.microsoft.com/office/drawing/2014/main" id="{BB76B259-7E07-4EC6-9429-BC5B81ABA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381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16">
            <a:extLst>
              <a:ext uri="{FF2B5EF4-FFF2-40B4-BE49-F238E27FC236}">
                <a16:creationId xmlns:a16="http://schemas.microsoft.com/office/drawing/2014/main" id="{71407495-1FE4-4266-9460-F7B3BF84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163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35856" name="Text Box 17">
            <a:extLst>
              <a:ext uri="{FF2B5EF4-FFF2-40B4-BE49-F238E27FC236}">
                <a16:creationId xmlns:a16="http://schemas.microsoft.com/office/drawing/2014/main" id="{5F68D122-5674-48C2-9AC3-16DE6ED7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63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TÀI NGUYÊN THIÊN NHIÊN (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 autoUpdateAnimBg="0"/>
      <p:bldP spid="35843" grpId="0" bldLvl="0" animBg="1" autoUpdateAnimBg="0"/>
      <p:bldP spid="35844" grpId="0" bldLvl="0" animBg="1" autoUpdateAnimBg="0"/>
      <p:bldP spid="35845" grpId="0" bldLvl="0" animBg="1" autoUpdateAnimBg="0"/>
      <p:bldP spid="35846" grpId="0" bldLvl="0" animBg="1" autoUpdateAnimBg="0"/>
      <p:bldP spid="35847" grpId="0" bldLvl="0" animBg="1" autoUpdateAnimBg="0"/>
      <p:bldP spid="35848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002060"/>
                </a:solidFill>
                <a:latin typeface="Arial" charset="0"/>
                <a:cs typeface="Arial" charset="0"/>
              </a:rPr>
              <a:t>AI NHANH AI ĐÚNG ?</a:t>
            </a:r>
          </a:p>
        </p:txBody>
      </p:sp>
      <p:sp>
        <p:nvSpPr>
          <p:cNvPr id="3075" name="Subtitle 34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77200" cy="3733800"/>
          </a:xfrm>
        </p:spPr>
        <p:txBody>
          <a:bodyPr/>
          <a:lstStyle/>
          <a:p>
            <a:pPr algn="just" eaLnBrk="1" hangingPunct="1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-  Có 5 câu hỏi, mỗi câu hỏi có 3 đáp án. Thời gian suy nghĩ cho mỗi câu hỏi là 10 giây. Sau khi suy nghĩ </a:t>
            </a:r>
            <a:r>
              <a:rPr lang="vi-VN" b="1">
                <a:solidFill>
                  <a:srgbClr val="0000FF"/>
                </a:solidFill>
                <a:latin typeface="Arial" charset="0"/>
                <a:cs typeface="Arial" charset="0"/>
              </a:rPr>
              <a:t>đượ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c đáp án đúng hãy nhanh tay ghi đáp án đó vào bảng con.</a:t>
            </a:r>
          </a:p>
          <a:p>
            <a:pPr algn="just" eaLnBrk="1" hangingPunct="1"/>
            <a:endParaRPr lang="en-US" b="1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-  Chúc các bạn trả lời đúng 5 câu hỏi !</a:t>
            </a: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3077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Bảo Vệ Môi Trường Bàn Tay Phúc Lợi Công Cộng Bảo Vệ Môi Trường,  Giới, Ngày Môi Trường Background Vector để tải xuống miễn phí - Pngtree">
            <a:extLst>
              <a:ext uri="{FF2B5EF4-FFF2-40B4-BE49-F238E27FC236}">
                <a16:creationId xmlns:a16="http://schemas.microsoft.com/office/drawing/2014/main" id="{06604C5B-F372-4679-8DA2-F4A98BC7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DCC54D1E-9627-4D52-A3CD-341D3831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63786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kết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thúc</a:t>
            </a:r>
            <a:b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Chúc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tốt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altLang="en-US" sz="5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81515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620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1</a:t>
            </a:r>
            <a:r>
              <a:rPr lang="en-US" sz="4000" b="1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:Liên Hợp Quốc </a:t>
            </a:r>
            <a:r>
              <a:rPr lang="vi-VN" sz="4000" b="1">
                <a:solidFill>
                  <a:srgbClr val="C00000"/>
                </a:solidFill>
                <a:latin typeface="Arial"/>
              </a:rPr>
              <a:t>đượ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c thành lập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1945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1954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24 tháng 10 năm 1950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590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4104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3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2</a:t>
            </a:r>
            <a:r>
              <a:rPr lang="en-US" sz="4000" b="1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Tính đến năm 2005, Liên Hợp Quốc bao gồm bao nhiêu quốc gia thành viên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190 quốc gia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191 quốc gia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192 quốc gia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766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5128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251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3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Công ước Quốc tế về Quyền trẻ em </a:t>
            </a:r>
            <a:r>
              <a:rPr lang="vi-VN" sz="4000" b="1">
                <a:solidFill>
                  <a:srgbClr val="C00000"/>
                </a:solidFill>
                <a:latin typeface="Arial"/>
              </a:rPr>
              <a:t>đượ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c Liên Hợp Quốc thông qua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18 tháng 11 năm 1989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19 tháng 11 năm 1989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</a:rPr>
              <a:t>Ngày 20 tháng 11 năm 1989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114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6152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1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u="sng">
                <a:solidFill>
                  <a:srgbClr val="0000FF"/>
                </a:solidFill>
                <a:latin typeface="Arial"/>
              </a:rPr>
              <a:t>Câu 4 </a:t>
            </a:r>
            <a:r>
              <a:rPr lang="en-US" sz="4000" b="1">
                <a:solidFill>
                  <a:srgbClr val="C00000"/>
                </a:solidFill>
                <a:latin typeface="Arial"/>
              </a:rPr>
              <a:t>: Việt Nam gia nhập Liên Hợp Quốc vào thời gian nào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7239000" cy="20574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1977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1978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Ngày 20 tháng 9 năm 1979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71800" y="4800600"/>
            <a:ext cx="39624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1026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6670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7176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2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5" name="Picture 2" descr="C:\Documents and Settings\THINHTRAN\My Documents\My Pictures\Microsoft Clip Organizer\j0442022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5" grpI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>
                <a:solidFill>
                  <a:srgbClr val="0000FF"/>
                </a:solidFill>
                <a:latin typeface="Arial"/>
              </a:rPr>
              <a:t>Câu 5 </a:t>
            </a:r>
            <a:r>
              <a:rPr lang="en-US" b="1">
                <a:latin typeface="Arial"/>
              </a:rPr>
              <a:t>: </a:t>
            </a:r>
            <a:r>
              <a:rPr lang="vi-VN" b="1">
                <a:latin typeface="Arial"/>
              </a:rPr>
              <a:t>Ngư</a:t>
            </a:r>
            <a:r>
              <a:rPr lang="en-US" b="1">
                <a:latin typeface="Arial"/>
              </a:rPr>
              <a:t>ời trong hình là ai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1828800"/>
            <a:ext cx="4343400" cy="29718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thống Mĩ</a:t>
            </a:r>
          </a:p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thống LB Nga</a:t>
            </a:r>
          </a:p>
          <a:p>
            <a:pPr marL="514350" indent="-514350" algn="l" eaLnBrk="1" hangingPunct="1">
              <a:buFont typeface="Arial" charset="0"/>
              <a:buAutoNum type="alphaUcPeriod"/>
            </a:pPr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Tổng thư kí Liên Hợp Quốc</a:t>
            </a:r>
          </a:p>
        </p:txBody>
      </p:sp>
      <p:pic>
        <p:nvPicPr>
          <p:cNvPr id="1026" name="Picture 2" descr="C:\Documents and Settings\THINHTRAN\My Documents\My Pictures\Ban-ki-mo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6002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4"/>
          <p:cNvSpPr txBox="1">
            <a:spLocks/>
          </p:cNvSpPr>
          <p:nvPr/>
        </p:nvSpPr>
        <p:spPr bwMode="auto">
          <a:xfrm>
            <a:off x="914400" y="5638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3200" b="1">
                <a:solidFill>
                  <a:srgbClr val="00B050"/>
                </a:solidFill>
                <a:cs typeface="Arial" charset="0"/>
              </a:rPr>
              <a:t>Ban Ki-moon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4800600" y="4648200"/>
            <a:ext cx="3962400" cy="2057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33CC"/>
                </a:solidFill>
                <a:latin typeface="Arial"/>
                <a:cs typeface="Arial" pitchFamily="34" charset="0"/>
              </a:rPr>
              <a:t>HẾT GiỜ !</a:t>
            </a:r>
          </a:p>
        </p:txBody>
      </p:sp>
      <p:pic>
        <p:nvPicPr>
          <p:cNvPr id="9" name="Picture 2" descr="C:\Documents and Settings\THINHTRAN\My Documents\Downloads\Compressed\Yo yo_ smiley (Full)\smiley (Full)\smiley\smiley (2)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00288" y="56769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0" name="Group 14"/>
          <p:cNvGrpSpPr>
            <a:grpSpLocks/>
          </p:cNvGrpSpPr>
          <p:nvPr/>
        </p:nvGrpSpPr>
        <p:grpSpPr bwMode="auto">
          <a:xfrm>
            <a:off x="0" y="0"/>
            <a:ext cx="9182100" cy="6858000"/>
            <a:chOff x="-1" y="0"/>
            <a:chExt cx="9182481" cy="6858002"/>
          </a:xfrm>
        </p:grpSpPr>
        <p:pic>
          <p:nvPicPr>
            <p:cNvPr id="8202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27" descr="n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1" name="Picture 2" descr="C:\Documents and Settings\THINHTRAN\My Documents\My Pictures\Microsoft Clip Organizer\j0442022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4950" y="5715000"/>
            <a:ext cx="96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môi trường đẹp">
            <a:extLst>
              <a:ext uri="{FF2B5EF4-FFF2-40B4-BE49-F238E27FC236}">
                <a16:creationId xmlns:a16="http://schemas.microsoft.com/office/drawing/2014/main" id="{37480E3F-B265-443C-AFD7-5C5DDA13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609600" y="141515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Đạo</a:t>
            </a:r>
            <a:r>
              <a:rPr lang="en-US" sz="3600" b="1" u="sng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đức</a:t>
            </a:r>
            <a:endParaRPr lang="en-US" sz="3600" b="1" u="sng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4582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1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Tìm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hiểu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về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tài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nguyên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thiên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nhiên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2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Tìm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hiểu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thông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tin</a:t>
            </a:r>
          </a:p>
          <a:p>
            <a:pPr algn="just" eaLnBrk="1" hangingPunct="1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Hoạt động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3 :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Bày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tỏ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ý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kiến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WordArt 45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815340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Bảo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vệ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tài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nguyên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thiên</a:t>
            </a:r>
            <a:r>
              <a:rPr lang="en-US" sz="3600" b="1" kern="10" dirty="0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66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nhiên</a:t>
            </a:r>
            <a:endParaRPr lang="en-US" sz="3600" b="1" kern="10" dirty="0">
              <a:ln w="6600">
                <a:noFill/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458200" cy="1066800"/>
          </a:xfrm>
        </p:spPr>
        <p:txBody>
          <a:bodyPr/>
          <a:lstStyle/>
          <a:p>
            <a:pPr algn="just" eaLnBrk="1" hangingPunct="1"/>
            <a:r>
              <a:rPr lang="en-US" sz="2800" b="1" u="sng">
                <a:solidFill>
                  <a:srgbClr val="FFFF00"/>
                </a:solidFill>
                <a:latin typeface="Arial" charset="0"/>
                <a:cs typeface="Arial" charset="0"/>
              </a:rPr>
              <a:t>Bài tập 1 </a:t>
            </a: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: Theo em, những từ ngữ nào dưới đây chỉ tài nguyên thiên nhiên ? (SGK/45)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1676400" cy="533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</a:rPr>
              <a:t>Đất trồng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0" y="152400"/>
            <a:ext cx="8077200" cy="6858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>
                <a:solidFill>
                  <a:srgbClr val="FFFF00"/>
                </a:solidFill>
                <a:latin typeface="Arial"/>
                <a:cs typeface="Arial" pitchFamily="34" charset="0"/>
              </a:rPr>
              <a:t>1) Tìm hiểu về tài nguyên thiên nhiên: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90800" y="20574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Rừng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91000" y="20574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Đất ven biển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15200" y="2057400"/>
            <a:ext cx="1676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Cát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3200400"/>
            <a:ext cx="1752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Mỏ than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09800" y="3200400"/>
            <a:ext cx="18288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Mỏ dầu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91000" y="32004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Gió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0" y="4191000"/>
            <a:ext cx="2286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Thác n</a:t>
            </a:r>
            <a:r>
              <a:rPr lang="vi-VN" sz="2800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562600" y="3200400"/>
            <a:ext cx="3429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Ánh sáng mặt trời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4191000"/>
            <a:ext cx="2514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Vườn cà phê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562600" y="4191000"/>
            <a:ext cx="3276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Nhà máy xi măng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5334000"/>
            <a:ext cx="33528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Hồ n</a:t>
            </a:r>
            <a:r>
              <a:rPr lang="vi-VN" sz="2800">
                <a:solidFill>
                  <a:schemeClr val="bg1"/>
                </a:solidFill>
                <a:cs typeface="Arial" pitchFamily="34" charset="0"/>
              </a:rPr>
              <a:t>ướ</a:t>
            </a: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c tự nhiên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800600" y="5334000"/>
            <a:ext cx="30480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Arial"/>
                <a:cs typeface="Arial" pitchFamily="34" charset="0"/>
              </a:rPr>
              <a:t>Túi nước ngầm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542</TotalTime>
  <Words>1014</Words>
  <Application>Microsoft Office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HP001 4 hàng</vt:lpstr>
      <vt:lpstr>Times New Roman</vt:lpstr>
      <vt:lpstr>VNI-Commerce</vt:lpstr>
      <vt:lpstr>Blank</vt:lpstr>
      <vt:lpstr>PowerPoint Presentation</vt:lpstr>
      <vt:lpstr>AI NHANH AI ĐÚNG ?</vt:lpstr>
      <vt:lpstr>Câu 1 :Liên Hợp Quốc được thành lập vào thời gian nào ?</vt:lpstr>
      <vt:lpstr>Câu 2 : Tính đến năm 2005, Liên Hợp Quốc bao gồm bao nhiêu quốc gia thành viên ?</vt:lpstr>
      <vt:lpstr>Câu 3 : Công ước Quốc tế về Quyền trẻ em được Liên Hợp Quốc thông qua vào thời gian nào ?</vt:lpstr>
      <vt:lpstr>Câu 4 : Việt Nam gia nhập Liên Hợp Quốc vào thời gian nào ?</vt:lpstr>
      <vt:lpstr>Câu 5 : Người trong hình là ai ?</vt:lpstr>
      <vt:lpstr>Đạo đức</vt:lpstr>
      <vt:lpstr>Bài tập 1 : Theo em, những từ ngữ nào dưới đây chỉ tài nguyên thiên nhiên ? (SGK/45)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LONG HUNG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 THINH</dc:creator>
  <cp:lastModifiedBy>nguyenphamm1111@gmail.com</cp:lastModifiedBy>
  <cp:revision>94</cp:revision>
  <dcterms:created xsi:type="dcterms:W3CDTF">2010-03-28T02:45:19Z</dcterms:created>
  <dcterms:modified xsi:type="dcterms:W3CDTF">2023-04-12T16:32:59Z</dcterms:modified>
</cp:coreProperties>
</file>