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96" r:id="rId3"/>
    <p:sldId id="257" r:id="rId4"/>
    <p:sldId id="259" r:id="rId5"/>
    <p:sldId id="263" r:id="rId6"/>
    <p:sldId id="262" r:id="rId7"/>
    <p:sldId id="264" r:id="rId8"/>
    <p:sldId id="265" r:id="rId9"/>
    <p:sldId id="297" r:id="rId10"/>
    <p:sldId id="266" r:id="rId11"/>
    <p:sldId id="267" r:id="rId12"/>
    <p:sldId id="293" r:id="rId13"/>
    <p:sldId id="294" r:id="rId14"/>
    <p:sldId id="268" r:id="rId15"/>
    <p:sldId id="289" r:id="rId16"/>
    <p:sldId id="270" r:id="rId17"/>
    <p:sldId id="271" r:id="rId18"/>
    <p:sldId id="272" r:id="rId19"/>
    <p:sldId id="273" r:id="rId20"/>
    <p:sldId id="269" r:id="rId21"/>
    <p:sldId id="275" r:id="rId22"/>
    <p:sldId id="276" r:id="rId23"/>
    <p:sldId id="274" r:id="rId24"/>
    <p:sldId id="277" r:id="rId25"/>
    <p:sldId id="278" r:id="rId26"/>
    <p:sldId id="290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91" r:id="rId37"/>
    <p:sldId id="295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0000FF"/>
    <a:srgbClr val="FFFFCC"/>
    <a:srgbClr val="FF3300"/>
    <a:srgbClr val="9900FF"/>
    <a:srgbClr val="FF3399"/>
    <a:srgbClr val="FF0066"/>
    <a:srgbClr val="FFCC00"/>
    <a:srgbClr val="E6EF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61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ADD8E-D4BC-40BA-8BB6-3CB29A0D7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BC566-AEAC-455D-9378-A2423DD54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0A52-B4AA-46EB-97A1-960ADA0A8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F9A4E-EA34-4EE6-A624-BAF84E50F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5683C-60F1-448F-8E97-FEABC0DF9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30B8F-9759-4DE5-858A-E4ABA54F6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04FF1-9049-46B3-88AA-366F78273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0E5E8-8A42-47B6-8FF2-C7F3AB627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82FB2-8C86-4F0F-AB92-66D53E942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A0409-76EC-417C-B132-6C9D24EBF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48C1B-6227-4017-850C-4223D189D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A0274-44B1-484D-9659-A375791D4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C82E7-838A-4159-9A36-A049164AA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80E61-4F38-474E-838F-55716E5C9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33857-FD87-413F-9DD0-7AC2DFFD1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0EB4A-700D-4C10-A183-E849671A1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D4312-C3B5-4746-86ED-02F93667D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A8AAD-6EF1-414F-AC57-7C638BEE2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C9BFC-B661-4506-A6F8-A22EA2FE9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B9AE9-12F1-4D49-8F3D-FE0F78FAC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58ACC-7027-44A5-B85C-C8A036E9D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5BF46-B4C0-421D-B8F3-290F15885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E2E86-A136-415F-8CD1-6EFFF6F16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59888-B2FF-4899-A6A5-44C5B751D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042A8F2E-E0C5-4171-AE77-A7586AD49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600B48F-5D6F-4CA4-A26E-12081D514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07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09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0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2086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87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88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08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090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1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2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3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4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5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6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97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205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073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4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06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063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06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065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6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7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8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69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0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1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72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206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google.com.vn/imgres?imgurl=http://www.tinhte.com/upload/images/2007/05/pc/vaio.jpg&amp;imgrefurl=http://www.tinhte.com/forum/t4601/&amp;usg=__dxBfuzJQ8KdDf18p1ovNjV31aoQ=&amp;h=438&amp;w=700&amp;sz=183&amp;hl=vi&amp;start=47&amp;um=1&amp;tbnid=tkv-bfk-MCKAOM:&amp;tbnh=88&amp;tbnw=140&amp;prev=/images?q=hinh+nen+dep&amp;ndsp=20&amp;hl=vi&amp;sa=N&amp;start=40&amp;um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google.com.vn/imgres?imgurl=http://hinh.trochoivui.com/data/media/54/hinh_nen_cho_blog21.jpg&amp;imgrefurl=http://www.07k3.svcva.com/forum-f20/topic-t195.htm&amp;usg=__2SjCCjSNkO9-vQJ2XucKZIoZc9g=&amp;h=768&amp;w=1024&amp;sz=153&amp;hl=vi&amp;start=66&amp;um=1&amp;tbnid=vK_EfJmlY3yDCM:&amp;tbnh=113&amp;tbnw=150&amp;prev=/images?q=hinh+nen+dep&amp;ndsp=20&amp;hl=vi&amp;sa=N&amp;start=60&amp;um=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ages.google.com.vn/imgres?imgurl=http://img.photo.zing.vn/file_uploads/gallery/w642h/2008/05/05/32120999995614.jpg&amp;imgrefurl=http://photo.zing.vn/photo/gallery/album.98786.html&amp;usg=__IGQ0DGAHkwh0TVzT0S0-aqjDOWM=&amp;h=374&amp;w=500&amp;sz=23&amp;hl=vi&amp;start=150&amp;um=1&amp;tbnid=visQ7IbiO9sS_M:&amp;tbnh=97&amp;tbnw=130&amp;prev=/images?q=hinh+nen+dep&amp;ndsp=20&amp;hl=vi&amp;sa=N&amp;start=140&amp;um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google.com.vn/imgres?imgurl=http://hinh.trochoivui.com/data/media/54/hinh_nen_cho_blog21.jpg&amp;imgrefurl=http://www.07k3.svcva.com/forum-f20/topic-t195.htm&amp;usg=__2SjCCjSNkO9-vQJ2XucKZIoZc9g=&amp;h=768&amp;w=1024&amp;sz=153&amp;hl=vi&amp;start=66&amp;um=1&amp;tbnid=vK_EfJmlY3yDCM:&amp;tbnh=113&amp;tbnw=150&amp;prev=/images?q=hinh+nen+dep&amp;ndsp=20&amp;hl=vi&amp;sa=N&amp;start=60&amp;um=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google.com.vn/imgres?imgurl=http://hinh.trochoivui.com/data/media/54/hinh_nen_cho_blog21.jpg&amp;imgrefurl=http://www.07k3.svcva.com/forum-f20/topic-t195.htm&amp;usg=__2SjCCjSNkO9-vQJ2XucKZIoZc9g=&amp;h=768&amp;w=1024&amp;sz=153&amp;hl=vi&amp;start=66&amp;um=1&amp;tbnid=vK_EfJmlY3yDCM:&amp;tbnh=113&amp;tbnw=150&amp;prev=/images?q=hinh+nen+dep&amp;ndsp=20&amp;hl=vi&amp;sa=N&amp;start=60&amp;um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ages.google.com.vn/imgres?imgurl=http://img.photo.zing.vn/file_uploads/gallery/w642h/2008/05/05/32120999995614.jpg&amp;imgrefurl=http://photo.zing.vn/photo/gallery/album.98786.html&amp;usg=__IGQ0DGAHkwh0TVzT0S0-aqjDOWM=&amp;h=374&amp;w=500&amp;sz=23&amp;hl=vi&amp;start=150&amp;um=1&amp;tbnid=visQ7IbiO9sS_M:&amp;tbnh=97&amp;tbnw=130&amp;prev=/images?q=hinh+nen+dep&amp;ndsp=20&amp;hl=vi&amp;sa=N&amp;start=140&amp;um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images.google.com.vn/imgres?imgurl=http://files.myopera.com/xstt/albums/200352/Cartoon-Rabbit-01.jpg&amp;imgrefurl=http://my.opera.com/xstt/albums/showpic.dml?album=200352&amp;picture=3000850&amp;usg=__isBHMCL03sgdsw2eJV4UUAhHvBY=&amp;h=600&amp;w=800&amp;sz=43&amp;hl=vi&amp;start=153&amp;um=1&amp;tbnid=BUxO49_KJACxZM:&amp;tbnh=107&amp;tbnw=143&amp;prev=/images?q=hinh+nen+dep&amp;ndsp=20&amp;hl=vi&amp;sa=N&amp;start=140&amp;um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990600" y="1524000"/>
            <a:ext cx="3429000" cy="2171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Bài 19: Lắp rô – bốt</a:t>
            </a:r>
          </a:p>
          <a:p>
            <a:pPr algn="ctr"/>
            <a:r>
              <a:rPr lang="en-US" sz="36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1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04800" y="685800"/>
            <a:ext cx="716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                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371600" y="2743200"/>
            <a:ext cx="6248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dirty="0" smtClean="0"/>
              <a:t>HS </a:t>
            </a:r>
            <a:r>
              <a:rPr lang="vi-VN" sz="3200" dirty="0" smtClean="0"/>
              <a:t>đọc các chi tiết và đồ dùng cần thiết để lắp rô- bốt </a:t>
            </a:r>
            <a:r>
              <a:rPr lang="vi-VN" sz="3200" dirty="0" smtClean="0"/>
              <a:t>trong bảng SGK – tr57 và chọn đặt ra bên ngoài hộp đồ dùng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0" y="533400"/>
            <a:ext cx="9144000" cy="13716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 smtClean="0">
                <a:solidFill>
                  <a:srgbClr val="FF3300"/>
                </a:solidFill>
              </a:rPr>
              <a:t>Hướng</a:t>
            </a:r>
            <a:r>
              <a:rPr lang="en-US" sz="2800" dirty="0" smtClean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dẫn</a:t>
            </a:r>
            <a:endParaRPr lang="en-US" sz="2800" dirty="0">
              <a:solidFill>
                <a:srgbClr val="FF3300"/>
              </a:solidFill>
            </a:endParaRPr>
          </a:p>
          <a:p>
            <a:pPr algn="ctr"/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chọn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các</a:t>
            </a:r>
            <a:r>
              <a:rPr lang="en-US" sz="2800" dirty="0">
                <a:solidFill>
                  <a:srgbClr val="FF3300"/>
                </a:solidFill>
              </a:rPr>
              <a:t> chi </a:t>
            </a:r>
            <a:r>
              <a:rPr lang="en-US" sz="2800" dirty="0" err="1" smtClean="0">
                <a:solidFill>
                  <a:srgbClr val="FF3300"/>
                </a:solidFill>
              </a:rPr>
              <a:t>tiết</a:t>
            </a:r>
            <a:r>
              <a:rPr lang="vi-VN" sz="2800" dirty="0" smtClean="0">
                <a:solidFill>
                  <a:srgbClr val="FF3300"/>
                </a:solidFill>
              </a:rPr>
              <a:t> và dụng cụ</a:t>
            </a:r>
            <a:endParaRPr lang="en-US" sz="28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bgr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81000" y="2057400"/>
            <a:ext cx="8001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 dirty="0">
              <a:solidFill>
                <a:srgbClr val="0000FF"/>
              </a:solidFill>
            </a:endParaRPr>
          </a:p>
          <a:p>
            <a:r>
              <a:rPr lang="en-US" sz="4000" dirty="0" smtClean="0"/>
              <a:t>+</a:t>
            </a:r>
            <a:endParaRPr lang="en-US" sz="4000" dirty="0"/>
          </a:p>
          <a:p>
            <a:endParaRPr lang="en-US" sz="4000" dirty="0"/>
          </a:p>
        </p:txBody>
      </p:sp>
      <p:pic>
        <p:nvPicPr>
          <p:cNvPr id="6" name="Picture 2" descr="Bài 19. Lắp rô-bốt trang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1"/>
            <a:ext cx="88392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1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29800" cy="767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62200" y="1828800"/>
            <a:ext cx="5410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u="sng" dirty="0">
                <a:solidFill>
                  <a:srgbClr val="FF0066"/>
                </a:solidFill>
              </a:rPr>
              <a:t>*</a:t>
            </a:r>
            <a:r>
              <a:rPr lang="en-US" sz="5400" b="1" u="sng" dirty="0" err="1">
                <a:solidFill>
                  <a:srgbClr val="FF0066"/>
                </a:solidFill>
              </a:rPr>
              <a:t>Hoạt</a:t>
            </a:r>
            <a:r>
              <a:rPr lang="en-US" sz="5400" b="1" u="sng" dirty="0">
                <a:solidFill>
                  <a:srgbClr val="FF0066"/>
                </a:solidFill>
              </a:rPr>
              <a:t> </a:t>
            </a:r>
            <a:r>
              <a:rPr lang="en-US" sz="5400" b="1" u="sng" dirty="0" err="1">
                <a:solidFill>
                  <a:srgbClr val="FF0066"/>
                </a:solidFill>
              </a:rPr>
              <a:t>động</a:t>
            </a:r>
            <a:r>
              <a:rPr lang="en-US" sz="5400" b="1" u="sng" dirty="0">
                <a:solidFill>
                  <a:srgbClr val="FF0066"/>
                </a:solidFill>
              </a:rPr>
              <a:t> </a:t>
            </a:r>
            <a:r>
              <a:rPr lang="vi-VN" sz="5400" b="1" u="sng" dirty="0" smtClean="0">
                <a:solidFill>
                  <a:srgbClr val="FF0066"/>
                </a:solidFill>
              </a:rPr>
              <a:t>2</a:t>
            </a:r>
            <a:endParaRPr lang="en-US" sz="3600" dirty="0"/>
          </a:p>
          <a:p>
            <a:pPr>
              <a:spcBef>
                <a:spcPct val="50000"/>
              </a:spcBef>
            </a:pPr>
            <a:r>
              <a:rPr lang="vi-VN" sz="3600" dirty="0" smtClean="0"/>
              <a:t>Lắp từng bộ phận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bgr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81000" y="2057400"/>
            <a:ext cx="8001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>
              <a:solidFill>
                <a:srgbClr val="0000FF"/>
              </a:solidFill>
            </a:endParaRPr>
          </a:p>
          <a:p>
            <a:r>
              <a:rPr lang="en-US" sz="4000"/>
              <a:t>+Lắp chân rô-bốt (hình 2-sgk)</a:t>
            </a:r>
          </a:p>
          <a:p>
            <a:endParaRPr lang="en-US" sz="4000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990600" y="457200"/>
            <a:ext cx="7239000" cy="17526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</a:rPr>
              <a:t>Lắp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từng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bộ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phận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Re-exposure of DSC049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44725"/>
            <a:ext cx="70866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457200" y="0"/>
            <a:ext cx="5867400" cy="2514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Quan sát và thực hiện </a:t>
            </a: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0" y="4876800"/>
            <a:ext cx="3352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 rot="9287497">
            <a:off x="838200" y="3124200"/>
            <a:ext cx="1230313" cy="906463"/>
          </a:xfrm>
          <a:prstGeom prst="leftArrow">
            <a:avLst>
              <a:gd name="adj1" fmla="val 50000"/>
              <a:gd name="adj2" fmla="val 33932"/>
            </a:avLst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2209800" y="4876800"/>
            <a:ext cx="6172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-Dùng 2 tấm tam giác và 2 thanh thẳng hai lỗ lắp vào 4 thanh chữ U dài để làm mặt trước của thanh rô-bốt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0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33400" y="304800"/>
            <a:ext cx="815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 Hs lên lắp tiếp 4 thanh 3 lỗ vào tấm nhỏ để làm bàn chân rô-bốt </a:t>
            </a:r>
          </a:p>
        </p:txBody>
      </p:sp>
      <p:pic>
        <p:nvPicPr>
          <p:cNvPr id="17413" name="Picture 5" descr="Re-exposure of DSC05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667000"/>
            <a:ext cx="35814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Re-exposure of DSC050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22600"/>
            <a:ext cx="32004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Re-exposure of DSC05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882900"/>
            <a:ext cx="31242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533400" y="0"/>
            <a:ext cx="8077200" cy="3048000"/>
          </a:xfrm>
          <a:prstGeom prst="irregularSeal1">
            <a:avLst/>
          </a:prstGeom>
          <a:solidFill>
            <a:srgbClr val="F1F7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Quan sát và trả lời câu hỏi:</a:t>
            </a:r>
          </a:p>
          <a:p>
            <a:pPr algn="ctr"/>
            <a:r>
              <a:rPr lang="en-US" sz="2800"/>
              <a:t>Mỗi chân rô-bốt đươc lắp từ </a:t>
            </a:r>
          </a:p>
          <a:p>
            <a:pPr algn="ctr"/>
            <a:r>
              <a:rPr lang="en-US" sz="2800"/>
              <a:t>mấy thanh chữ U dài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3ed1ee7d1a7998892178ee0b57f57f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143000" y="3200400"/>
            <a:ext cx="7543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Chân rô-bốt được lắp từ </a:t>
            </a:r>
          </a:p>
          <a:p>
            <a:pPr>
              <a:spcBef>
                <a:spcPct val="50000"/>
              </a:spcBef>
            </a:pPr>
            <a:r>
              <a:rPr lang="en-US" sz="3600"/>
              <a:t>4 thanh chữ u dài.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0" y="0"/>
            <a:ext cx="3429000" cy="1981200"/>
          </a:xfrm>
          <a:prstGeom prst="rightArrow">
            <a:avLst>
              <a:gd name="adj1" fmla="val 50000"/>
              <a:gd name="adj2" fmla="val 43269"/>
            </a:avLst>
          </a:prstGeom>
          <a:solidFill>
            <a:srgbClr val="EDB1D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Đáp 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vai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762000" y="1524000"/>
            <a:ext cx="7848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04800" y="520700"/>
            <a:ext cx="8001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Hướng dẫn lắp hai chân  vào </a:t>
            </a:r>
          </a:p>
          <a:p>
            <a:r>
              <a:rPr lang="en-US" sz="2800">
                <a:solidFill>
                  <a:schemeClr val="bg1"/>
                </a:solidFill>
              </a:rPr>
              <a:t>hai bàn chân rô-bốt . Chú ý  vị trí trên dưới của thanh chữ U dài và khi lắp phải lắp các ốc,vít ở phía trong trước .</a:t>
            </a:r>
          </a:p>
        </p:txBody>
      </p:sp>
      <p:pic>
        <p:nvPicPr>
          <p:cNvPr id="20488" name="Picture 8" descr="Re-exposure of DSC050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971800"/>
            <a:ext cx="396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Re-exposure of DSC049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819400"/>
            <a:ext cx="3657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AutoShape 12"/>
          <p:cNvSpPr>
            <a:spLocks noChangeArrowheads="1"/>
          </p:cNvSpPr>
          <p:nvPr/>
        </p:nvSpPr>
        <p:spPr bwMode="auto">
          <a:xfrm rot="1958991" flipV="1">
            <a:off x="7543800" y="4267200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rgb-on-white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389" name="Picture 5" descr="Re-exposure of DSC049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3622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Re-exposure of DSC049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419600"/>
            <a:ext cx="2133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Re-exposure of DSC050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295400"/>
            <a:ext cx="269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3" descr="Re-exposure of DSC050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733800"/>
            <a:ext cx="25003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4" descr="Re-exposure of DSC050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3962400"/>
            <a:ext cx="2705100" cy="2895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16399" name="AutoShape 15"/>
          <p:cNvSpPr>
            <a:spLocks noChangeArrowheads="1"/>
          </p:cNvSpPr>
          <p:nvPr/>
        </p:nvSpPr>
        <p:spPr bwMode="auto">
          <a:xfrm rot="1958991" flipV="1">
            <a:off x="4648200" y="5638800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 rot="1958991" flipV="1">
            <a:off x="8001000" y="4495800"/>
            <a:ext cx="1143000" cy="304800"/>
          </a:xfrm>
          <a:prstGeom prst="leftArrow">
            <a:avLst>
              <a:gd name="adj1" fmla="val 50000"/>
              <a:gd name="adj2" fmla="val 93750"/>
            </a:avLst>
          </a:prstGeom>
          <a:solidFill>
            <a:srgbClr val="3333CC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 rot="1958991" flipV="1">
            <a:off x="8001000" y="6096000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6404" name="AutoShape 20"/>
          <p:cNvSpPr>
            <a:spLocks noChangeArrowheads="1"/>
          </p:cNvSpPr>
          <p:nvPr/>
        </p:nvSpPr>
        <p:spPr bwMode="auto">
          <a:xfrm rot="1958991">
            <a:off x="8001000" y="5334000"/>
            <a:ext cx="1143000" cy="484188"/>
          </a:xfrm>
          <a:prstGeom prst="leftArrow">
            <a:avLst>
              <a:gd name="adj1" fmla="val 50000"/>
              <a:gd name="adj2" fmla="val 59016"/>
            </a:avLst>
          </a:prstGeom>
          <a:solidFill>
            <a:srgbClr val="3333CC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3276600" y="0"/>
            <a:ext cx="533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Lắp ráp từng bộ phận</a:t>
            </a:r>
          </a:p>
        </p:txBody>
      </p:sp>
      <p:sp>
        <p:nvSpPr>
          <p:cNvPr id="21517" name="Text Box 23"/>
          <p:cNvSpPr txBox="1">
            <a:spLocks noChangeArrowheads="1"/>
          </p:cNvSpPr>
          <p:nvPr/>
        </p:nvSpPr>
        <p:spPr bwMode="auto">
          <a:xfrm>
            <a:off x="6629400" y="3124200"/>
            <a:ext cx="2133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6411" name="AutoShape 27"/>
          <p:cNvSpPr>
            <a:spLocks noChangeArrowheads="1"/>
          </p:cNvSpPr>
          <p:nvPr/>
        </p:nvSpPr>
        <p:spPr bwMode="auto">
          <a:xfrm>
            <a:off x="0" y="0"/>
            <a:ext cx="4038600" cy="3200400"/>
          </a:xfrm>
          <a:prstGeom prst="irregularSeal1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Nêu quy trình lắp chân </a:t>
            </a:r>
          </a:p>
          <a:p>
            <a:pPr algn="ctr"/>
            <a:r>
              <a:rPr lang="en-US" sz="2000"/>
              <a:t>và thanh đỡ rô-bốt ?</a:t>
            </a:r>
          </a:p>
        </p:txBody>
      </p:sp>
      <p:sp>
        <p:nvSpPr>
          <p:cNvPr id="16412" name="AutoShape 28"/>
          <p:cNvSpPr>
            <a:spLocks noChangeArrowheads="1"/>
          </p:cNvSpPr>
          <p:nvPr/>
        </p:nvSpPr>
        <p:spPr bwMode="auto">
          <a:xfrm>
            <a:off x="5486400" y="28956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6413" name="AutoShape 29"/>
          <p:cNvSpPr>
            <a:spLocks noChangeArrowheads="1"/>
          </p:cNvSpPr>
          <p:nvPr/>
        </p:nvSpPr>
        <p:spPr bwMode="auto">
          <a:xfrm>
            <a:off x="-228600" y="4419600"/>
            <a:ext cx="685800" cy="609600"/>
          </a:xfrm>
          <a:prstGeom prst="rightArrow">
            <a:avLst>
              <a:gd name="adj1" fmla="val 50000"/>
              <a:gd name="adj2" fmla="val 28125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6414" name="AutoShape 30"/>
          <p:cNvSpPr>
            <a:spLocks noChangeArrowheads="1"/>
          </p:cNvSpPr>
          <p:nvPr/>
        </p:nvSpPr>
        <p:spPr bwMode="auto">
          <a:xfrm>
            <a:off x="5715000" y="48006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 animBg="1"/>
      <p:bldP spid="16401" grpId="0" animBg="1"/>
      <p:bldP spid="16403" grpId="0" animBg="1"/>
      <p:bldP spid="16404" grpId="0" animBg="1"/>
      <p:bldP spid="16411" grpId="0" animBg="1"/>
      <p:bldP spid="16412" grpId="0" animBg="1"/>
      <p:bldP spid="16413" grpId="0" animBg="1"/>
      <p:bldP spid="164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" descr="99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04800" y="0"/>
            <a:ext cx="9448800" cy="6858000"/>
          </a:xfr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066800" y="1209272"/>
            <a:ext cx="70866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3600" b="1" dirty="0"/>
              <a:t>  </a:t>
            </a:r>
            <a:r>
              <a:rPr lang="vi-VN" sz="3000" b="1" dirty="0" smtClean="0"/>
              <a:t>- Kiểm tra sự chuẩn bị đồ dùng và nêu mục tiêu:</a:t>
            </a:r>
            <a:endParaRPr lang="en-US" sz="3000" dirty="0"/>
          </a:p>
          <a:p>
            <a:r>
              <a:rPr lang="en-US" sz="3000" dirty="0"/>
              <a:t>  -</a:t>
            </a:r>
            <a:r>
              <a:rPr lang="en-US" sz="3000" dirty="0" err="1"/>
              <a:t>Chọn</a:t>
            </a:r>
            <a:r>
              <a:rPr lang="en-US" sz="3000" dirty="0"/>
              <a:t> </a:t>
            </a:r>
            <a:r>
              <a:rPr lang="en-US" sz="3000" dirty="0" err="1"/>
              <a:t>đúng</a:t>
            </a:r>
            <a:r>
              <a:rPr lang="en-US" sz="3000" dirty="0"/>
              <a:t> </a:t>
            </a:r>
            <a:r>
              <a:rPr lang="en-US" sz="3000" dirty="0" err="1"/>
              <a:t>và</a:t>
            </a:r>
            <a:r>
              <a:rPr lang="en-US" sz="3000" dirty="0"/>
              <a:t> </a:t>
            </a:r>
            <a:r>
              <a:rPr lang="en-US" sz="3000" dirty="0" err="1"/>
              <a:t>đủ</a:t>
            </a:r>
            <a:r>
              <a:rPr lang="en-US" sz="3000" dirty="0"/>
              <a:t> </a:t>
            </a:r>
            <a:r>
              <a:rPr lang="en-US" sz="3000" dirty="0" err="1"/>
              <a:t>các</a:t>
            </a:r>
            <a:r>
              <a:rPr lang="en-US" sz="3000" dirty="0"/>
              <a:t> chi </a:t>
            </a:r>
            <a:r>
              <a:rPr lang="en-US" sz="3000" dirty="0" err="1"/>
              <a:t>tiết</a:t>
            </a:r>
            <a:r>
              <a:rPr lang="en-US" sz="3000" dirty="0"/>
              <a:t> </a:t>
            </a:r>
            <a:r>
              <a:rPr lang="en-US" sz="3000" dirty="0" err="1"/>
              <a:t>lắp</a:t>
            </a:r>
            <a:r>
              <a:rPr lang="en-US" sz="3000" dirty="0"/>
              <a:t> </a:t>
            </a:r>
          </a:p>
          <a:p>
            <a:r>
              <a:rPr lang="en-US" sz="3000" dirty="0"/>
              <a:t>    </a:t>
            </a:r>
            <a:r>
              <a:rPr lang="en-US" sz="3000" dirty="0" err="1"/>
              <a:t>rô-bốt</a:t>
            </a:r>
            <a:endParaRPr lang="en-US" sz="3000" dirty="0"/>
          </a:p>
          <a:p>
            <a:r>
              <a:rPr lang="en-US" sz="3000" dirty="0"/>
              <a:t>  -</a:t>
            </a:r>
            <a:r>
              <a:rPr lang="en-US" sz="3000" dirty="0" err="1"/>
              <a:t>Lắp</a:t>
            </a:r>
            <a:r>
              <a:rPr lang="en-US" sz="3000" dirty="0"/>
              <a:t> </a:t>
            </a:r>
            <a:r>
              <a:rPr lang="en-US" sz="3000" dirty="0" err="1"/>
              <a:t>đươc</a:t>
            </a:r>
            <a:r>
              <a:rPr lang="en-US" sz="3000" dirty="0"/>
              <a:t> </a:t>
            </a:r>
            <a:r>
              <a:rPr lang="en-US" sz="3000" dirty="0" err="1"/>
              <a:t>rô-bốt</a:t>
            </a:r>
            <a:r>
              <a:rPr lang="en-US" sz="3000" dirty="0"/>
              <a:t> </a:t>
            </a:r>
            <a:r>
              <a:rPr lang="en-US" sz="3000" dirty="0" err="1" smtClean="0"/>
              <a:t>đúng</a:t>
            </a:r>
            <a:r>
              <a:rPr lang="vi-VN" sz="3000" dirty="0" smtClean="0"/>
              <a:t> </a:t>
            </a:r>
            <a:r>
              <a:rPr lang="en-US" sz="3000" dirty="0" err="1" smtClean="0"/>
              <a:t>kĩ</a:t>
            </a:r>
            <a:r>
              <a:rPr lang="en-US" sz="3000" dirty="0" smtClean="0"/>
              <a:t> </a:t>
            </a:r>
            <a:r>
              <a:rPr lang="en-US" sz="3000" dirty="0" err="1"/>
              <a:t>thuật</a:t>
            </a:r>
            <a:r>
              <a:rPr lang="en-US" sz="3000" dirty="0"/>
              <a:t> </a:t>
            </a:r>
            <a:r>
              <a:rPr lang="en-US" sz="3000" dirty="0" err="1"/>
              <a:t>đúng</a:t>
            </a:r>
            <a:r>
              <a:rPr lang="en-US" sz="3000" dirty="0"/>
              <a:t> </a:t>
            </a:r>
            <a:r>
              <a:rPr lang="en-US" sz="3000" dirty="0" err="1"/>
              <a:t>quy</a:t>
            </a:r>
            <a:r>
              <a:rPr lang="en-US" sz="3000" dirty="0"/>
              <a:t> </a:t>
            </a:r>
            <a:r>
              <a:rPr lang="en-US" sz="3000" dirty="0" err="1"/>
              <a:t>trình</a:t>
            </a:r>
            <a:endParaRPr lang="en-US" sz="3000" dirty="0"/>
          </a:p>
          <a:p>
            <a:r>
              <a:rPr lang="en-US" sz="3000" dirty="0"/>
              <a:t>  -</a:t>
            </a:r>
            <a:r>
              <a:rPr lang="en-US" sz="3000" dirty="0" err="1"/>
              <a:t>Rèn</a:t>
            </a:r>
            <a:r>
              <a:rPr lang="en-US" sz="3000" dirty="0"/>
              <a:t> </a:t>
            </a:r>
            <a:r>
              <a:rPr lang="en-US" sz="3000" dirty="0" err="1"/>
              <a:t>luyện</a:t>
            </a:r>
            <a:r>
              <a:rPr lang="en-US" sz="3000" dirty="0"/>
              <a:t> </a:t>
            </a:r>
            <a:r>
              <a:rPr lang="en-US" sz="3000" dirty="0" err="1"/>
              <a:t>tính</a:t>
            </a:r>
            <a:r>
              <a:rPr lang="en-US" sz="3000" dirty="0"/>
              <a:t> </a:t>
            </a:r>
            <a:r>
              <a:rPr lang="en-US" sz="3000" dirty="0" err="1"/>
              <a:t>khéo</a:t>
            </a:r>
            <a:r>
              <a:rPr lang="en-US" sz="3000" dirty="0"/>
              <a:t> </a:t>
            </a:r>
            <a:r>
              <a:rPr lang="en-US" sz="3000" dirty="0" err="1"/>
              <a:t>léo</a:t>
            </a:r>
            <a:r>
              <a:rPr lang="en-US" sz="3000" dirty="0"/>
              <a:t> </a:t>
            </a:r>
            <a:r>
              <a:rPr lang="en-US" sz="3000" dirty="0" err="1" smtClean="0"/>
              <a:t>và</a:t>
            </a:r>
            <a:r>
              <a:rPr lang="vi-VN" sz="3000" dirty="0" smtClean="0"/>
              <a:t> </a:t>
            </a:r>
            <a:r>
              <a:rPr lang="en-US" sz="3000" dirty="0" err="1" smtClean="0"/>
              <a:t>kiên</a:t>
            </a:r>
            <a:r>
              <a:rPr lang="en-US" sz="3000" dirty="0" smtClean="0"/>
              <a:t> </a:t>
            </a:r>
            <a:r>
              <a:rPr lang="en-US" sz="3000" dirty="0" err="1"/>
              <a:t>nhẫn</a:t>
            </a:r>
            <a:r>
              <a:rPr lang="en-US" sz="3000" dirty="0"/>
              <a:t> </a:t>
            </a:r>
            <a:r>
              <a:rPr lang="en-US" sz="3000" dirty="0" err="1"/>
              <a:t>khi</a:t>
            </a:r>
            <a:r>
              <a:rPr lang="en-US" sz="3000" dirty="0"/>
              <a:t> </a:t>
            </a:r>
            <a:r>
              <a:rPr lang="en-US" sz="3000" dirty="0" err="1"/>
              <a:t>lắp</a:t>
            </a:r>
            <a:r>
              <a:rPr lang="en-US" sz="3000" dirty="0"/>
              <a:t> ,</a:t>
            </a:r>
            <a:r>
              <a:rPr lang="en-US" sz="3000" dirty="0" err="1"/>
              <a:t>tháo</a:t>
            </a:r>
            <a:r>
              <a:rPr lang="en-US" sz="3000" dirty="0"/>
              <a:t>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vi-VN" sz="3000" dirty="0" smtClean="0"/>
              <a:t> </a:t>
            </a:r>
            <a:r>
              <a:rPr lang="en-US" sz="3000" dirty="0" smtClean="0"/>
              <a:t>chi </a:t>
            </a:r>
            <a:r>
              <a:rPr lang="en-US" sz="3000" dirty="0" err="1"/>
              <a:t>tiết</a:t>
            </a:r>
            <a:r>
              <a:rPr lang="en-US" sz="3000" dirty="0"/>
              <a:t>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rô-bốt</a:t>
            </a:r>
            <a:r>
              <a:rPr lang="en-US" sz="3000" dirty="0"/>
              <a:t>.</a:t>
            </a:r>
          </a:p>
        </p:txBody>
      </p:sp>
      <p:sp>
        <p:nvSpPr>
          <p:cNvPr id="4115" name="WordArt 19"/>
          <p:cNvSpPr>
            <a:spLocks noChangeArrowheads="1" noChangeShapeType="1" noTextEdit="1"/>
          </p:cNvSpPr>
          <p:nvPr/>
        </p:nvSpPr>
        <p:spPr bwMode="auto">
          <a:xfrm>
            <a:off x="1981200" y="0"/>
            <a:ext cx="54102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I-</a:t>
            </a:r>
            <a:r>
              <a:rPr lang="vi-VN" sz="3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Khởi động</a:t>
            </a:r>
            <a:endParaRPr lang="en-US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" descr="79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52400"/>
            <a:ext cx="9144000" cy="7010400"/>
          </a:xfrm>
          <a:noFill/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09600" y="0"/>
            <a:ext cx="716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66"/>
                </a:solidFill>
              </a:rPr>
              <a:t>+</a:t>
            </a:r>
            <a:r>
              <a:rPr lang="en-US" sz="3600">
                <a:solidFill>
                  <a:srgbClr val="0000FF"/>
                </a:solidFill>
              </a:rPr>
              <a:t>Lắp thân rô –bốt(hình 3 –sgk)</a:t>
            </a: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533400" y="685800"/>
            <a:ext cx="8229600" cy="3200400"/>
          </a:xfrm>
          <a:prstGeom prst="irregularSeal1">
            <a:avLst/>
          </a:prstGeom>
          <a:solidFill>
            <a:srgbClr val="F1F7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0066"/>
                </a:solidFill>
              </a:rPr>
              <a:t>Quan sát và trả lời câu hỏi : Để lắp thân rô-bốt </a:t>
            </a:r>
          </a:p>
          <a:p>
            <a:pPr algn="ctr"/>
            <a:r>
              <a:rPr lang="en-US" sz="2000">
                <a:solidFill>
                  <a:srgbClr val="FF0066"/>
                </a:solidFill>
              </a:rPr>
              <a:t>chúng ta cần có những chi tiết nào?</a:t>
            </a:r>
          </a:p>
        </p:txBody>
      </p:sp>
      <p:pic>
        <p:nvPicPr>
          <p:cNvPr id="22536" name="Picture 8" descr="Re-exposure of DSC049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86200"/>
            <a:ext cx="6629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inh_nen_cho_blog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295400" y="2590800"/>
            <a:ext cx="6934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Để lắp thân rô-bốt ta cần:1 tấm hai lỗ,1 thanh thẳng 9 lỗ,1 tấm nhỏ,4 ốc vít.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381000" y="304800"/>
            <a:ext cx="5029200" cy="1600200"/>
          </a:xfrm>
          <a:prstGeom prst="homePlate">
            <a:avLst>
              <a:gd name="adj" fmla="val 78571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/>
              <a:t>Đáp 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447800" y="1981200"/>
            <a:ext cx="678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/>
          </a:p>
        </p:txBody>
      </p:sp>
      <p:pic>
        <p:nvPicPr>
          <p:cNvPr id="24579" name="Picture 6" descr="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895600" y="2057400"/>
            <a:ext cx="5334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 dirty="0" smtClean="0"/>
              <a:t>HS thực hành</a:t>
            </a:r>
            <a:r>
              <a:rPr lang="en-US" sz="3600" dirty="0" smtClean="0"/>
              <a:t> </a:t>
            </a:r>
            <a:r>
              <a:rPr lang="en-US" sz="3600" dirty="0" err="1" smtClean="0"/>
              <a:t>lắp</a:t>
            </a:r>
            <a:endParaRPr lang="en-US" sz="3600" dirty="0"/>
          </a:p>
          <a:p>
            <a:pPr>
              <a:spcBef>
                <a:spcPct val="50000"/>
              </a:spcBef>
            </a:pPr>
            <a:r>
              <a:rPr lang="en-US" sz="3600" dirty="0"/>
              <a:t> </a:t>
            </a:r>
            <a:r>
              <a:rPr lang="en-US" sz="3600" dirty="0" err="1"/>
              <a:t>thân</a:t>
            </a:r>
            <a:r>
              <a:rPr lang="en-US" sz="3600" dirty="0"/>
              <a:t> </a:t>
            </a:r>
            <a:r>
              <a:rPr lang="en-US" sz="3600" dirty="0" err="1"/>
              <a:t>rô-bốt</a:t>
            </a:r>
            <a:endParaRPr lang="en-US" sz="3600" dirty="0"/>
          </a:p>
        </p:txBody>
      </p:sp>
      <p:sp>
        <p:nvSpPr>
          <p:cNvPr id="24581" name="Text Box 18"/>
          <p:cNvSpPr txBox="1">
            <a:spLocks noChangeArrowheads="1"/>
          </p:cNvSpPr>
          <p:nvPr/>
        </p:nvSpPr>
        <p:spPr bwMode="auto">
          <a:xfrm>
            <a:off x="5546725" y="250666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 descr="3212099999561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85800" y="0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0000FF"/>
                </a:solidFill>
              </a:rPr>
              <a:t>+Lắp đầu rô-bốt(hình 4 ,sgk)</a:t>
            </a: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533400" y="609600"/>
            <a:ext cx="7924800" cy="2743200"/>
          </a:xfrm>
          <a:prstGeom prst="irregularSeal1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Quan sát và nhận xét :</a:t>
            </a:r>
          </a:p>
          <a:p>
            <a:pPr algn="ctr"/>
            <a:r>
              <a:rPr lang="en-US" sz="2400"/>
              <a:t>Mối ghép đầu rô-bốt gồm mấy chi tiết</a:t>
            </a:r>
          </a:p>
        </p:txBody>
      </p:sp>
      <p:pic>
        <p:nvPicPr>
          <p:cNvPr id="24586" name="Picture 10" descr="Re-exposure of DSC049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302000"/>
            <a:ext cx="30480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 descr="Re-exposure of DSC049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124200"/>
            <a:ext cx="3886200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5791200" y="6019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Mặt trước 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371600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Mặt sau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hinh_nen_cho_blog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33400" y="2895600"/>
            <a:ext cx="7467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Bánh đai, bánh xe , thanh chữ U ngắn,thanh thẳng 5 lỗ,vít dài.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2743200" y="0"/>
            <a:ext cx="4191000" cy="2819400"/>
          </a:xfrm>
          <a:prstGeom prst="cloudCallout">
            <a:avLst>
              <a:gd name="adj1" fmla="val -76403"/>
              <a:gd name="adj2" fmla="val 38514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4000"/>
              <a:t>Đáp 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hinh_nen_cho_blog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219200" y="381000"/>
            <a:ext cx="64008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Lấy bánh đai  ,bánh xe,thanh thẳng 5 lỗ và thanhchữ u ngắn lắp vào vít dài để được đầu rô-bốt</a:t>
            </a:r>
          </a:p>
        </p:txBody>
      </p:sp>
      <p:pic>
        <p:nvPicPr>
          <p:cNvPr id="49157" name="Picture 5" descr="Re-exposure of DSC049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86200"/>
            <a:ext cx="3352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Re-exposure of DSC049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124200"/>
            <a:ext cx="419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 descr="3212099999561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81000" y="4572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</a:rPr>
              <a:t>+Lắp các bộ phận khác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85800" y="1447800"/>
            <a:ext cx="5867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-Lắp tay rô-bốt (hình 5a sgk):</a:t>
            </a:r>
          </a:p>
        </p:txBody>
      </p:sp>
      <p:pic>
        <p:nvPicPr>
          <p:cNvPr id="26634" name="Picture 10" descr="Re-exposure of DSC050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514600"/>
            <a:ext cx="4953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3ed1ee7d1a7998892178ee0b57f57f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066800" y="381000"/>
            <a:ext cx="7010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Lắp các chi tiết theo tuần tự :thanh chữ  L dài ,tấm tam giác thanh thẳng 3 lỗ,thanh thẳng 3 lỗ tiếp và thanh chữ L ngắn.</a:t>
            </a:r>
          </a:p>
        </p:txBody>
      </p:sp>
      <p:pic>
        <p:nvPicPr>
          <p:cNvPr id="27653" name="Picture 5" descr="Re-exposure of DSC050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352800"/>
            <a:ext cx="6705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Cartoon-Rabbit-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457200" y="304800"/>
            <a:ext cx="7924800" cy="1828800"/>
          </a:xfrm>
          <a:prstGeom prst="wedgeRoundRectCallout">
            <a:avLst>
              <a:gd name="adj1" fmla="val -16528"/>
              <a:gd name="adj2" fmla="val 95921"/>
              <a:gd name="adj3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600" dirty="0"/>
              <a:t>Hs </a:t>
            </a:r>
            <a:r>
              <a:rPr lang="vi-VN" sz="3600" dirty="0" smtClean="0"/>
              <a:t>thực hành </a:t>
            </a:r>
            <a:r>
              <a:rPr lang="en-US" sz="3600" dirty="0" err="1" smtClean="0"/>
              <a:t>lắp</a:t>
            </a:r>
            <a:r>
              <a:rPr lang="en-US" sz="3600" dirty="0" smtClean="0"/>
              <a:t> </a:t>
            </a:r>
            <a:r>
              <a:rPr lang="en-US" sz="3600" dirty="0" err="1"/>
              <a:t>tay</a:t>
            </a:r>
            <a:r>
              <a:rPr lang="en-US" sz="3600" dirty="0"/>
              <a:t> </a:t>
            </a:r>
            <a:r>
              <a:rPr lang="en-US" sz="3600" dirty="0" err="1"/>
              <a:t>thứ</a:t>
            </a:r>
            <a:r>
              <a:rPr lang="en-US" sz="3600" dirty="0"/>
              <a:t> </a:t>
            </a:r>
            <a:r>
              <a:rPr lang="en-US" sz="3600" dirty="0" err="1"/>
              <a:t>hai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rô-bốt</a:t>
            </a:r>
            <a:r>
              <a:rPr lang="en-US" sz="3600" dirty="0"/>
              <a:t> .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 </a:t>
            </a:r>
            <a:r>
              <a:rPr lang="en-US" sz="3600" dirty="0" err="1"/>
              <a:t>lắp</a:t>
            </a:r>
            <a:r>
              <a:rPr lang="en-US" sz="3600" dirty="0"/>
              <a:t> </a:t>
            </a:r>
            <a:r>
              <a:rPr lang="en-US" sz="3600" dirty="0" err="1"/>
              <a:t>cần</a:t>
            </a:r>
            <a:r>
              <a:rPr lang="en-US" sz="3600" dirty="0"/>
              <a:t> </a:t>
            </a:r>
            <a:r>
              <a:rPr lang="en-US" sz="3600" dirty="0" err="1"/>
              <a:t>lưu</a:t>
            </a:r>
            <a:r>
              <a:rPr lang="en-US" sz="3600" dirty="0"/>
              <a:t> ý </a:t>
            </a:r>
            <a:r>
              <a:rPr lang="en-US" sz="3600" dirty="0" err="1"/>
              <a:t>để</a:t>
            </a:r>
            <a:r>
              <a:rPr lang="en-US" sz="3600" dirty="0"/>
              <a:t> 2 </a:t>
            </a:r>
            <a:r>
              <a:rPr lang="en-US" sz="3600" dirty="0" err="1"/>
              <a:t>tay</a:t>
            </a:r>
            <a:r>
              <a:rPr lang="en-US" sz="3600" dirty="0"/>
              <a:t> </a:t>
            </a:r>
            <a:r>
              <a:rPr lang="en-US" sz="3600" dirty="0" err="1"/>
              <a:t>đối</a:t>
            </a:r>
            <a:r>
              <a:rPr lang="en-US" sz="3600" dirty="0"/>
              <a:t> </a:t>
            </a:r>
            <a:r>
              <a:rPr lang="en-US" sz="3600" dirty="0" err="1"/>
              <a:t>nhau</a:t>
            </a:r>
            <a:r>
              <a:rPr lang="en-US" sz="3600" dirty="0"/>
              <a:t> (</a:t>
            </a:r>
            <a:r>
              <a:rPr lang="en-US" sz="3600" dirty="0" err="1"/>
              <a:t>tay</a:t>
            </a:r>
            <a:r>
              <a:rPr lang="en-US" sz="3600" dirty="0"/>
              <a:t> </a:t>
            </a:r>
            <a:r>
              <a:rPr lang="en-US" sz="3600" dirty="0" err="1"/>
              <a:t>phải</a:t>
            </a:r>
            <a:r>
              <a:rPr lang="en-US" sz="3600" dirty="0"/>
              <a:t> ,</a:t>
            </a:r>
            <a:r>
              <a:rPr lang="en-US" sz="3600" dirty="0" err="1"/>
              <a:t>tay</a:t>
            </a:r>
            <a:r>
              <a:rPr lang="en-US" sz="3600" dirty="0"/>
              <a:t> </a:t>
            </a:r>
            <a:r>
              <a:rPr lang="en-US" sz="3600" dirty="0" err="1"/>
              <a:t>trái</a:t>
            </a:r>
            <a:r>
              <a:rPr lang="en-US" sz="3600" dirty="0"/>
              <a:t>)</a:t>
            </a:r>
          </a:p>
          <a:p>
            <a:pPr algn="ctr"/>
            <a:endParaRPr lang="en-US" sz="3600" dirty="0"/>
          </a:p>
        </p:txBody>
      </p:sp>
      <p:pic>
        <p:nvPicPr>
          <p:cNvPr id="28682" name="Picture 10" descr="Re-exposure of DSC050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048000"/>
            <a:ext cx="6019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AutoShape 11"/>
          <p:cNvSpPr>
            <a:spLocks noChangeArrowheads="1"/>
          </p:cNvSpPr>
          <p:nvPr/>
        </p:nvSpPr>
        <p:spPr bwMode="auto">
          <a:xfrm rot="14239067" flipV="1">
            <a:off x="2477293" y="5371307"/>
            <a:ext cx="684213" cy="457200"/>
          </a:xfrm>
          <a:prstGeom prst="leftArrow">
            <a:avLst>
              <a:gd name="adj1" fmla="val 50000"/>
              <a:gd name="adj2" fmla="val 37413"/>
            </a:avLst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 rot="2269907" flipV="1">
            <a:off x="5715000" y="6172200"/>
            <a:ext cx="684213" cy="457200"/>
          </a:xfrm>
          <a:prstGeom prst="leftArrow">
            <a:avLst>
              <a:gd name="adj1" fmla="val 50000"/>
              <a:gd name="adj2" fmla="val 37413"/>
            </a:avLst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 animBg="1"/>
      <p:bldP spid="2868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33400" y="0"/>
            <a:ext cx="769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-Lắp ăng ten :</a:t>
            </a:r>
          </a:p>
          <a:p>
            <a:r>
              <a:rPr lang="en-US" sz="3600"/>
              <a:t>  </a:t>
            </a:r>
          </a:p>
        </p:txBody>
      </p:sp>
      <p:pic>
        <p:nvPicPr>
          <p:cNvPr id="29701" name="Picture 5" descr="Re-exposure of DSC049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0"/>
            <a:ext cx="5010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1066800" y="533400"/>
            <a:ext cx="7239000" cy="2286000"/>
          </a:xfrm>
          <a:prstGeom prst="irregularSeal1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Quan sát và trả lời câu hỏi </a:t>
            </a:r>
          </a:p>
          <a:p>
            <a:pPr algn="ctr"/>
            <a:r>
              <a:rPr lang="en-US" sz="2400"/>
              <a:t>:ăngten gồm mấy chi tiết?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371600" y="1066800"/>
            <a:ext cx="53308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4400"/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2971800" y="762000"/>
            <a:ext cx="4800600" cy="449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2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II- Khám phá: </a:t>
            </a:r>
            <a:endParaRPr lang="en-US" sz="3200" kern="10" dirty="0">
              <a:ln w="9525">
                <a:noFill/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1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29800" cy="767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286000" y="2789238"/>
            <a:ext cx="5562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600"/>
              <a:t>Lắp ăngten gồm:2 thanh thẳng 9 lỗ</a:t>
            </a:r>
          </a:p>
          <a:p>
            <a:r>
              <a:rPr lang="en-US" sz="3600"/>
              <a:t>,1 thanh chữ U ngắn,2 ốc vít.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2286000" y="1143000"/>
            <a:ext cx="4495800" cy="1828800"/>
          </a:xfrm>
          <a:prstGeom prst="rightArrow">
            <a:avLst>
              <a:gd name="adj1" fmla="val 50000"/>
              <a:gd name="adj2" fmla="val 61458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/>
              <a:t>Đáp án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9" descr="68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752600" y="1208088"/>
            <a:ext cx="5943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 dirty="0"/>
              <a:t> </a:t>
            </a:r>
            <a:r>
              <a:rPr lang="en-US" sz="3200" dirty="0">
                <a:solidFill>
                  <a:srgbClr val="0000FF"/>
                </a:solidFill>
              </a:rPr>
              <a:t>Hs </a:t>
            </a:r>
            <a:r>
              <a:rPr lang="en-US" sz="3200" dirty="0" err="1" smtClean="0">
                <a:solidFill>
                  <a:srgbClr val="0000FF"/>
                </a:solidFill>
              </a:rPr>
              <a:t>lắp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ăngten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</a:p>
          <a:p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lưu</a:t>
            </a:r>
            <a:r>
              <a:rPr lang="en-US" sz="3200" dirty="0">
                <a:solidFill>
                  <a:srgbClr val="0000FF"/>
                </a:solidFill>
              </a:rPr>
              <a:t> ý </a:t>
            </a:r>
            <a:r>
              <a:rPr lang="en-US" sz="3200" dirty="0" err="1">
                <a:solidFill>
                  <a:srgbClr val="0000FF"/>
                </a:solidFill>
              </a:rPr>
              <a:t>hs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góc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mở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ăngten</a:t>
            </a:r>
            <a:r>
              <a:rPr lang="en-US" sz="3200" dirty="0">
                <a:solidFill>
                  <a:srgbClr val="0000FF"/>
                </a:solidFill>
              </a:rPr>
              <a:t> .</a:t>
            </a:r>
          </a:p>
        </p:txBody>
      </p:sp>
      <p:pic>
        <p:nvPicPr>
          <p:cNvPr id="31751" name="Picture 7" descr="Re-exposure of DSC049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895600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AutoShape 8"/>
          <p:cNvSpPr>
            <a:spLocks noChangeArrowheads="1"/>
          </p:cNvSpPr>
          <p:nvPr/>
        </p:nvSpPr>
        <p:spPr bwMode="auto">
          <a:xfrm rot="1958991" flipV="1">
            <a:off x="4572000" y="4267200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4" descr="14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09600" y="0"/>
            <a:ext cx="746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-Lắp trục bánh xe :</a:t>
            </a:r>
          </a:p>
          <a:p>
            <a:r>
              <a:rPr lang="en-US" sz="3600"/>
              <a:t>  </a:t>
            </a: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1066800" y="304800"/>
            <a:ext cx="6629400" cy="3352800"/>
          </a:xfrm>
          <a:prstGeom prst="irregularSeal1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Quan sát và trả lời:</a:t>
            </a:r>
          </a:p>
          <a:p>
            <a:pPr algn="ctr"/>
            <a:r>
              <a:rPr lang="en-US" sz="2400"/>
              <a:t> phải lắp mấy trục bánh xe?</a:t>
            </a:r>
          </a:p>
        </p:txBody>
      </p:sp>
      <p:pic>
        <p:nvPicPr>
          <p:cNvPr id="32776" name="Picture 8" descr="Re-exposure of DSC050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24200"/>
            <a:ext cx="31051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AutoShape 9"/>
          <p:cNvSpPr>
            <a:spLocks noChangeArrowheads="1"/>
          </p:cNvSpPr>
          <p:nvPr/>
        </p:nvSpPr>
        <p:spPr bwMode="auto">
          <a:xfrm rot="1958991" flipV="1">
            <a:off x="2286000" y="5943600"/>
            <a:ext cx="1143000" cy="4572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4038600" y="3124200"/>
            <a:ext cx="4114800" cy="2209800"/>
          </a:xfrm>
          <a:prstGeom prst="cloudCallout">
            <a:avLst>
              <a:gd name="adj1" fmla="val -44944"/>
              <a:gd name="adj2" fmla="val 88722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/>
              <a:t>Đáp án :Phải lắp 2 trục bánh xe.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animBg="1"/>
      <p:bldP spid="32777" grpId="0" animBg="1"/>
      <p:bldP spid="3277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 descr="bgrnew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685800" y="1600200"/>
            <a:ext cx="701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990600" y="2286000"/>
            <a:ext cx="6324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Lắp rô-bốt theo các bước :</a:t>
            </a:r>
          </a:p>
          <a:p>
            <a:r>
              <a:rPr lang="en-US" sz="3200"/>
              <a:t> -Lắp đầu rô-bốt vào thân .</a:t>
            </a:r>
          </a:p>
          <a:p>
            <a:r>
              <a:rPr lang="en-US" sz="3200"/>
              <a:t> -Lắp thân rô-bốt vào thanh đỡ cùng với hai tấm tam giác .</a:t>
            </a:r>
          </a:p>
          <a:p>
            <a:r>
              <a:rPr lang="en-US" sz="3200"/>
              <a:t> -Lắp ăngten vào thân rô-bốt .</a:t>
            </a:r>
          </a:p>
          <a:p>
            <a:r>
              <a:rPr lang="en-US" sz="3200"/>
              <a:t>-Lắp hai tay vào khớp vai rô-bốt .</a:t>
            </a:r>
          </a:p>
          <a:p>
            <a:r>
              <a:rPr lang="en-US" sz="3200"/>
              <a:t>-Lắp các trục bánh xe vào tấm đỡ rô-bốt .</a:t>
            </a:r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609600" y="381000"/>
            <a:ext cx="8077200" cy="16764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/>
              <a:t>c.Lắp ráp rô-bốt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5" descr="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85800" y="257175"/>
            <a:ext cx="78486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3600">
              <a:solidFill>
                <a:srgbClr val="FF0066"/>
              </a:solidFill>
            </a:endParaRPr>
          </a:p>
          <a:p>
            <a:pPr algn="ctr"/>
            <a:r>
              <a:rPr lang="en-US" sz="3200"/>
              <a:t>  Khi lắp thân rô-bốt vào giá đỡ thân cần chú ý </a:t>
            </a:r>
          </a:p>
          <a:p>
            <a:pPr algn="ctr"/>
            <a:r>
              <a:rPr lang="en-US" sz="3200"/>
              <a:t>lắp cùng với tấm tam giác vào giá đỡ .</a:t>
            </a:r>
          </a:p>
          <a:p>
            <a:pPr algn="ctr"/>
            <a:r>
              <a:rPr lang="en-US" sz="3200"/>
              <a:t> Lắp ăngten vào thân rô-bốt phải</a:t>
            </a:r>
          </a:p>
          <a:p>
            <a:pPr algn="ctr"/>
            <a:r>
              <a:rPr lang="en-US" sz="3200"/>
              <a:t> dựa vào hình mặt sau của rô-bốt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1143000" y="4191000"/>
            <a:ext cx="670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4825" name="Picture 9" descr="Re-exposure of DSC050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429000"/>
            <a:ext cx="693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7" name="AutoShape 11"/>
          <p:cNvSpPr>
            <a:spLocks noChangeArrowheads="1"/>
          </p:cNvSpPr>
          <p:nvPr/>
        </p:nvSpPr>
        <p:spPr bwMode="auto">
          <a:xfrm>
            <a:off x="2667000" y="0"/>
            <a:ext cx="3733800" cy="914400"/>
          </a:xfrm>
          <a:prstGeom prst="foldedCorner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FF0066"/>
                </a:solidFill>
              </a:rPr>
              <a:t>Chú 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Re-exposure of DSC05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2057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Re-exposure of Rotation of DSC050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685800"/>
            <a:ext cx="1752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 descr="Re-exposure of DSC050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04800"/>
            <a:ext cx="2209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 descr="Re-exposure of DSC050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3886200"/>
            <a:ext cx="1905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 descr="Re-exposure of DSC050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267200"/>
            <a:ext cx="1955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3124200" y="0"/>
            <a:ext cx="320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Lắp ráp rô-bốt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04800" y="2971800"/>
            <a:ext cx="2057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Lắp đầu rô-bốt vào thân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3276600" y="3048000"/>
            <a:ext cx="2438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2400"/>
              <a:t>Lắp thân rô-bốt vào thanh đỡ cùng với hai tấm tam giác 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6629400" y="2895600"/>
            <a:ext cx="251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Lắp ăngten vào thân rô-bốt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0" y="4800600"/>
            <a:ext cx="1371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Lắp hai tay vào khớp vai rô-bốt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7010400" y="4572000"/>
            <a:ext cx="2133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Lắp các trục bánh xe vào tấm đỡ rô-bốt .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50194" name="AutoShape 18"/>
          <p:cNvSpPr>
            <a:spLocks noChangeArrowheads="1"/>
          </p:cNvSpPr>
          <p:nvPr/>
        </p:nvSpPr>
        <p:spPr bwMode="auto">
          <a:xfrm>
            <a:off x="2286000" y="175260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D01906"/>
              </a:solidFill>
            </a:endParaRPr>
          </a:p>
        </p:txBody>
      </p:sp>
      <p:sp>
        <p:nvSpPr>
          <p:cNvPr id="50195" name="AutoShape 19"/>
          <p:cNvSpPr>
            <a:spLocks noChangeArrowheads="1"/>
          </p:cNvSpPr>
          <p:nvPr/>
        </p:nvSpPr>
        <p:spPr bwMode="auto">
          <a:xfrm>
            <a:off x="5715000" y="182880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D01906"/>
              </a:solidFill>
            </a:endParaRPr>
          </a:p>
        </p:txBody>
      </p:sp>
      <p:sp>
        <p:nvSpPr>
          <p:cNvPr id="50196" name="AutoShape 20"/>
          <p:cNvSpPr>
            <a:spLocks noChangeArrowheads="1"/>
          </p:cNvSpPr>
          <p:nvPr/>
        </p:nvSpPr>
        <p:spPr bwMode="auto">
          <a:xfrm>
            <a:off x="228600" y="42672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D01906"/>
              </a:solidFill>
            </a:endParaRPr>
          </a:p>
        </p:txBody>
      </p:sp>
      <p:sp>
        <p:nvSpPr>
          <p:cNvPr id="50197" name="AutoShape 21"/>
          <p:cNvSpPr>
            <a:spLocks noChangeArrowheads="1"/>
          </p:cNvSpPr>
          <p:nvPr/>
        </p:nvSpPr>
        <p:spPr bwMode="auto">
          <a:xfrm>
            <a:off x="3886200" y="48006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D0190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5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0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3" grpId="0"/>
      <p:bldP spid="50194" grpId="0" animBg="1"/>
      <p:bldP spid="50195" grpId="0" animBg="1"/>
      <p:bldP spid="50196" grpId="0" animBg="1"/>
      <p:bldP spid="5019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9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00850"/>
          </a:xfrm>
          <a:noFill/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838200" y="1828800"/>
            <a:ext cx="47244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4000" b="1" dirty="0" smtClean="0">
                <a:solidFill>
                  <a:srgbClr val="FF0000"/>
                </a:solidFill>
              </a:rPr>
              <a:t>IV- Vận dụng:</a:t>
            </a:r>
          </a:p>
          <a:p>
            <a:pPr algn="ctr">
              <a:spcBef>
                <a:spcPct val="50000"/>
              </a:spcBef>
            </a:pPr>
            <a:r>
              <a:rPr lang="vi-VN" sz="4000" dirty="0" smtClean="0">
                <a:solidFill>
                  <a:srgbClr val="0070C0"/>
                </a:solidFill>
              </a:rPr>
              <a:t>- Vận dụng các bước hướng dẫn trong tiết học thực hành lắp rô bốt tại nhà!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1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57200" y="2133600"/>
            <a:ext cx="80010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 dirty="0"/>
          </a:p>
          <a:p>
            <a:pPr>
              <a:spcBef>
                <a:spcPct val="50000"/>
              </a:spcBef>
            </a:pPr>
            <a:r>
              <a:rPr lang="en-US" sz="3600" dirty="0"/>
              <a:t> </a:t>
            </a:r>
            <a:r>
              <a:rPr lang="en-US" sz="2800" dirty="0" err="1">
                <a:solidFill>
                  <a:srgbClr val="0070C0"/>
                </a:solidFill>
              </a:rPr>
              <a:t>Người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sản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xuất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rô-bốt</a:t>
            </a:r>
            <a:r>
              <a:rPr lang="en-US" sz="2800" dirty="0">
                <a:solidFill>
                  <a:srgbClr val="0070C0"/>
                </a:solidFill>
              </a:rPr>
              <a:t> (</a:t>
            </a:r>
            <a:r>
              <a:rPr lang="en-US" sz="2800" dirty="0" err="1">
                <a:solidFill>
                  <a:srgbClr val="0070C0"/>
                </a:solidFill>
              </a:rPr>
              <a:t>còn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gọi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người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máy</a:t>
            </a:r>
            <a:r>
              <a:rPr lang="en-US" sz="2800" dirty="0">
                <a:solidFill>
                  <a:srgbClr val="0070C0"/>
                </a:solidFill>
              </a:rPr>
              <a:t>)</a:t>
            </a:r>
            <a:r>
              <a:rPr lang="en-US" sz="2800" dirty="0" err="1">
                <a:solidFill>
                  <a:srgbClr val="0070C0"/>
                </a:solidFill>
              </a:rPr>
              <a:t>nhằm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để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giúp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việc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nhà</a:t>
            </a:r>
            <a:r>
              <a:rPr lang="en-US" sz="2800" dirty="0">
                <a:solidFill>
                  <a:srgbClr val="0070C0"/>
                </a:solidFill>
              </a:rPr>
              <a:t> ,</a:t>
            </a:r>
            <a:r>
              <a:rPr lang="en-US" sz="2800" dirty="0" err="1">
                <a:solidFill>
                  <a:srgbClr val="0070C0"/>
                </a:solidFill>
              </a:rPr>
              <a:t>hoặc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một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việc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khó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khăn</a:t>
            </a:r>
            <a:r>
              <a:rPr lang="en-US" sz="2800" dirty="0">
                <a:solidFill>
                  <a:srgbClr val="0070C0"/>
                </a:solidFill>
              </a:rPr>
              <a:t> ,</a:t>
            </a:r>
            <a:r>
              <a:rPr lang="en-US" sz="2800" dirty="0" err="1">
                <a:solidFill>
                  <a:srgbClr val="0070C0"/>
                </a:solidFill>
              </a:rPr>
              <a:t>nguy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hiểm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trong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máy</a:t>
            </a:r>
            <a:r>
              <a:rPr lang="en-US" sz="2800" dirty="0">
                <a:solidFill>
                  <a:srgbClr val="0070C0"/>
                </a:solidFill>
              </a:rPr>
              <a:t> ,</a:t>
            </a:r>
            <a:r>
              <a:rPr lang="en-US" sz="2800" dirty="0" err="1">
                <a:solidFill>
                  <a:srgbClr val="0070C0"/>
                </a:solidFill>
              </a:rPr>
              <a:t>hầm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mỏ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mà</a:t>
            </a:r>
            <a:r>
              <a:rPr lang="en-US" sz="2800" dirty="0">
                <a:solidFill>
                  <a:srgbClr val="0070C0"/>
                </a:solidFill>
              </a:rPr>
              <a:t> con </a:t>
            </a:r>
            <a:r>
              <a:rPr lang="en-US" sz="2800" dirty="0" err="1">
                <a:solidFill>
                  <a:srgbClr val="0070C0"/>
                </a:solidFill>
              </a:rPr>
              <a:t>người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không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đến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được</a:t>
            </a:r>
            <a:r>
              <a:rPr lang="en-US" sz="2800" dirty="0">
                <a:solidFill>
                  <a:srgbClr val="0070C0"/>
                </a:solidFill>
              </a:rPr>
              <a:t> .</a:t>
            </a:r>
            <a:r>
              <a:rPr lang="en-US" sz="2800" dirty="0" err="1">
                <a:solidFill>
                  <a:srgbClr val="0070C0"/>
                </a:solidFill>
              </a:rPr>
              <a:t>Bài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học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hôm</a:t>
            </a:r>
            <a:r>
              <a:rPr lang="en-US" sz="2800" dirty="0">
                <a:solidFill>
                  <a:srgbClr val="0070C0"/>
                </a:solidFill>
              </a:rPr>
              <a:t> nay </a:t>
            </a:r>
            <a:r>
              <a:rPr lang="en-US" sz="2800" dirty="0" err="1">
                <a:solidFill>
                  <a:srgbClr val="0070C0"/>
                </a:solidFill>
              </a:rPr>
              <a:t>chúng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sẽ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được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một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mô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hình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rô</a:t>
            </a:r>
            <a:r>
              <a:rPr lang="en-US" sz="2800" dirty="0">
                <a:solidFill>
                  <a:srgbClr val="0070C0"/>
                </a:solidFill>
              </a:rPr>
              <a:t> –</a:t>
            </a:r>
            <a:r>
              <a:rPr lang="en-US" sz="2800" dirty="0" err="1">
                <a:solidFill>
                  <a:srgbClr val="0070C0"/>
                </a:solidFill>
              </a:rPr>
              <a:t>bốt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thông</a:t>
            </a:r>
            <a:r>
              <a:rPr lang="en-US" sz="2800" dirty="0">
                <a:solidFill>
                  <a:srgbClr val="0070C0"/>
                </a:solidFill>
              </a:rPr>
              <a:t> qua </a:t>
            </a:r>
            <a:r>
              <a:rPr lang="en-US" sz="2800" dirty="0" err="1">
                <a:solidFill>
                  <a:srgbClr val="0070C0"/>
                </a:solidFill>
              </a:rPr>
              <a:t>bài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lắp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rô</a:t>
            </a:r>
            <a:r>
              <a:rPr lang="en-US" sz="2800" dirty="0">
                <a:solidFill>
                  <a:srgbClr val="0070C0"/>
                </a:solidFill>
              </a:rPr>
              <a:t>- </a:t>
            </a:r>
            <a:r>
              <a:rPr lang="en-US" sz="2800" dirty="0" err="1">
                <a:solidFill>
                  <a:srgbClr val="0070C0"/>
                </a:solidFill>
              </a:rPr>
              <a:t>bốt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838200" y="381000"/>
            <a:ext cx="7467600" cy="28733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2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Người ta sử dụng rô – bốt để làm gì?</a:t>
            </a:r>
            <a:endParaRPr lang="en-US" sz="3200" kern="10" dirty="0">
              <a:ln w="9525">
                <a:noFill/>
                <a:round/>
                <a:headEnd/>
                <a:tailEnd/>
              </a:ln>
              <a:solidFill>
                <a:schemeClr val="tx2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1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29800" cy="767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438400" y="1524000"/>
            <a:ext cx="5334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u="sng">
                <a:solidFill>
                  <a:srgbClr val="FF0066"/>
                </a:solidFill>
              </a:rPr>
              <a:t>*Hoạt động 1</a:t>
            </a:r>
            <a:r>
              <a:rPr lang="en-US" sz="5400"/>
              <a:t>:</a:t>
            </a:r>
          </a:p>
          <a:p>
            <a:pPr>
              <a:spcBef>
                <a:spcPct val="50000"/>
              </a:spcBef>
            </a:pPr>
            <a:r>
              <a:rPr lang="en-US" sz="3600"/>
              <a:t>Giáo viên hướng dẫn hs quan sát và nhận xét mẫu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1524000" y="0"/>
            <a:ext cx="6629400" cy="2362200"/>
          </a:xfrm>
          <a:prstGeom prst="wedgeEllipseCallout">
            <a:avLst>
              <a:gd name="adj1" fmla="val -21528"/>
              <a:gd name="adj2" fmla="val 72176"/>
            </a:avLst>
          </a:prstGeom>
          <a:solidFill>
            <a:srgbClr val="F1F7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/>
              <a:t>Quan sát và trả lời câu hỏi:</a:t>
            </a:r>
          </a:p>
          <a:p>
            <a:r>
              <a:rPr lang="en-US" sz="2800"/>
              <a:t>Rô-bốt gồm có </a:t>
            </a:r>
          </a:p>
          <a:p>
            <a:r>
              <a:rPr lang="en-US" sz="2800"/>
              <a:t>mấy bộ phận?</a:t>
            </a:r>
          </a:p>
          <a:p>
            <a:endParaRPr lang="en-US" sz="2800"/>
          </a:p>
          <a:p>
            <a:pPr algn="ctr"/>
            <a:endParaRPr lang="en-US" sz="2800"/>
          </a:p>
        </p:txBody>
      </p:sp>
      <p:pic>
        <p:nvPicPr>
          <p:cNvPr id="11270" name="Picture 6" descr="Re-exposure of DSC05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3105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04800" y="6248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a.Mặt trước rô-bốt</a:t>
            </a:r>
          </a:p>
        </p:txBody>
      </p:sp>
      <p:pic>
        <p:nvPicPr>
          <p:cNvPr id="11272" name="Picture 8" descr="Re-exposure of DSC050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4384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638800" y="6400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b.Mặt sau rô-bốt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0cfac605e6327b6d05bad428048ea5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600200" y="2514600"/>
            <a:ext cx="5943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Gồm có 6 bộ phận :chân rô-bốt ,thân rô-bốt, đầu rô-bốt, tay rô-bốt, ăng –ten, truc bánh xe.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1447800" y="304800"/>
            <a:ext cx="5715000" cy="1295400"/>
          </a:xfrm>
          <a:prstGeom prst="cloudCallout">
            <a:avLst>
              <a:gd name="adj1" fmla="val -7667"/>
              <a:gd name="adj2" fmla="val 98282"/>
            </a:avLst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/>
              <a:t>Trả lời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371600" y="1066800"/>
            <a:ext cx="53308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4400"/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2971800" y="762000"/>
            <a:ext cx="4800600" cy="449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2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III- Thực hành</a:t>
            </a:r>
            <a:endParaRPr lang="en-US" sz="3200" kern="10" dirty="0">
              <a:ln w="9525">
                <a:noFill/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1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29800" cy="767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62200" y="1828800"/>
            <a:ext cx="5410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u="sng" dirty="0">
                <a:solidFill>
                  <a:srgbClr val="FF0066"/>
                </a:solidFill>
              </a:rPr>
              <a:t>*</a:t>
            </a:r>
            <a:r>
              <a:rPr lang="en-US" sz="5400" b="1" u="sng" dirty="0" err="1">
                <a:solidFill>
                  <a:srgbClr val="FF0066"/>
                </a:solidFill>
              </a:rPr>
              <a:t>Hoạt</a:t>
            </a:r>
            <a:r>
              <a:rPr lang="en-US" sz="5400" b="1" u="sng" dirty="0">
                <a:solidFill>
                  <a:srgbClr val="FF0066"/>
                </a:solidFill>
              </a:rPr>
              <a:t> </a:t>
            </a:r>
            <a:r>
              <a:rPr lang="en-US" sz="5400" b="1" u="sng" dirty="0" err="1">
                <a:solidFill>
                  <a:srgbClr val="FF0066"/>
                </a:solidFill>
              </a:rPr>
              <a:t>động</a:t>
            </a:r>
            <a:r>
              <a:rPr lang="en-US" sz="5400" b="1" u="sng" dirty="0">
                <a:solidFill>
                  <a:srgbClr val="FF0066"/>
                </a:solidFill>
              </a:rPr>
              <a:t> </a:t>
            </a:r>
            <a:r>
              <a:rPr lang="vi-VN" sz="5400" b="1" u="sng" dirty="0" smtClean="0">
                <a:solidFill>
                  <a:srgbClr val="FF0066"/>
                </a:solidFill>
              </a:rPr>
              <a:t>1</a:t>
            </a:r>
            <a:endParaRPr lang="en-US" sz="3600" dirty="0"/>
          </a:p>
          <a:p>
            <a:pPr>
              <a:spcBef>
                <a:spcPct val="50000"/>
              </a:spcBef>
            </a:pPr>
            <a:r>
              <a:rPr lang="en-US" sz="3600" dirty="0" err="1"/>
              <a:t>Hướng</a:t>
            </a:r>
            <a:r>
              <a:rPr lang="en-US" sz="3600" dirty="0"/>
              <a:t> </a:t>
            </a:r>
            <a:r>
              <a:rPr lang="en-US" sz="3600" dirty="0" err="1"/>
              <a:t>dẫn</a:t>
            </a:r>
            <a:r>
              <a:rPr lang="en-US" sz="3600" dirty="0"/>
              <a:t> </a:t>
            </a:r>
            <a:r>
              <a:rPr lang="vi-VN" sz="3600" dirty="0" smtClean="0"/>
              <a:t>chọn các chi tiết, dụng cụ trong bộ đồ dùng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510</TotalTime>
  <Words>865</Words>
  <Application>Microsoft Office PowerPoint</Application>
  <PresentationFormat>On-screen Show (4:3)</PresentationFormat>
  <Paragraphs>103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Default Design</vt:lpstr>
      <vt:lpstr>Crayons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60</cp:revision>
  <dcterms:created xsi:type="dcterms:W3CDTF">2009-10-27T07:57:27Z</dcterms:created>
  <dcterms:modified xsi:type="dcterms:W3CDTF">2022-03-17T14:13:51Z</dcterms:modified>
</cp:coreProperties>
</file>