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98" r:id="rId2"/>
    <p:sldId id="299" r:id="rId3"/>
    <p:sldId id="263" r:id="rId4"/>
    <p:sldId id="267" r:id="rId5"/>
    <p:sldId id="268" r:id="rId6"/>
    <p:sldId id="269" r:id="rId7"/>
    <p:sldId id="270" r:id="rId8"/>
    <p:sldId id="287" r:id="rId9"/>
    <p:sldId id="274" r:id="rId10"/>
    <p:sldId id="271" r:id="rId11"/>
    <p:sldId id="288" r:id="rId12"/>
    <p:sldId id="276" r:id="rId13"/>
    <p:sldId id="277" r:id="rId14"/>
    <p:sldId id="289" r:id="rId15"/>
    <p:sldId id="279" r:id="rId16"/>
    <p:sldId id="280" r:id="rId17"/>
    <p:sldId id="290" r:id="rId18"/>
    <p:sldId id="282" r:id="rId19"/>
    <p:sldId id="297" r:id="rId20"/>
    <p:sldId id="283" r:id="rId21"/>
    <p:sldId id="296" r:id="rId22"/>
    <p:sldId id="300" r:id="rId23"/>
  </p:sldIdLst>
  <p:sldSz cx="12192000" cy="6858000"/>
  <p:notesSz cx="6858000" cy="9144000"/>
  <p:embeddedFontLst>
    <p:embeddedFont>
      <p:font typeface="UTM Aquarelle" pitchFamily="18" charset="0"/>
      <p:regular r:id="rId25"/>
    </p:embeddedFont>
    <p:embeddedFont>
      <p:font typeface="UTM Cabaret" pitchFamily="18" charset="0"/>
      <p:regular r:id="rId26"/>
    </p:embeddedFont>
    <p:embeddedFont>
      <p:font typeface="UTM Dai Co Viet" pitchFamily="18" charset="0"/>
      <p:regular r:id="rId27"/>
    </p:embeddedFont>
    <p:embeddedFont>
      <p:font typeface="Cambria Math" pitchFamily="18" charset="0"/>
      <p:regular r:id="rId28"/>
    </p:embeddedFont>
    <p:embeddedFont>
      <p:font typeface="iCiel Cadena" charset="0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UTM Swashes" pitchFamily="18" charset="0"/>
      <p:regular r:id="rId34"/>
    </p:embeddedFont>
    <p:embeddedFont>
      <p:font typeface="宋体" pitchFamily="2" charset="-122"/>
      <p:regular r:id="rId35"/>
    </p:embeddedFont>
    <p:embeddedFont>
      <p:font typeface="UTM Davida" pitchFamily="18" charset="0"/>
      <p:regular r:id="rId36"/>
    </p:embeddedFont>
    <p:embeddedFont>
      <p:font typeface="Tahoma" pitchFamily="34" charset="0"/>
      <p:regular r:id="rId37"/>
      <p:bold r:id="rId38"/>
    </p:embeddedFont>
    <p:embeddedFont>
      <p:font typeface="UTM Mother" pitchFamily="18" charset="0"/>
      <p:regular r:id="rId39"/>
    </p:embeddedFont>
    <p:embeddedFont>
      <p:font typeface="Calibri Light" pitchFamily="34" charset="0"/>
      <p:regular r:id="rId40"/>
      <p:italic r:id="rId41"/>
    </p:embeddedFont>
    <p:embeddedFont>
      <p:font typeface="UTM ViceroyJF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01D"/>
    <a:srgbClr val="775233"/>
    <a:srgbClr val="926838"/>
    <a:srgbClr val="764A0D"/>
    <a:srgbClr val="C37930"/>
    <a:srgbClr val="FF7171"/>
    <a:srgbClr val="FF0D0D"/>
    <a:srgbClr val="764A0B"/>
    <a:srgbClr val="DF6613"/>
    <a:srgbClr val="A57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234" autoAdjust="0"/>
  </p:normalViewPr>
  <p:slideViewPr>
    <p:cSldViewPr snapToGrid="0">
      <p:cViewPr>
        <p:scale>
          <a:sx n="50" d="100"/>
          <a:sy n="50" d="100"/>
        </p:scale>
        <p:origin x="-1208" y="-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57A16-F7D8-4FDD-BF91-F3C9C7E1267B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E14A1-9150-42B5-B223-9FF9E269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E14A1-9150-42B5-B223-9FF9E269F8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1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79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06-Oct-21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099" y="0"/>
            <a:ext cx="769752" cy="769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audio" Target="../media/audio1.wav"/><Relationship Id="rId21" Type="http://schemas.openxmlformats.org/officeDocument/2006/relationships/image" Target="../media/image37.png"/><Relationship Id="rId7" Type="http://schemas.openxmlformats.org/officeDocument/2006/relationships/slide" Target="slide11.xml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5" Type="http://schemas.openxmlformats.org/officeDocument/2006/relationships/slide" Target="slide12.xml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image" Target="../media/image12.jpg"/><Relationship Id="rId9" Type="http://schemas.openxmlformats.org/officeDocument/2006/relationships/image" Target="../media/image29.png"/><Relationship Id="rId14" Type="http://schemas.microsoft.com/office/2007/relationships/hdphoto" Target="../media/hdphoto2.wdp"/><Relationship Id="rId2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3.jpg"/><Relationship Id="rId12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3.jp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5.xml"/><Relationship Id="rId1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openxmlformats.org/officeDocument/2006/relationships/image" Target="../media/image14.png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3.png"/><Relationship Id="rId5" Type="http://schemas.openxmlformats.org/officeDocument/2006/relationships/image" Target="../media/image28.png"/><Relationship Id="rId15" Type="http://schemas.openxmlformats.org/officeDocument/2006/relationships/image" Target="../media/image31.png"/><Relationship Id="rId10" Type="http://schemas.openxmlformats.org/officeDocument/2006/relationships/image" Target="../media/image40.png"/><Relationship Id="rId19" Type="http://schemas.openxmlformats.org/officeDocument/2006/relationships/image" Target="../media/image44.png"/><Relationship Id="rId4" Type="http://schemas.openxmlformats.org/officeDocument/2006/relationships/image" Target="../media/image12.jp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3.jpg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3.jpg"/><Relationship Id="rId12" Type="http://schemas.openxmlformats.org/officeDocument/2006/relationships/slide" Target="slide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3.jpg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3.jpg"/><Relationship Id="rId12" Type="http://schemas.openxmlformats.org/officeDocument/2006/relationships/slide" Target="slide1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0.png"/><Relationship Id="rId3" Type="http://schemas.microsoft.com/office/2007/relationships/media" Target="../media/media6.mp3"/><Relationship Id="rId7" Type="http://schemas.openxmlformats.org/officeDocument/2006/relationships/image" Target="../media/image5.png"/><Relationship Id="rId12" Type="http://schemas.openxmlformats.org/officeDocument/2006/relationships/image" Target="../media/image4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jp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41.sv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23.png"/><Relationship Id="rId10" Type="http://schemas.openxmlformats.org/officeDocument/2006/relationships/image" Target="../media/image56.png"/><Relationship Id="rId4" Type="http://schemas.openxmlformats.org/officeDocument/2006/relationships/image" Target="../media/image51.jp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" Type="http://schemas.openxmlformats.org/officeDocument/2006/relationships/audio" Target="../media/media4.mp3"/><Relationship Id="rId16" Type="http://schemas.openxmlformats.org/officeDocument/2006/relationships/image" Target="../media/image19.png"/><Relationship Id="rId1" Type="http://schemas.microsoft.com/office/2007/relationships/media" Target="../media/media4.mp3"/><Relationship Id="rId6" Type="http://schemas.openxmlformats.org/officeDocument/2006/relationships/image" Target="../media/image12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3.jpg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3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slide" Target="slide8.xml"/><Relationship Id="rId4" Type="http://schemas.openxmlformats.org/officeDocument/2006/relationships/image" Target="../media/image12.jp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3.jpg"/><Relationship Id="rId12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3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60DDA54-859A-488A-A9BF-EBD8E24E5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2000" cy="6855520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xmlns="" id="{DE47BAAA-AFD9-41F7-B18E-9CB740ACA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631" y="3364854"/>
            <a:ext cx="3670080" cy="25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sz="2100" b="0" dirty="0" smtClean="0">
                <a:solidFill>
                  <a:schemeClr val="accent6">
                    <a:lumMod val="50000"/>
                  </a:schemeClr>
                </a:solidFill>
                <a:latin typeface="UTM Cabaret" pitchFamily="18" charset="0"/>
                <a:ea typeface="字魂35号-经典雅黑" panose="00000500000000000000" pitchFamily="2" charset="-122"/>
                <a:sym typeface=""/>
              </a:rPr>
              <a:t>(</a:t>
            </a:r>
            <a:r>
              <a:rPr lang="en-US" altLang="zh-CN" sz="2100" b="0" dirty="0" err="1" smtClean="0">
                <a:solidFill>
                  <a:schemeClr val="accent6">
                    <a:lumMod val="50000"/>
                  </a:schemeClr>
                </a:solidFill>
                <a:latin typeface="UTM Cabaret" pitchFamily="18" charset="0"/>
                <a:ea typeface="字魂35号-经典雅黑" panose="00000500000000000000" pitchFamily="2" charset="-122"/>
                <a:sym typeface=""/>
              </a:rPr>
              <a:t>Trang</a:t>
            </a:r>
            <a:r>
              <a:rPr lang="en-US" altLang="zh-CN" sz="2100" b="0" dirty="0" smtClean="0">
                <a:solidFill>
                  <a:schemeClr val="accent6">
                    <a:lumMod val="50000"/>
                  </a:schemeClr>
                </a:solidFill>
                <a:latin typeface="UTM Cabaret" pitchFamily="18" charset="0"/>
                <a:ea typeface="字魂35号-经典雅黑" panose="00000500000000000000" pitchFamily="2" charset="-122"/>
                <a:sym typeface=""/>
              </a:rPr>
              <a:t> 31,32)</a:t>
            </a:r>
            <a:endParaRPr lang="zh-CN" altLang="en-US" sz="2100" b="0" dirty="0">
              <a:solidFill>
                <a:schemeClr val="accent6">
                  <a:lumMod val="50000"/>
                </a:schemeClr>
              </a:solidFill>
              <a:latin typeface="UTM Cabaret" pitchFamily="18" charset="0"/>
              <a:ea typeface="字魂35号-经典雅黑" panose="00000500000000000000" pitchFamily="2" charset="-122"/>
              <a:sym typeface="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22D5884B-4B0D-4C5E-B2F1-1A6F1F9EDE6A}"/>
              </a:ext>
            </a:extLst>
          </p:cNvPr>
          <p:cNvGrpSpPr/>
          <p:nvPr/>
        </p:nvGrpSpPr>
        <p:grpSpPr>
          <a:xfrm flipV="1">
            <a:off x="3239147" y="3839091"/>
            <a:ext cx="5715744" cy="45708"/>
            <a:chOff x="2475009" y="6173367"/>
            <a:chExt cx="7309443" cy="76200"/>
          </a:xfrm>
          <a:solidFill>
            <a:srgbClr val="8AC4AC"/>
          </a:solidFill>
        </p:grpSpPr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xmlns="" id="{6507E0F2-11E0-474E-9F40-D795621842A9}"/>
                </a:ext>
              </a:extLst>
            </p:cNvPr>
            <p:cNvSpPr/>
            <p:nvPr/>
          </p:nvSpPr>
          <p:spPr>
            <a:xfrm>
              <a:off x="2475009" y="6173367"/>
              <a:ext cx="146304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FA0A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xmlns="" id="{3952E3F9-D254-4170-AD0A-F1A28428BEC9}"/>
                </a:ext>
              </a:extLst>
            </p:cNvPr>
            <p:cNvSpPr/>
            <p:nvPr/>
          </p:nvSpPr>
          <p:spPr>
            <a:xfrm>
              <a:off x="8321412" y="6173367"/>
              <a:ext cx="146304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FA0A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xmlns="" id="{D07B00FC-5A55-43EE-88FC-DDDE0CB6348D}"/>
                </a:ext>
              </a:extLst>
            </p:cNvPr>
            <p:cNvSpPr/>
            <p:nvPr/>
          </p:nvSpPr>
          <p:spPr>
            <a:xfrm>
              <a:off x="5401089" y="6173367"/>
              <a:ext cx="146304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FA0A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xmlns="" id="{0C9AC321-ED01-4F69-A0D5-02A2084D8A00}"/>
                </a:ext>
              </a:extLst>
            </p:cNvPr>
            <p:cNvSpPr/>
            <p:nvPr/>
          </p:nvSpPr>
          <p:spPr>
            <a:xfrm>
              <a:off x="6864129" y="6173367"/>
              <a:ext cx="146304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FA0A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xmlns="" id="{9F8FF5B4-6D80-41D7-A39E-8282ABA03EB0}"/>
                </a:ext>
              </a:extLst>
            </p:cNvPr>
            <p:cNvSpPr/>
            <p:nvPr/>
          </p:nvSpPr>
          <p:spPr>
            <a:xfrm>
              <a:off x="3938049" y="6173367"/>
              <a:ext cx="146304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FA0A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</p:grpSp>
      <p:sp>
        <p:nvSpPr>
          <p:cNvPr id="23" name="TextBox 18">
            <a:extLst>
              <a:ext uri="{FF2B5EF4-FFF2-40B4-BE49-F238E27FC236}">
                <a16:creationId xmlns:a16="http://schemas.microsoft.com/office/drawing/2014/main" xmlns="" id="{7589C93A-37FC-4ECA-98D6-FC9964829997}"/>
              </a:ext>
            </a:extLst>
          </p:cNvPr>
          <p:cNvSpPr txBox="1"/>
          <p:nvPr/>
        </p:nvSpPr>
        <p:spPr>
          <a:xfrm>
            <a:off x="2548801" y="1942715"/>
            <a:ext cx="7100946" cy="1015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pc="300" dirty="0" err="1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Davida" pitchFamily="18" charset="0"/>
                <a:ea typeface="字魂35号-经典雅黑" panose="00000500000000000000" pitchFamily="2" charset="-122"/>
                <a:cs typeface="Roboto Black" charset="0"/>
                <a:sym typeface=""/>
              </a:rPr>
              <a:t>Luyện</a:t>
            </a:r>
            <a:r>
              <a:rPr lang="en-US" sz="6000" b="1" spc="300" dirty="0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Davida" pitchFamily="18" charset="0"/>
                <a:ea typeface="字魂35号-经典雅黑" panose="00000500000000000000" pitchFamily="2" charset="-122"/>
                <a:cs typeface="Roboto Black" charset="0"/>
                <a:sym typeface=""/>
              </a:rPr>
              <a:t> </a:t>
            </a:r>
            <a:r>
              <a:rPr lang="en-US" sz="6000" b="1" spc="300" dirty="0" err="1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Davida" pitchFamily="18" charset="0"/>
                <a:ea typeface="字魂35号-经典雅黑" panose="00000500000000000000" pitchFamily="2" charset="-122"/>
                <a:cs typeface="Roboto Black" charset="0"/>
                <a:sym typeface=""/>
              </a:rPr>
              <a:t>tập</a:t>
            </a:r>
            <a:r>
              <a:rPr lang="en-US" sz="6000" b="1" spc="300" dirty="0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Davida" pitchFamily="18" charset="0"/>
                <a:ea typeface="字魂35号-经典雅黑" panose="00000500000000000000" pitchFamily="2" charset="-122"/>
                <a:cs typeface="Roboto Black" charset="0"/>
                <a:sym typeface=""/>
              </a:rPr>
              <a:t> </a:t>
            </a:r>
            <a:r>
              <a:rPr lang="en-US" sz="6000" b="1" spc="300" dirty="0" err="1" smtClean="0"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Davida" pitchFamily="18" charset="0"/>
                <a:ea typeface="字魂35号-经典雅黑" panose="00000500000000000000" pitchFamily="2" charset="-122"/>
                <a:cs typeface="Roboto Black" charset="0"/>
                <a:sym typeface=""/>
              </a:rPr>
              <a:t>chung</a:t>
            </a:r>
            <a:endParaRPr lang="en-US" sz="6000" b="1" spc="300" dirty="0"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Davida" pitchFamily="18" charset="0"/>
              <a:ea typeface="字魂35号-经典雅黑" panose="00000500000000000000" pitchFamily="2" charset="-122"/>
              <a:cs typeface="Roboto Black" charset="0"/>
              <a:sym typeface="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xmlns="" id="{DE47BAAA-AFD9-41F7-B18E-9CB740ACA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3317" y="1407553"/>
            <a:ext cx="3670080" cy="25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sz="3600" u="sng" dirty="0" err="1" smtClean="0">
                <a:solidFill>
                  <a:schemeClr val="accent6">
                    <a:lumMod val="75000"/>
                  </a:schemeClr>
                </a:solidFill>
                <a:latin typeface="UTM Swashes" pitchFamily="18" charset="0"/>
                <a:ea typeface="字魂35号-经典雅黑" panose="00000500000000000000" pitchFamily="2" charset="-122"/>
                <a:sym typeface=""/>
              </a:rPr>
              <a:t>Toán</a:t>
            </a:r>
            <a:endParaRPr lang="zh-CN" altLang="en-US" sz="3600" u="sng" dirty="0">
              <a:solidFill>
                <a:schemeClr val="accent6">
                  <a:lumMod val="75000"/>
                </a:schemeClr>
              </a:solidFill>
              <a:latin typeface="UTM Swashes" pitchFamily="18" charset="0"/>
              <a:ea typeface="字魂35号-经典雅黑" panose="00000500000000000000" pitchFamily="2" charset="-122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612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571296" y="3136241"/>
            <a:ext cx="4200189" cy="3465617"/>
            <a:chOff x="6571296" y="3136241"/>
            <a:chExt cx="4200189" cy="3465617"/>
          </a:xfrm>
        </p:grpSpPr>
        <p:pic>
          <p:nvPicPr>
            <p:cNvPr id="42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571296" y="3136241"/>
              <a:ext cx="4200189" cy="34656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hlinkClick r:id="rId7" action="ppaction://hlinksldjump"/>
                </p:cNvPr>
                <p:cNvSpPr txBox="1"/>
                <p:nvPr/>
              </p:nvSpPr>
              <p:spPr>
                <a:xfrm>
                  <a:off x="7248260" y="4862755"/>
                  <a:ext cx="2813591" cy="11701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44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40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6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4400" b="1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hlinkClick r:id="rId8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862755"/>
                  <a:ext cx="2813591" cy="117019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88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022776" y="3129947"/>
            <a:ext cx="4200189" cy="3465617"/>
            <a:chOff x="1022776" y="3129947"/>
            <a:chExt cx="4200189" cy="3465617"/>
          </a:xfrm>
        </p:grpSpPr>
        <p:pic>
          <p:nvPicPr>
            <p:cNvPr id="41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22776" y="3129947"/>
              <a:ext cx="4200189" cy="34656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hlinkClick r:id="rId8" action="ppaction://hlinksldjump"/>
                </p:cNvPr>
                <p:cNvSpPr txBox="1"/>
                <p:nvPr/>
              </p:nvSpPr>
              <p:spPr>
                <a:xfrm>
                  <a:off x="1320946" y="4864915"/>
                  <a:ext cx="3621504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𝟏𝟖</m:t>
                          </m:r>
                        </m:num>
                        <m:den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a14:m>
                  <a:r>
                    <a:rPr lang="en-US" sz="44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𝟐𝟖</m:t>
                          </m:r>
                        </m:num>
                        <m:den>
                          <m: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a14:m>
                  <a:r>
                    <a:rPr lang="en-US" sz="40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𝟑𝟏</m:t>
                          </m:r>
                        </m:num>
                        <m:den>
                          <m: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a14:m>
                  <a:r>
                    <a:rPr lang="en-US" sz="3600" b="1" dirty="0" smtClean="0">
                      <a:ln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</a:ln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 ;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𝟑𝟐</m:t>
                          </m:r>
                        </m:num>
                        <m:den>
                          <m:r>
                            <a:rPr lang="en-US" sz="4800" b="1" i="1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a14:m>
                  <a:endParaRPr lang="en-US" sz="4400" b="1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hlinkClick r:id="rId8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0946" y="4864915"/>
                  <a:ext cx="3621504" cy="115922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406445" y="-48872"/>
            <a:ext cx="10814833" cy="2461871"/>
            <a:chOff x="386567" y="-48872"/>
            <a:chExt cx="10814833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67" y="-48872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3" y="2672817"/>
            <a:ext cx="4488517" cy="1362470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773017" y="586715"/>
            <a:ext cx="727544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4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1428767" y="5764567"/>
            <a:ext cx="561263" cy="878052"/>
            <a:chOff x="6780706" y="4686364"/>
            <a:chExt cx="1333064" cy="1866931"/>
          </a:xfrm>
        </p:grpSpPr>
        <p:pic>
          <p:nvPicPr>
            <p:cNvPr id="27" name="Picture 26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5" action="ppaction://hlinksldjump"/>
            </p:cNvPr>
            <p:cNvSpPr txBox="1"/>
            <p:nvPr/>
          </p:nvSpPr>
          <p:spPr>
            <a:xfrm>
              <a:off x="6971898" y="4686364"/>
              <a:ext cx="438757" cy="17668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hlinkClick r:id="rId8" action="ppaction://hlinksldjump"/>
              </p:cNvPr>
              <p:cNvSpPr txBox="1"/>
              <p:nvPr/>
            </p:nvSpPr>
            <p:spPr>
              <a:xfrm>
                <a:off x="974333" y="2776257"/>
                <a:ext cx="4200189" cy="11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a)</a:t>
                </a:r>
                <a:r>
                  <a:rPr lang="en-US" sz="44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𝟑𝟐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0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𝟑𝟏</m:t>
                        </m:r>
                      </m:num>
                      <m:den>
                        <m: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𝟐𝟖</m:t>
                        </m:r>
                      </m:num>
                      <m:den>
                        <m: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33" y="2776257"/>
                <a:ext cx="4200189" cy="1159228"/>
              </a:xfrm>
              <a:prstGeom prst="rect">
                <a:avLst/>
              </a:prstGeom>
              <a:blipFill rotWithShape="1">
                <a:blip r:embed="rId17"/>
                <a:stretch>
                  <a:fillRect l="-5951" b="-8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33" y="2688561"/>
            <a:ext cx="4488517" cy="136247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hlinkClick r:id="rId8" action="ppaction://hlinksldjump"/>
              </p:cNvPr>
              <p:cNvSpPr txBox="1"/>
              <p:nvPr/>
            </p:nvSpPr>
            <p:spPr>
              <a:xfrm>
                <a:off x="6731572" y="2792001"/>
                <a:ext cx="3424335" cy="1170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b)</a:t>
                </a:r>
                <a:r>
                  <a:rPr lang="en-US" sz="44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endParaRPr lang="en-US" sz="4400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72" y="2792001"/>
                <a:ext cx="3424335" cy="1170192"/>
              </a:xfrm>
              <a:prstGeom prst="rect">
                <a:avLst/>
              </a:prstGeom>
              <a:blipFill rotWithShape="1">
                <a:blip r:embed="rId18"/>
                <a:stretch>
                  <a:fillRect l="-7117" b="-8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hlinkClick r:id="rId8" action="ppaction://hlinksldjump"/>
              </p:cNvPr>
              <p:cNvSpPr txBox="1"/>
              <p:nvPr/>
            </p:nvSpPr>
            <p:spPr>
              <a:xfrm>
                <a:off x="7300561" y="2205075"/>
                <a:ext cx="556563" cy="695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561" y="2205075"/>
                <a:ext cx="556563" cy="69506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hlinkClick r:id="rId8" action="ppaction://hlinksldjump"/>
              </p:cNvPr>
              <p:cNvSpPr txBox="1"/>
              <p:nvPr/>
            </p:nvSpPr>
            <p:spPr>
              <a:xfrm>
                <a:off x="8016383" y="2207285"/>
                <a:ext cx="556563" cy="695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𝟗</m:t>
                          </m:r>
                        </m:num>
                        <m:den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383" y="2207285"/>
                <a:ext cx="556563" cy="69506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hlinkClick r:id="rId8" action="ppaction://hlinksldjump"/>
              </p:cNvPr>
              <p:cNvSpPr txBox="1"/>
              <p:nvPr/>
            </p:nvSpPr>
            <p:spPr>
              <a:xfrm>
                <a:off x="8732205" y="2209495"/>
                <a:ext cx="556563" cy="695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𝟏𝟎</m:t>
                          </m:r>
                        </m:num>
                        <m:den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205" y="2209495"/>
                <a:ext cx="556563" cy="69506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hlinkClick r:id="rId8" action="ppaction://hlinksldjump"/>
              </p:cNvPr>
              <p:cNvSpPr txBox="1"/>
              <p:nvPr/>
            </p:nvSpPr>
            <p:spPr>
              <a:xfrm>
                <a:off x="9507661" y="2211705"/>
                <a:ext cx="556563" cy="695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ln>
                                <a:solidFill>
                                  <a:prstClr val="black">
                                    <a:lumMod val="95000"/>
                                    <a:lumOff val="5000"/>
                                  </a:prstClr>
                                </a:solidFill>
                              </a:ln>
                              <a:solidFill>
                                <a:srgbClr val="7030A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7661" y="2211705"/>
                <a:ext cx="556563" cy="69506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728" y="2808411"/>
            <a:ext cx="4200189" cy="3989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hlinkClick r:id="rId7" action="ppaction://hlinksldjump"/>
              </p:cNvPr>
              <p:cNvSpPr txBox="1"/>
              <p:nvPr/>
            </p:nvSpPr>
            <p:spPr>
              <a:xfrm>
                <a:off x="1310898" y="4363434"/>
                <a:ext cx="3026791" cy="1015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17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en-US" sz="36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endParaRPr lang="en-US" sz="4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98" y="4363434"/>
                <a:ext cx="3026791" cy="1015534"/>
              </a:xfrm>
              <a:prstGeom prst="rect">
                <a:avLst/>
              </a:prstGeom>
              <a:blipFill rotWithShape="1">
                <a:blip r:embed="rId9"/>
                <a:stretch>
                  <a:fillRect b="-19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hlinkClick r:id="rId8" action="ppaction://hlinksldjump"/>
              </p:cNvPr>
              <p:cNvSpPr txBox="1"/>
              <p:nvPr/>
            </p:nvSpPr>
            <p:spPr>
              <a:xfrm>
                <a:off x="1310897" y="5426771"/>
                <a:ext cx="3009157" cy="100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22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4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TextBox 53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97" y="5426771"/>
                <a:ext cx="3009157" cy="1008994"/>
              </a:xfrm>
              <a:prstGeom prst="rect">
                <a:avLst/>
              </a:prstGeom>
              <a:blipFill rotWithShape="1">
                <a:blip r:embed="rId10"/>
                <a:stretch>
                  <a:fillRect b="-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1424976" y="5668844"/>
            <a:ext cx="619529" cy="1098927"/>
            <a:chOff x="3901682" y="4683256"/>
            <a:chExt cx="1333064" cy="1859147"/>
          </a:xfrm>
        </p:grpSpPr>
        <p:pic>
          <p:nvPicPr>
            <p:cNvPr id="25" name="Picture 2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3" action="ppaction://hlinksldjump"/>
            </p:cNvPr>
            <p:cNvSpPr txBox="1"/>
            <p:nvPr/>
          </p:nvSpPr>
          <p:spPr>
            <a:xfrm>
              <a:off x="4475871" y="4683256"/>
              <a:ext cx="18473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39" name="Picture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3" y="2678513"/>
            <a:ext cx="4488517" cy="1346726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hlinkClick r:id="rId8" action="ppaction://hlinksldjump"/>
              </p:cNvPr>
              <p:cNvSpPr txBox="1"/>
              <p:nvPr/>
            </p:nvSpPr>
            <p:spPr>
              <a:xfrm>
                <a:off x="1386301" y="2776257"/>
                <a:ext cx="3025187" cy="1166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a)</a:t>
                </a:r>
                <a:r>
                  <a:rPr lang="en-US" sz="44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endParaRPr lang="en-US" sz="4400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301" y="2776257"/>
                <a:ext cx="3025187" cy="1166730"/>
              </a:xfrm>
              <a:prstGeom prst="rect">
                <a:avLst/>
              </a:prstGeom>
              <a:blipFill rotWithShape="1">
                <a:blip r:embed="rId17"/>
                <a:stretch>
                  <a:fillRect l="-8048" b="-8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54960" y="2818408"/>
            <a:ext cx="4200189" cy="3979304"/>
          </a:xfrm>
          <a:prstGeom prst="rect">
            <a:avLst/>
          </a:prstGeom>
        </p:spPr>
      </p:pic>
      <p:pic>
        <p:nvPicPr>
          <p:cNvPr id="44" name="Picture 4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133" y="2688561"/>
            <a:ext cx="4488517" cy="136247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hlinkClick r:id="rId8" action="ppaction://hlinksldjump"/>
              </p:cNvPr>
              <p:cNvSpPr txBox="1"/>
              <p:nvPr/>
            </p:nvSpPr>
            <p:spPr>
              <a:xfrm>
                <a:off x="6731572" y="2792001"/>
                <a:ext cx="2997937" cy="1170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b)</a:t>
                </a:r>
                <a:r>
                  <a:rPr lang="en-US" sz="44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4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</a:ln>
                        <a:solidFill>
                          <a:prstClr val="white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sz="4000" b="1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prstClr val="white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72" y="2792001"/>
                <a:ext cx="2997937" cy="1170192"/>
              </a:xfrm>
              <a:prstGeom prst="rect">
                <a:avLst/>
              </a:prstGeom>
              <a:blipFill rotWithShape="1">
                <a:blip r:embed="rId18"/>
                <a:stretch>
                  <a:fillRect l="-8130" b="-8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hlinkClick r:id="rId8" action="ppaction://hlinksldjump"/>
              </p:cNvPr>
              <p:cNvSpPr txBox="1"/>
              <p:nvPr/>
            </p:nvSpPr>
            <p:spPr>
              <a:xfrm>
                <a:off x="6919320" y="4382773"/>
                <a:ext cx="2739853" cy="1015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</a:ln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4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5" name="TextBox 54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320" y="4382773"/>
                <a:ext cx="2739853" cy="1015534"/>
              </a:xfrm>
              <a:prstGeom prst="rect">
                <a:avLst/>
              </a:prstGeom>
              <a:blipFill rotWithShape="1">
                <a:blip r:embed="rId19"/>
                <a:stretch>
                  <a:fillRect b="-19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hlinkClick r:id="rId8" action="ppaction://hlinksldjump"/>
              </p:cNvPr>
              <p:cNvSpPr txBox="1"/>
              <p:nvPr/>
            </p:nvSpPr>
            <p:spPr>
              <a:xfrm>
                <a:off x="6930342" y="5446110"/>
                <a:ext cx="2247731" cy="1019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200" dirty="0" smtClean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=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fPr>
                      <m:num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15</m:t>
                        </m:r>
                      </m:num>
                      <m:den>
                        <m:r>
                          <a:rPr lang="en-US" sz="4200" b="0" i="1" smtClean="0">
                            <a:ln>
                              <a:solidFill>
                                <a:prstClr val="black">
                                  <a:lumMod val="95000"/>
                                  <a:lumOff val="5000"/>
                                </a:prstClr>
                              </a:solidFill>
                            </a:ln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42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hlinkClick r:id="rId8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342" y="5446110"/>
                <a:ext cx="2247731" cy="1019959"/>
              </a:xfrm>
              <a:prstGeom prst="rect">
                <a:avLst/>
              </a:prstGeom>
              <a:blipFill rotWithShape="1">
                <a:blip r:embed="rId20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40" grpId="0"/>
      <p:bldP spid="45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74207" y="2484314"/>
            <a:ext cx="10711170" cy="4226420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76000"/>
                </a:schemeClr>
              </a:gs>
              <a:gs pos="0">
                <a:schemeClr val="accent4">
                  <a:lumMod val="105000"/>
                  <a:satMod val="103000"/>
                  <a:tint val="73000"/>
                  <a:alpha val="87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7276" y="-16186"/>
            <a:ext cx="11043779" cy="2461871"/>
            <a:chOff x="107276" y="-16186"/>
            <a:chExt cx="11043779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76" y="-16186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87" y="155085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612995" y="586715"/>
            <a:ext cx="761622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nay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con.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30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36" name="Group 35"/>
          <p:cNvGrpSpPr/>
          <p:nvPr/>
        </p:nvGrpSpPr>
        <p:grpSpPr>
          <a:xfrm flipH="1">
            <a:off x="11408092" y="5743772"/>
            <a:ext cx="647816" cy="940181"/>
            <a:chOff x="3901682" y="4683256"/>
            <a:chExt cx="1333064" cy="1859147"/>
          </a:xfrm>
        </p:grpSpPr>
        <p:pic>
          <p:nvPicPr>
            <p:cNvPr id="25" name="Picture 2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7" action="ppaction://hlinksldjump"/>
            </p:cNvPr>
            <p:cNvSpPr txBox="1"/>
            <p:nvPr/>
          </p:nvSpPr>
          <p:spPr>
            <a:xfrm>
              <a:off x="4749105" y="4683256"/>
              <a:ext cx="241651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360136" y="2716101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91055" y="3305035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Con: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2735" y="3799067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925496" y="3510987"/>
            <a:ext cx="573741" cy="198178"/>
            <a:chOff x="5477435" y="2580805"/>
            <a:chExt cx="573741" cy="19817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5477435" y="2680447"/>
              <a:ext cx="57374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477435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051176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1935696" y="4011828"/>
            <a:ext cx="573741" cy="198178"/>
            <a:chOff x="5477435" y="2580805"/>
            <a:chExt cx="573741" cy="198178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5477435" y="2680447"/>
              <a:ext cx="57374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477435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051176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509437" y="4007682"/>
            <a:ext cx="573741" cy="198178"/>
            <a:chOff x="5477435" y="2580805"/>
            <a:chExt cx="573741" cy="198178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5477435" y="2680447"/>
              <a:ext cx="57374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477435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051176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3083178" y="4007215"/>
            <a:ext cx="573741" cy="198178"/>
            <a:chOff x="5477435" y="2580805"/>
            <a:chExt cx="573741" cy="198178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5477435" y="2680447"/>
              <a:ext cx="57374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477435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051176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3656919" y="4008355"/>
            <a:ext cx="573741" cy="198178"/>
            <a:chOff x="5477435" y="2580805"/>
            <a:chExt cx="573741" cy="198178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5477435" y="2680447"/>
              <a:ext cx="57374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477435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051176" y="2580805"/>
              <a:ext cx="0" cy="19817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Right Brace 85"/>
          <p:cNvSpPr/>
          <p:nvPr/>
        </p:nvSpPr>
        <p:spPr>
          <a:xfrm rot="16200000" flipV="1">
            <a:off x="3301642" y="3060094"/>
            <a:ext cx="150809" cy="1687130"/>
          </a:xfrm>
          <a:prstGeom prst="rightBrace">
            <a:avLst>
              <a:gd name="adj1" fmla="val 64775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2892928" y="3305035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30 </a:t>
            </a:r>
            <a:r>
              <a:rPr lang="en-US" sz="2000" dirty="0" err="1" smtClean="0"/>
              <a:t>tuổi</a:t>
            </a:r>
            <a:endParaRPr lang="en-US" sz="2000" dirty="0"/>
          </a:p>
        </p:txBody>
      </p:sp>
      <p:sp>
        <p:nvSpPr>
          <p:cNvPr id="88" name="TextBox 87"/>
          <p:cNvSpPr txBox="1"/>
          <p:nvPr/>
        </p:nvSpPr>
        <p:spPr>
          <a:xfrm>
            <a:off x="4444027" y="2616306"/>
            <a:ext cx="67070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 4 – 1 = 3 (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      </a:t>
            </a:r>
          </a:p>
          <a:p>
            <a:pPr algn="ctr">
              <a:lnSpc>
                <a:spcPct val="150000"/>
              </a:lnSpc>
            </a:pP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con là: (30 : 3) × 1 = 10 (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là: 10 + 30 = 40 (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 40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          Con 10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9" grpId="0"/>
      <p:bldP spid="40" grpId="0"/>
      <p:bldP spid="86" grpId="0" animBg="1"/>
      <p:bldP spid="87" grpId="0"/>
      <p:bldP spid="8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7031" y="241149"/>
            <a:ext cx="7691957" cy="1930551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03456" y="320829"/>
              <a:ext cx="408582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Vậy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là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mình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đã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thu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thập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được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một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giỏ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đầy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hạt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dẻ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45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45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45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70" y="2091645"/>
            <a:ext cx="2529526" cy="431386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08198" y="980366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UTM ViceroyJF" pitchFamily="18" charset="0"/>
                </a:rPr>
                <a:t>Mẹ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dặn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phải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đi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thu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thập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hạt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dẻ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để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dùng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cho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bữa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tối</a:t>
              </a:r>
              <a:r>
                <a:rPr lang="en-US" sz="3200" dirty="0" smtClean="0">
                  <a:latin typeface="UTM ViceroyJF" pitchFamily="18" charset="0"/>
                </a:rPr>
                <a:t>. </a:t>
              </a:r>
              <a:r>
                <a:rPr lang="en-US" sz="3200" dirty="0" err="1" smtClean="0">
                  <a:latin typeface="UTM ViceroyJF" pitchFamily="18" charset="0"/>
                </a:rPr>
                <a:t>Các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bạn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hãy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giúp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mình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giải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đúng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các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bài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toán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sau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để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nhà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mình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có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một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bữa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tối</a:t>
              </a:r>
              <a:r>
                <a:rPr lang="en-US" sz="3200" dirty="0" smtClean="0">
                  <a:latin typeface="UTM ViceroyJF" pitchFamily="18" charset="0"/>
                </a:rPr>
                <a:t> no </a:t>
              </a:r>
              <a:r>
                <a:rPr lang="en-US" sz="3200" dirty="0" err="1" smtClean="0">
                  <a:latin typeface="UTM ViceroyJF" pitchFamily="18" charset="0"/>
                </a:rPr>
                <a:t>nê</a:t>
              </a:r>
              <a:r>
                <a:rPr lang="en-US" sz="3200" dirty="0" smtClean="0">
                  <a:latin typeface="UTM ViceroyJF" pitchFamily="18" charset="0"/>
                </a:rPr>
                <a:t> </a:t>
              </a:r>
              <a:r>
                <a:rPr lang="en-US" sz="3200" dirty="0" err="1" smtClean="0">
                  <a:latin typeface="UTM ViceroyJF" pitchFamily="18" charset="0"/>
                </a:rPr>
                <a:t>nha</a:t>
              </a:r>
              <a:r>
                <a:rPr lang="en-US" sz="3200" dirty="0" smtClean="0">
                  <a:latin typeface="UTM ViceroyJF" pitchFamily="18" charset="0"/>
                </a:rPr>
                <a:t>!</a:t>
              </a:r>
              <a:endParaRPr lang="en-US" sz="3200" dirty="0">
                <a:latin typeface="UTM ViceroyJF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0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9839" y="154298"/>
            <a:ext cx="3027861" cy="1712602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6" y="567017"/>
              <a:ext cx="277672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Củng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cố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: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874207" y="2065214"/>
            <a:ext cx="10711170" cy="4551486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76000"/>
                </a:schemeClr>
              </a:gs>
              <a:gs pos="0">
                <a:schemeClr val="accent4">
                  <a:lumMod val="105000"/>
                  <a:satMod val="103000"/>
                  <a:tint val="73000"/>
                  <a:alpha val="87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 w="76200"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13055" y="2094494"/>
            <a:ext cx="9982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- So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sánh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,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sắp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xếp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các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phân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số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theo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thứ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tự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.</a:t>
            </a:r>
          </a:p>
          <a:p>
            <a:pPr marL="685800" indent="-685800" algn="just">
              <a:buFontTx/>
              <a:buChar char="-"/>
            </a:pP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Thực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hiện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các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phép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tính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với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phân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số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.</a:t>
            </a:r>
          </a:p>
          <a:p>
            <a:pPr marL="685800" indent="-685800" algn="just">
              <a:buFontTx/>
              <a:buChar char="-"/>
            </a:pP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Giải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bài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toán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có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dạng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hiệu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–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tỉ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.</a:t>
            </a:r>
          </a:p>
          <a:p>
            <a:pPr marL="685800" indent="-685800" algn="just">
              <a:buFontTx/>
              <a:buChar char="-"/>
            </a:pP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Biết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giúp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đỡ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,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yêu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thương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các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loài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động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 </a:t>
            </a:r>
            <a:r>
              <a:rPr lang="en-US" sz="45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vật</a:t>
            </a:r>
            <a:r>
              <a:rPr lang="en-US" sz="45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iCiel Cadena" panose="02000503000000020004"/>
              </a:rPr>
              <a:t>.</a:t>
            </a:r>
            <a:endParaRPr lang="en-US" sz="45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latin typeface="iCiel Cadena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=""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475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 ha = ? m</a:t>
            </a:r>
            <a:r>
              <a:rPr kumimoji="0" lang="en-US" sz="5400" b="1" i="0" u="none" strike="noStrike" kern="0" spc="50" normalizeH="0" baseline="3000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54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785749" y="3710536"/>
            <a:ext cx="1879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50000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926516" y="5414141"/>
              <a:ext cx="15279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5000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306634" y="3700597"/>
            <a:ext cx="2230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500000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17692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500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813415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4cm</a:t>
            </a:r>
            <a:r>
              <a:rPr lang="en-US" sz="5400" b="1" kern="0" spc="50" baseline="3000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3mm</a:t>
            </a:r>
            <a:r>
              <a:rPr lang="en-US" sz="5400" b="1" kern="0" spc="50" baseline="3000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= ? mm</a:t>
            </a:r>
            <a:r>
              <a:rPr lang="en-US" sz="5400" b="1" kern="0" spc="50" baseline="3000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5400" b="1" kern="0" spc="50" dirty="0" smtClean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519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403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11689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430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  <a:endPara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endParaRP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793645" y="3690658"/>
              <a:ext cx="11689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430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  <a:endPara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endParaRP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006027" y="3710536"/>
              <a:ext cx="15030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4003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564</Words>
  <Application>Microsoft Office PowerPoint</Application>
  <PresentationFormat>Custom</PresentationFormat>
  <Paragraphs>81</Paragraphs>
  <Slides>22</Slides>
  <Notes>2</Notes>
  <HiddenSlides>0</HiddenSlides>
  <MMClips>27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字魂35号-经典雅黑</vt:lpstr>
      <vt:lpstr>UTM Aquarelle</vt:lpstr>
      <vt:lpstr>Roboto Black</vt:lpstr>
      <vt:lpstr>UTM Cabaret</vt:lpstr>
      <vt:lpstr>UTM Dai Co Viet</vt:lpstr>
      <vt:lpstr>Cambria Math</vt:lpstr>
      <vt:lpstr>iCiel Cadena</vt:lpstr>
      <vt:lpstr>Times New Roman</vt:lpstr>
      <vt:lpstr>Calibri</vt:lpstr>
      <vt:lpstr>UTM Swashes</vt:lpstr>
      <vt:lpstr>宋体</vt:lpstr>
      <vt:lpstr>inpin heiti</vt:lpstr>
      <vt:lpstr>UTM Davida</vt:lpstr>
      <vt:lpstr>Tahoma</vt:lpstr>
      <vt:lpstr>UTM Mother</vt:lpstr>
      <vt:lpstr>Calibri Light</vt:lpstr>
      <vt:lpstr>UTM ViceroyJF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admin</cp:lastModifiedBy>
  <cp:revision>98</cp:revision>
  <dcterms:created xsi:type="dcterms:W3CDTF">2021-07-10T15:07:21Z</dcterms:created>
  <dcterms:modified xsi:type="dcterms:W3CDTF">2021-10-06T04:02:40Z</dcterms:modified>
</cp:coreProperties>
</file>