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111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Relationship Id="rId5" Type="http://schemas.openxmlformats.org/officeDocument/2006/relationships/image" Target="../media/image7.wmf"/><Relationship Id="rId4" Type="http://schemas.openxmlformats.org/officeDocument/2006/relationships/image" Target="../media/image6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A17E3-6A89-4095-BD30-16657B828D0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17/02/2022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EA640-BE9C-4D34-8120-74047C17BD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7115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A17E3-6A89-4095-BD30-16657B828D0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17/02/2022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EA640-BE9C-4D34-8120-74047C17BD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99540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4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A17E3-6A89-4095-BD30-16657B828D0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17/02/2022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EA640-BE9C-4D34-8120-74047C17BD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49752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9"/>
            <a:ext cx="8229600" cy="58515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194177-A150-4808-B20C-73C929883310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81873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A17E3-6A89-4095-BD30-16657B828D0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17/02/2022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EA640-BE9C-4D34-8120-74047C17BD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1150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42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6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A17E3-6A89-4095-BD30-16657B828D0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17/02/2022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EA640-BE9C-4D34-8120-74047C17BD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30322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A17E3-6A89-4095-BD30-16657B828D0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17/02/2022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EA640-BE9C-4D34-8120-74047C17BD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67542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8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6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4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4" y="2505076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A17E3-6A89-4095-BD30-16657B828D0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17/02/2022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EA640-BE9C-4D34-8120-74047C17BD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3690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A17E3-6A89-4095-BD30-16657B828D0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17/02/2022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EA640-BE9C-4D34-8120-74047C17BD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5240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A17E3-6A89-4095-BD30-16657B828D0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17/02/2022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EA640-BE9C-4D34-8120-74047C17BD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56217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7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A17E3-6A89-4095-BD30-16657B828D0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17/02/2022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EA640-BE9C-4D34-8120-74047C17BD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74055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7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A17E3-6A89-4095-BD30-16657B828D0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17/02/2022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EA640-BE9C-4D34-8120-74047C17BD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73623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8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4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3A17E3-6A89-4095-BD30-16657B828D0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17/02/2022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4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4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1EA640-BE9C-4D34-8120-74047C17BD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9513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7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wmf"/><Relationship Id="rId11" Type="http://schemas.openxmlformats.org/officeDocument/2006/relationships/oleObject" Target="../embeddings/oleObject5.bin"/><Relationship Id="rId5" Type="http://schemas.openxmlformats.org/officeDocument/2006/relationships/oleObject" Target="../embeddings/oleObject2.bin"/><Relationship Id="rId10" Type="http://schemas.openxmlformats.org/officeDocument/2006/relationships/image" Target="../media/image6.wmf"/><Relationship Id="rId4" Type="http://schemas.openxmlformats.org/officeDocument/2006/relationships/image" Target="../media/image3.wmf"/><Relationship Id="rId9" Type="http://schemas.openxmlformats.org/officeDocument/2006/relationships/oleObject" Target="../embeddings/oleObject4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WordArt 20"/>
          <p:cNvSpPr>
            <a:spLocks noChangeArrowheads="1" noChangeShapeType="1" noTextEdit="1"/>
          </p:cNvSpPr>
          <p:nvPr/>
        </p:nvSpPr>
        <p:spPr bwMode="auto">
          <a:xfrm>
            <a:off x="1524000" y="1600200"/>
            <a:ext cx="4985656" cy="1452155"/>
          </a:xfrm>
          <a:prstGeom prst="rect">
            <a:avLst/>
          </a:prstGeom>
        </p:spPr>
        <p:txBody>
          <a:bodyPr wrap="none" lIns="71323" tIns="35662" rIns="71323" bIns="35662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b="1" kern="10" dirty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b="1" kern="10" dirty="0" err="1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C0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Toán</a:t>
            </a:r>
            <a:endParaRPr lang="en-US" b="1" kern="10" dirty="0">
              <a:ln w="9525">
                <a:solidFill>
                  <a:srgbClr val="0000FF"/>
                </a:solidFill>
                <a:round/>
                <a:headEnd/>
                <a:tailEnd/>
              </a:ln>
              <a:solidFill>
                <a:srgbClr val="C00000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25" name="AutoShape 22"/>
          <p:cNvSpPr>
            <a:spLocks noChangeArrowheads="1"/>
          </p:cNvSpPr>
          <p:nvPr/>
        </p:nvSpPr>
        <p:spPr bwMode="auto">
          <a:xfrm>
            <a:off x="7597345" y="4675278"/>
            <a:ext cx="431006" cy="485776"/>
          </a:xfrm>
          <a:prstGeom prst="star4">
            <a:avLst>
              <a:gd name="adj" fmla="val 12500"/>
            </a:avLst>
          </a:prstGeom>
          <a:solidFill>
            <a:srgbClr val="66FF33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lIns="71323" tIns="35662" rIns="71323" bIns="35662" anchor="ctr"/>
          <a:lstStyle/>
          <a:p>
            <a:endParaRPr lang="vi-VN" altLang="vi-VN">
              <a:solidFill>
                <a:srgbClr val="000000"/>
              </a:solidFill>
            </a:endParaRPr>
          </a:p>
        </p:txBody>
      </p:sp>
      <p:sp>
        <p:nvSpPr>
          <p:cNvPr id="28" name="WordArt 5"/>
          <p:cNvSpPr>
            <a:spLocks noChangeArrowheads="1" noChangeShapeType="1" noTextEdit="1"/>
          </p:cNvSpPr>
          <p:nvPr/>
        </p:nvSpPr>
        <p:spPr bwMode="auto">
          <a:xfrm>
            <a:off x="1409069" y="3479073"/>
            <a:ext cx="6387737" cy="2621280"/>
          </a:xfrm>
          <a:prstGeom prst="rect">
            <a:avLst/>
          </a:prstGeom>
        </p:spPr>
        <p:txBody>
          <a:bodyPr wrap="none" lIns="71323" tIns="35662" rIns="71323" bIns="35662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b="1" kern="10" dirty="0">
                <a:ln w="12700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LUYỆN TẬP</a:t>
            </a:r>
            <a:r>
              <a:rPr lang="vi-VN" b="1" kern="10" dirty="0">
                <a:ln w="12700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CHUNG</a:t>
            </a:r>
          </a:p>
          <a:p>
            <a:pPr algn="ctr"/>
            <a:r>
              <a:rPr lang="vi-VN" b="1" kern="10" dirty="0">
                <a:ln w="12700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(T</a:t>
            </a:r>
            <a:r>
              <a:rPr lang="en-US" b="1" kern="10" dirty="0">
                <a:ln w="12700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rang 11</a:t>
            </a:r>
            <a:r>
              <a:rPr lang="vi-VN" b="1" kern="10" dirty="0">
                <a:ln w="12700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3)</a:t>
            </a:r>
            <a:endParaRPr lang="en-US" b="1" kern="10" dirty="0">
              <a:ln w="12700">
                <a:solidFill>
                  <a:srgbClr val="FF0000"/>
                </a:solidFill>
                <a:round/>
                <a:headEnd/>
                <a:tailEnd/>
              </a:ln>
              <a:solidFill>
                <a:srgbClr val="0000FF"/>
              </a:solidFill>
              <a:effectLst>
                <a:outerShdw dist="35921" dir="2700000" sy="50000" kx="2115830" algn="bl" rotWithShape="0">
                  <a:srgbClr val="C0C0C0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CF83EF8-AE77-40A9-9312-2A400DA74CB8}"/>
              </a:ext>
            </a:extLst>
          </p:cNvPr>
          <p:cNvSpPr txBox="1"/>
          <p:nvPr/>
        </p:nvSpPr>
        <p:spPr>
          <a:xfrm>
            <a:off x="2057400" y="609600"/>
            <a:ext cx="5867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b="1" i="1" dirty="0">
                <a:latin typeface="+mj-lt"/>
              </a:rPr>
              <a:t>Thứ năm ngày 17 tháng 2 năm 2022</a:t>
            </a:r>
            <a:endParaRPr lang="en-US" sz="2800" b="1" i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487276274"/>
      </p:ext>
    </p:extLst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repeatCount="indefinite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3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3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28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TextBox 3"/>
          <p:cNvSpPr txBox="1">
            <a:spLocks noChangeArrowheads="1"/>
          </p:cNvSpPr>
          <p:nvPr/>
        </p:nvSpPr>
        <p:spPr bwMode="auto">
          <a:xfrm>
            <a:off x="516612" y="118826"/>
            <a:ext cx="8173712" cy="646331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3600" dirty="0" err="1">
                <a:solidFill>
                  <a:prstClr val="black"/>
                </a:solidFill>
              </a:rPr>
              <a:t>Bài</a:t>
            </a:r>
            <a:r>
              <a:rPr lang="en-US" sz="3600" dirty="0">
                <a:solidFill>
                  <a:prstClr val="black"/>
                </a:solidFill>
              </a:rPr>
              <a:t> 2: </a:t>
            </a:r>
            <a:r>
              <a:rPr lang="en-US" sz="3600" dirty="0" err="1">
                <a:solidFill>
                  <a:prstClr val="black"/>
                </a:solidFill>
              </a:rPr>
              <a:t>Viết</a:t>
            </a:r>
            <a:r>
              <a:rPr lang="en-US" sz="3600" dirty="0">
                <a:solidFill>
                  <a:prstClr val="black"/>
                </a:solidFill>
              </a:rPr>
              <a:t> </a:t>
            </a:r>
            <a:r>
              <a:rPr lang="en-US" sz="3600" dirty="0" err="1">
                <a:solidFill>
                  <a:prstClr val="black"/>
                </a:solidFill>
              </a:rPr>
              <a:t>số</a:t>
            </a:r>
            <a:r>
              <a:rPr lang="en-US" sz="3600" dirty="0">
                <a:solidFill>
                  <a:prstClr val="black"/>
                </a:solidFill>
              </a:rPr>
              <a:t> </a:t>
            </a:r>
            <a:r>
              <a:rPr lang="en-US" sz="3600" dirty="0" err="1">
                <a:solidFill>
                  <a:prstClr val="black"/>
                </a:solidFill>
              </a:rPr>
              <a:t>đo</a:t>
            </a:r>
            <a:r>
              <a:rPr lang="en-US" sz="3600" dirty="0">
                <a:solidFill>
                  <a:prstClr val="black"/>
                </a:solidFill>
              </a:rPr>
              <a:t> </a:t>
            </a:r>
            <a:r>
              <a:rPr lang="en-US" sz="3600" dirty="0" err="1">
                <a:solidFill>
                  <a:prstClr val="black"/>
                </a:solidFill>
              </a:rPr>
              <a:t>thích</a:t>
            </a:r>
            <a:r>
              <a:rPr lang="en-US" sz="3600" dirty="0">
                <a:solidFill>
                  <a:prstClr val="black"/>
                </a:solidFill>
              </a:rPr>
              <a:t> </a:t>
            </a:r>
            <a:r>
              <a:rPr lang="en-US" sz="3600" dirty="0" err="1">
                <a:solidFill>
                  <a:prstClr val="black"/>
                </a:solidFill>
              </a:rPr>
              <a:t>hợp</a:t>
            </a:r>
            <a:r>
              <a:rPr lang="en-US" sz="3600" dirty="0">
                <a:solidFill>
                  <a:prstClr val="black"/>
                </a:solidFill>
              </a:rPr>
              <a:t> </a:t>
            </a:r>
            <a:r>
              <a:rPr lang="en-US" sz="3600" dirty="0" err="1">
                <a:solidFill>
                  <a:prstClr val="black"/>
                </a:solidFill>
              </a:rPr>
              <a:t>vào</a:t>
            </a:r>
            <a:r>
              <a:rPr lang="en-US" sz="3600" dirty="0">
                <a:solidFill>
                  <a:prstClr val="black"/>
                </a:solidFill>
              </a:rPr>
              <a:t> ô </a:t>
            </a:r>
            <a:r>
              <a:rPr lang="en-US" sz="3600" dirty="0" err="1">
                <a:solidFill>
                  <a:prstClr val="black"/>
                </a:solidFill>
              </a:rPr>
              <a:t>trống</a:t>
            </a:r>
            <a:r>
              <a:rPr lang="en-US" sz="3600" dirty="0">
                <a:solidFill>
                  <a:prstClr val="black"/>
                </a:solidFill>
              </a:rPr>
              <a:t>: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4951846"/>
              </p:ext>
            </p:extLst>
          </p:nvPr>
        </p:nvGraphicFramePr>
        <p:xfrm>
          <a:off x="123985" y="914402"/>
          <a:ext cx="9020014" cy="5857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491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6087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5500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5500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8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>
                          <a:solidFill>
                            <a:schemeClr val="bg1"/>
                          </a:solidFill>
                        </a:rPr>
                        <a:t>Hình</a:t>
                      </a:r>
                      <a:r>
                        <a:rPr lang="en-US" sz="1800" baseline="0" dirty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en-US" sz="1800" baseline="0" dirty="0" err="1">
                          <a:solidFill>
                            <a:schemeClr val="bg1"/>
                          </a:solidFill>
                        </a:rPr>
                        <a:t>hộp</a:t>
                      </a:r>
                      <a:r>
                        <a:rPr lang="en-US" sz="1800" baseline="0" dirty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en-US" sz="1800" baseline="0" dirty="0" err="1">
                          <a:solidFill>
                            <a:schemeClr val="bg1"/>
                          </a:solidFill>
                        </a:rPr>
                        <a:t>chữ</a:t>
                      </a:r>
                      <a:r>
                        <a:rPr lang="en-US" sz="1800" baseline="0" dirty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en-US" sz="1800" baseline="0" dirty="0" err="1">
                          <a:solidFill>
                            <a:schemeClr val="bg1"/>
                          </a:solidFill>
                        </a:rPr>
                        <a:t>nhật</a:t>
                      </a:r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 marT="45725" marB="45725">
                    <a:solidFill>
                      <a:srgbClr val="6600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>
                          <a:solidFill>
                            <a:schemeClr val="bg1"/>
                          </a:solidFill>
                        </a:rPr>
                        <a:t>(1)</a:t>
                      </a:r>
                    </a:p>
                  </a:txBody>
                  <a:tcPr marT="45725" marB="45725">
                    <a:solidFill>
                      <a:srgbClr val="6600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>
                          <a:solidFill>
                            <a:schemeClr val="bg1"/>
                          </a:solidFill>
                        </a:rPr>
                        <a:t>(2)</a:t>
                      </a:r>
                    </a:p>
                  </a:txBody>
                  <a:tcPr marT="45725" marB="45725">
                    <a:solidFill>
                      <a:srgbClr val="6600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>
                          <a:solidFill>
                            <a:schemeClr val="bg1"/>
                          </a:solidFill>
                        </a:rPr>
                        <a:t>(3)</a:t>
                      </a:r>
                    </a:p>
                  </a:txBody>
                  <a:tcPr marT="45725" marB="45725">
                    <a:solidFill>
                      <a:srgbClr val="6600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14500">
                <a:tc>
                  <a:txBody>
                    <a:bodyPr/>
                    <a:lstStyle/>
                    <a:p>
                      <a:endParaRPr lang="en-US" sz="1800" dirty="0"/>
                    </a:p>
                    <a:p>
                      <a:r>
                        <a:rPr lang="en-US" sz="1800" dirty="0" err="1"/>
                        <a:t>Chiều</a:t>
                      </a:r>
                      <a:r>
                        <a:rPr lang="en-US" sz="1800" baseline="0" dirty="0"/>
                        <a:t> </a:t>
                      </a:r>
                      <a:r>
                        <a:rPr lang="en-US" sz="1800" baseline="0" dirty="0" err="1"/>
                        <a:t>dài</a:t>
                      </a:r>
                      <a:endParaRPr lang="en-US" sz="1800" baseline="0" dirty="0"/>
                    </a:p>
                    <a:p>
                      <a:endParaRPr lang="en-US" sz="1800" dirty="0"/>
                    </a:p>
                  </a:txBody>
                  <a:tcPr marT="45725" marB="45725"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  <a:p>
                      <a:pPr algn="ctr"/>
                      <a:r>
                        <a:rPr lang="en-US" sz="1800" dirty="0"/>
                        <a:t>4m</a:t>
                      </a:r>
                    </a:p>
                  </a:txBody>
                  <a:tcPr marT="45725" marB="45725"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/>
                    </a:p>
                    <a:p>
                      <a:pPr algn="ctr"/>
                      <a:r>
                        <a:rPr lang="en-US" sz="1800"/>
                        <a:t>cm</a:t>
                      </a:r>
                    </a:p>
                  </a:txBody>
                  <a:tcPr marT="45725" marB="45725"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/>
                    </a:p>
                    <a:p>
                      <a:pPr algn="ctr"/>
                      <a:r>
                        <a:rPr lang="en-US" sz="1800"/>
                        <a:t>0,4dm</a:t>
                      </a:r>
                    </a:p>
                  </a:txBody>
                  <a:tcPr marT="45725" marB="45725">
                    <a:solidFill>
                      <a:srgbClr val="FF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14500">
                <a:tc>
                  <a:txBody>
                    <a:bodyPr/>
                    <a:lstStyle/>
                    <a:p>
                      <a:endParaRPr lang="en-US" sz="1800" dirty="0"/>
                    </a:p>
                    <a:p>
                      <a:r>
                        <a:rPr lang="en-US" sz="1800" dirty="0" err="1"/>
                        <a:t>Chiều</a:t>
                      </a:r>
                      <a:r>
                        <a:rPr lang="en-US" sz="1800" baseline="0" dirty="0"/>
                        <a:t> </a:t>
                      </a:r>
                      <a:r>
                        <a:rPr lang="en-US" sz="1800" baseline="0" dirty="0" err="1"/>
                        <a:t>rộng</a:t>
                      </a:r>
                      <a:endParaRPr lang="en-US" sz="1800" baseline="0" dirty="0"/>
                    </a:p>
                    <a:p>
                      <a:endParaRPr lang="en-US" sz="1800" dirty="0"/>
                    </a:p>
                  </a:txBody>
                  <a:tcPr marT="45725" marB="45725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  <a:p>
                      <a:r>
                        <a:rPr lang="en-US" sz="1800" dirty="0"/>
                        <a:t>          3m</a:t>
                      </a:r>
                    </a:p>
                  </a:txBody>
                  <a:tcPr marT="45725" marB="45725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  <a:p>
                      <a:r>
                        <a:rPr lang="en-US" sz="1800" dirty="0"/>
                        <a:t>            </a:t>
                      </a:r>
                      <a:endParaRPr lang="en-US" sz="1800" dirty="0">
                        <a:solidFill>
                          <a:srgbClr val="FF0000"/>
                        </a:solidFill>
                      </a:endParaRPr>
                    </a:p>
                  </a:txBody>
                  <a:tcPr marT="45725" marB="45725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  <a:p>
                      <a:r>
                        <a:rPr lang="en-US" sz="1800" dirty="0"/>
                        <a:t>          0,4dm</a:t>
                      </a:r>
                    </a:p>
                  </a:txBody>
                  <a:tcPr marT="45725" marB="45725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14500">
                <a:tc>
                  <a:txBody>
                    <a:bodyPr/>
                    <a:lstStyle/>
                    <a:p>
                      <a:endParaRPr lang="en-US" sz="1800" dirty="0"/>
                    </a:p>
                    <a:p>
                      <a:r>
                        <a:rPr lang="en-US" sz="1800" dirty="0" err="1"/>
                        <a:t>Chiều</a:t>
                      </a:r>
                      <a:r>
                        <a:rPr lang="en-US" sz="1800" baseline="0" dirty="0"/>
                        <a:t> </a:t>
                      </a:r>
                      <a:r>
                        <a:rPr lang="en-US" sz="1800" baseline="0" dirty="0" err="1"/>
                        <a:t>cao</a:t>
                      </a:r>
                      <a:endParaRPr lang="en-US" sz="1800" baseline="0" dirty="0"/>
                    </a:p>
                    <a:p>
                      <a:endParaRPr lang="en-US" sz="1800" dirty="0"/>
                    </a:p>
                  </a:txBody>
                  <a:tcPr marT="45725" marB="45725"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/>
                    </a:p>
                    <a:p>
                      <a:r>
                        <a:rPr lang="en-US" sz="1800"/>
                        <a:t>           5m</a:t>
                      </a:r>
                    </a:p>
                  </a:txBody>
                  <a:tcPr marT="45725" marB="45725"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  <a:p>
                      <a:r>
                        <a:rPr lang="en-US" sz="1800" dirty="0"/>
                        <a:t>           </a:t>
                      </a:r>
                      <a:r>
                        <a:rPr lang="vi-VN" sz="1800" dirty="0"/>
                        <a:t>  </a:t>
                      </a:r>
                      <a:r>
                        <a:rPr lang="en-US" sz="1800" dirty="0"/>
                        <a:t>cm</a:t>
                      </a:r>
                    </a:p>
                  </a:txBody>
                  <a:tcPr marT="45725" marB="45725"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  <a:p>
                      <a:r>
                        <a:rPr lang="en-US" sz="1800" dirty="0"/>
                        <a:t>          0,4dm</a:t>
                      </a:r>
                    </a:p>
                  </a:txBody>
                  <a:tcPr marT="45725" marB="45725">
                    <a:solidFill>
                      <a:srgbClr val="FF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14500">
                <a:tc>
                  <a:txBody>
                    <a:bodyPr/>
                    <a:lstStyle/>
                    <a:p>
                      <a:endParaRPr lang="en-US" sz="1800" dirty="0"/>
                    </a:p>
                    <a:p>
                      <a:r>
                        <a:rPr lang="en-US" sz="1800" dirty="0"/>
                        <a:t>Chu vi </a:t>
                      </a:r>
                      <a:r>
                        <a:rPr lang="en-US" sz="1800" dirty="0" err="1"/>
                        <a:t>mặt</a:t>
                      </a:r>
                      <a:r>
                        <a:rPr lang="en-US" sz="1800" baseline="0" dirty="0"/>
                        <a:t> </a:t>
                      </a:r>
                      <a:r>
                        <a:rPr lang="en-US" sz="1800" baseline="0" dirty="0" err="1"/>
                        <a:t>đáy</a:t>
                      </a:r>
                      <a:endParaRPr lang="en-US" sz="1800" baseline="0" dirty="0"/>
                    </a:p>
                    <a:p>
                      <a:endParaRPr lang="en-US" sz="1800" dirty="0"/>
                    </a:p>
                  </a:txBody>
                  <a:tcPr marT="45725" marB="45725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/>
                    </a:p>
                  </a:txBody>
                  <a:tcPr marT="45725" marB="45725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  <a:p>
                      <a:pPr algn="ctr"/>
                      <a:r>
                        <a:rPr lang="en-US" sz="1800" dirty="0"/>
                        <a:t>2cm</a:t>
                      </a:r>
                    </a:p>
                  </a:txBody>
                  <a:tcPr marT="45725" marB="45725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T="45725" marB="45725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14500">
                <a:tc>
                  <a:txBody>
                    <a:bodyPr/>
                    <a:lstStyle/>
                    <a:p>
                      <a:endParaRPr lang="en-US" sz="1800" dirty="0"/>
                    </a:p>
                    <a:p>
                      <a:r>
                        <a:rPr lang="en-US" sz="1800" dirty="0"/>
                        <a:t>DT </a:t>
                      </a:r>
                      <a:r>
                        <a:rPr lang="en-US" sz="1800" dirty="0" err="1"/>
                        <a:t>xung</a:t>
                      </a:r>
                      <a:r>
                        <a:rPr lang="en-US" sz="1800" dirty="0"/>
                        <a:t> </a:t>
                      </a:r>
                      <a:r>
                        <a:rPr lang="en-US" sz="1800" dirty="0" err="1"/>
                        <a:t>quanh</a:t>
                      </a:r>
                      <a:endParaRPr lang="en-US" sz="1800" dirty="0"/>
                    </a:p>
                    <a:p>
                      <a:endParaRPr lang="en-US" sz="1800" dirty="0"/>
                    </a:p>
                  </a:txBody>
                  <a:tcPr marT="45725" marB="45725"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25" marB="45725"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/>
                    </a:p>
                    <a:p>
                      <a:r>
                        <a:rPr lang="en-US" sz="1800"/>
                        <a:t>            </a:t>
                      </a:r>
                      <a:endParaRPr lang="en-US" sz="1800">
                        <a:solidFill>
                          <a:srgbClr val="FF0000"/>
                        </a:solidFill>
                      </a:endParaRPr>
                    </a:p>
                  </a:txBody>
                  <a:tcPr marT="45725" marB="45725"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5" marB="45725">
                    <a:solidFill>
                      <a:srgbClr val="FF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914500">
                <a:tc>
                  <a:txBody>
                    <a:bodyPr/>
                    <a:lstStyle/>
                    <a:p>
                      <a:endParaRPr lang="en-US" sz="1800" dirty="0"/>
                    </a:p>
                    <a:p>
                      <a:r>
                        <a:rPr lang="en-US" sz="1800" dirty="0"/>
                        <a:t>DT </a:t>
                      </a:r>
                      <a:r>
                        <a:rPr lang="en-US" sz="1800" dirty="0" err="1"/>
                        <a:t>toàn</a:t>
                      </a:r>
                      <a:r>
                        <a:rPr lang="en-US" sz="1800" baseline="0" dirty="0"/>
                        <a:t> </a:t>
                      </a:r>
                      <a:r>
                        <a:rPr lang="en-US" sz="1800" baseline="0" dirty="0" err="1"/>
                        <a:t>phần</a:t>
                      </a:r>
                      <a:endParaRPr lang="en-US" sz="1800" baseline="0" dirty="0"/>
                    </a:p>
                    <a:p>
                      <a:endParaRPr lang="en-US" sz="1800" dirty="0"/>
                    </a:p>
                  </a:txBody>
                  <a:tcPr marT="45725" marB="45725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/>
                    </a:p>
                    <a:p>
                      <a:r>
                        <a:rPr lang="en-US" sz="1800">
                          <a:solidFill>
                            <a:srgbClr val="FF0000"/>
                          </a:solidFill>
                        </a:rPr>
                        <a:t>           </a:t>
                      </a:r>
                    </a:p>
                  </a:txBody>
                  <a:tcPr marT="45725" marB="45725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/>
                    </a:p>
                    <a:p>
                      <a:r>
                        <a:rPr lang="en-US" sz="1800"/>
                        <a:t>             </a:t>
                      </a:r>
                      <a:endParaRPr lang="en-US" sz="1800">
                        <a:solidFill>
                          <a:srgbClr val="FF0000"/>
                        </a:solidFill>
                      </a:endParaRPr>
                    </a:p>
                  </a:txBody>
                  <a:tcPr marT="45725" marB="45725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25" marB="45725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6" name="Object 2"/>
          <p:cNvGraphicFramePr>
            <a:graphicFrameLocks noChangeAspect="1"/>
          </p:cNvGraphicFramePr>
          <p:nvPr/>
        </p:nvGraphicFramePr>
        <p:xfrm>
          <a:off x="5105400" y="1357313"/>
          <a:ext cx="298450" cy="776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6" name="Equation" r:id="rId3" imgW="139639" imgH="393529" progId="">
                  <p:embed/>
                </p:oleObj>
              </mc:Choice>
              <mc:Fallback>
                <p:oleObj name="Equation" r:id="rId3" imgW="139639" imgH="393529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05400" y="1357313"/>
                        <a:ext cx="298450" cy="7762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4755" name="Object 3"/>
          <p:cNvGraphicFramePr>
            <a:graphicFrameLocks noChangeAspect="1"/>
          </p:cNvGraphicFramePr>
          <p:nvPr/>
        </p:nvGraphicFramePr>
        <p:xfrm>
          <a:off x="5111750" y="3186114"/>
          <a:ext cx="298450" cy="776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7" name="Equation" r:id="rId5" imgW="139639" imgH="393529" progId="">
                  <p:embed/>
                </p:oleObj>
              </mc:Choice>
              <mc:Fallback>
                <p:oleObj name="Equation" r:id="rId5" imgW="139639" imgH="393529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11750" y="3186114"/>
                        <a:ext cx="298450" cy="7762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3481391" y="4267200"/>
            <a:ext cx="63350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>
                <a:solidFill>
                  <a:srgbClr val="FF0000"/>
                </a:solidFill>
              </a:rPr>
              <a:t>14m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3505200" y="5192713"/>
            <a:ext cx="71846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>
                <a:solidFill>
                  <a:srgbClr val="FF0000"/>
                </a:solidFill>
              </a:rPr>
              <a:t>70m</a:t>
            </a:r>
            <a:r>
              <a:rPr lang="en-US" baseline="30000">
                <a:solidFill>
                  <a:srgbClr val="FF0000"/>
                </a:solidFill>
              </a:rPr>
              <a:t>2</a:t>
            </a:r>
            <a:endParaRPr lang="en-US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3505200" y="6107113"/>
            <a:ext cx="71846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>
                <a:solidFill>
                  <a:srgbClr val="FF0000"/>
                </a:solidFill>
              </a:rPr>
              <a:t>94m</a:t>
            </a:r>
            <a:r>
              <a:rPr lang="en-US" baseline="30000">
                <a:solidFill>
                  <a:srgbClr val="FF0000"/>
                </a:solidFill>
              </a:rPr>
              <a:t>2</a:t>
            </a:r>
            <a:endParaRPr lang="en-US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7162803" y="4267200"/>
            <a:ext cx="82586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>
                <a:solidFill>
                  <a:srgbClr val="FF0000"/>
                </a:solidFill>
              </a:rPr>
              <a:t>1,6dm</a:t>
            </a: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7162804" y="5181600"/>
            <a:ext cx="103906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>
                <a:solidFill>
                  <a:srgbClr val="FF0000"/>
                </a:solidFill>
              </a:rPr>
              <a:t>0,64dm</a:t>
            </a:r>
            <a:r>
              <a:rPr lang="en-US" baseline="30000">
                <a:solidFill>
                  <a:srgbClr val="FF0000"/>
                </a:solidFill>
              </a:rPr>
              <a:t>2</a:t>
            </a:r>
            <a:endParaRPr lang="en-US">
              <a:solidFill>
                <a:srgbClr val="FF0000"/>
              </a:solidFill>
            </a:endParaRP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7315203" y="6096000"/>
            <a:ext cx="103906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>
                <a:solidFill>
                  <a:srgbClr val="FF0000"/>
                </a:solidFill>
              </a:rPr>
              <a:t>0,96dm</a:t>
            </a:r>
            <a:r>
              <a:rPr lang="en-US" baseline="30000">
                <a:solidFill>
                  <a:srgbClr val="FF0000"/>
                </a:solidFill>
              </a:rPr>
              <a:t>2</a:t>
            </a:r>
            <a:endParaRPr lang="en-US">
              <a:solidFill>
                <a:srgbClr val="FF0000"/>
              </a:solidFill>
            </a:endParaRPr>
          </a:p>
        </p:txBody>
      </p:sp>
      <p:graphicFrame>
        <p:nvGraphicFramePr>
          <p:cNvPr id="74756" name="Object 4"/>
          <p:cNvGraphicFramePr>
            <a:graphicFrameLocks noChangeAspect="1"/>
          </p:cNvGraphicFramePr>
          <p:nvPr/>
        </p:nvGraphicFramePr>
        <p:xfrm>
          <a:off x="5168900" y="2271714"/>
          <a:ext cx="325438" cy="776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8" name="Equation" r:id="rId7" imgW="152334" imgH="393529" progId="">
                  <p:embed/>
                </p:oleObj>
              </mc:Choice>
              <mc:Fallback>
                <p:oleObj name="Equation" r:id="rId7" imgW="152334" imgH="393529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68900" y="2271714"/>
                        <a:ext cx="325438" cy="7762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4757" name="Object 5"/>
          <p:cNvGraphicFramePr>
            <a:graphicFrameLocks noChangeAspect="1"/>
          </p:cNvGraphicFramePr>
          <p:nvPr/>
        </p:nvGraphicFramePr>
        <p:xfrm>
          <a:off x="5092700" y="5014914"/>
          <a:ext cx="325438" cy="776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9" name="Equation" r:id="rId9" imgW="152334" imgH="393529" progId="">
                  <p:embed/>
                </p:oleObj>
              </mc:Choice>
              <mc:Fallback>
                <p:oleObj name="Equation" r:id="rId9" imgW="152334" imgH="393529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92700" y="5014914"/>
                        <a:ext cx="325438" cy="7762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4758" name="Object 6"/>
          <p:cNvGraphicFramePr>
            <a:graphicFrameLocks noChangeAspect="1"/>
          </p:cNvGraphicFramePr>
          <p:nvPr/>
        </p:nvGraphicFramePr>
        <p:xfrm>
          <a:off x="5038729" y="5929314"/>
          <a:ext cx="460375" cy="776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0" name="Equation" r:id="rId11" imgW="215713" imgH="393359" progId="">
                  <p:embed/>
                </p:oleObj>
              </mc:Choice>
              <mc:Fallback>
                <p:oleObj name="Equation" r:id="rId11" imgW="215713" imgH="393359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38729" y="5929314"/>
                        <a:ext cx="460375" cy="7762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5334000" y="5181600"/>
            <a:ext cx="57740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>
                <a:solidFill>
                  <a:srgbClr val="FF0000"/>
                </a:solidFill>
              </a:rPr>
              <a:t>cm</a:t>
            </a:r>
            <a:r>
              <a:rPr lang="en-US" baseline="30000">
                <a:solidFill>
                  <a:srgbClr val="FF0000"/>
                </a:solidFill>
              </a:rPr>
              <a:t>2</a:t>
            </a:r>
            <a:endParaRPr lang="en-US">
              <a:solidFill>
                <a:srgbClr val="FF0000"/>
              </a:solidFill>
            </a:endParaRPr>
          </a:p>
        </p:txBody>
      </p:sp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5486400" y="6183313"/>
            <a:ext cx="57740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>
                <a:solidFill>
                  <a:srgbClr val="FF0000"/>
                </a:solidFill>
              </a:rPr>
              <a:t>cm</a:t>
            </a:r>
            <a:r>
              <a:rPr lang="en-US" baseline="30000">
                <a:solidFill>
                  <a:srgbClr val="FF0000"/>
                </a:solidFill>
              </a:rPr>
              <a:t>2</a:t>
            </a:r>
            <a:endParaRPr lang="en-US">
              <a:solidFill>
                <a:srgbClr val="FF0000"/>
              </a:solidFill>
            </a:endParaRPr>
          </a:p>
        </p:txBody>
      </p:sp>
      <p:sp>
        <p:nvSpPr>
          <p:cNvPr id="19" name="TextBox 18"/>
          <p:cNvSpPr txBox="1">
            <a:spLocks noChangeArrowheads="1"/>
          </p:cNvSpPr>
          <p:nvPr/>
        </p:nvSpPr>
        <p:spPr bwMode="auto">
          <a:xfrm>
            <a:off x="5486404" y="2438400"/>
            <a:ext cx="49244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>
                <a:solidFill>
                  <a:srgbClr val="FF0000"/>
                </a:solidFill>
              </a:rPr>
              <a:t>cm</a:t>
            </a:r>
          </a:p>
        </p:txBody>
      </p:sp>
    </p:spTree>
    <p:extLst>
      <p:ext uri="{BB962C8B-B14F-4D97-AF65-F5344CB8AC3E}">
        <p14:creationId xmlns:p14="http://schemas.microsoft.com/office/powerpoint/2010/main" val="16026823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747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500"/>
                                        <p:tgtEl>
                                          <p:spTgt spid="747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1" dur="500"/>
                                        <p:tgtEl>
                                          <p:spTgt spid="747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9" dur="500"/>
                                        <p:tgtEl>
                                          <p:spTgt spid="747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  <p:bldP spid="12" grpId="0"/>
      <p:bldP spid="13" grpId="0"/>
      <p:bldP spid="17" grpId="0"/>
      <p:bldP spid="18" grpId="0"/>
      <p:bldP spid="1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72999C0-02D6-4C07-BC43-2279CE023204}"/>
              </a:ext>
            </a:extLst>
          </p:cNvPr>
          <p:cNvSpPr txBox="1"/>
          <p:nvPr/>
        </p:nvSpPr>
        <p:spPr>
          <a:xfrm>
            <a:off x="1447800" y="1143000"/>
            <a:ext cx="64008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dirty="0"/>
              <a:t>Bài 1 : b, Đổi 15dm = 1,5 m </a:t>
            </a:r>
          </a:p>
          <a:p>
            <a:r>
              <a:rPr lang="vi-VN" sz="2800" dirty="0"/>
              <a:t>                       9dm = 0,9m </a:t>
            </a:r>
          </a:p>
          <a:p>
            <a:r>
              <a:rPr lang="vi-VN" sz="2800" dirty="0"/>
              <a:t>Diện tích xung quanh của hình hộp chữ nhật là : </a:t>
            </a:r>
          </a:p>
          <a:p>
            <a:r>
              <a:rPr lang="vi-VN" sz="2800" dirty="0"/>
              <a:t>    (3 + 1,5 ) x2  x0,9 = 8,1 ( m2) </a:t>
            </a:r>
          </a:p>
          <a:p>
            <a:r>
              <a:rPr lang="vi-VN" sz="2800" dirty="0"/>
              <a:t> Diện tích toàn phần của hình hộp chữ nhật là :</a:t>
            </a:r>
          </a:p>
          <a:p>
            <a:r>
              <a:rPr lang="vi-VN" sz="2800" dirty="0"/>
              <a:t>    8,1 + ( 3 x 1,5 x 2 ) =  17, 1( m2)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0838210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19"/>
          <p:cNvGrpSpPr>
            <a:grpSpLocks/>
          </p:cNvGrpSpPr>
          <p:nvPr/>
        </p:nvGrpSpPr>
        <p:grpSpPr bwMode="auto">
          <a:xfrm>
            <a:off x="993" y="5519210"/>
            <a:ext cx="9143008" cy="1338792"/>
            <a:chOff x="1" y="4172"/>
            <a:chExt cx="9215" cy="1012"/>
          </a:xfrm>
        </p:grpSpPr>
        <p:pic>
          <p:nvPicPr>
            <p:cNvPr id="8" name="Picture 6" descr="J0124039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148" y="4025"/>
              <a:ext cx="1011" cy="13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" name="Picture 7" descr="J0124039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822" y="4172"/>
              <a:ext cx="1394" cy="10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0" name="Rectangle 9"/>
          <p:cNvSpPr/>
          <p:nvPr/>
        </p:nvSpPr>
        <p:spPr>
          <a:xfrm>
            <a:off x="800110" y="3598992"/>
            <a:ext cx="777954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tabLst>
                <a:tab pos="5486400" algn="l"/>
              </a:tabLst>
              <a:defRPr/>
            </a:pPr>
            <a:endParaRPr lang="en-US" sz="2800" dirty="0">
              <a:solidFill>
                <a:srgbClr val="0070C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2600184" y="5803876"/>
            <a:ext cx="5852262" cy="707886"/>
          </a:xfrm>
          <a:prstGeom prst="rect">
            <a:avLst/>
          </a:prstGeom>
          <a:noFill/>
          <a:ln>
            <a:solidFill>
              <a:schemeClr val="accent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tabLst>
                <a:tab pos="5486400" algn="l"/>
              </a:tabLs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tabLst>
                <a:tab pos="5486400" algn="l"/>
              </a:tabLs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tabLst>
                <a:tab pos="5486400" algn="l"/>
              </a:tabLs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tabLst>
                <a:tab pos="5486400" algn="l"/>
              </a:tabLs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tabLst>
                <a:tab pos="5486400" algn="l"/>
              </a:tabLs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486400" algn="l"/>
              </a:tabLs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486400" algn="l"/>
              </a:tabLs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486400" algn="l"/>
              </a:tabLs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486400" algn="l"/>
              </a:tabLs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/>
            <a:r>
              <a:rPr lang="en-US" alt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altLang="en-US" sz="4000" b="1" baseline="-25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tp</a:t>
            </a:r>
            <a:r>
              <a:rPr lang="en-US" alt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alt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Sxq</a:t>
            </a:r>
            <a:r>
              <a:rPr lang="en-US" alt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(a x b x 2)</a:t>
            </a:r>
          </a:p>
        </p:txBody>
      </p:sp>
      <p:sp>
        <p:nvSpPr>
          <p:cNvPr id="18" name="Rectangle 9"/>
          <p:cNvSpPr>
            <a:spLocks noChangeArrowheads="1"/>
          </p:cNvSpPr>
          <p:nvPr/>
        </p:nvSpPr>
        <p:spPr bwMode="auto">
          <a:xfrm>
            <a:off x="2600187" y="2"/>
            <a:ext cx="6418963" cy="2361942"/>
          </a:xfrm>
          <a:prstGeom prst="rect">
            <a:avLst/>
          </a:prstGeom>
          <a:noFill/>
          <a:ln w="9525">
            <a:solidFill>
              <a:srgbClr val="0033CC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just"/>
            <a:r>
              <a:rPr lang="en-US" sz="3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32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Muốn</a:t>
            </a:r>
            <a:r>
              <a:rPr lang="en-US" sz="3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3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diện</a:t>
            </a:r>
            <a:r>
              <a:rPr lang="en-US" sz="3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3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xung</a:t>
            </a:r>
            <a:r>
              <a:rPr lang="en-US" sz="3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quanh</a:t>
            </a:r>
            <a:r>
              <a:rPr lang="en-US" sz="3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3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hộp</a:t>
            </a:r>
            <a:r>
              <a:rPr lang="en-US" sz="3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sz="3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nhật</a:t>
            </a:r>
            <a:r>
              <a:rPr lang="en-US" sz="3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</a:t>
            </a:r>
            <a:r>
              <a:rPr lang="en-US" sz="3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lấy</a:t>
            </a:r>
            <a:r>
              <a:rPr lang="en-US" sz="3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</a:t>
            </a:r>
            <a:r>
              <a:rPr lang="en-US" sz="3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vi </a:t>
            </a:r>
            <a:r>
              <a:rPr lang="en-US" sz="32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mặt</a:t>
            </a:r>
            <a:r>
              <a:rPr lang="en-US" sz="3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đáy</a:t>
            </a:r>
            <a:r>
              <a:rPr lang="en-US" sz="3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3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3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chiều</a:t>
            </a:r>
            <a:r>
              <a:rPr lang="en-US" sz="3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cao</a:t>
            </a:r>
            <a:r>
              <a:rPr lang="en-US" sz="3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32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r>
              <a:rPr lang="en-US" sz="3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đơn</a:t>
            </a:r>
            <a:r>
              <a:rPr lang="en-US" sz="3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vị</a:t>
            </a:r>
            <a:r>
              <a:rPr lang="en-US" sz="3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</a:t>
            </a:r>
            <a:r>
              <a:rPr lang="en-US" sz="3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21" name="Rectangle 9"/>
          <p:cNvSpPr>
            <a:spLocks noChangeArrowheads="1"/>
          </p:cNvSpPr>
          <p:nvPr/>
        </p:nvSpPr>
        <p:spPr bwMode="auto">
          <a:xfrm>
            <a:off x="2533083" y="3431612"/>
            <a:ext cx="6486929" cy="2389860"/>
          </a:xfrm>
          <a:prstGeom prst="rect">
            <a:avLst/>
          </a:prstGeom>
          <a:noFill/>
          <a:ln w="9525">
            <a:solidFill>
              <a:srgbClr val="0033CC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just"/>
            <a:r>
              <a:rPr lang="en-US" sz="3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32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Muốn</a:t>
            </a:r>
            <a:r>
              <a:rPr lang="en-US" sz="3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3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diện</a:t>
            </a:r>
            <a:r>
              <a:rPr lang="en-US" sz="3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3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toàn</a:t>
            </a:r>
            <a:r>
              <a:rPr lang="en-US" sz="3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sz="3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3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hộp</a:t>
            </a:r>
            <a:r>
              <a:rPr lang="en-US" sz="3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sz="3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nhật</a:t>
            </a:r>
            <a:r>
              <a:rPr lang="en-US" sz="3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</a:t>
            </a:r>
            <a:r>
              <a:rPr lang="en-US" sz="3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lấy</a:t>
            </a:r>
            <a:r>
              <a:rPr lang="en-US" sz="3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diện</a:t>
            </a:r>
            <a:r>
              <a:rPr lang="en-US" sz="3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3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xung</a:t>
            </a:r>
            <a:r>
              <a:rPr lang="en-US" sz="3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quanh</a:t>
            </a:r>
            <a:r>
              <a:rPr lang="en-US" sz="3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cộng</a:t>
            </a:r>
            <a:r>
              <a:rPr lang="en-US" sz="3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3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diện</a:t>
            </a:r>
            <a:r>
              <a:rPr lang="en-US" sz="3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3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3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đáy</a:t>
            </a:r>
            <a:r>
              <a:rPr lang="en-US" sz="3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4177197" y="2369698"/>
            <a:ext cx="4439864" cy="70788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err="1">
                <a:solidFill>
                  <a:srgbClr val="FF0000"/>
                </a:solidFill>
              </a:rPr>
              <a:t>S</a:t>
            </a:r>
            <a:r>
              <a:rPr lang="en-US" sz="4000" b="1" baseline="-25000" dirty="0" err="1">
                <a:solidFill>
                  <a:srgbClr val="FF0000"/>
                </a:solidFill>
              </a:rPr>
              <a:t>xq</a:t>
            </a:r>
            <a:r>
              <a:rPr lang="en-US" sz="4000" b="1" dirty="0">
                <a:solidFill>
                  <a:srgbClr val="FF0000"/>
                </a:solidFill>
              </a:rPr>
              <a:t> = (a +b ) x 2 x c</a:t>
            </a:r>
          </a:p>
        </p:txBody>
      </p:sp>
      <p:sp>
        <p:nvSpPr>
          <p:cNvPr id="13" name="Cube 12"/>
          <p:cNvSpPr/>
          <p:nvPr/>
        </p:nvSpPr>
        <p:spPr>
          <a:xfrm>
            <a:off x="275490" y="320792"/>
            <a:ext cx="2040618" cy="1554480"/>
          </a:xfrm>
          <a:prstGeom prst="cube">
            <a:avLst/>
          </a:prstGeom>
          <a:solidFill>
            <a:srgbClr val="FF0000"/>
          </a:solidFill>
          <a:ln w="38100">
            <a:solidFill>
              <a:srgbClr val="00B0F0"/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2800" b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b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xq</a:t>
            </a:r>
            <a:r>
              <a:rPr lang="en-US" sz="2800" b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17" name="Cube 16"/>
          <p:cNvSpPr/>
          <p:nvPr/>
        </p:nvSpPr>
        <p:spPr>
          <a:xfrm>
            <a:off x="275490" y="4434371"/>
            <a:ext cx="2040618" cy="1554480"/>
          </a:xfrm>
          <a:prstGeom prst="cube">
            <a:avLst/>
          </a:prstGeom>
          <a:solidFill>
            <a:srgbClr val="BE02B1"/>
          </a:solidFill>
          <a:ln w="38100">
            <a:solidFill>
              <a:srgbClr val="00B0F0"/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28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vi-VN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TP</a:t>
            </a:r>
            <a:r>
              <a:rPr lang="en-US" sz="28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3305076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3" dur="80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4" dur="80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" dur="80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8" grpId="0" animBg="1"/>
      <p:bldP spid="21" grpId="0" animBg="1"/>
      <p:bldP spid="22" grpId="0" animBg="1"/>
      <p:bldP spid="13" grpId="0" animBg="1"/>
      <p:bldP spid="1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ext Box 6"/>
          <p:cNvSpPr txBox="1">
            <a:spLocks noChangeArrowheads="1"/>
          </p:cNvSpPr>
          <p:nvPr/>
        </p:nvSpPr>
        <p:spPr bwMode="auto">
          <a:xfrm>
            <a:off x="285756" y="419827"/>
            <a:ext cx="8576897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/>
            <a:r>
              <a:rPr lang="en-US" sz="3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1/ </a:t>
            </a:r>
            <a:r>
              <a:rPr lang="en-US" sz="32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3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diện</a:t>
            </a:r>
            <a:r>
              <a:rPr lang="en-US" sz="3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3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xung</a:t>
            </a:r>
            <a:r>
              <a:rPr lang="en-US" sz="3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quanh</a:t>
            </a:r>
            <a:r>
              <a:rPr lang="en-US" sz="3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diện</a:t>
            </a:r>
            <a:r>
              <a:rPr lang="en-US" sz="3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3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toàn</a:t>
            </a:r>
            <a:r>
              <a:rPr lang="en-US" sz="3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sz="3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3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hộp</a:t>
            </a:r>
            <a:r>
              <a:rPr lang="en-US" sz="3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sz="3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nhật</a:t>
            </a:r>
            <a:r>
              <a:rPr lang="en-US" sz="3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30" name="Text Box 7"/>
          <p:cNvSpPr txBox="1">
            <a:spLocks noChangeArrowheads="1"/>
          </p:cNvSpPr>
          <p:nvPr/>
        </p:nvSpPr>
        <p:spPr bwMode="auto">
          <a:xfrm>
            <a:off x="285756" y="2225119"/>
            <a:ext cx="7968629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/>
            <a:r>
              <a:rPr lang="en-US" sz="3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a) </a:t>
            </a:r>
            <a:r>
              <a:rPr lang="en-US" sz="32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Chiều</a:t>
            </a:r>
            <a:r>
              <a:rPr lang="en-US" sz="3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dài</a:t>
            </a:r>
            <a:r>
              <a:rPr lang="en-US" sz="3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2,5m; </a:t>
            </a:r>
            <a:r>
              <a:rPr lang="en-US" sz="32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chiều</a:t>
            </a:r>
            <a:r>
              <a:rPr lang="en-US" sz="3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rộng</a:t>
            </a:r>
            <a:r>
              <a:rPr lang="en-US" sz="3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1,1m; </a:t>
            </a:r>
            <a:r>
              <a:rPr lang="en-US" sz="32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chiều</a:t>
            </a:r>
            <a:r>
              <a:rPr lang="en-US" sz="3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cao</a:t>
            </a:r>
            <a:r>
              <a:rPr lang="en-US" sz="3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0,5m</a:t>
            </a:r>
          </a:p>
        </p:txBody>
      </p:sp>
      <p:sp>
        <p:nvSpPr>
          <p:cNvPr id="31" name="Text Box 8"/>
          <p:cNvSpPr txBox="1">
            <a:spLocks noChangeArrowheads="1"/>
          </p:cNvSpPr>
          <p:nvPr/>
        </p:nvSpPr>
        <p:spPr bwMode="auto">
          <a:xfrm>
            <a:off x="296301" y="3762913"/>
            <a:ext cx="7736908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/>
            <a:r>
              <a:rPr lang="en-US" sz="3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b) </a:t>
            </a:r>
            <a:r>
              <a:rPr lang="en-US" sz="32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Chiều</a:t>
            </a:r>
            <a:r>
              <a:rPr lang="en-US" sz="3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dài</a:t>
            </a:r>
            <a:r>
              <a:rPr lang="en-US" sz="3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3m; </a:t>
            </a:r>
            <a:r>
              <a:rPr lang="en-US" sz="32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chiều</a:t>
            </a:r>
            <a:r>
              <a:rPr lang="en-US" sz="3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rộng</a:t>
            </a:r>
            <a:r>
              <a:rPr lang="en-US" sz="3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15dm; </a:t>
            </a:r>
            <a:r>
              <a:rPr lang="en-US" sz="32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chiều</a:t>
            </a:r>
            <a:r>
              <a:rPr lang="en-US" sz="3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cao</a:t>
            </a:r>
            <a:r>
              <a:rPr lang="en-US" sz="3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9dm</a:t>
            </a:r>
          </a:p>
        </p:txBody>
      </p:sp>
    </p:spTree>
    <p:extLst>
      <p:ext uri="{BB962C8B-B14F-4D97-AF65-F5344CB8AC3E}">
        <p14:creationId xmlns:p14="http://schemas.microsoft.com/office/powerpoint/2010/main" val="12225041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  <p:bldP spid="30" grpId="0"/>
      <p:bldP spid="3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Text Box 6"/>
          <p:cNvSpPr txBox="1">
            <a:spLocks noChangeArrowheads="1"/>
          </p:cNvSpPr>
          <p:nvPr/>
        </p:nvSpPr>
        <p:spPr bwMode="auto">
          <a:xfrm>
            <a:off x="-6510" y="7547"/>
            <a:ext cx="9212508" cy="1569660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/>
            <a:r>
              <a:rPr lang="en-US" sz="3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1/ </a:t>
            </a:r>
            <a:r>
              <a:rPr lang="en-US" sz="32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3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diện</a:t>
            </a:r>
            <a:r>
              <a:rPr lang="en-US" sz="3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3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xung</a:t>
            </a:r>
            <a:r>
              <a:rPr lang="en-US" sz="3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quanh</a:t>
            </a:r>
            <a:r>
              <a:rPr lang="en-US" sz="3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diện</a:t>
            </a:r>
            <a:r>
              <a:rPr lang="en-US" sz="3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3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toàn</a:t>
            </a:r>
            <a:r>
              <a:rPr lang="en-US" sz="3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sz="3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3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hộp</a:t>
            </a:r>
            <a:r>
              <a:rPr lang="en-US" sz="3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sz="3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nhật</a:t>
            </a:r>
            <a:r>
              <a:rPr lang="en-US" sz="3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vi-VN" sz="3200" b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3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a) </a:t>
            </a:r>
            <a:r>
              <a:rPr lang="en-US" sz="32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Chiều</a:t>
            </a:r>
            <a:r>
              <a:rPr lang="en-US" sz="3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dài</a:t>
            </a:r>
            <a:r>
              <a:rPr lang="en-US" sz="3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2,5m; </a:t>
            </a:r>
            <a:r>
              <a:rPr lang="en-US" sz="32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chiều</a:t>
            </a:r>
            <a:r>
              <a:rPr lang="en-US" sz="3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rộng</a:t>
            </a:r>
            <a:r>
              <a:rPr lang="en-US" sz="3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1,1m; </a:t>
            </a:r>
            <a:r>
              <a:rPr lang="en-US" sz="32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chiều</a:t>
            </a:r>
            <a:r>
              <a:rPr lang="en-US" sz="3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cao</a:t>
            </a:r>
            <a:r>
              <a:rPr lang="en-US" sz="3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0,5m</a:t>
            </a:r>
          </a:p>
        </p:txBody>
      </p:sp>
      <p:sp>
        <p:nvSpPr>
          <p:cNvPr id="28" name="Text Box 9"/>
          <p:cNvSpPr txBox="1">
            <a:spLocks noChangeArrowheads="1"/>
          </p:cNvSpPr>
          <p:nvPr/>
        </p:nvSpPr>
        <p:spPr bwMode="auto">
          <a:xfrm>
            <a:off x="5275419" y="1919326"/>
            <a:ext cx="1574832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endParaRPr lang="en-US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Text Box 11"/>
          <p:cNvSpPr txBox="1">
            <a:spLocks noChangeArrowheads="1"/>
          </p:cNvSpPr>
          <p:nvPr/>
        </p:nvSpPr>
        <p:spPr bwMode="auto">
          <a:xfrm>
            <a:off x="2593377" y="2496734"/>
            <a:ext cx="639564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/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Diện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xung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quanh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hộp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nhật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</p:txBody>
      </p:sp>
      <p:sp>
        <p:nvSpPr>
          <p:cNvPr id="30" name="Text Box 13"/>
          <p:cNvSpPr txBox="1">
            <a:spLocks noChangeArrowheads="1"/>
          </p:cNvSpPr>
          <p:nvPr/>
        </p:nvSpPr>
        <p:spPr bwMode="auto">
          <a:xfrm>
            <a:off x="3891455" y="3333395"/>
            <a:ext cx="492595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/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(2,5 + 1,1) x 2 x 0,5 = 3,6 (m</a:t>
            </a:r>
            <a:r>
              <a:rPr lang="en-US" sz="2800" baseline="30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31" name="Text Box 14"/>
          <p:cNvSpPr txBox="1">
            <a:spLocks noChangeArrowheads="1"/>
          </p:cNvSpPr>
          <p:nvPr/>
        </p:nvSpPr>
        <p:spPr bwMode="auto">
          <a:xfrm>
            <a:off x="2593378" y="3999723"/>
            <a:ext cx="6457632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/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Diện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toàn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hộp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nhật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</p:txBody>
      </p:sp>
      <p:sp>
        <p:nvSpPr>
          <p:cNvPr id="32" name="Text Box 15"/>
          <p:cNvSpPr txBox="1">
            <a:spLocks noChangeArrowheads="1"/>
          </p:cNvSpPr>
          <p:nvPr/>
        </p:nvSpPr>
        <p:spPr bwMode="auto">
          <a:xfrm>
            <a:off x="3705473" y="4873685"/>
            <a:ext cx="478759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/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3,6 + (2,5 x 1,1 x 2) = 9,1 (m</a:t>
            </a:r>
            <a:r>
              <a:rPr lang="en-US" sz="2800" baseline="30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33" name="Text Box 14"/>
          <p:cNvSpPr txBox="1">
            <a:spLocks noChangeArrowheads="1"/>
          </p:cNvSpPr>
          <p:nvPr/>
        </p:nvSpPr>
        <p:spPr bwMode="auto">
          <a:xfrm>
            <a:off x="4481908" y="5473010"/>
            <a:ext cx="3404076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/>
            <a:r>
              <a:rPr lang="en-US" sz="2800" u="sng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Đáp</a:t>
            </a:r>
            <a:r>
              <a:rPr lang="en-US" sz="2800" u="sng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u="sng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2800" baseline="-250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xq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3,6 m</a:t>
            </a:r>
            <a:r>
              <a:rPr lang="en-US" sz="2800" baseline="30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  <a:p>
            <a:pPr algn="just"/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2800" baseline="-250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tp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9,1 m</a:t>
            </a:r>
            <a:r>
              <a:rPr lang="en-US" sz="2800" baseline="30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34" name="Text Box 9"/>
          <p:cNvSpPr txBox="1">
            <a:spLocks noChangeArrowheads="1"/>
          </p:cNvSpPr>
          <p:nvPr/>
        </p:nvSpPr>
        <p:spPr bwMode="auto">
          <a:xfrm>
            <a:off x="297531" y="1898004"/>
            <a:ext cx="2055303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Tóm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tắt</a:t>
            </a:r>
            <a:endParaRPr lang="en-US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5" name="Text Box 9"/>
          <p:cNvSpPr txBox="1">
            <a:spLocks noChangeArrowheads="1"/>
          </p:cNvSpPr>
          <p:nvPr/>
        </p:nvSpPr>
        <p:spPr bwMode="auto">
          <a:xfrm>
            <a:off x="327041" y="2636666"/>
            <a:ext cx="2161188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800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2800" baseline="-25000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xq</a:t>
            </a:r>
            <a:r>
              <a:rPr lang="en-US" sz="2800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? m</a:t>
            </a:r>
            <a:r>
              <a:rPr lang="en-US" sz="2800" baseline="30000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36" name="Text Box 9"/>
          <p:cNvSpPr txBox="1">
            <a:spLocks noChangeArrowheads="1"/>
          </p:cNvSpPr>
          <p:nvPr/>
        </p:nvSpPr>
        <p:spPr bwMode="auto">
          <a:xfrm>
            <a:off x="327046" y="3333395"/>
            <a:ext cx="2075021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800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2800" baseline="-25000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tp</a:t>
            </a:r>
            <a:r>
              <a:rPr lang="en-US" sz="2800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? m</a:t>
            </a:r>
            <a:r>
              <a:rPr lang="en-US" sz="2800" baseline="30000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520419" y="3929198"/>
            <a:ext cx="205182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800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= 2,5 m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493266" y="4491712"/>
            <a:ext cx="233091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800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 = 1,1 m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523158" y="4922132"/>
            <a:ext cx="217703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800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 = 0,5 m</a:t>
            </a:r>
          </a:p>
        </p:txBody>
      </p:sp>
      <p:cxnSp>
        <p:nvCxnSpPr>
          <p:cNvPr id="41" name="Straight Connector 40"/>
          <p:cNvCxnSpPr/>
          <p:nvPr/>
        </p:nvCxnSpPr>
        <p:spPr>
          <a:xfrm rot="16200000" flipH="1">
            <a:off x="855983" y="4114799"/>
            <a:ext cx="3432518" cy="2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67875" y="5620739"/>
            <a:ext cx="3527735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err="1">
                <a:solidFill>
                  <a:srgbClr val="FF0000"/>
                </a:solidFill>
              </a:rPr>
              <a:t>S</a:t>
            </a:r>
            <a:r>
              <a:rPr lang="en-US" sz="3200" b="1" baseline="-25000" dirty="0" err="1">
                <a:solidFill>
                  <a:srgbClr val="FF0000"/>
                </a:solidFill>
              </a:rPr>
              <a:t>xq</a:t>
            </a:r>
            <a:r>
              <a:rPr lang="en-US" sz="3200" b="1" dirty="0">
                <a:solidFill>
                  <a:srgbClr val="FF0000"/>
                </a:solidFill>
              </a:rPr>
              <a:t> = (a +b ) x 2 x c</a:t>
            </a: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-1010396" y="6248996"/>
            <a:ext cx="585226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tabLst>
                <a:tab pos="5486400" algn="l"/>
              </a:tabLs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tabLst>
                <a:tab pos="5486400" algn="l"/>
              </a:tabLs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tabLst>
                <a:tab pos="5486400" algn="l"/>
              </a:tabLs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tabLst>
                <a:tab pos="5486400" algn="l"/>
              </a:tabLs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tabLst>
                <a:tab pos="5486400" algn="l"/>
              </a:tabLs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486400" algn="l"/>
              </a:tabLs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486400" algn="l"/>
              </a:tabLs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486400" algn="l"/>
              </a:tabLs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486400" algn="l"/>
              </a:tabLs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/>
            <a:r>
              <a:rPr lang="en-US" alt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altLang="en-US" sz="2800" b="1" baseline="-25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tp</a:t>
            </a: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Sxq</a:t>
            </a: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(a x b x 2)</a:t>
            </a:r>
          </a:p>
        </p:txBody>
      </p:sp>
    </p:spTree>
    <p:extLst>
      <p:ext uri="{BB962C8B-B14F-4D97-AF65-F5344CB8AC3E}">
        <p14:creationId xmlns:p14="http://schemas.microsoft.com/office/powerpoint/2010/main" val="7147572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5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0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5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4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28" grpId="0"/>
      <p:bldP spid="29" grpId="0"/>
      <p:bldP spid="30" grpId="0"/>
      <p:bldP spid="31" grpId="0"/>
      <p:bldP spid="32" grpId="0"/>
      <p:bldP spid="33" grpId="0"/>
      <p:bldP spid="34" grpId="0"/>
      <p:bldP spid="35" grpId="0"/>
      <p:bldP spid="36" grpId="0"/>
      <p:bldP spid="37" grpId="0"/>
      <p:bldP spid="38" grpId="0"/>
      <p:bldP spid="39" grpId="0"/>
      <p:bldP spid="17" grpId="0"/>
      <p:bldP spid="1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 Box 6"/>
          <p:cNvSpPr txBox="1">
            <a:spLocks noChangeArrowheads="1"/>
          </p:cNvSpPr>
          <p:nvPr/>
        </p:nvSpPr>
        <p:spPr bwMode="auto">
          <a:xfrm>
            <a:off x="1" y="7547"/>
            <a:ext cx="9144000" cy="1569660"/>
          </a:xfrm>
          <a:prstGeom prst="rect">
            <a:avLst/>
          </a:prstGeom>
          <a:solidFill>
            <a:schemeClr val="bg1"/>
          </a:solidFill>
          <a:ln w="9525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/>
            <a:r>
              <a:rPr lang="en-US" sz="3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1/ </a:t>
            </a:r>
            <a:r>
              <a:rPr lang="en-US" sz="32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3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diện</a:t>
            </a:r>
            <a:r>
              <a:rPr lang="en-US" sz="3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3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xung</a:t>
            </a:r>
            <a:r>
              <a:rPr lang="en-US" sz="3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quanh</a:t>
            </a:r>
            <a:r>
              <a:rPr lang="en-US" sz="3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diện</a:t>
            </a:r>
            <a:r>
              <a:rPr lang="en-US" sz="3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3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toàn</a:t>
            </a:r>
            <a:r>
              <a:rPr lang="en-US" sz="3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sz="3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3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hộp</a:t>
            </a:r>
            <a:r>
              <a:rPr lang="en-US" sz="3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sz="3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nhật</a:t>
            </a:r>
            <a:r>
              <a:rPr lang="en-US" sz="3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vi-VN" sz="3200" b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3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b) </a:t>
            </a:r>
            <a:r>
              <a:rPr lang="en-US" sz="32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Chiều</a:t>
            </a:r>
            <a:r>
              <a:rPr lang="en-US" sz="3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dài</a:t>
            </a:r>
            <a:r>
              <a:rPr lang="en-US" sz="3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3m; </a:t>
            </a:r>
            <a:r>
              <a:rPr lang="en-US" sz="32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chiều</a:t>
            </a:r>
            <a:r>
              <a:rPr lang="en-US" sz="3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rộng</a:t>
            </a:r>
            <a:r>
              <a:rPr lang="en-US" sz="3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15dm; </a:t>
            </a:r>
            <a:r>
              <a:rPr lang="en-US" sz="32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chiều</a:t>
            </a:r>
            <a:r>
              <a:rPr lang="en-US" sz="3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cao</a:t>
            </a:r>
            <a:r>
              <a:rPr lang="en-US" sz="3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9dm</a:t>
            </a:r>
          </a:p>
        </p:txBody>
      </p:sp>
      <p:sp>
        <p:nvSpPr>
          <p:cNvPr id="20" name="Text Box 9"/>
          <p:cNvSpPr txBox="1">
            <a:spLocks noChangeArrowheads="1"/>
          </p:cNvSpPr>
          <p:nvPr/>
        </p:nvSpPr>
        <p:spPr bwMode="auto">
          <a:xfrm>
            <a:off x="4332906" y="1732825"/>
            <a:ext cx="2091584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endParaRPr lang="en-US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Text Box 11"/>
          <p:cNvSpPr txBox="1">
            <a:spLocks noChangeArrowheads="1"/>
          </p:cNvSpPr>
          <p:nvPr/>
        </p:nvSpPr>
        <p:spPr bwMode="auto">
          <a:xfrm>
            <a:off x="2058515" y="3087527"/>
            <a:ext cx="7999891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Diện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xung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quanh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hộp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nhật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</p:txBody>
      </p:sp>
      <p:sp>
        <p:nvSpPr>
          <p:cNvPr id="22" name="Text Box 13"/>
          <p:cNvSpPr txBox="1">
            <a:spLocks noChangeArrowheads="1"/>
          </p:cNvSpPr>
          <p:nvPr/>
        </p:nvSpPr>
        <p:spPr bwMode="auto">
          <a:xfrm>
            <a:off x="3506871" y="3641796"/>
            <a:ext cx="5637131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(30 + 15) x 2 x 9 = 810 (dm</a:t>
            </a:r>
            <a:r>
              <a:rPr lang="en-US" sz="3200" baseline="30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23" name="Text Box 14"/>
          <p:cNvSpPr txBox="1">
            <a:spLocks noChangeArrowheads="1"/>
          </p:cNvSpPr>
          <p:nvPr/>
        </p:nvSpPr>
        <p:spPr bwMode="auto">
          <a:xfrm>
            <a:off x="2493195" y="4179505"/>
            <a:ext cx="6789392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Diện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toàn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hộp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nhật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</p:txBody>
      </p:sp>
      <p:sp>
        <p:nvSpPr>
          <p:cNvPr id="24" name="Text Box 15"/>
          <p:cNvSpPr txBox="1">
            <a:spLocks noChangeArrowheads="1"/>
          </p:cNvSpPr>
          <p:nvPr/>
        </p:nvSpPr>
        <p:spPr bwMode="auto">
          <a:xfrm>
            <a:off x="3319941" y="4738536"/>
            <a:ext cx="5998392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810 + (30 x 15 x 2) = 1710 (dm</a:t>
            </a:r>
            <a:r>
              <a:rPr lang="en-US" sz="3200" baseline="30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34" name="Text Box 14"/>
          <p:cNvSpPr txBox="1">
            <a:spLocks noChangeArrowheads="1"/>
          </p:cNvSpPr>
          <p:nvPr/>
        </p:nvSpPr>
        <p:spPr bwMode="auto">
          <a:xfrm>
            <a:off x="4273637" y="5513030"/>
            <a:ext cx="4016861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/>
            <a:r>
              <a:rPr lang="en-US" sz="3200" u="sng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Đáp</a:t>
            </a:r>
            <a:r>
              <a:rPr lang="en-US" sz="3200" u="sng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u="sng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3200" baseline="-250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xq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810 </a:t>
            </a:r>
            <a:r>
              <a:rPr lang="vi-VN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dm</a:t>
            </a:r>
            <a:r>
              <a:rPr lang="en-US" sz="3200" baseline="30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  <a:p>
            <a:pPr algn="just"/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3200" baseline="-250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tp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1710 </a:t>
            </a:r>
            <a:r>
              <a:rPr lang="vi-VN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sz="3200" baseline="30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35" name="Text Box 9"/>
          <p:cNvSpPr txBox="1">
            <a:spLocks noChangeArrowheads="1"/>
          </p:cNvSpPr>
          <p:nvPr/>
        </p:nvSpPr>
        <p:spPr bwMode="auto">
          <a:xfrm>
            <a:off x="528438" y="1887464"/>
            <a:ext cx="1731273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Tóm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tắt</a:t>
            </a:r>
            <a:endParaRPr lang="en-US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6" name="Text Box 9"/>
          <p:cNvSpPr txBox="1">
            <a:spLocks noChangeArrowheads="1"/>
          </p:cNvSpPr>
          <p:nvPr/>
        </p:nvSpPr>
        <p:spPr bwMode="auto">
          <a:xfrm>
            <a:off x="392977" y="2479862"/>
            <a:ext cx="2405281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3200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3200" baseline="-25000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xq</a:t>
            </a:r>
            <a:r>
              <a:rPr lang="en-US" sz="3200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? m</a:t>
            </a:r>
            <a:r>
              <a:rPr lang="en-US" sz="3200" baseline="30000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200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37" name="Text Box 9"/>
          <p:cNvSpPr txBox="1">
            <a:spLocks noChangeArrowheads="1"/>
          </p:cNvSpPr>
          <p:nvPr/>
        </p:nvSpPr>
        <p:spPr bwMode="auto">
          <a:xfrm>
            <a:off x="371953" y="3143320"/>
            <a:ext cx="2294563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3200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3200" baseline="-25000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tp</a:t>
            </a:r>
            <a:r>
              <a:rPr lang="en-US" sz="3200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? m</a:t>
            </a:r>
            <a:r>
              <a:rPr lang="en-US" sz="3200" baseline="30000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200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402953" y="3659478"/>
            <a:ext cx="227621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3200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= 3 m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371950" y="4171162"/>
            <a:ext cx="233841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3200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 = 15 dm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377684" y="4657702"/>
            <a:ext cx="194401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3200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 = 9 dm</a:t>
            </a:r>
          </a:p>
        </p:txBody>
      </p:sp>
      <p:cxnSp>
        <p:nvCxnSpPr>
          <p:cNvPr id="41" name="Straight Connector 40"/>
          <p:cNvCxnSpPr/>
          <p:nvPr/>
        </p:nvCxnSpPr>
        <p:spPr>
          <a:xfrm>
            <a:off x="2346147" y="2370516"/>
            <a:ext cx="0" cy="3142517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/>
          <p:cNvSpPr txBox="1"/>
          <p:nvPr/>
        </p:nvSpPr>
        <p:spPr>
          <a:xfrm>
            <a:off x="4021650" y="2479050"/>
            <a:ext cx="337104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Đổi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3m = 30dm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67875" y="5471960"/>
            <a:ext cx="3527735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err="1">
                <a:solidFill>
                  <a:srgbClr val="FF0000"/>
                </a:solidFill>
              </a:rPr>
              <a:t>S</a:t>
            </a:r>
            <a:r>
              <a:rPr lang="en-US" sz="3200" b="1" baseline="-25000" dirty="0" err="1">
                <a:solidFill>
                  <a:srgbClr val="FF0000"/>
                </a:solidFill>
              </a:rPr>
              <a:t>xq</a:t>
            </a:r>
            <a:r>
              <a:rPr lang="en-US" sz="3200" b="1" dirty="0">
                <a:solidFill>
                  <a:srgbClr val="FF0000"/>
                </a:solidFill>
              </a:rPr>
              <a:t> = (a +b ) x 2 x c</a:t>
            </a:r>
          </a:p>
        </p:txBody>
      </p:sp>
      <p:sp>
        <p:nvSpPr>
          <p:cNvPr id="25" name="Rectangle 24"/>
          <p:cNvSpPr>
            <a:spLocks noChangeArrowheads="1"/>
          </p:cNvSpPr>
          <p:nvPr/>
        </p:nvSpPr>
        <p:spPr bwMode="auto">
          <a:xfrm>
            <a:off x="-1010396" y="6118813"/>
            <a:ext cx="585226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tabLst>
                <a:tab pos="5486400" algn="l"/>
              </a:tabLs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tabLst>
                <a:tab pos="5486400" algn="l"/>
              </a:tabLs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tabLst>
                <a:tab pos="5486400" algn="l"/>
              </a:tabLs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tabLst>
                <a:tab pos="5486400" algn="l"/>
              </a:tabLs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tabLst>
                <a:tab pos="5486400" algn="l"/>
              </a:tabLs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486400" algn="l"/>
              </a:tabLs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486400" algn="l"/>
              </a:tabLs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486400" algn="l"/>
              </a:tabLs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486400" algn="l"/>
              </a:tabLs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/>
            <a:r>
              <a:rPr lang="en-US" alt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altLang="en-US" sz="2800" b="1" baseline="-25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tp</a:t>
            </a: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Sxq</a:t>
            </a: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(a x b x 2)</a:t>
            </a:r>
          </a:p>
        </p:txBody>
      </p:sp>
    </p:spTree>
    <p:extLst>
      <p:ext uri="{BB962C8B-B14F-4D97-AF65-F5344CB8AC3E}">
        <p14:creationId xmlns:p14="http://schemas.microsoft.com/office/powerpoint/2010/main" val="31120709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5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0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5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900" decel="100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4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1" dur="80"/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2" dur="80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3" dur="80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900" decel="100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86" dur="80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7" dur="80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8" dur="80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900" decel="100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01" dur="80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02" dur="80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3" dur="80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20" grpId="0"/>
      <p:bldP spid="21" grpId="0"/>
      <p:bldP spid="22" grpId="0"/>
      <p:bldP spid="23" grpId="0"/>
      <p:bldP spid="24" grpId="0"/>
      <p:bldP spid="34" grpId="0"/>
      <p:bldP spid="35" grpId="0"/>
      <p:bldP spid="36" grpId="0"/>
      <p:bldP spid="37" grpId="0"/>
      <p:bldP spid="38" grpId="0"/>
      <p:bldP spid="39" grpId="0"/>
      <p:bldP spid="40" grpId="0"/>
      <p:bldP spid="43" grpId="0"/>
      <p:bldP spid="19" grpId="0"/>
      <p:bldP spid="2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9"/>
          <p:cNvSpPr txBox="1">
            <a:spLocks noChangeArrowheads="1"/>
          </p:cNvSpPr>
          <p:nvPr/>
        </p:nvSpPr>
        <p:spPr bwMode="auto">
          <a:xfrm>
            <a:off x="118933" y="41726"/>
            <a:ext cx="8894748" cy="2031325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en-US" sz="28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lập</a:t>
            </a:r>
            <a:r>
              <a:rPr lang="en-US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cạnh</a:t>
            </a:r>
            <a:r>
              <a:rPr lang="en-US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4cm, </a:t>
            </a:r>
            <a:r>
              <a:rPr lang="en-US" sz="28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nếu</a:t>
            </a:r>
            <a:r>
              <a:rPr lang="en-US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gấp</a:t>
            </a:r>
            <a:r>
              <a:rPr lang="en-US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cạnh</a:t>
            </a:r>
            <a:r>
              <a:rPr lang="en-US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lập</a:t>
            </a:r>
            <a:r>
              <a:rPr lang="en-US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lên</a:t>
            </a:r>
            <a:r>
              <a:rPr lang="en-US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 </a:t>
            </a:r>
            <a:r>
              <a:rPr lang="en-US" sz="28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lần</a:t>
            </a:r>
            <a:r>
              <a:rPr lang="en-US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diện</a:t>
            </a:r>
            <a:r>
              <a:rPr lang="en-US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xung</a:t>
            </a:r>
            <a:r>
              <a:rPr lang="en-US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quanh</a:t>
            </a:r>
            <a:r>
              <a:rPr lang="en-US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diện</a:t>
            </a:r>
            <a:r>
              <a:rPr lang="en-US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toàn</a:t>
            </a:r>
            <a:r>
              <a:rPr lang="en-US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nó</a:t>
            </a:r>
            <a:r>
              <a:rPr lang="en-US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gấp</a:t>
            </a:r>
            <a:r>
              <a:rPr lang="en-US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bao</a:t>
            </a:r>
            <a:r>
              <a:rPr lang="en-US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nhiêu</a:t>
            </a:r>
            <a:r>
              <a:rPr lang="en-US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lần</a:t>
            </a:r>
            <a:r>
              <a:rPr lang="en-US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r>
              <a:rPr lang="en-US" sz="28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sao</a:t>
            </a:r>
            <a:r>
              <a:rPr lang="en-US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  </a:t>
            </a:r>
          </a:p>
        </p:txBody>
      </p:sp>
      <p:sp>
        <p:nvSpPr>
          <p:cNvPr id="12" name="Text Box 11"/>
          <p:cNvSpPr txBox="1">
            <a:spLocks noChangeArrowheads="1"/>
          </p:cNvSpPr>
          <p:nvPr/>
        </p:nvSpPr>
        <p:spPr bwMode="auto">
          <a:xfrm>
            <a:off x="1347598" y="2202606"/>
            <a:ext cx="1678997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Tóm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tắt</a:t>
            </a:r>
            <a:endParaRPr lang="en-US" sz="2800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Rectangle 22"/>
          <p:cNvSpPr>
            <a:spLocks noChangeArrowheads="1"/>
          </p:cNvSpPr>
          <p:nvPr/>
        </p:nvSpPr>
        <p:spPr bwMode="auto">
          <a:xfrm>
            <a:off x="960197" y="2751354"/>
            <a:ext cx="2251684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a= 4cm </a:t>
            </a:r>
          </a:p>
        </p:txBody>
      </p:sp>
      <p:sp>
        <p:nvSpPr>
          <p:cNvPr id="22" name="Rectangle 23"/>
          <p:cNvSpPr>
            <a:spLocks noChangeArrowheads="1"/>
          </p:cNvSpPr>
          <p:nvPr/>
        </p:nvSpPr>
        <p:spPr bwMode="auto">
          <a:xfrm>
            <a:off x="693381" y="4028273"/>
            <a:ext cx="2831094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2800" baseline="-250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xq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= ?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lần</a:t>
            </a:r>
            <a:endParaRPr lang="en-US" sz="28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Rectangle 22"/>
          <p:cNvSpPr>
            <a:spLocks noChangeArrowheads="1"/>
          </p:cNvSpPr>
          <p:nvPr/>
        </p:nvSpPr>
        <p:spPr bwMode="auto">
          <a:xfrm>
            <a:off x="773150" y="3354523"/>
            <a:ext cx="2918735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Nếu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a= 4cm x 3 </a:t>
            </a:r>
          </a:p>
        </p:txBody>
      </p:sp>
      <p:sp>
        <p:nvSpPr>
          <p:cNvPr id="31" name="Rectangle 23"/>
          <p:cNvSpPr>
            <a:spLocks noChangeArrowheads="1"/>
          </p:cNvSpPr>
          <p:nvPr/>
        </p:nvSpPr>
        <p:spPr bwMode="auto">
          <a:xfrm>
            <a:off x="773150" y="4766935"/>
            <a:ext cx="2513359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2800" baseline="-250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tp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= ?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lần</a:t>
            </a:r>
            <a:endParaRPr lang="en-US" sz="28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77198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2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9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6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3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2" grpId="0"/>
      <p:bldP spid="21" grpId="0"/>
      <p:bldP spid="22" grpId="0"/>
      <p:bldP spid="30" grpId="0"/>
      <p:bldP spid="3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9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9216" cy="5184"/>
          </a:xfrm>
        </p:grpSpPr>
        <p:pic>
          <p:nvPicPr>
            <p:cNvPr id="6" name="Picture 4" descr="Picture1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181" cy="9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" name="Picture 5" descr="Picture1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8099" y="-170"/>
              <a:ext cx="947" cy="1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" name="Picture 6" descr="J0124039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148" y="4025"/>
              <a:ext cx="1011" cy="13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" name="Picture 7" descr="J0124039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822" y="4172"/>
              <a:ext cx="1394" cy="10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37" name="Rectangle 36"/>
          <p:cNvSpPr>
            <a:spLocks noChangeArrowheads="1"/>
          </p:cNvSpPr>
          <p:nvPr/>
        </p:nvSpPr>
        <p:spPr bwMode="auto">
          <a:xfrm>
            <a:off x="830860" y="681453"/>
            <a:ext cx="3003589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3200" dirty="0" err="1">
                <a:solidFill>
                  <a:srgbClr val="0000FF"/>
                </a:solidFill>
              </a:rPr>
              <a:t>Sxq</a:t>
            </a:r>
            <a:r>
              <a:rPr lang="en-US" sz="3200" dirty="0">
                <a:solidFill>
                  <a:srgbClr val="0000FF"/>
                </a:solidFill>
              </a:rPr>
              <a:t> = a x a x 4 </a:t>
            </a:r>
          </a:p>
        </p:txBody>
      </p:sp>
      <p:sp>
        <p:nvSpPr>
          <p:cNvPr id="38" name="Rectangle 37"/>
          <p:cNvSpPr>
            <a:spLocks noChangeArrowheads="1"/>
          </p:cNvSpPr>
          <p:nvPr/>
        </p:nvSpPr>
        <p:spPr bwMode="auto">
          <a:xfrm>
            <a:off x="815378" y="1202384"/>
            <a:ext cx="759965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3200" dirty="0" err="1">
                <a:solidFill>
                  <a:srgbClr val="0033CC"/>
                </a:solidFill>
              </a:rPr>
              <a:t>Sxq</a:t>
            </a:r>
            <a:r>
              <a:rPr lang="en-US" sz="3200" dirty="0">
                <a:solidFill>
                  <a:srgbClr val="0033CC"/>
                </a:solidFill>
              </a:rPr>
              <a:t> = (a</a:t>
            </a:r>
            <a:r>
              <a:rPr lang="en-US" sz="3200" dirty="0">
                <a:solidFill>
                  <a:srgbClr val="FF0000"/>
                </a:solidFill>
              </a:rPr>
              <a:t> </a:t>
            </a:r>
            <a:r>
              <a:rPr lang="en-US" sz="3200" dirty="0">
                <a:solidFill>
                  <a:srgbClr val="0033CC"/>
                </a:solidFill>
              </a:rPr>
              <a:t>x</a:t>
            </a:r>
            <a:r>
              <a:rPr lang="en-US" sz="3200" dirty="0">
                <a:solidFill>
                  <a:srgbClr val="FF0000"/>
                </a:solidFill>
              </a:rPr>
              <a:t> 3</a:t>
            </a:r>
            <a:r>
              <a:rPr lang="en-US" sz="3200" dirty="0">
                <a:solidFill>
                  <a:srgbClr val="0033CC"/>
                </a:solidFill>
              </a:rPr>
              <a:t>) x (a</a:t>
            </a:r>
            <a:r>
              <a:rPr lang="en-US" sz="3200" dirty="0">
                <a:solidFill>
                  <a:srgbClr val="FF0000"/>
                </a:solidFill>
              </a:rPr>
              <a:t> </a:t>
            </a:r>
            <a:r>
              <a:rPr lang="en-US" sz="3200" dirty="0">
                <a:solidFill>
                  <a:srgbClr val="0033CC"/>
                </a:solidFill>
              </a:rPr>
              <a:t>x</a:t>
            </a:r>
            <a:r>
              <a:rPr lang="en-US" sz="3200" dirty="0">
                <a:solidFill>
                  <a:srgbClr val="FF0000"/>
                </a:solidFill>
              </a:rPr>
              <a:t> 3</a:t>
            </a:r>
            <a:r>
              <a:rPr lang="en-US" sz="3200" dirty="0">
                <a:solidFill>
                  <a:srgbClr val="0033CC"/>
                </a:solidFill>
              </a:rPr>
              <a:t>)</a:t>
            </a:r>
            <a:r>
              <a:rPr lang="en-US" sz="3200" dirty="0">
                <a:solidFill>
                  <a:srgbClr val="FF0000"/>
                </a:solidFill>
              </a:rPr>
              <a:t> </a:t>
            </a:r>
            <a:r>
              <a:rPr lang="en-US" sz="3200" dirty="0">
                <a:solidFill>
                  <a:srgbClr val="0033CC"/>
                </a:solidFill>
              </a:rPr>
              <a:t>x</a:t>
            </a:r>
            <a:r>
              <a:rPr lang="en-US" sz="3200" dirty="0">
                <a:solidFill>
                  <a:srgbClr val="FF0000"/>
                </a:solidFill>
              </a:rPr>
              <a:t> </a:t>
            </a:r>
            <a:r>
              <a:rPr lang="en-US" sz="3200" dirty="0">
                <a:solidFill>
                  <a:srgbClr val="0033CC"/>
                </a:solidFill>
              </a:rPr>
              <a:t>4</a:t>
            </a:r>
            <a:r>
              <a:rPr lang="en-US" sz="3200" dirty="0">
                <a:solidFill>
                  <a:srgbClr val="FF0000"/>
                </a:solidFill>
              </a:rPr>
              <a:t> </a:t>
            </a:r>
            <a:r>
              <a:rPr lang="en-US" sz="3200" dirty="0">
                <a:solidFill>
                  <a:srgbClr val="0033CC"/>
                </a:solidFill>
              </a:rPr>
              <a:t>=</a:t>
            </a:r>
            <a:r>
              <a:rPr lang="en-US" sz="3200" dirty="0">
                <a:solidFill>
                  <a:srgbClr val="FF0000"/>
                </a:solidFill>
              </a:rPr>
              <a:t> 9 </a:t>
            </a:r>
            <a:r>
              <a:rPr lang="en-US" sz="3200" dirty="0">
                <a:solidFill>
                  <a:srgbClr val="0033CC"/>
                </a:solidFill>
              </a:rPr>
              <a:t>x</a:t>
            </a:r>
            <a:r>
              <a:rPr lang="en-US" sz="3200" dirty="0">
                <a:solidFill>
                  <a:srgbClr val="FF0000"/>
                </a:solidFill>
              </a:rPr>
              <a:t> </a:t>
            </a:r>
            <a:r>
              <a:rPr lang="en-US" sz="3200" dirty="0">
                <a:solidFill>
                  <a:srgbClr val="0033CC"/>
                </a:solidFill>
              </a:rPr>
              <a:t>a x a x 4 </a:t>
            </a:r>
          </a:p>
        </p:txBody>
      </p:sp>
      <p:sp>
        <p:nvSpPr>
          <p:cNvPr id="40" name="Rectangle 39"/>
          <p:cNvSpPr>
            <a:spLocks noChangeArrowheads="1"/>
          </p:cNvSpPr>
          <p:nvPr/>
        </p:nvSpPr>
        <p:spPr bwMode="auto">
          <a:xfrm>
            <a:off x="811806" y="2068492"/>
            <a:ext cx="296715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3200" dirty="0" err="1">
                <a:solidFill>
                  <a:srgbClr val="0000FF"/>
                </a:solidFill>
              </a:rPr>
              <a:t>Stp</a:t>
            </a:r>
            <a:r>
              <a:rPr lang="en-US" sz="3200" dirty="0">
                <a:solidFill>
                  <a:srgbClr val="0000FF"/>
                </a:solidFill>
              </a:rPr>
              <a:t> = a x a x 6 </a:t>
            </a:r>
          </a:p>
        </p:txBody>
      </p:sp>
      <p:sp>
        <p:nvSpPr>
          <p:cNvPr id="41" name="Rectangle 40"/>
          <p:cNvSpPr>
            <a:spLocks noChangeArrowheads="1"/>
          </p:cNvSpPr>
          <p:nvPr/>
        </p:nvSpPr>
        <p:spPr bwMode="auto">
          <a:xfrm>
            <a:off x="793947" y="2582841"/>
            <a:ext cx="785503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3200" dirty="0" err="1">
                <a:solidFill>
                  <a:srgbClr val="0033CC"/>
                </a:solidFill>
              </a:rPr>
              <a:t>Stp</a:t>
            </a:r>
            <a:r>
              <a:rPr lang="en-US" sz="3200" dirty="0">
                <a:solidFill>
                  <a:srgbClr val="0033CC"/>
                </a:solidFill>
              </a:rPr>
              <a:t> = (a x </a:t>
            </a:r>
            <a:r>
              <a:rPr lang="en-US" sz="3200" dirty="0">
                <a:solidFill>
                  <a:srgbClr val="FF0000"/>
                </a:solidFill>
              </a:rPr>
              <a:t>3</a:t>
            </a:r>
            <a:r>
              <a:rPr lang="en-US" sz="3200" dirty="0">
                <a:solidFill>
                  <a:srgbClr val="0033CC"/>
                </a:solidFill>
              </a:rPr>
              <a:t>) x (a x</a:t>
            </a:r>
            <a:r>
              <a:rPr lang="en-US" sz="3200" dirty="0">
                <a:solidFill>
                  <a:srgbClr val="FF0000"/>
                </a:solidFill>
              </a:rPr>
              <a:t> 3</a:t>
            </a:r>
            <a:r>
              <a:rPr lang="en-US" sz="3200" dirty="0">
                <a:solidFill>
                  <a:srgbClr val="0033CC"/>
                </a:solidFill>
              </a:rPr>
              <a:t>) x 6 =</a:t>
            </a:r>
            <a:r>
              <a:rPr lang="en-US" sz="3200" dirty="0">
                <a:solidFill>
                  <a:srgbClr val="FF0000"/>
                </a:solidFill>
              </a:rPr>
              <a:t> 9 </a:t>
            </a:r>
            <a:r>
              <a:rPr lang="en-US" sz="3200" dirty="0">
                <a:solidFill>
                  <a:srgbClr val="0033CC"/>
                </a:solidFill>
              </a:rPr>
              <a:t>x (a x a) x 6 </a:t>
            </a:r>
          </a:p>
        </p:txBody>
      </p:sp>
      <p:sp>
        <p:nvSpPr>
          <p:cNvPr id="42" name="Text Box 4"/>
          <p:cNvSpPr txBox="1">
            <a:spLocks noChangeArrowheads="1"/>
          </p:cNvSpPr>
          <p:nvPr/>
        </p:nvSpPr>
        <p:spPr bwMode="auto">
          <a:xfrm>
            <a:off x="217746" y="3898573"/>
            <a:ext cx="8926254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>
              <a:spcBef>
                <a:spcPct val="5000"/>
              </a:spcBef>
            </a:pPr>
            <a:r>
              <a:rPr lang="en-US" sz="3200" b="1" dirty="0">
                <a:solidFill>
                  <a:prstClr val="black"/>
                </a:solidFill>
              </a:rPr>
              <a:t>    </a:t>
            </a:r>
            <a:r>
              <a:rPr lang="en-US" sz="3200" b="1" dirty="0" err="1">
                <a:solidFill>
                  <a:prstClr val="black"/>
                </a:solidFill>
              </a:rPr>
              <a:t>Nếu</a:t>
            </a:r>
            <a:r>
              <a:rPr lang="en-US" sz="3200" b="1" dirty="0">
                <a:solidFill>
                  <a:prstClr val="black"/>
                </a:solidFill>
              </a:rPr>
              <a:t> </a:t>
            </a:r>
            <a:r>
              <a:rPr lang="en-US" sz="3200" b="1" dirty="0" err="1">
                <a:solidFill>
                  <a:prstClr val="black"/>
                </a:solidFill>
              </a:rPr>
              <a:t>gấp</a:t>
            </a:r>
            <a:r>
              <a:rPr lang="en-US" sz="3200" b="1" dirty="0">
                <a:solidFill>
                  <a:prstClr val="black"/>
                </a:solidFill>
              </a:rPr>
              <a:t> </a:t>
            </a:r>
            <a:r>
              <a:rPr lang="en-US" sz="3200" b="1" dirty="0" err="1">
                <a:solidFill>
                  <a:prstClr val="black"/>
                </a:solidFill>
              </a:rPr>
              <a:t>cạnh</a:t>
            </a:r>
            <a:r>
              <a:rPr lang="en-US" sz="3200" b="1" dirty="0">
                <a:solidFill>
                  <a:prstClr val="black"/>
                </a:solidFill>
              </a:rPr>
              <a:t> </a:t>
            </a:r>
            <a:r>
              <a:rPr lang="en-US" sz="3200" b="1" dirty="0" err="1">
                <a:solidFill>
                  <a:prstClr val="black"/>
                </a:solidFill>
              </a:rPr>
              <a:t>của</a:t>
            </a:r>
            <a:r>
              <a:rPr lang="en-US" sz="3200" b="1" dirty="0">
                <a:solidFill>
                  <a:prstClr val="black"/>
                </a:solidFill>
              </a:rPr>
              <a:t> </a:t>
            </a:r>
            <a:r>
              <a:rPr lang="en-US" sz="3200" b="1" dirty="0" err="1">
                <a:solidFill>
                  <a:prstClr val="black"/>
                </a:solidFill>
              </a:rPr>
              <a:t>hình</a:t>
            </a:r>
            <a:r>
              <a:rPr lang="en-US" sz="3200" b="1" dirty="0">
                <a:solidFill>
                  <a:prstClr val="black"/>
                </a:solidFill>
              </a:rPr>
              <a:t> </a:t>
            </a:r>
            <a:r>
              <a:rPr lang="en-US" sz="3200" b="1" dirty="0" err="1">
                <a:solidFill>
                  <a:prstClr val="black"/>
                </a:solidFill>
              </a:rPr>
              <a:t>lập</a:t>
            </a:r>
            <a:r>
              <a:rPr lang="en-US" sz="3200" b="1" dirty="0">
                <a:solidFill>
                  <a:prstClr val="black"/>
                </a:solidFill>
              </a:rPr>
              <a:t> </a:t>
            </a:r>
            <a:r>
              <a:rPr lang="en-US" sz="3200" b="1" dirty="0" err="1">
                <a:solidFill>
                  <a:prstClr val="black"/>
                </a:solidFill>
              </a:rPr>
              <a:t>phương</a:t>
            </a:r>
            <a:r>
              <a:rPr lang="en-US" sz="3200" b="1" dirty="0">
                <a:solidFill>
                  <a:prstClr val="black"/>
                </a:solidFill>
              </a:rPr>
              <a:t> </a:t>
            </a:r>
            <a:r>
              <a:rPr lang="en-US" sz="3200" b="1" dirty="0" err="1">
                <a:solidFill>
                  <a:prstClr val="black"/>
                </a:solidFill>
              </a:rPr>
              <a:t>lên</a:t>
            </a:r>
            <a:r>
              <a:rPr lang="en-US" sz="3200" b="1" dirty="0">
                <a:solidFill>
                  <a:prstClr val="black"/>
                </a:solidFill>
              </a:rPr>
              <a:t> </a:t>
            </a:r>
            <a:r>
              <a:rPr lang="en-US" sz="3200" b="1" dirty="0">
                <a:solidFill>
                  <a:srgbClr val="FF0000"/>
                </a:solidFill>
              </a:rPr>
              <a:t>3 </a:t>
            </a:r>
            <a:r>
              <a:rPr lang="en-US" sz="3200" b="1" dirty="0" err="1">
                <a:solidFill>
                  <a:srgbClr val="FF0000"/>
                </a:solidFill>
              </a:rPr>
              <a:t>lần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prstClr val="black"/>
                </a:solidFill>
              </a:rPr>
              <a:t>thì</a:t>
            </a:r>
            <a:r>
              <a:rPr lang="en-US" sz="3200" b="1" dirty="0">
                <a:solidFill>
                  <a:prstClr val="black"/>
                </a:solidFill>
              </a:rPr>
              <a:t> </a:t>
            </a:r>
            <a:r>
              <a:rPr lang="en-US" sz="3200" b="1" dirty="0" err="1">
                <a:solidFill>
                  <a:prstClr val="black"/>
                </a:solidFill>
              </a:rPr>
              <a:t>diện</a:t>
            </a:r>
            <a:r>
              <a:rPr lang="en-US" sz="3200" b="1" dirty="0">
                <a:solidFill>
                  <a:prstClr val="black"/>
                </a:solidFill>
              </a:rPr>
              <a:t> </a:t>
            </a:r>
            <a:r>
              <a:rPr lang="en-US" sz="3200" b="1" dirty="0" err="1">
                <a:solidFill>
                  <a:prstClr val="black"/>
                </a:solidFill>
              </a:rPr>
              <a:t>tích</a:t>
            </a:r>
            <a:r>
              <a:rPr lang="en-US" sz="3200" b="1" dirty="0">
                <a:solidFill>
                  <a:prstClr val="black"/>
                </a:solidFill>
              </a:rPr>
              <a:t> </a:t>
            </a:r>
            <a:r>
              <a:rPr lang="en-US" sz="3200" b="1" dirty="0" err="1">
                <a:solidFill>
                  <a:prstClr val="black"/>
                </a:solidFill>
              </a:rPr>
              <a:t>xung</a:t>
            </a:r>
            <a:r>
              <a:rPr lang="en-US" sz="3200" b="1" dirty="0">
                <a:solidFill>
                  <a:prstClr val="black"/>
                </a:solidFill>
              </a:rPr>
              <a:t> </a:t>
            </a:r>
            <a:r>
              <a:rPr lang="en-US" sz="3200" b="1" dirty="0" err="1">
                <a:solidFill>
                  <a:prstClr val="black"/>
                </a:solidFill>
              </a:rPr>
              <a:t>quanh</a:t>
            </a:r>
            <a:r>
              <a:rPr lang="en-US" sz="3200" b="1" dirty="0">
                <a:solidFill>
                  <a:prstClr val="black"/>
                </a:solidFill>
              </a:rPr>
              <a:t> </a:t>
            </a:r>
            <a:r>
              <a:rPr lang="en-US" sz="3200" b="1" dirty="0" err="1">
                <a:solidFill>
                  <a:prstClr val="black"/>
                </a:solidFill>
              </a:rPr>
              <a:t>và</a:t>
            </a:r>
            <a:r>
              <a:rPr lang="en-US" sz="3200" b="1" dirty="0">
                <a:solidFill>
                  <a:prstClr val="black"/>
                </a:solidFill>
              </a:rPr>
              <a:t> </a:t>
            </a:r>
            <a:r>
              <a:rPr lang="en-US" sz="3200" b="1" dirty="0" err="1">
                <a:solidFill>
                  <a:prstClr val="black"/>
                </a:solidFill>
              </a:rPr>
              <a:t>diện</a:t>
            </a:r>
            <a:r>
              <a:rPr lang="en-US" sz="3200" b="1" dirty="0">
                <a:solidFill>
                  <a:prstClr val="black"/>
                </a:solidFill>
              </a:rPr>
              <a:t> </a:t>
            </a:r>
            <a:r>
              <a:rPr lang="en-US" sz="3200" b="1" dirty="0" err="1">
                <a:solidFill>
                  <a:prstClr val="black"/>
                </a:solidFill>
              </a:rPr>
              <a:t>tích</a:t>
            </a:r>
            <a:r>
              <a:rPr lang="en-US" sz="3200" b="1" dirty="0">
                <a:solidFill>
                  <a:prstClr val="black"/>
                </a:solidFill>
              </a:rPr>
              <a:t> </a:t>
            </a:r>
            <a:r>
              <a:rPr lang="en-US" sz="3200" b="1" dirty="0" err="1">
                <a:solidFill>
                  <a:prstClr val="black"/>
                </a:solidFill>
              </a:rPr>
              <a:t>toàn</a:t>
            </a:r>
            <a:r>
              <a:rPr lang="en-US" sz="3200" b="1" dirty="0">
                <a:solidFill>
                  <a:prstClr val="black"/>
                </a:solidFill>
              </a:rPr>
              <a:t> </a:t>
            </a:r>
            <a:r>
              <a:rPr lang="en-US" sz="3200" b="1" dirty="0" err="1">
                <a:solidFill>
                  <a:prstClr val="black"/>
                </a:solidFill>
              </a:rPr>
              <a:t>phần</a:t>
            </a:r>
            <a:r>
              <a:rPr lang="en-US" sz="3200" b="1" dirty="0">
                <a:solidFill>
                  <a:prstClr val="black"/>
                </a:solidFill>
              </a:rPr>
              <a:t> </a:t>
            </a:r>
            <a:r>
              <a:rPr lang="en-US" sz="3200" b="1" dirty="0" err="1">
                <a:solidFill>
                  <a:prstClr val="black"/>
                </a:solidFill>
              </a:rPr>
              <a:t>của</a:t>
            </a:r>
            <a:r>
              <a:rPr lang="en-US" sz="3200" b="1" dirty="0">
                <a:solidFill>
                  <a:prstClr val="black"/>
                </a:solidFill>
              </a:rPr>
              <a:t> </a:t>
            </a:r>
            <a:r>
              <a:rPr lang="en-US" sz="3200" b="1" dirty="0" err="1">
                <a:solidFill>
                  <a:prstClr val="black"/>
                </a:solidFill>
              </a:rPr>
              <a:t>nó</a:t>
            </a:r>
            <a:r>
              <a:rPr lang="en-US" sz="3200" b="1" dirty="0">
                <a:solidFill>
                  <a:prstClr val="black"/>
                </a:solidFill>
              </a:rPr>
              <a:t> </a:t>
            </a:r>
            <a:r>
              <a:rPr lang="en-US" sz="3200" b="1" dirty="0" err="1">
                <a:solidFill>
                  <a:prstClr val="black"/>
                </a:solidFill>
              </a:rPr>
              <a:t>gấp</a:t>
            </a:r>
            <a:r>
              <a:rPr lang="en-US" sz="3200" b="1" dirty="0">
                <a:solidFill>
                  <a:prstClr val="black"/>
                </a:solidFill>
              </a:rPr>
              <a:t> </a:t>
            </a:r>
            <a:r>
              <a:rPr lang="en-US" sz="3200" b="1" dirty="0" err="1">
                <a:solidFill>
                  <a:prstClr val="black"/>
                </a:solidFill>
              </a:rPr>
              <a:t>lên</a:t>
            </a:r>
            <a:r>
              <a:rPr lang="en-US" sz="3200" b="1" dirty="0">
                <a:solidFill>
                  <a:prstClr val="black"/>
                </a:solidFill>
              </a:rPr>
              <a:t> </a:t>
            </a:r>
            <a:r>
              <a:rPr lang="en-US" sz="3200" b="1" dirty="0">
                <a:solidFill>
                  <a:srgbClr val="FF0000"/>
                </a:solidFill>
              </a:rPr>
              <a:t>9 </a:t>
            </a:r>
            <a:r>
              <a:rPr lang="en-US" sz="3200" b="1" dirty="0" err="1">
                <a:solidFill>
                  <a:srgbClr val="FF0000"/>
                </a:solidFill>
              </a:rPr>
              <a:t>lần</a:t>
            </a:r>
            <a:r>
              <a:rPr lang="en-US" sz="3200" b="1" dirty="0">
                <a:solidFill>
                  <a:prstClr val="black"/>
                </a:solidFill>
              </a:rPr>
              <a:t>.</a:t>
            </a:r>
          </a:p>
        </p:txBody>
      </p:sp>
      <p:sp>
        <p:nvSpPr>
          <p:cNvPr id="12" name="Right Brace 11"/>
          <p:cNvSpPr/>
          <p:nvPr/>
        </p:nvSpPr>
        <p:spPr>
          <a:xfrm rot="5400000">
            <a:off x="6262730" y="1354726"/>
            <a:ext cx="352424" cy="1173162"/>
          </a:xfrm>
          <a:prstGeom prst="rightBrace">
            <a:avLst>
              <a:gd name="adj1" fmla="val 8333"/>
              <a:gd name="adj2" fmla="val 51239"/>
            </a:avLst>
          </a:prstGeom>
          <a:ln>
            <a:solidFill>
              <a:srgbClr val="BE02B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0000"/>
              </a:solidFill>
            </a:endParaRPr>
          </a:p>
        </p:txBody>
      </p:sp>
      <p:sp>
        <p:nvSpPr>
          <p:cNvPr id="13" name="Right Brace 12"/>
          <p:cNvSpPr/>
          <p:nvPr/>
        </p:nvSpPr>
        <p:spPr>
          <a:xfrm rot="5400000">
            <a:off x="6358718" y="2656471"/>
            <a:ext cx="352427" cy="1405551"/>
          </a:xfrm>
          <a:prstGeom prst="rightBrace">
            <a:avLst>
              <a:gd name="adj1" fmla="val 8333"/>
              <a:gd name="adj2" fmla="val 51239"/>
            </a:avLst>
          </a:prstGeom>
          <a:ln>
            <a:solidFill>
              <a:srgbClr val="BE02B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25960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2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/>
      <p:bldP spid="38" grpId="0"/>
      <p:bldP spid="40" grpId="0"/>
      <p:bldP spid="41" grpId="0"/>
      <p:bldP spid="42" grpId="0"/>
      <p:bldP spid="12" grpId="0" animBg="1"/>
      <p:bldP spid="1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 Box 9"/>
          <p:cNvSpPr txBox="1">
            <a:spLocks noChangeArrowheads="1"/>
          </p:cNvSpPr>
          <p:nvPr/>
        </p:nvSpPr>
        <p:spPr bwMode="auto">
          <a:xfrm>
            <a:off x="227017" y="334965"/>
            <a:ext cx="8696325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400" u="sng">
                <a:solidFill>
                  <a:prstClr val="black"/>
                </a:solidFill>
              </a:rPr>
              <a:t>Bài 3</a:t>
            </a:r>
            <a:r>
              <a:rPr lang="en-US" sz="2400">
                <a:solidFill>
                  <a:prstClr val="black"/>
                </a:solidFill>
              </a:rPr>
              <a:t>. Một hình lập phương có cạnh 4cm, nếu gấp cạnh của hình lập phương lên 3 lần thì diện tích xung quanh và diện tích toàn phần của nó gấp bao nhiêu lần? Vì sao?  </a:t>
            </a:r>
          </a:p>
        </p:txBody>
      </p:sp>
      <p:sp>
        <p:nvSpPr>
          <p:cNvPr id="10251" name="Text Box 11"/>
          <p:cNvSpPr txBox="1">
            <a:spLocks noChangeArrowheads="1"/>
          </p:cNvSpPr>
          <p:nvPr/>
        </p:nvSpPr>
        <p:spPr bwMode="auto">
          <a:xfrm>
            <a:off x="3841750" y="1749425"/>
            <a:ext cx="159385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000" u="sng">
                <a:solidFill>
                  <a:srgbClr val="0000FF"/>
                </a:solidFill>
              </a:rPr>
              <a:t>Bài giải:</a:t>
            </a:r>
          </a:p>
        </p:txBody>
      </p:sp>
      <p:sp>
        <p:nvSpPr>
          <p:cNvPr id="10252" name="Text Box 12"/>
          <p:cNvSpPr txBox="1">
            <a:spLocks noChangeArrowheads="1"/>
          </p:cNvSpPr>
          <p:nvPr/>
        </p:nvSpPr>
        <p:spPr bwMode="auto">
          <a:xfrm>
            <a:off x="28577" y="2087563"/>
            <a:ext cx="454342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 sz="2000">
                <a:solidFill>
                  <a:srgbClr val="0000FF"/>
                </a:solidFill>
              </a:rPr>
              <a:t>Cạnh của hình lập phương lúc sau là:</a:t>
            </a:r>
          </a:p>
        </p:txBody>
      </p:sp>
      <p:sp>
        <p:nvSpPr>
          <p:cNvPr id="10253" name="Text Box 13"/>
          <p:cNvSpPr txBox="1">
            <a:spLocks noChangeArrowheads="1"/>
          </p:cNvSpPr>
          <p:nvPr/>
        </p:nvSpPr>
        <p:spPr bwMode="auto">
          <a:xfrm>
            <a:off x="53975" y="2771776"/>
            <a:ext cx="43942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 sz="2000">
                <a:solidFill>
                  <a:srgbClr val="0000FF"/>
                </a:solidFill>
              </a:rPr>
              <a:t>Diện tích xung quanh của hình lập phương lúc sau là:</a:t>
            </a:r>
          </a:p>
        </p:txBody>
      </p:sp>
      <p:sp>
        <p:nvSpPr>
          <p:cNvPr id="10255" name="Text Box 15"/>
          <p:cNvSpPr txBox="1">
            <a:spLocks noChangeArrowheads="1"/>
          </p:cNvSpPr>
          <p:nvPr/>
        </p:nvSpPr>
        <p:spPr bwMode="auto">
          <a:xfrm>
            <a:off x="107950" y="3779839"/>
            <a:ext cx="41656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 sz="2000">
                <a:solidFill>
                  <a:srgbClr val="0000FF"/>
                </a:solidFill>
              </a:rPr>
              <a:t>Diện tích xung quanh của hình lập phương lúc đầu là:</a:t>
            </a:r>
          </a:p>
        </p:txBody>
      </p:sp>
      <p:sp>
        <p:nvSpPr>
          <p:cNvPr id="10256" name="Text Box 16"/>
          <p:cNvSpPr txBox="1">
            <a:spLocks noChangeArrowheads="1"/>
          </p:cNvSpPr>
          <p:nvPr/>
        </p:nvSpPr>
        <p:spPr bwMode="auto">
          <a:xfrm>
            <a:off x="-20638" y="4727575"/>
            <a:ext cx="4592638" cy="9694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 sz="1900">
                <a:solidFill>
                  <a:srgbClr val="0000FF"/>
                </a:solidFill>
              </a:rPr>
              <a:t>Diện tích xung quanh của hình lập phương lúc sau gấp diện tích xung quanh của hình lập phương lúc đầu là:</a:t>
            </a:r>
          </a:p>
        </p:txBody>
      </p:sp>
      <p:sp>
        <p:nvSpPr>
          <p:cNvPr id="10258" name="Text Box 18"/>
          <p:cNvSpPr txBox="1">
            <a:spLocks noChangeArrowheads="1"/>
          </p:cNvSpPr>
          <p:nvPr/>
        </p:nvSpPr>
        <p:spPr bwMode="auto">
          <a:xfrm>
            <a:off x="4286250" y="2112964"/>
            <a:ext cx="470535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 sz="2000">
                <a:solidFill>
                  <a:srgbClr val="0000FF"/>
                </a:solidFill>
              </a:rPr>
              <a:t>Diện tích toàn phần của hình lập phương lúc sau là:</a:t>
            </a:r>
          </a:p>
        </p:txBody>
      </p:sp>
      <p:sp>
        <p:nvSpPr>
          <p:cNvPr id="10259" name="Text Box 19"/>
          <p:cNvSpPr txBox="1">
            <a:spLocks noChangeArrowheads="1"/>
          </p:cNvSpPr>
          <p:nvPr/>
        </p:nvSpPr>
        <p:spPr bwMode="auto">
          <a:xfrm>
            <a:off x="4724400" y="3062290"/>
            <a:ext cx="38862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 sz="2000">
                <a:solidFill>
                  <a:srgbClr val="0000FF"/>
                </a:solidFill>
              </a:rPr>
              <a:t>Diện tích toàn phần của hình lập phương lúc đầu là:</a:t>
            </a:r>
          </a:p>
        </p:txBody>
      </p:sp>
      <p:sp>
        <p:nvSpPr>
          <p:cNvPr id="10260" name="Text Box 20"/>
          <p:cNvSpPr txBox="1">
            <a:spLocks noChangeArrowheads="1"/>
          </p:cNvSpPr>
          <p:nvPr/>
        </p:nvSpPr>
        <p:spPr bwMode="auto">
          <a:xfrm>
            <a:off x="4405317" y="4110040"/>
            <a:ext cx="4518025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 sz="2000">
                <a:solidFill>
                  <a:srgbClr val="0000FF"/>
                </a:solidFill>
              </a:rPr>
              <a:t>Diện tích toàn phần của hình lập phương lúc sau gấp diện tích toàn phần của hình lập phương lúc đầu là :</a:t>
            </a:r>
          </a:p>
        </p:txBody>
      </p:sp>
      <p:sp>
        <p:nvSpPr>
          <p:cNvPr id="10261" name="Line 21"/>
          <p:cNvSpPr>
            <a:spLocks noChangeShapeType="1"/>
          </p:cNvSpPr>
          <p:nvPr/>
        </p:nvSpPr>
        <p:spPr bwMode="auto">
          <a:xfrm>
            <a:off x="4418013" y="2087563"/>
            <a:ext cx="0" cy="419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0262" name="Rectangle 22"/>
          <p:cNvSpPr>
            <a:spLocks noChangeArrowheads="1"/>
          </p:cNvSpPr>
          <p:nvPr/>
        </p:nvSpPr>
        <p:spPr bwMode="auto">
          <a:xfrm>
            <a:off x="1310543" y="2468563"/>
            <a:ext cx="176041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solidFill>
                  <a:prstClr val="black"/>
                </a:solidFill>
              </a:rPr>
              <a:t>4 x 3  = 12 (cm)</a:t>
            </a:r>
          </a:p>
        </p:txBody>
      </p:sp>
      <p:sp>
        <p:nvSpPr>
          <p:cNvPr id="10263" name="Rectangle 23"/>
          <p:cNvSpPr>
            <a:spLocks noChangeArrowheads="1"/>
          </p:cNvSpPr>
          <p:nvPr/>
        </p:nvSpPr>
        <p:spPr bwMode="auto">
          <a:xfrm>
            <a:off x="722871" y="3457576"/>
            <a:ext cx="2807179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solidFill>
                  <a:prstClr val="black"/>
                </a:solidFill>
              </a:rPr>
              <a:t> (12  x 12) x 4 = 576 (cm</a:t>
            </a:r>
            <a:r>
              <a:rPr lang="en-US" sz="2000" baseline="30000">
                <a:solidFill>
                  <a:prstClr val="black"/>
                </a:solidFill>
              </a:rPr>
              <a:t>2</a:t>
            </a:r>
            <a:r>
              <a:rPr lang="en-US" sz="2000">
                <a:solidFill>
                  <a:prstClr val="black"/>
                </a:solidFill>
              </a:rPr>
              <a:t>)</a:t>
            </a:r>
          </a:p>
        </p:txBody>
      </p:sp>
      <p:sp>
        <p:nvSpPr>
          <p:cNvPr id="10264" name="Rectangle 24"/>
          <p:cNvSpPr>
            <a:spLocks noChangeArrowheads="1"/>
          </p:cNvSpPr>
          <p:nvPr/>
        </p:nvSpPr>
        <p:spPr bwMode="auto">
          <a:xfrm>
            <a:off x="797541" y="4403725"/>
            <a:ext cx="230223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solidFill>
                  <a:prstClr val="black"/>
                </a:solidFill>
              </a:rPr>
              <a:t>(4 x 4) x 4 = 64 (cm</a:t>
            </a:r>
            <a:r>
              <a:rPr lang="en-US" sz="2000" baseline="30000">
                <a:solidFill>
                  <a:prstClr val="black"/>
                </a:solidFill>
              </a:rPr>
              <a:t>2</a:t>
            </a:r>
            <a:r>
              <a:rPr lang="en-US" sz="2000">
                <a:solidFill>
                  <a:prstClr val="black"/>
                </a:solidFill>
              </a:rPr>
              <a:t>)</a:t>
            </a:r>
          </a:p>
        </p:txBody>
      </p:sp>
      <p:sp>
        <p:nvSpPr>
          <p:cNvPr id="10265" name="Rectangle 25"/>
          <p:cNvSpPr>
            <a:spLocks noChangeArrowheads="1"/>
          </p:cNvSpPr>
          <p:nvPr/>
        </p:nvSpPr>
        <p:spPr bwMode="auto">
          <a:xfrm>
            <a:off x="957049" y="5788025"/>
            <a:ext cx="198163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solidFill>
                  <a:prstClr val="black"/>
                </a:solidFill>
              </a:rPr>
              <a:t>576 : 64  = 9 (lần)</a:t>
            </a:r>
          </a:p>
        </p:txBody>
      </p:sp>
      <p:sp>
        <p:nvSpPr>
          <p:cNvPr id="10266" name="Rectangle 26"/>
          <p:cNvSpPr>
            <a:spLocks noChangeArrowheads="1"/>
          </p:cNvSpPr>
          <p:nvPr/>
        </p:nvSpPr>
        <p:spPr bwMode="auto">
          <a:xfrm>
            <a:off x="5303842" y="2771776"/>
            <a:ext cx="2749471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000">
                <a:solidFill>
                  <a:prstClr val="black"/>
                </a:solidFill>
              </a:rPr>
              <a:t>(12  x 12) x 6 = 864 (cm</a:t>
            </a:r>
            <a:r>
              <a:rPr lang="en-US" sz="2000" baseline="30000">
                <a:solidFill>
                  <a:prstClr val="black"/>
                </a:solidFill>
              </a:rPr>
              <a:t>2</a:t>
            </a:r>
            <a:r>
              <a:rPr lang="en-US" sz="2000">
                <a:solidFill>
                  <a:prstClr val="black"/>
                </a:solidFill>
              </a:rPr>
              <a:t>)</a:t>
            </a:r>
          </a:p>
        </p:txBody>
      </p:sp>
      <p:sp>
        <p:nvSpPr>
          <p:cNvPr id="10267" name="Rectangle 27"/>
          <p:cNvSpPr>
            <a:spLocks noChangeArrowheads="1"/>
          </p:cNvSpPr>
          <p:nvPr/>
        </p:nvSpPr>
        <p:spPr bwMode="auto">
          <a:xfrm>
            <a:off x="5303838" y="3779838"/>
            <a:ext cx="241765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000">
                <a:solidFill>
                  <a:prstClr val="black"/>
                </a:solidFill>
              </a:rPr>
              <a:t>(4  x  4) x 6 = 96 (cm</a:t>
            </a:r>
            <a:r>
              <a:rPr lang="en-US" sz="2000" baseline="30000">
                <a:solidFill>
                  <a:prstClr val="black"/>
                </a:solidFill>
              </a:rPr>
              <a:t>2</a:t>
            </a:r>
            <a:r>
              <a:rPr lang="en-US" sz="2000">
                <a:solidFill>
                  <a:prstClr val="black"/>
                </a:solidFill>
              </a:rPr>
              <a:t>)</a:t>
            </a:r>
          </a:p>
        </p:txBody>
      </p:sp>
      <p:sp>
        <p:nvSpPr>
          <p:cNvPr id="10268" name="Rectangle 28"/>
          <p:cNvSpPr>
            <a:spLocks noChangeArrowheads="1"/>
          </p:cNvSpPr>
          <p:nvPr/>
        </p:nvSpPr>
        <p:spPr bwMode="auto">
          <a:xfrm>
            <a:off x="5505453" y="5116513"/>
            <a:ext cx="198163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000">
                <a:solidFill>
                  <a:prstClr val="black"/>
                </a:solidFill>
              </a:rPr>
              <a:t>864 : 96  = 9 (lần)</a:t>
            </a:r>
          </a:p>
        </p:txBody>
      </p:sp>
      <p:sp>
        <p:nvSpPr>
          <p:cNvPr id="22" name="Text Box 14"/>
          <p:cNvSpPr txBox="1">
            <a:spLocks noChangeArrowheads="1"/>
          </p:cNvSpPr>
          <p:nvPr/>
        </p:nvSpPr>
        <p:spPr bwMode="auto">
          <a:xfrm>
            <a:off x="6534154" y="5534026"/>
            <a:ext cx="188912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2000" u="sng">
                <a:solidFill>
                  <a:prstClr val="black"/>
                </a:solidFill>
              </a:rPr>
              <a:t>Đáp số</a:t>
            </a:r>
            <a:r>
              <a:rPr lang="en-US" sz="2000">
                <a:solidFill>
                  <a:prstClr val="black"/>
                </a:solidFill>
              </a:rPr>
              <a:t>: 9 lần</a:t>
            </a:r>
            <a:endParaRPr lang="en-US" sz="2000" baseline="30000">
              <a:solidFill>
                <a:prstClr val="black"/>
              </a:solidFill>
            </a:endParaRPr>
          </a:p>
        </p:txBody>
      </p:sp>
      <p:sp>
        <p:nvSpPr>
          <p:cNvPr id="20500" name="TextBox 19"/>
          <p:cNvSpPr txBox="1">
            <a:spLocks noChangeArrowheads="1"/>
          </p:cNvSpPr>
          <p:nvPr/>
        </p:nvSpPr>
        <p:spPr bwMode="auto">
          <a:xfrm>
            <a:off x="107950" y="381985"/>
            <a:ext cx="8686800" cy="6463308"/>
          </a:xfrm>
          <a:prstGeom prst="rect">
            <a:avLst/>
          </a:prstGeom>
          <a:noFill/>
          <a:ln w="76200">
            <a:solidFill>
              <a:srgbClr val="FF99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US">
              <a:solidFill>
                <a:prstClr val="black"/>
              </a:solidFill>
            </a:endParaRPr>
          </a:p>
          <a:p>
            <a:endParaRPr lang="en-US">
              <a:solidFill>
                <a:prstClr val="black"/>
              </a:solidFill>
            </a:endParaRPr>
          </a:p>
          <a:p>
            <a:endParaRPr lang="en-US">
              <a:solidFill>
                <a:prstClr val="black"/>
              </a:solidFill>
            </a:endParaRPr>
          </a:p>
          <a:p>
            <a:endParaRPr lang="en-US">
              <a:solidFill>
                <a:prstClr val="black"/>
              </a:solidFill>
            </a:endParaRPr>
          </a:p>
          <a:p>
            <a:endParaRPr lang="en-US">
              <a:solidFill>
                <a:prstClr val="black"/>
              </a:solidFill>
            </a:endParaRPr>
          </a:p>
          <a:p>
            <a:endParaRPr lang="en-US">
              <a:solidFill>
                <a:prstClr val="black"/>
              </a:solidFill>
            </a:endParaRPr>
          </a:p>
          <a:p>
            <a:endParaRPr lang="en-US">
              <a:solidFill>
                <a:prstClr val="black"/>
              </a:solidFill>
            </a:endParaRPr>
          </a:p>
          <a:p>
            <a:endParaRPr lang="en-US">
              <a:solidFill>
                <a:prstClr val="black"/>
              </a:solidFill>
            </a:endParaRPr>
          </a:p>
          <a:p>
            <a:endParaRPr lang="en-US">
              <a:solidFill>
                <a:prstClr val="black"/>
              </a:solidFill>
            </a:endParaRPr>
          </a:p>
          <a:p>
            <a:endParaRPr lang="en-US">
              <a:solidFill>
                <a:prstClr val="black"/>
              </a:solidFill>
            </a:endParaRPr>
          </a:p>
          <a:p>
            <a:endParaRPr lang="en-US">
              <a:solidFill>
                <a:prstClr val="black"/>
              </a:solidFill>
            </a:endParaRPr>
          </a:p>
          <a:p>
            <a:endParaRPr lang="en-US">
              <a:solidFill>
                <a:prstClr val="black"/>
              </a:solidFill>
            </a:endParaRPr>
          </a:p>
          <a:p>
            <a:endParaRPr lang="en-US">
              <a:solidFill>
                <a:prstClr val="black"/>
              </a:solidFill>
            </a:endParaRPr>
          </a:p>
          <a:p>
            <a:endParaRPr lang="en-US">
              <a:solidFill>
                <a:prstClr val="black"/>
              </a:solidFill>
            </a:endParaRPr>
          </a:p>
          <a:p>
            <a:endParaRPr lang="en-US">
              <a:solidFill>
                <a:prstClr val="black"/>
              </a:solidFill>
            </a:endParaRPr>
          </a:p>
          <a:p>
            <a:endParaRPr lang="en-US">
              <a:solidFill>
                <a:prstClr val="black"/>
              </a:solidFill>
            </a:endParaRPr>
          </a:p>
          <a:p>
            <a:endParaRPr lang="en-US">
              <a:solidFill>
                <a:prstClr val="black"/>
              </a:solidFill>
            </a:endParaRPr>
          </a:p>
          <a:p>
            <a:endParaRPr lang="en-US">
              <a:solidFill>
                <a:prstClr val="black"/>
              </a:solidFill>
            </a:endParaRPr>
          </a:p>
          <a:p>
            <a:endParaRPr lang="en-US">
              <a:solidFill>
                <a:prstClr val="black"/>
              </a:solidFill>
            </a:endParaRPr>
          </a:p>
          <a:p>
            <a:endParaRPr lang="en-US">
              <a:solidFill>
                <a:prstClr val="black"/>
              </a:solidFill>
            </a:endParaRPr>
          </a:p>
          <a:p>
            <a:endParaRPr lang="en-US">
              <a:solidFill>
                <a:prstClr val="black"/>
              </a:solidFill>
            </a:endParaRPr>
          </a:p>
          <a:p>
            <a:endParaRPr lang="en-US">
              <a:solidFill>
                <a:prstClr val="black"/>
              </a:solidFill>
            </a:endParaRPr>
          </a:p>
          <a:p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58145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2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2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02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2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2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02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02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02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02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2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02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026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02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2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02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02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02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02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02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02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02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02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02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026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02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02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1026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02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02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102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02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02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102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02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02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1025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02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102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1026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102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102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102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02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02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102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102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102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51" grpId="0"/>
      <p:bldP spid="10252" grpId="0"/>
      <p:bldP spid="10253" grpId="0"/>
      <p:bldP spid="10255" grpId="0"/>
      <p:bldP spid="10256" grpId="0"/>
      <p:bldP spid="10258" grpId="0"/>
      <p:bldP spid="10259" grpId="0"/>
      <p:bldP spid="10260" grpId="0"/>
      <p:bldP spid="10261" grpId="0" animBg="1"/>
      <p:bldP spid="10262" grpId="0"/>
      <p:bldP spid="10263" grpId="0"/>
      <p:bldP spid="10264" grpId="0"/>
      <p:bldP spid="10265" grpId="0"/>
      <p:bldP spid="10266" grpId="0"/>
      <p:bldP spid="10267" grpId="0"/>
      <p:bldP spid="10268" grpId="0"/>
      <p:bldP spid="22" grpId="0"/>
    </p:bld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945</Words>
  <Application>Microsoft Office PowerPoint</Application>
  <PresentationFormat>On-screen Show (4:3)</PresentationFormat>
  <Paragraphs>155</Paragraphs>
  <Slides>10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Calibri</vt:lpstr>
      <vt:lpstr>Calibri Light</vt:lpstr>
      <vt:lpstr>Times New Roman</vt:lpstr>
      <vt:lpstr>1_Office Theme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This MC</cp:lastModifiedBy>
  <cp:revision>4</cp:revision>
  <dcterms:created xsi:type="dcterms:W3CDTF">2022-02-03T02:21:59Z</dcterms:created>
  <dcterms:modified xsi:type="dcterms:W3CDTF">2022-02-17T01:41:28Z</dcterms:modified>
</cp:coreProperties>
</file>