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314" r:id="rId3"/>
    <p:sldId id="264" r:id="rId4"/>
    <p:sldId id="310" r:id="rId5"/>
    <p:sldId id="306" r:id="rId6"/>
    <p:sldId id="316" r:id="rId7"/>
    <p:sldId id="270" r:id="rId8"/>
    <p:sldId id="269" r:id="rId9"/>
    <p:sldId id="318" r:id="rId10"/>
    <p:sldId id="319" r:id="rId11"/>
    <p:sldId id="320" r:id="rId12"/>
    <p:sldId id="321" r:id="rId13"/>
    <p:sldId id="322" r:id="rId14"/>
    <p:sldId id="326" r:id="rId15"/>
    <p:sldId id="311" r:id="rId16"/>
    <p:sldId id="315" r:id="rId17"/>
    <p:sldId id="275" r:id="rId18"/>
    <p:sldId id="327" r:id="rId19"/>
    <p:sldId id="328" r:id="rId20"/>
    <p:sldId id="317" r:id="rId21"/>
    <p:sldId id="286" r:id="rId22"/>
    <p:sldId id="260" r:id="rId23"/>
    <p:sldId id="324" r:id="rId24"/>
    <p:sldId id="325" r:id="rId25"/>
    <p:sldId id="292" r:id="rId26"/>
    <p:sldId id="274" r:id="rId27"/>
    <p:sldId id="278" r:id="rId28"/>
    <p:sldId id="290" r:id="rId29"/>
    <p:sldId id="291" r:id="rId30"/>
    <p:sldId id="295" r:id="rId31"/>
    <p:sldId id="297" r:id="rId32"/>
    <p:sldId id="257" r:id="rId33"/>
    <p:sldId id="329" r:id="rId34"/>
  </p:sldIdLst>
  <p:sldSz cx="9144000" cy="6858000" type="screen4x3"/>
  <p:notesSz cx="6858000" cy="9144000"/>
  <p:custDataLst>
    <p:tags r:id="rId36"/>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1A4C"/>
    <a:srgbClr val="F38D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7937" autoAdjust="0"/>
  </p:normalViewPr>
  <p:slideViewPr>
    <p:cSldViewPr>
      <p:cViewPr varScale="1">
        <p:scale>
          <a:sx n="64" d="100"/>
          <a:sy n="64" d="100"/>
        </p:scale>
        <p:origin x="840" y="60"/>
      </p:cViewPr>
      <p:guideLst>
        <p:guide orient="horz" pos="2160"/>
        <p:guide pos="2880"/>
      </p:guideLst>
    </p:cSldViewPr>
  </p:slideViewPr>
  <p:outlineViewPr>
    <p:cViewPr>
      <p:scale>
        <a:sx n="33" d="100"/>
        <a:sy n="33" d="100"/>
      </p:scale>
      <p:origin x="0" y="86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90BB61-62B2-45DF-AE3A-460D18FCF69F}" type="datetimeFigureOut">
              <a:rPr lang="vi-VN" smtClean="0"/>
              <a:t>17/04/2022</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C9CE91-09EE-4C2C-8D6B-26F638DA4CDF}" type="slidenum">
              <a:rPr lang="vi-VN" smtClean="0"/>
              <a:t>‹#›</a:t>
            </a:fld>
            <a:endParaRPr lang="vi-VN"/>
          </a:p>
        </p:txBody>
      </p:sp>
    </p:spTree>
    <p:extLst>
      <p:ext uri="{BB962C8B-B14F-4D97-AF65-F5344CB8AC3E}">
        <p14:creationId xmlns:p14="http://schemas.microsoft.com/office/powerpoint/2010/main" val="1252215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B9C9CE91-09EE-4C2C-8D6B-26F638DA4CDF}" type="slidenum">
              <a:rPr lang="vi-VN" smtClean="0"/>
              <a:t>4</a:t>
            </a:fld>
            <a:endParaRPr lang="vi-VN"/>
          </a:p>
        </p:txBody>
      </p:sp>
    </p:spTree>
    <p:extLst>
      <p:ext uri="{BB962C8B-B14F-4D97-AF65-F5344CB8AC3E}">
        <p14:creationId xmlns:p14="http://schemas.microsoft.com/office/powerpoint/2010/main" val="1770964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B9C9CE91-09EE-4C2C-8D6B-26F638DA4CDF}" type="slidenum">
              <a:rPr lang="vi-VN" smtClean="0"/>
              <a:t>7</a:t>
            </a:fld>
            <a:endParaRPr lang="vi-VN"/>
          </a:p>
        </p:txBody>
      </p:sp>
    </p:spTree>
    <p:extLst>
      <p:ext uri="{BB962C8B-B14F-4D97-AF65-F5344CB8AC3E}">
        <p14:creationId xmlns:p14="http://schemas.microsoft.com/office/powerpoint/2010/main" val="1770964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B9C9CE91-09EE-4C2C-8D6B-26F638DA4CDF}" type="slidenum">
              <a:rPr lang="vi-VN" smtClean="0"/>
              <a:t>8</a:t>
            </a:fld>
            <a:endParaRPr lang="vi-VN"/>
          </a:p>
        </p:txBody>
      </p:sp>
    </p:spTree>
    <p:extLst>
      <p:ext uri="{BB962C8B-B14F-4D97-AF65-F5344CB8AC3E}">
        <p14:creationId xmlns:p14="http://schemas.microsoft.com/office/powerpoint/2010/main" val="2853229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B9C9CE91-09EE-4C2C-8D6B-26F638DA4CDF}" type="slidenum">
              <a:rPr lang="vi-VN" smtClean="0"/>
              <a:t>24</a:t>
            </a:fld>
            <a:endParaRPr lang="vi-VN"/>
          </a:p>
        </p:txBody>
      </p:sp>
    </p:spTree>
    <p:extLst>
      <p:ext uri="{BB962C8B-B14F-4D97-AF65-F5344CB8AC3E}">
        <p14:creationId xmlns:p14="http://schemas.microsoft.com/office/powerpoint/2010/main" val="761468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7CBF3F29-8F9B-4A4E-9202-6B3CEB8A8058}" type="datetimeFigureOut">
              <a:rPr lang="vi-VN" smtClean="0"/>
              <a:t>17/04/2022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9B2B4E6-8F97-462B-B333-B7EB2B9B4A08}" type="slidenum">
              <a:rPr lang="vi-VN" smtClean="0"/>
              <a:t>‹#›</a:t>
            </a:fld>
            <a:endParaRPr lang="vi-VN"/>
          </a:p>
        </p:txBody>
      </p:sp>
    </p:spTree>
    <p:extLst>
      <p:ext uri="{BB962C8B-B14F-4D97-AF65-F5344CB8AC3E}">
        <p14:creationId xmlns:p14="http://schemas.microsoft.com/office/powerpoint/2010/main" val="398350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7CBF3F29-8F9B-4A4E-9202-6B3CEB8A8058}" type="datetimeFigureOut">
              <a:rPr lang="vi-VN" smtClean="0"/>
              <a:t>17/04/2022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9B2B4E6-8F97-462B-B333-B7EB2B9B4A08}" type="slidenum">
              <a:rPr lang="vi-VN" smtClean="0"/>
              <a:t>‹#›</a:t>
            </a:fld>
            <a:endParaRPr lang="vi-VN"/>
          </a:p>
        </p:txBody>
      </p:sp>
    </p:spTree>
    <p:extLst>
      <p:ext uri="{BB962C8B-B14F-4D97-AF65-F5344CB8AC3E}">
        <p14:creationId xmlns:p14="http://schemas.microsoft.com/office/powerpoint/2010/main" val="378936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7CBF3F29-8F9B-4A4E-9202-6B3CEB8A8058}" type="datetimeFigureOut">
              <a:rPr lang="vi-VN" smtClean="0"/>
              <a:t>17/04/2022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9B2B4E6-8F97-462B-B333-B7EB2B9B4A08}" type="slidenum">
              <a:rPr lang="vi-VN" smtClean="0"/>
              <a:t>‹#›</a:t>
            </a:fld>
            <a:endParaRPr lang="vi-VN"/>
          </a:p>
        </p:txBody>
      </p:sp>
    </p:spTree>
    <p:extLst>
      <p:ext uri="{BB962C8B-B14F-4D97-AF65-F5344CB8AC3E}">
        <p14:creationId xmlns:p14="http://schemas.microsoft.com/office/powerpoint/2010/main" val="4029398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7CBF3F29-8F9B-4A4E-9202-6B3CEB8A8058}" type="datetimeFigureOut">
              <a:rPr lang="vi-VN" smtClean="0"/>
              <a:t>17/04/2022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9B2B4E6-8F97-462B-B333-B7EB2B9B4A08}" type="slidenum">
              <a:rPr lang="vi-VN" smtClean="0"/>
              <a:t>‹#›</a:t>
            </a:fld>
            <a:endParaRPr lang="vi-VN"/>
          </a:p>
        </p:txBody>
      </p:sp>
    </p:spTree>
    <p:extLst>
      <p:ext uri="{BB962C8B-B14F-4D97-AF65-F5344CB8AC3E}">
        <p14:creationId xmlns:p14="http://schemas.microsoft.com/office/powerpoint/2010/main" val="1709680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BF3F29-8F9B-4A4E-9202-6B3CEB8A8058}" type="datetimeFigureOut">
              <a:rPr lang="vi-VN" smtClean="0"/>
              <a:t>17/04/2022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9B2B4E6-8F97-462B-B333-B7EB2B9B4A08}" type="slidenum">
              <a:rPr lang="vi-VN" smtClean="0"/>
              <a:t>‹#›</a:t>
            </a:fld>
            <a:endParaRPr lang="vi-VN"/>
          </a:p>
        </p:txBody>
      </p:sp>
    </p:spTree>
    <p:extLst>
      <p:ext uri="{BB962C8B-B14F-4D97-AF65-F5344CB8AC3E}">
        <p14:creationId xmlns:p14="http://schemas.microsoft.com/office/powerpoint/2010/main" val="1710771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7CBF3F29-8F9B-4A4E-9202-6B3CEB8A8058}" type="datetimeFigureOut">
              <a:rPr lang="vi-VN" smtClean="0"/>
              <a:t>17/04/2022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19B2B4E6-8F97-462B-B333-B7EB2B9B4A08}" type="slidenum">
              <a:rPr lang="vi-VN" smtClean="0"/>
              <a:t>‹#›</a:t>
            </a:fld>
            <a:endParaRPr lang="vi-VN"/>
          </a:p>
        </p:txBody>
      </p:sp>
    </p:spTree>
    <p:extLst>
      <p:ext uri="{BB962C8B-B14F-4D97-AF65-F5344CB8AC3E}">
        <p14:creationId xmlns:p14="http://schemas.microsoft.com/office/powerpoint/2010/main" val="2150582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7CBF3F29-8F9B-4A4E-9202-6B3CEB8A8058}" type="datetimeFigureOut">
              <a:rPr lang="vi-VN" smtClean="0"/>
              <a:t>17/04/2022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19B2B4E6-8F97-462B-B333-B7EB2B9B4A08}" type="slidenum">
              <a:rPr lang="vi-VN" smtClean="0"/>
              <a:t>‹#›</a:t>
            </a:fld>
            <a:endParaRPr lang="vi-VN"/>
          </a:p>
        </p:txBody>
      </p:sp>
    </p:spTree>
    <p:extLst>
      <p:ext uri="{BB962C8B-B14F-4D97-AF65-F5344CB8AC3E}">
        <p14:creationId xmlns:p14="http://schemas.microsoft.com/office/powerpoint/2010/main" val="1925796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7CBF3F29-8F9B-4A4E-9202-6B3CEB8A8058}" type="datetimeFigureOut">
              <a:rPr lang="vi-VN" smtClean="0"/>
              <a:t>17/04/2022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19B2B4E6-8F97-462B-B333-B7EB2B9B4A08}" type="slidenum">
              <a:rPr lang="vi-VN" smtClean="0"/>
              <a:t>‹#›</a:t>
            </a:fld>
            <a:endParaRPr lang="vi-VN"/>
          </a:p>
        </p:txBody>
      </p:sp>
    </p:spTree>
    <p:extLst>
      <p:ext uri="{BB962C8B-B14F-4D97-AF65-F5344CB8AC3E}">
        <p14:creationId xmlns:p14="http://schemas.microsoft.com/office/powerpoint/2010/main" val="3209717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BF3F29-8F9B-4A4E-9202-6B3CEB8A8058}" type="datetimeFigureOut">
              <a:rPr lang="vi-VN" smtClean="0"/>
              <a:t>17/04/2022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19B2B4E6-8F97-462B-B333-B7EB2B9B4A08}" type="slidenum">
              <a:rPr lang="vi-VN" smtClean="0"/>
              <a:t>‹#›</a:t>
            </a:fld>
            <a:endParaRPr lang="vi-VN"/>
          </a:p>
        </p:txBody>
      </p:sp>
    </p:spTree>
    <p:extLst>
      <p:ext uri="{BB962C8B-B14F-4D97-AF65-F5344CB8AC3E}">
        <p14:creationId xmlns:p14="http://schemas.microsoft.com/office/powerpoint/2010/main" val="563157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BF3F29-8F9B-4A4E-9202-6B3CEB8A8058}" type="datetimeFigureOut">
              <a:rPr lang="vi-VN" smtClean="0"/>
              <a:t>17/04/2022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19B2B4E6-8F97-462B-B333-B7EB2B9B4A08}" type="slidenum">
              <a:rPr lang="vi-VN" smtClean="0"/>
              <a:t>‹#›</a:t>
            </a:fld>
            <a:endParaRPr lang="vi-VN"/>
          </a:p>
        </p:txBody>
      </p:sp>
    </p:spTree>
    <p:extLst>
      <p:ext uri="{BB962C8B-B14F-4D97-AF65-F5344CB8AC3E}">
        <p14:creationId xmlns:p14="http://schemas.microsoft.com/office/powerpoint/2010/main" val="1374941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BF3F29-8F9B-4A4E-9202-6B3CEB8A8058}" type="datetimeFigureOut">
              <a:rPr lang="vi-VN" smtClean="0"/>
              <a:t>17/04/2022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19B2B4E6-8F97-462B-B333-B7EB2B9B4A08}" type="slidenum">
              <a:rPr lang="vi-VN" smtClean="0"/>
              <a:t>‹#›</a:t>
            </a:fld>
            <a:endParaRPr lang="vi-VN"/>
          </a:p>
        </p:txBody>
      </p:sp>
    </p:spTree>
    <p:extLst>
      <p:ext uri="{BB962C8B-B14F-4D97-AF65-F5344CB8AC3E}">
        <p14:creationId xmlns:p14="http://schemas.microsoft.com/office/powerpoint/2010/main" val="3321628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BF3F29-8F9B-4A4E-9202-6B3CEB8A8058}" type="datetimeFigureOut">
              <a:rPr lang="vi-VN" smtClean="0"/>
              <a:t>17/04/2022</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B2B4E6-8F97-462B-B333-B7EB2B9B4A08}" type="slidenum">
              <a:rPr lang="vi-VN" smtClean="0"/>
              <a:t>‹#›</a:t>
            </a:fld>
            <a:endParaRPr lang="vi-VN"/>
          </a:p>
        </p:txBody>
      </p:sp>
    </p:spTree>
    <p:extLst>
      <p:ext uri="{BB962C8B-B14F-4D97-AF65-F5344CB8AC3E}">
        <p14:creationId xmlns:p14="http://schemas.microsoft.com/office/powerpoint/2010/main" val="1172032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s://vi.wikipedia.org/wiki/T%E1%BA%ADp_tin:L%E1%BB%A5aV%E1%BA%A1nPh%C3%BAc-2198867187_a0d4cdce3b_o.jpg" TargetMode="Externa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vi-VN" dirty="0"/>
          </a:p>
        </p:txBody>
      </p:sp>
      <p:sp>
        <p:nvSpPr>
          <p:cNvPr id="3" name="Subtitle 2"/>
          <p:cNvSpPr>
            <a:spLocks noGrp="1"/>
          </p:cNvSpPr>
          <p:nvPr>
            <p:ph type="subTitle" idx="1"/>
          </p:nvPr>
        </p:nvSpPr>
        <p:spPr/>
        <p:txBody>
          <a:bodyPr/>
          <a:lstStyle/>
          <a:p>
            <a:endParaRPr lang="vi-VN"/>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84906"/>
            <a:ext cx="8762146" cy="5908390"/>
          </a:xfrm>
          <a:prstGeom prst="rect">
            <a:avLst/>
          </a:prstGeom>
        </p:spPr>
      </p:pic>
      <p:sp>
        <p:nvSpPr>
          <p:cNvPr id="6" name="Rectangle 5"/>
          <p:cNvSpPr/>
          <p:nvPr/>
        </p:nvSpPr>
        <p:spPr>
          <a:xfrm>
            <a:off x="1870716" y="4797152"/>
            <a:ext cx="5376793" cy="1754326"/>
          </a:xfrm>
          <a:prstGeom prst="rect">
            <a:avLst/>
          </a:prstGeom>
          <a:solidFill>
            <a:srgbClr val="FF0000"/>
          </a:solidFill>
        </p:spPr>
        <p:txBody>
          <a:bodyPr wrap="none" lIns="91440" tIns="45720" rIns="91440" bIns="45720">
            <a:spAutoFit/>
          </a:bodyPr>
          <a:lstStyle/>
          <a:p>
            <a:pPr algn="ct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Địa lí địa phương:</a:t>
            </a:r>
          </a:p>
          <a:p>
            <a:pPr algn="ct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Địa lí Hà Nội</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3570774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0644" y="2348880"/>
            <a:ext cx="6506082"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849389" y="1671191"/>
            <a:ext cx="5328592" cy="461665"/>
          </a:xfrm>
          <a:prstGeom prst="rect">
            <a:avLst/>
          </a:prstGeom>
          <a:noFill/>
        </p:spPr>
        <p:txBody>
          <a:bodyPr wrap="square" rtlCol="0">
            <a:spAutoFit/>
          </a:bodyPr>
          <a:lstStyle/>
          <a:p>
            <a:pPr algn="ctr"/>
            <a:r>
              <a:rPr lang="en-US" sz="2400" b="1" dirty="0" err="1"/>
              <a:t>Quang</a:t>
            </a:r>
            <a:r>
              <a:rPr lang="en-US" sz="2400" b="1" dirty="0"/>
              <a:t> </a:t>
            </a:r>
            <a:r>
              <a:rPr lang="en-US" sz="2400" b="1" dirty="0" err="1"/>
              <a:t>cảnh</a:t>
            </a:r>
            <a:r>
              <a:rPr lang="en-US" sz="2400" b="1" dirty="0"/>
              <a:t> </a:t>
            </a:r>
            <a:r>
              <a:rPr lang="en-US" sz="2400" b="1" dirty="0" err="1"/>
              <a:t>nông</a:t>
            </a:r>
            <a:r>
              <a:rPr lang="en-US" sz="2400" b="1" dirty="0"/>
              <a:t> </a:t>
            </a:r>
            <a:r>
              <a:rPr lang="en-US" sz="2400" b="1" dirty="0" err="1"/>
              <a:t>thôn</a:t>
            </a:r>
            <a:endParaRPr lang="vi-VN" sz="2400" b="1" dirty="0"/>
          </a:p>
        </p:txBody>
      </p:sp>
    </p:spTree>
    <p:extLst>
      <p:ext uri="{BB962C8B-B14F-4D97-AF65-F5344CB8AC3E}">
        <p14:creationId xmlns:p14="http://schemas.microsoft.com/office/powerpoint/2010/main" val="1028419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907" y="260647"/>
            <a:ext cx="5957293" cy="3971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55576" y="4365104"/>
            <a:ext cx="5328592" cy="461665"/>
          </a:xfrm>
          <a:prstGeom prst="rect">
            <a:avLst/>
          </a:prstGeom>
          <a:noFill/>
        </p:spPr>
        <p:txBody>
          <a:bodyPr wrap="square" rtlCol="0">
            <a:spAutoFit/>
          </a:bodyPr>
          <a:lstStyle/>
          <a:p>
            <a:pPr algn="ctr"/>
            <a:r>
              <a:rPr lang="en-US" sz="2400" b="1" dirty="0" err="1"/>
              <a:t>Giao</a:t>
            </a:r>
            <a:r>
              <a:rPr lang="en-US" sz="2400" b="1" dirty="0"/>
              <a:t> </a:t>
            </a:r>
            <a:r>
              <a:rPr lang="en-US" sz="2400" b="1" dirty="0" err="1"/>
              <a:t>thông</a:t>
            </a:r>
            <a:r>
              <a:rPr lang="en-US" sz="2400" b="1" dirty="0"/>
              <a:t> ở </a:t>
            </a:r>
            <a:r>
              <a:rPr lang="en-US" sz="2400" b="1" dirty="0" err="1"/>
              <a:t>đô</a:t>
            </a:r>
            <a:r>
              <a:rPr lang="en-US" sz="2400" b="1" dirty="0"/>
              <a:t> </a:t>
            </a:r>
            <a:r>
              <a:rPr lang="en-US" sz="2400" b="1" dirty="0" err="1"/>
              <a:t>thị</a:t>
            </a:r>
            <a:endParaRPr lang="vi-VN" sz="2400" b="1" dirty="0"/>
          </a:p>
        </p:txBody>
      </p:sp>
    </p:spTree>
    <p:extLst>
      <p:ext uri="{BB962C8B-B14F-4D97-AF65-F5344CB8AC3E}">
        <p14:creationId xmlns:p14="http://schemas.microsoft.com/office/powerpoint/2010/main" val="1124033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5402" y="2204864"/>
            <a:ext cx="6398301"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849389" y="1671191"/>
            <a:ext cx="5328592" cy="461665"/>
          </a:xfrm>
          <a:prstGeom prst="rect">
            <a:avLst/>
          </a:prstGeom>
          <a:noFill/>
        </p:spPr>
        <p:txBody>
          <a:bodyPr wrap="square" rtlCol="0">
            <a:spAutoFit/>
          </a:bodyPr>
          <a:lstStyle/>
          <a:p>
            <a:pPr algn="ctr"/>
            <a:r>
              <a:rPr lang="en-US" sz="2400" b="1" dirty="0" err="1"/>
              <a:t>Giao</a:t>
            </a:r>
            <a:r>
              <a:rPr lang="en-US" sz="2400" b="1" dirty="0"/>
              <a:t> </a:t>
            </a:r>
            <a:r>
              <a:rPr lang="en-US" sz="2400" b="1" dirty="0" err="1"/>
              <a:t>thông</a:t>
            </a:r>
            <a:r>
              <a:rPr lang="en-US" sz="2400" b="1" dirty="0"/>
              <a:t> ở </a:t>
            </a:r>
            <a:r>
              <a:rPr lang="en-US" sz="2400" b="1" dirty="0" err="1"/>
              <a:t>nông</a:t>
            </a:r>
            <a:r>
              <a:rPr lang="en-US" sz="2400" b="1" dirty="0"/>
              <a:t> </a:t>
            </a:r>
            <a:r>
              <a:rPr lang="en-US" sz="2400" b="1" dirty="0" err="1"/>
              <a:t>thôn</a:t>
            </a:r>
            <a:endParaRPr lang="vi-VN" sz="2400" b="1" dirty="0"/>
          </a:p>
        </p:txBody>
      </p:sp>
    </p:spTree>
    <p:extLst>
      <p:ext uri="{BB962C8B-B14F-4D97-AF65-F5344CB8AC3E}">
        <p14:creationId xmlns:p14="http://schemas.microsoft.com/office/powerpoint/2010/main" val="1115917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4240" y="4097950"/>
            <a:ext cx="3921612" cy="2603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4077072"/>
            <a:ext cx="4007094" cy="2616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260647"/>
            <a:ext cx="3888434" cy="2592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260647"/>
            <a:ext cx="4007094" cy="2592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707904" y="2607295"/>
            <a:ext cx="1944216" cy="461665"/>
          </a:xfrm>
          <a:prstGeom prst="rect">
            <a:avLst/>
          </a:prstGeom>
          <a:solidFill>
            <a:srgbClr val="FFFF00"/>
          </a:solidFill>
        </p:spPr>
        <p:txBody>
          <a:bodyPr wrap="square" rtlCol="0">
            <a:spAutoFit/>
          </a:bodyPr>
          <a:lstStyle/>
          <a:p>
            <a:pPr algn="ctr"/>
            <a:r>
              <a:rPr lang="en-US" sz="2400" b="1" dirty="0" err="1"/>
              <a:t>Đô</a:t>
            </a:r>
            <a:r>
              <a:rPr lang="en-US" sz="2400" b="1" dirty="0"/>
              <a:t> </a:t>
            </a:r>
            <a:r>
              <a:rPr lang="en-US" sz="2400" b="1" dirty="0" err="1"/>
              <a:t>thị</a:t>
            </a:r>
            <a:endParaRPr lang="vi-VN" sz="2400" b="1" dirty="0"/>
          </a:p>
        </p:txBody>
      </p:sp>
      <p:sp>
        <p:nvSpPr>
          <p:cNvPr id="9" name="TextBox 8"/>
          <p:cNvSpPr txBox="1"/>
          <p:nvPr/>
        </p:nvSpPr>
        <p:spPr>
          <a:xfrm>
            <a:off x="3710928" y="3846239"/>
            <a:ext cx="1944216" cy="461665"/>
          </a:xfrm>
          <a:prstGeom prst="rect">
            <a:avLst/>
          </a:prstGeom>
          <a:solidFill>
            <a:srgbClr val="00B0F0"/>
          </a:solidFill>
        </p:spPr>
        <p:txBody>
          <a:bodyPr wrap="square" rtlCol="0">
            <a:spAutoFit/>
          </a:bodyPr>
          <a:lstStyle/>
          <a:p>
            <a:pPr algn="ctr"/>
            <a:r>
              <a:rPr lang="en-US" sz="2400" b="1" dirty="0" err="1">
                <a:solidFill>
                  <a:srgbClr val="FFFF00"/>
                </a:solidFill>
              </a:rPr>
              <a:t>Nông</a:t>
            </a:r>
            <a:r>
              <a:rPr lang="en-US" sz="2400" b="1" dirty="0">
                <a:solidFill>
                  <a:srgbClr val="FFFF00"/>
                </a:solidFill>
              </a:rPr>
              <a:t> </a:t>
            </a:r>
            <a:r>
              <a:rPr lang="en-US" sz="2400" b="1" dirty="0" err="1">
                <a:solidFill>
                  <a:srgbClr val="FFFF00"/>
                </a:solidFill>
              </a:rPr>
              <a:t>thôn</a:t>
            </a:r>
            <a:endParaRPr lang="vi-VN" sz="2400" b="1" dirty="0">
              <a:solidFill>
                <a:srgbClr val="FFFF00"/>
              </a:solidFill>
            </a:endParaRPr>
          </a:p>
        </p:txBody>
      </p:sp>
    </p:spTree>
    <p:extLst>
      <p:ext uri="{BB962C8B-B14F-4D97-AF65-F5344CB8AC3E}">
        <p14:creationId xmlns:p14="http://schemas.microsoft.com/office/powerpoint/2010/main" val="1991917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 Một số đặc điểm về văn hóa, xã hội</a:t>
            </a:r>
            <a:endParaRPr lang="vi-VN" dirty="0"/>
          </a:p>
        </p:txBody>
      </p:sp>
      <p:sp>
        <p:nvSpPr>
          <p:cNvPr id="3" name="Content Placeholder 2"/>
          <p:cNvSpPr>
            <a:spLocks noGrp="1"/>
          </p:cNvSpPr>
          <p:nvPr>
            <p:ph idx="1"/>
          </p:nvPr>
        </p:nvSpPr>
        <p:spPr/>
        <p:txBody>
          <a:bodyPr/>
          <a:lstStyle/>
          <a:p>
            <a:endParaRPr lang="vi-VN"/>
          </a:p>
        </p:txBody>
      </p:sp>
    </p:spTree>
    <p:extLst>
      <p:ext uri="{BB962C8B-B14F-4D97-AF65-F5344CB8AC3E}">
        <p14:creationId xmlns:p14="http://schemas.microsoft.com/office/powerpoint/2010/main" val="1059716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23622" y="426155"/>
            <a:ext cx="4774993" cy="6381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115616" y="260648"/>
            <a:ext cx="3456384" cy="369332"/>
          </a:xfrm>
          <a:prstGeom prst="rect">
            <a:avLst/>
          </a:prstGeom>
          <a:noFill/>
        </p:spPr>
        <p:txBody>
          <a:bodyPr wrap="square" rtlCol="0">
            <a:spAutoFit/>
          </a:bodyPr>
          <a:lstStyle/>
          <a:p>
            <a:pPr algn="ctr"/>
            <a:r>
              <a:rPr lang="en-US" b="1" dirty="0"/>
              <a:t>HÀ NỘI – BẢN ĐỒ HÀNH CHÍNH</a:t>
            </a:r>
            <a:endParaRPr lang="vi-VN" b="1" dirty="0"/>
          </a:p>
        </p:txBody>
      </p:sp>
      <p:sp>
        <p:nvSpPr>
          <p:cNvPr id="6" name="Freeform 5"/>
          <p:cNvSpPr/>
          <p:nvPr/>
        </p:nvSpPr>
        <p:spPr>
          <a:xfrm>
            <a:off x="3263981" y="1103827"/>
            <a:ext cx="1818173" cy="3141769"/>
          </a:xfrm>
          <a:custGeom>
            <a:avLst/>
            <a:gdLst>
              <a:gd name="connsiteX0" fmla="*/ 1088593 w 2384400"/>
              <a:gd name="connsiteY0" fmla="*/ 86340 h 3811838"/>
              <a:gd name="connsiteX1" fmla="*/ 879043 w 2384400"/>
              <a:gd name="connsiteY1" fmla="*/ 76815 h 3811838"/>
              <a:gd name="connsiteX2" fmla="*/ 774268 w 2384400"/>
              <a:gd name="connsiteY2" fmla="*/ 38715 h 3811838"/>
              <a:gd name="connsiteX3" fmla="*/ 679018 w 2384400"/>
              <a:gd name="connsiteY3" fmla="*/ 615 h 3811838"/>
              <a:gd name="connsiteX4" fmla="*/ 612343 w 2384400"/>
              <a:gd name="connsiteY4" fmla="*/ 19665 h 3811838"/>
              <a:gd name="connsiteX5" fmla="*/ 574243 w 2384400"/>
              <a:gd name="connsiteY5" fmla="*/ 76815 h 3811838"/>
              <a:gd name="connsiteX6" fmla="*/ 507568 w 2384400"/>
              <a:gd name="connsiteY6" fmla="*/ 172065 h 3811838"/>
              <a:gd name="connsiteX7" fmla="*/ 526618 w 2384400"/>
              <a:gd name="connsiteY7" fmla="*/ 248265 h 3811838"/>
              <a:gd name="connsiteX8" fmla="*/ 555193 w 2384400"/>
              <a:gd name="connsiteY8" fmla="*/ 314940 h 3811838"/>
              <a:gd name="connsiteX9" fmla="*/ 478993 w 2384400"/>
              <a:gd name="connsiteY9" fmla="*/ 333990 h 3811838"/>
              <a:gd name="connsiteX10" fmla="*/ 364693 w 2384400"/>
              <a:gd name="connsiteY10" fmla="*/ 534015 h 3811838"/>
              <a:gd name="connsiteX11" fmla="*/ 298018 w 2384400"/>
              <a:gd name="connsiteY11" fmla="*/ 610215 h 3811838"/>
              <a:gd name="connsiteX12" fmla="*/ 288493 w 2384400"/>
              <a:gd name="connsiteY12" fmla="*/ 667365 h 3811838"/>
              <a:gd name="connsiteX13" fmla="*/ 155143 w 2384400"/>
              <a:gd name="connsiteY13" fmla="*/ 743565 h 3811838"/>
              <a:gd name="connsiteX14" fmla="*/ 78943 w 2384400"/>
              <a:gd name="connsiteY14" fmla="*/ 829290 h 3811838"/>
              <a:gd name="connsiteX15" fmla="*/ 21793 w 2384400"/>
              <a:gd name="connsiteY15" fmla="*/ 924540 h 3811838"/>
              <a:gd name="connsiteX16" fmla="*/ 21793 w 2384400"/>
              <a:gd name="connsiteY16" fmla="*/ 1029315 h 3811838"/>
              <a:gd name="connsiteX17" fmla="*/ 31318 w 2384400"/>
              <a:gd name="connsiteY17" fmla="*/ 1095990 h 3811838"/>
              <a:gd name="connsiteX18" fmla="*/ 107518 w 2384400"/>
              <a:gd name="connsiteY18" fmla="*/ 1219815 h 3811838"/>
              <a:gd name="connsiteX19" fmla="*/ 307543 w 2384400"/>
              <a:gd name="connsiteY19" fmla="*/ 1334115 h 3811838"/>
              <a:gd name="connsiteX20" fmla="*/ 440893 w 2384400"/>
              <a:gd name="connsiteY20" fmla="*/ 1410315 h 3811838"/>
              <a:gd name="connsiteX21" fmla="*/ 517093 w 2384400"/>
              <a:gd name="connsiteY21" fmla="*/ 1505565 h 3811838"/>
              <a:gd name="connsiteX22" fmla="*/ 545668 w 2384400"/>
              <a:gd name="connsiteY22" fmla="*/ 1543665 h 3811838"/>
              <a:gd name="connsiteX23" fmla="*/ 459943 w 2384400"/>
              <a:gd name="connsiteY23" fmla="*/ 1600815 h 3811838"/>
              <a:gd name="connsiteX24" fmla="*/ 440893 w 2384400"/>
              <a:gd name="connsiteY24" fmla="*/ 1743690 h 3811838"/>
              <a:gd name="connsiteX25" fmla="*/ 431368 w 2384400"/>
              <a:gd name="connsiteY25" fmla="*/ 1896090 h 3811838"/>
              <a:gd name="connsiteX26" fmla="*/ 326593 w 2384400"/>
              <a:gd name="connsiteY26" fmla="*/ 1972290 h 3811838"/>
              <a:gd name="connsiteX27" fmla="*/ 193243 w 2384400"/>
              <a:gd name="connsiteY27" fmla="*/ 2019915 h 3811838"/>
              <a:gd name="connsiteX28" fmla="*/ 117043 w 2384400"/>
              <a:gd name="connsiteY28" fmla="*/ 2029440 h 3811838"/>
              <a:gd name="connsiteX29" fmla="*/ 97993 w 2384400"/>
              <a:gd name="connsiteY29" fmla="*/ 2105640 h 3811838"/>
              <a:gd name="connsiteX30" fmla="*/ 164668 w 2384400"/>
              <a:gd name="connsiteY30" fmla="*/ 2191365 h 3811838"/>
              <a:gd name="connsiteX31" fmla="*/ 69418 w 2384400"/>
              <a:gd name="connsiteY31" fmla="*/ 2238990 h 3811838"/>
              <a:gd name="connsiteX32" fmla="*/ 21793 w 2384400"/>
              <a:gd name="connsiteY32" fmla="*/ 2362815 h 3811838"/>
              <a:gd name="connsiteX33" fmla="*/ 2743 w 2384400"/>
              <a:gd name="connsiteY33" fmla="*/ 2467590 h 3811838"/>
              <a:gd name="connsiteX34" fmla="*/ 78943 w 2384400"/>
              <a:gd name="connsiteY34" fmla="*/ 2639040 h 3811838"/>
              <a:gd name="connsiteX35" fmla="*/ 174193 w 2384400"/>
              <a:gd name="connsiteY35" fmla="*/ 2810490 h 3811838"/>
              <a:gd name="connsiteX36" fmla="*/ 97993 w 2384400"/>
              <a:gd name="connsiteY36" fmla="*/ 2877165 h 3811838"/>
              <a:gd name="connsiteX37" fmla="*/ 107518 w 2384400"/>
              <a:gd name="connsiteY37" fmla="*/ 2991465 h 3811838"/>
              <a:gd name="connsiteX38" fmla="*/ 221818 w 2384400"/>
              <a:gd name="connsiteY38" fmla="*/ 3067665 h 3811838"/>
              <a:gd name="connsiteX39" fmla="*/ 307543 w 2384400"/>
              <a:gd name="connsiteY39" fmla="*/ 3220065 h 3811838"/>
              <a:gd name="connsiteX40" fmla="*/ 459943 w 2384400"/>
              <a:gd name="connsiteY40" fmla="*/ 3105765 h 3811838"/>
              <a:gd name="connsiteX41" fmla="*/ 564718 w 2384400"/>
              <a:gd name="connsiteY41" fmla="*/ 3086715 h 3811838"/>
              <a:gd name="connsiteX42" fmla="*/ 621868 w 2384400"/>
              <a:gd name="connsiteY42" fmla="*/ 3191490 h 3811838"/>
              <a:gd name="connsiteX43" fmla="*/ 574243 w 2384400"/>
              <a:gd name="connsiteY43" fmla="*/ 3286740 h 3811838"/>
              <a:gd name="connsiteX44" fmla="*/ 612343 w 2384400"/>
              <a:gd name="connsiteY44" fmla="*/ 3410565 h 3811838"/>
              <a:gd name="connsiteX45" fmla="*/ 602818 w 2384400"/>
              <a:gd name="connsiteY45" fmla="*/ 3477240 h 3811838"/>
              <a:gd name="connsiteX46" fmla="*/ 669493 w 2384400"/>
              <a:gd name="connsiteY46" fmla="*/ 3524865 h 3811838"/>
              <a:gd name="connsiteX47" fmla="*/ 574243 w 2384400"/>
              <a:gd name="connsiteY47" fmla="*/ 3610590 h 3811838"/>
              <a:gd name="connsiteX48" fmla="*/ 583768 w 2384400"/>
              <a:gd name="connsiteY48" fmla="*/ 3667740 h 3811838"/>
              <a:gd name="connsiteX49" fmla="*/ 631393 w 2384400"/>
              <a:gd name="connsiteY49" fmla="*/ 3724890 h 3811838"/>
              <a:gd name="connsiteX50" fmla="*/ 783793 w 2384400"/>
              <a:gd name="connsiteY50" fmla="*/ 3801090 h 3811838"/>
              <a:gd name="connsiteX51" fmla="*/ 907618 w 2384400"/>
              <a:gd name="connsiteY51" fmla="*/ 3801090 h 3811838"/>
              <a:gd name="connsiteX52" fmla="*/ 955243 w 2384400"/>
              <a:gd name="connsiteY52" fmla="*/ 3705840 h 3811838"/>
              <a:gd name="connsiteX53" fmla="*/ 1040968 w 2384400"/>
              <a:gd name="connsiteY53" fmla="*/ 3762990 h 3811838"/>
              <a:gd name="connsiteX54" fmla="*/ 1279093 w 2384400"/>
              <a:gd name="connsiteY54" fmla="*/ 3724890 h 3811838"/>
              <a:gd name="connsiteX55" fmla="*/ 1421968 w 2384400"/>
              <a:gd name="connsiteY55" fmla="*/ 3753465 h 3811838"/>
              <a:gd name="connsiteX56" fmla="*/ 1545793 w 2384400"/>
              <a:gd name="connsiteY56" fmla="*/ 3629640 h 3811838"/>
              <a:gd name="connsiteX57" fmla="*/ 1555318 w 2384400"/>
              <a:gd name="connsiteY57" fmla="*/ 3505815 h 3811838"/>
              <a:gd name="connsiteX58" fmla="*/ 1488643 w 2384400"/>
              <a:gd name="connsiteY58" fmla="*/ 3391515 h 3811838"/>
              <a:gd name="connsiteX59" fmla="*/ 1536268 w 2384400"/>
              <a:gd name="connsiteY59" fmla="*/ 3220065 h 3811838"/>
              <a:gd name="connsiteX60" fmla="*/ 1583893 w 2384400"/>
              <a:gd name="connsiteY60" fmla="*/ 3210540 h 3811838"/>
              <a:gd name="connsiteX61" fmla="*/ 1945843 w 2384400"/>
              <a:gd name="connsiteY61" fmla="*/ 3305790 h 3811838"/>
              <a:gd name="connsiteX62" fmla="*/ 2012518 w 2384400"/>
              <a:gd name="connsiteY62" fmla="*/ 3210540 h 3811838"/>
              <a:gd name="connsiteX63" fmla="*/ 1964893 w 2384400"/>
              <a:gd name="connsiteY63" fmla="*/ 3096240 h 3811838"/>
              <a:gd name="connsiteX64" fmla="*/ 2098243 w 2384400"/>
              <a:gd name="connsiteY64" fmla="*/ 3039090 h 3811838"/>
              <a:gd name="connsiteX65" fmla="*/ 2307793 w 2384400"/>
              <a:gd name="connsiteY65" fmla="*/ 2943840 h 3811838"/>
              <a:gd name="connsiteX66" fmla="*/ 2307793 w 2384400"/>
              <a:gd name="connsiteY66" fmla="*/ 2810490 h 3811838"/>
              <a:gd name="connsiteX67" fmla="*/ 2383993 w 2384400"/>
              <a:gd name="connsiteY67" fmla="*/ 2667615 h 3811838"/>
              <a:gd name="connsiteX68" fmla="*/ 2269693 w 2384400"/>
              <a:gd name="connsiteY68" fmla="*/ 2496165 h 3811838"/>
              <a:gd name="connsiteX69" fmla="*/ 2164918 w 2384400"/>
              <a:gd name="connsiteY69" fmla="*/ 2429490 h 3811838"/>
              <a:gd name="connsiteX70" fmla="*/ 2002993 w 2384400"/>
              <a:gd name="connsiteY70" fmla="*/ 2439015 h 3811838"/>
              <a:gd name="connsiteX71" fmla="*/ 1907743 w 2384400"/>
              <a:gd name="connsiteY71" fmla="*/ 2372340 h 3811838"/>
              <a:gd name="connsiteX72" fmla="*/ 1879168 w 2384400"/>
              <a:gd name="connsiteY72" fmla="*/ 2277090 h 3811838"/>
              <a:gd name="connsiteX73" fmla="*/ 1774393 w 2384400"/>
              <a:gd name="connsiteY73" fmla="*/ 2334240 h 3811838"/>
              <a:gd name="connsiteX74" fmla="*/ 1755343 w 2384400"/>
              <a:gd name="connsiteY74" fmla="*/ 2153265 h 3811838"/>
              <a:gd name="connsiteX75" fmla="*/ 1593418 w 2384400"/>
              <a:gd name="connsiteY75" fmla="*/ 2067540 h 3811838"/>
              <a:gd name="connsiteX76" fmla="*/ 1650568 w 2384400"/>
              <a:gd name="connsiteY76" fmla="*/ 1924665 h 3811838"/>
              <a:gd name="connsiteX77" fmla="*/ 1593418 w 2384400"/>
              <a:gd name="connsiteY77" fmla="*/ 1686540 h 3811838"/>
              <a:gd name="connsiteX78" fmla="*/ 1631518 w 2384400"/>
              <a:gd name="connsiteY78" fmla="*/ 1534140 h 3811838"/>
              <a:gd name="connsiteX79" fmla="*/ 1507693 w 2384400"/>
              <a:gd name="connsiteY79" fmla="*/ 1505565 h 3811838"/>
              <a:gd name="connsiteX80" fmla="*/ 1574368 w 2384400"/>
              <a:gd name="connsiteY80" fmla="*/ 1362690 h 3811838"/>
              <a:gd name="connsiteX81" fmla="*/ 1555318 w 2384400"/>
              <a:gd name="connsiteY81" fmla="*/ 1267440 h 3811838"/>
              <a:gd name="connsiteX82" fmla="*/ 1488643 w 2384400"/>
              <a:gd name="connsiteY82" fmla="*/ 1210290 h 3811838"/>
              <a:gd name="connsiteX83" fmla="*/ 1650568 w 2384400"/>
              <a:gd name="connsiteY83" fmla="*/ 1153140 h 3811838"/>
              <a:gd name="connsiteX84" fmla="*/ 1736293 w 2384400"/>
              <a:gd name="connsiteY84" fmla="*/ 1076940 h 3811838"/>
              <a:gd name="connsiteX85" fmla="*/ 1602943 w 2384400"/>
              <a:gd name="connsiteY85" fmla="*/ 819765 h 3811838"/>
              <a:gd name="connsiteX86" fmla="*/ 1650568 w 2384400"/>
              <a:gd name="connsiteY86" fmla="*/ 724515 h 3811838"/>
              <a:gd name="connsiteX87" fmla="*/ 1536268 w 2384400"/>
              <a:gd name="connsiteY87" fmla="*/ 657840 h 3811838"/>
              <a:gd name="connsiteX88" fmla="*/ 1450543 w 2384400"/>
              <a:gd name="connsiteY88" fmla="*/ 638790 h 3811838"/>
              <a:gd name="connsiteX89" fmla="*/ 1393393 w 2384400"/>
              <a:gd name="connsiteY89" fmla="*/ 543540 h 3811838"/>
              <a:gd name="connsiteX90" fmla="*/ 1412443 w 2384400"/>
              <a:gd name="connsiteY90" fmla="*/ 467340 h 3811838"/>
              <a:gd name="connsiteX91" fmla="*/ 1260043 w 2384400"/>
              <a:gd name="connsiteY91" fmla="*/ 438765 h 3811838"/>
              <a:gd name="connsiteX92" fmla="*/ 1136218 w 2384400"/>
              <a:gd name="connsiteY92" fmla="*/ 372090 h 3811838"/>
              <a:gd name="connsiteX93" fmla="*/ 1050493 w 2384400"/>
              <a:gd name="connsiteY93" fmla="*/ 305415 h 3811838"/>
              <a:gd name="connsiteX94" fmla="*/ 1040968 w 2384400"/>
              <a:gd name="connsiteY94" fmla="*/ 191115 h 3811838"/>
              <a:gd name="connsiteX95" fmla="*/ 1088593 w 2384400"/>
              <a:gd name="connsiteY95" fmla="*/ 86340 h 38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384400" h="3811838">
                <a:moveTo>
                  <a:pt x="1088593" y="86340"/>
                </a:moveTo>
                <a:cubicBezTo>
                  <a:pt x="1061606" y="67290"/>
                  <a:pt x="931430" y="84752"/>
                  <a:pt x="879043" y="76815"/>
                </a:cubicBezTo>
                <a:cubicBezTo>
                  <a:pt x="826656" y="68878"/>
                  <a:pt x="807605" y="51415"/>
                  <a:pt x="774268" y="38715"/>
                </a:cubicBezTo>
                <a:cubicBezTo>
                  <a:pt x="740930" y="26015"/>
                  <a:pt x="706006" y="3790"/>
                  <a:pt x="679018" y="615"/>
                </a:cubicBezTo>
                <a:cubicBezTo>
                  <a:pt x="652030" y="-2560"/>
                  <a:pt x="629805" y="6965"/>
                  <a:pt x="612343" y="19665"/>
                </a:cubicBezTo>
                <a:cubicBezTo>
                  <a:pt x="594880" y="32365"/>
                  <a:pt x="591706" y="51415"/>
                  <a:pt x="574243" y="76815"/>
                </a:cubicBezTo>
                <a:cubicBezTo>
                  <a:pt x="556780" y="102215"/>
                  <a:pt x="515506" y="143490"/>
                  <a:pt x="507568" y="172065"/>
                </a:cubicBezTo>
                <a:cubicBezTo>
                  <a:pt x="499630" y="200640"/>
                  <a:pt x="518680" y="224453"/>
                  <a:pt x="526618" y="248265"/>
                </a:cubicBezTo>
                <a:cubicBezTo>
                  <a:pt x="534555" y="272078"/>
                  <a:pt x="563130" y="300653"/>
                  <a:pt x="555193" y="314940"/>
                </a:cubicBezTo>
                <a:cubicBezTo>
                  <a:pt x="547256" y="329227"/>
                  <a:pt x="510743" y="297478"/>
                  <a:pt x="478993" y="333990"/>
                </a:cubicBezTo>
                <a:cubicBezTo>
                  <a:pt x="447243" y="370502"/>
                  <a:pt x="394855" y="487978"/>
                  <a:pt x="364693" y="534015"/>
                </a:cubicBezTo>
                <a:cubicBezTo>
                  <a:pt x="334531" y="580052"/>
                  <a:pt x="310718" y="587990"/>
                  <a:pt x="298018" y="610215"/>
                </a:cubicBezTo>
                <a:cubicBezTo>
                  <a:pt x="285318" y="632440"/>
                  <a:pt x="312305" y="645140"/>
                  <a:pt x="288493" y="667365"/>
                </a:cubicBezTo>
                <a:cubicBezTo>
                  <a:pt x="264681" y="689590"/>
                  <a:pt x="190068" y="716578"/>
                  <a:pt x="155143" y="743565"/>
                </a:cubicBezTo>
                <a:cubicBezTo>
                  <a:pt x="120218" y="770553"/>
                  <a:pt x="101168" y="799128"/>
                  <a:pt x="78943" y="829290"/>
                </a:cubicBezTo>
                <a:cubicBezTo>
                  <a:pt x="56718" y="859452"/>
                  <a:pt x="31318" y="891203"/>
                  <a:pt x="21793" y="924540"/>
                </a:cubicBezTo>
                <a:cubicBezTo>
                  <a:pt x="12268" y="957878"/>
                  <a:pt x="20205" y="1000740"/>
                  <a:pt x="21793" y="1029315"/>
                </a:cubicBezTo>
                <a:cubicBezTo>
                  <a:pt x="23380" y="1057890"/>
                  <a:pt x="17030" y="1064240"/>
                  <a:pt x="31318" y="1095990"/>
                </a:cubicBezTo>
                <a:cubicBezTo>
                  <a:pt x="45605" y="1127740"/>
                  <a:pt x="61481" y="1180128"/>
                  <a:pt x="107518" y="1219815"/>
                </a:cubicBezTo>
                <a:cubicBezTo>
                  <a:pt x="153555" y="1259502"/>
                  <a:pt x="307543" y="1334115"/>
                  <a:pt x="307543" y="1334115"/>
                </a:cubicBezTo>
                <a:cubicBezTo>
                  <a:pt x="363105" y="1365865"/>
                  <a:pt x="405968" y="1381740"/>
                  <a:pt x="440893" y="1410315"/>
                </a:cubicBezTo>
                <a:cubicBezTo>
                  <a:pt x="475818" y="1438890"/>
                  <a:pt x="499631" y="1483340"/>
                  <a:pt x="517093" y="1505565"/>
                </a:cubicBezTo>
                <a:cubicBezTo>
                  <a:pt x="534555" y="1527790"/>
                  <a:pt x="555193" y="1527790"/>
                  <a:pt x="545668" y="1543665"/>
                </a:cubicBezTo>
                <a:cubicBezTo>
                  <a:pt x="536143" y="1559540"/>
                  <a:pt x="477405" y="1567478"/>
                  <a:pt x="459943" y="1600815"/>
                </a:cubicBezTo>
                <a:cubicBezTo>
                  <a:pt x="442481" y="1634152"/>
                  <a:pt x="445655" y="1694478"/>
                  <a:pt x="440893" y="1743690"/>
                </a:cubicBezTo>
                <a:cubicBezTo>
                  <a:pt x="436130" y="1792903"/>
                  <a:pt x="450418" y="1857990"/>
                  <a:pt x="431368" y="1896090"/>
                </a:cubicBezTo>
                <a:cubicBezTo>
                  <a:pt x="412318" y="1934190"/>
                  <a:pt x="366280" y="1951653"/>
                  <a:pt x="326593" y="1972290"/>
                </a:cubicBezTo>
                <a:cubicBezTo>
                  <a:pt x="286905" y="1992928"/>
                  <a:pt x="228168" y="2010390"/>
                  <a:pt x="193243" y="2019915"/>
                </a:cubicBezTo>
                <a:cubicBezTo>
                  <a:pt x="158318" y="2029440"/>
                  <a:pt x="132918" y="2015153"/>
                  <a:pt x="117043" y="2029440"/>
                </a:cubicBezTo>
                <a:cubicBezTo>
                  <a:pt x="101168" y="2043728"/>
                  <a:pt x="90056" y="2078653"/>
                  <a:pt x="97993" y="2105640"/>
                </a:cubicBezTo>
                <a:cubicBezTo>
                  <a:pt x="105930" y="2132627"/>
                  <a:pt x="169430" y="2169140"/>
                  <a:pt x="164668" y="2191365"/>
                </a:cubicBezTo>
                <a:cubicBezTo>
                  <a:pt x="159905" y="2213590"/>
                  <a:pt x="93230" y="2210415"/>
                  <a:pt x="69418" y="2238990"/>
                </a:cubicBezTo>
                <a:cubicBezTo>
                  <a:pt x="45606" y="2267565"/>
                  <a:pt x="32905" y="2324715"/>
                  <a:pt x="21793" y="2362815"/>
                </a:cubicBezTo>
                <a:cubicBezTo>
                  <a:pt x="10681" y="2400915"/>
                  <a:pt x="-6782" y="2421553"/>
                  <a:pt x="2743" y="2467590"/>
                </a:cubicBezTo>
                <a:cubicBezTo>
                  <a:pt x="12268" y="2513628"/>
                  <a:pt x="50368" y="2581890"/>
                  <a:pt x="78943" y="2639040"/>
                </a:cubicBezTo>
                <a:cubicBezTo>
                  <a:pt x="107518" y="2696190"/>
                  <a:pt x="171018" y="2770803"/>
                  <a:pt x="174193" y="2810490"/>
                </a:cubicBezTo>
                <a:cubicBezTo>
                  <a:pt x="177368" y="2850177"/>
                  <a:pt x="109105" y="2847003"/>
                  <a:pt x="97993" y="2877165"/>
                </a:cubicBezTo>
                <a:cubicBezTo>
                  <a:pt x="86881" y="2907327"/>
                  <a:pt x="86881" y="2959715"/>
                  <a:pt x="107518" y="2991465"/>
                </a:cubicBezTo>
                <a:cubicBezTo>
                  <a:pt x="128155" y="3023215"/>
                  <a:pt x="188481" y="3029565"/>
                  <a:pt x="221818" y="3067665"/>
                </a:cubicBezTo>
                <a:cubicBezTo>
                  <a:pt x="255155" y="3105765"/>
                  <a:pt x="267856" y="3213715"/>
                  <a:pt x="307543" y="3220065"/>
                </a:cubicBezTo>
                <a:cubicBezTo>
                  <a:pt x="347230" y="3226415"/>
                  <a:pt x="417081" y="3127990"/>
                  <a:pt x="459943" y="3105765"/>
                </a:cubicBezTo>
                <a:cubicBezTo>
                  <a:pt x="502805" y="3083540"/>
                  <a:pt x="537730" y="3072428"/>
                  <a:pt x="564718" y="3086715"/>
                </a:cubicBezTo>
                <a:cubicBezTo>
                  <a:pt x="591705" y="3101003"/>
                  <a:pt x="620281" y="3158153"/>
                  <a:pt x="621868" y="3191490"/>
                </a:cubicBezTo>
                <a:cubicBezTo>
                  <a:pt x="623455" y="3224827"/>
                  <a:pt x="575830" y="3250228"/>
                  <a:pt x="574243" y="3286740"/>
                </a:cubicBezTo>
                <a:cubicBezTo>
                  <a:pt x="572656" y="3323252"/>
                  <a:pt x="607581" y="3378815"/>
                  <a:pt x="612343" y="3410565"/>
                </a:cubicBezTo>
                <a:cubicBezTo>
                  <a:pt x="617105" y="3442315"/>
                  <a:pt x="593293" y="3458190"/>
                  <a:pt x="602818" y="3477240"/>
                </a:cubicBezTo>
                <a:cubicBezTo>
                  <a:pt x="612343" y="3496290"/>
                  <a:pt x="674255" y="3502640"/>
                  <a:pt x="669493" y="3524865"/>
                </a:cubicBezTo>
                <a:cubicBezTo>
                  <a:pt x="664730" y="3547090"/>
                  <a:pt x="588530" y="3586778"/>
                  <a:pt x="574243" y="3610590"/>
                </a:cubicBezTo>
                <a:cubicBezTo>
                  <a:pt x="559956" y="3634402"/>
                  <a:pt x="574243" y="3648690"/>
                  <a:pt x="583768" y="3667740"/>
                </a:cubicBezTo>
                <a:cubicBezTo>
                  <a:pt x="593293" y="3686790"/>
                  <a:pt x="598056" y="3702665"/>
                  <a:pt x="631393" y="3724890"/>
                </a:cubicBezTo>
                <a:cubicBezTo>
                  <a:pt x="664730" y="3747115"/>
                  <a:pt x="737756" y="3788390"/>
                  <a:pt x="783793" y="3801090"/>
                </a:cubicBezTo>
                <a:cubicBezTo>
                  <a:pt x="829830" y="3813790"/>
                  <a:pt x="879043" y="3816965"/>
                  <a:pt x="907618" y="3801090"/>
                </a:cubicBezTo>
                <a:cubicBezTo>
                  <a:pt x="936193" y="3785215"/>
                  <a:pt x="933018" y="3712190"/>
                  <a:pt x="955243" y="3705840"/>
                </a:cubicBezTo>
                <a:cubicBezTo>
                  <a:pt x="977468" y="3699490"/>
                  <a:pt x="986993" y="3759815"/>
                  <a:pt x="1040968" y="3762990"/>
                </a:cubicBezTo>
                <a:cubicBezTo>
                  <a:pt x="1094943" y="3766165"/>
                  <a:pt x="1215593" y="3726477"/>
                  <a:pt x="1279093" y="3724890"/>
                </a:cubicBezTo>
                <a:cubicBezTo>
                  <a:pt x="1342593" y="3723303"/>
                  <a:pt x="1377518" y="3769340"/>
                  <a:pt x="1421968" y="3753465"/>
                </a:cubicBezTo>
                <a:cubicBezTo>
                  <a:pt x="1466418" y="3737590"/>
                  <a:pt x="1523568" y="3670915"/>
                  <a:pt x="1545793" y="3629640"/>
                </a:cubicBezTo>
                <a:cubicBezTo>
                  <a:pt x="1568018" y="3588365"/>
                  <a:pt x="1564843" y="3545503"/>
                  <a:pt x="1555318" y="3505815"/>
                </a:cubicBezTo>
                <a:cubicBezTo>
                  <a:pt x="1545793" y="3466128"/>
                  <a:pt x="1491818" y="3439140"/>
                  <a:pt x="1488643" y="3391515"/>
                </a:cubicBezTo>
                <a:cubicBezTo>
                  <a:pt x="1485468" y="3343890"/>
                  <a:pt x="1520393" y="3250227"/>
                  <a:pt x="1536268" y="3220065"/>
                </a:cubicBezTo>
                <a:cubicBezTo>
                  <a:pt x="1552143" y="3189903"/>
                  <a:pt x="1515631" y="3196253"/>
                  <a:pt x="1583893" y="3210540"/>
                </a:cubicBezTo>
                <a:cubicBezTo>
                  <a:pt x="1652155" y="3224827"/>
                  <a:pt x="1874406" y="3305790"/>
                  <a:pt x="1945843" y="3305790"/>
                </a:cubicBezTo>
                <a:cubicBezTo>
                  <a:pt x="2017280" y="3305790"/>
                  <a:pt x="2009343" y="3245465"/>
                  <a:pt x="2012518" y="3210540"/>
                </a:cubicBezTo>
                <a:cubicBezTo>
                  <a:pt x="2015693" y="3175615"/>
                  <a:pt x="1950606" y="3124815"/>
                  <a:pt x="1964893" y="3096240"/>
                </a:cubicBezTo>
                <a:cubicBezTo>
                  <a:pt x="1979180" y="3067665"/>
                  <a:pt x="2041093" y="3064490"/>
                  <a:pt x="2098243" y="3039090"/>
                </a:cubicBezTo>
                <a:cubicBezTo>
                  <a:pt x="2155393" y="3013690"/>
                  <a:pt x="2272868" y="2981940"/>
                  <a:pt x="2307793" y="2943840"/>
                </a:cubicBezTo>
                <a:cubicBezTo>
                  <a:pt x="2342718" y="2905740"/>
                  <a:pt x="2295093" y="2856527"/>
                  <a:pt x="2307793" y="2810490"/>
                </a:cubicBezTo>
                <a:cubicBezTo>
                  <a:pt x="2320493" y="2764453"/>
                  <a:pt x="2390343" y="2720002"/>
                  <a:pt x="2383993" y="2667615"/>
                </a:cubicBezTo>
                <a:cubicBezTo>
                  <a:pt x="2377643" y="2615228"/>
                  <a:pt x="2306205" y="2535852"/>
                  <a:pt x="2269693" y="2496165"/>
                </a:cubicBezTo>
                <a:cubicBezTo>
                  <a:pt x="2233181" y="2456478"/>
                  <a:pt x="2209368" y="2439015"/>
                  <a:pt x="2164918" y="2429490"/>
                </a:cubicBezTo>
                <a:cubicBezTo>
                  <a:pt x="2120468" y="2419965"/>
                  <a:pt x="2045855" y="2448540"/>
                  <a:pt x="2002993" y="2439015"/>
                </a:cubicBezTo>
                <a:cubicBezTo>
                  <a:pt x="1960131" y="2429490"/>
                  <a:pt x="1928381" y="2399328"/>
                  <a:pt x="1907743" y="2372340"/>
                </a:cubicBezTo>
                <a:cubicBezTo>
                  <a:pt x="1887105" y="2345352"/>
                  <a:pt x="1901393" y="2283440"/>
                  <a:pt x="1879168" y="2277090"/>
                </a:cubicBezTo>
                <a:cubicBezTo>
                  <a:pt x="1856943" y="2270740"/>
                  <a:pt x="1795030" y="2354877"/>
                  <a:pt x="1774393" y="2334240"/>
                </a:cubicBezTo>
                <a:cubicBezTo>
                  <a:pt x="1753756" y="2313603"/>
                  <a:pt x="1785505" y="2197715"/>
                  <a:pt x="1755343" y="2153265"/>
                </a:cubicBezTo>
                <a:cubicBezTo>
                  <a:pt x="1725181" y="2108815"/>
                  <a:pt x="1610880" y="2105640"/>
                  <a:pt x="1593418" y="2067540"/>
                </a:cubicBezTo>
                <a:cubicBezTo>
                  <a:pt x="1575956" y="2029440"/>
                  <a:pt x="1650568" y="1988165"/>
                  <a:pt x="1650568" y="1924665"/>
                </a:cubicBezTo>
                <a:cubicBezTo>
                  <a:pt x="1650568" y="1861165"/>
                  <a:pt x="1596593" y="1751628"/>
                  <a:pt x="1593418" y="1686540"/>
                </a:cubicBezTo>
                <a:cubicBezTo>
                  <a:pt x="1590243" y="1621453"/>
                  <a:pt x="1645805" y="1564302"/>
                  <a:pt x="1631518" y="1534140"/>
                </a:cubicBezTo>
                <a:cubicBezTo>
                  <a:pt x="1617231" y="1503978"/>
                  <a:pt x="1517218" y="1534140"/>
                  <a:pt x="1507693" y="1505565"/>
                </a:cubicBezTo>
                <a:cubicBezTo>
                  <a:pt x="1498168" y="1476990"/>
                  <a:pt x="1566431" y="1402377"/>
                  <a:pt x="1574368" y="1362690"/>
                </a:cubicBezTo>
                <a:cubicBezTo>
                  <a:pt x="1582305" y="1323003"/>
                  <a:pt x="1569605" y="1292840"/>
                  <a:pt x="1555318" y="1267440"/>
                </a:cubicBezTo>
                <a:cubicBezTo>
                  <a:pt x="1541031" y="1242040"/>
                  <a:pt x="1472768" y="1229340"/>
                  <a:pt x="1488643" y="1210290"/>
                </a:cubicBezTo>
                <a:cubicBezTo>
                  <a:pt x="1504518" y="1191240"/>
                  <a:pt x="1609293" y="1175365"/>
                  <a:pt x="1650568" y="1153140"/>
                </a:cubicBezTo>
                <a:cubicBezTo>
                  <a:pt x="1691843" y="1130915"/>
                  <a:pt x="1744230" y="1132502"/>
                  <a:pt x="1736293" y="1076940"/>
                </a:cubicBezTo>
                <a:cubicBezTo>
                  <a:pt x="1728356" y="1021378"/>
                  <a:pt x="1617231" y="878503"/>
                  <a:pt x="1602943" y="819765"/>
                </a:cubicBezTo>
                <a:cubicBezTo>
                  <a:pt x="1588656" y="761028"/>
                  <a:pt x="1661680" y="751502"/>
                  <a:pt x="1650568" y="724515"/>
                </a:cubicBezTo>
                <a:cubicBezTo>
                  <a:pt x="1639456" y="697528"/>
                  <a:pt x="1569605" y="672127"/>
                  <a:pt x="1536268" y="657840"/>
                </a:cubicBezTo>
                <a:cubicBezTo>
                  <a:pt x="1502931" y="643553"/>
                  <a:pt x="1474355" y="657840"/>
                  <a:pt x="1450543" y="638790"/>
                </a:cubicBezTo>
                <a:cubicBezTo>
                  <a:pt x="1426731" y="619740"/>
                  <a:pt x="1399743" y="572115"/>
                  <a:pt x="1393393" y="543540"/>
                </a:cubicBezTo>
                <a:cubicBezTo>
                  <a:pt x="1387043" y="514965"/>
                  <a:pt x="1434668" y="484802"/>
                  <a:pt x="1412443" y="467340"/>
                </a:cubicBezTo>
                <a:cubicBezTo>
                  <a:pt x="1390218" y="449878"/>
                  <a:pt x="1306081" y="454640"/>
                  <a:pt x="1260043" y="438765"/>
                </a:cubicBezTo>
                <a:cubicBezTo>
                  <a:pt x="1214006" y="422890"/>
                  <a:pt x="1171143" y="394315"/>
                  <a:pt x="1136218" y="372090"/>
                </a:cubicBezTo>
                <a:cubicBezTo>
                  <a:pt x="1101293" y="349865"/>
                  <a:pt x="1066368" y="335577"/>
                  <a:pt x="1050493" y="305415"/>
                </a:cubicBezTo>
                <a:cubicBezTo>
                  <a:pt x="1034618" y="275253"/>
                  <a:pt x="1034618" y="229215"/>
                  <a:pt x="1040968" y="191115"/>
                </a:cubicBezTo>
                <a:cubicBezTo>
                  <a:pt x="1047318" y="153015"/>
                  <a:pt x="1115580" y="105390"/>
                  <a:pt x="1088593" y="86340"/>
                </a:cubicBezTo>
                <a:close/>
              </a:path>
            </a:pathLst>
          </a:cu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p:cNvSpPr/>
          <p:nvPr/>
        </p:nvSpPr>
        <p:spPr>
          <a:xfrm>
            <a:off x="5292080" y="677009"/>
            <a:ext cx="3528392" cy="5632311"/>
          </a:xfrm>
          <a:prstGeom prst="rect">
            <a:avLst/>
          </a:prstGeom>
        </p:spPr>
        <p:txBody>
          <a:bodyPr wrap="square">
            <a:spAutoFit/>
          </a:bodyPr>
          <a:lstStyle/>
          <a:p>
            <a:pPr algn="just"/>
            <a:r>
              <a:rPr lang="en-US" dirty="0"/>
              <a:t>        </a:t>
            </a:r>
            <a:r>
              <a:rPr lang="en-US" sz="2000" dirty="0" err="1">
                <a:latin typeface="Arial" pitchFamily="34" charset="0"/>
                <a:cs typeface="Arial" pitchFamily="34" charset="0"/>
              </a:rPr>
              <a:t>Từ</a:t>
            </a:r>
            <a:r>
              <a:rPr lang="en-US" sz="2000" dirty="0">
                <a:latin typeface="Arial" pitchFamily="34" charset="0"/>
                <a:cs typeface="Arial" pitchFamily="34" charset="0"/>
              </a:rPr>
              <a:t> </a:t>
            </a:r>
            <a:r>
              <a:rPr lang="en-US" sz="2000" dirty="0" err="1">
                <a:latin typeface="Arial" pitchFamily="34" charset="0"/>
                <a:cs typeface="Arial" pitchFamily="34" charset="0"/>
              </a:rPr>
              <a:t>năm</a:t>
            </a:r>
            <a:r>
              <a:rPr lang="en-US" sz="2000" dirty="0">
                <a:latin typeface="Arial" pitchFamily="34" charset="0"/>
                <a:cs typeface="Arial" pitchFamily="34" charset="0"/>
              </a:rPr>
              <a:t> </a:t>
            </a:r>
            <a:r>
              <a:rPr lang="en-US" sz="2000" b="1" dirty="0">
                <a:latin typeface="Arial" pitchFamily="34" charset="0"/>
                <a:cs typeface="Arial" pitchFamily="34" charset="0"/>
              </a:rPr>
              <a:t>2013</a:t>
            </a:r>
            <a:r>
              <a:rPr lang="vi-VN" sz="2000" dirty="0">
                <a:latin typeface="Arial" pitchFamily="34" charset="0"/>
                <a:cs typeface="Arial" pitchFamily="34" charset="0"/>
              </a:rPr>
              <a:t>, </a:t>
            </a:r>
            <a:r>
              <a:rPr lang="vi-VN" sz="2000" b="1" dirty="0">
                <a:latin typeface="Arial" pitchFamily="34" charset="0"/>
                <a:cs typeface="Arial" pitchFamily="34" charset="0"/>
              </a:rPr>
              <a:t>thành phố Hà Nội có 30 đơn vị hành chính cấp quận, huyện</a:t>
            </a:r>
            <a:r>
              <a:rPr lang="en-US" sz="2000" dirty="0">
                <a:latin typeface="Arial" pitchFamily="34" charset="0"/>
                <a:cs typeface="Arial" pitchFamily="34" charset="0"/>
              </a:rPr>
              <a:t>.</a:t>
            </a:r>
            <a:endParaRPr lang="vi-VN" sz="2000" dirty="0">
              <a:latin typeface="Arial" pitchFamily="34" charset="0"/>
              <a:cs typeface="Arial" pitchFamily="34" charset="0"/>
            </a:endParaRPr>
          </a:p>
          <a:p>
            <a:pPr algn="just"/>
            <a:r>
              <a:rPr lang="vi-VN" sz="2000" dirty="0">
                <a:latin typeface="Arial" pitchFamily="34" charset="0"/>
                <a:cs typeface="Arial" pitchFamily="34" charset="0"/>
              </a:rPr>
              <a:t>- 12 quận: Ba Đình, Bắc Từ Liêm, Cầu Giấy, Đống Đa, Hà Đông, Hai Bà Trưng, Hoàn Kiếm, Hoàng Mai, Long Biên, Nam Từ Liêm, Tây Hồ, Thanh Xuân;</a:t>
            </a:r>
          </a:p>
          <a:p>
            <a:pPr algn="just"/>
            <a:r>
              <a:rPr lang="vi-VN" sz="2000" dirty="0">
                <a:latin typeface="Arial" pitchFamily="34" charset="0"/>
                <a:cs typeface="Arial" pitchFamily="34" charset="0"/>
              </a:rPr>
              <a:t>- 17 huyện: Ba Vì, Chương Mỹ, Đan Phượng, Đông Anh, Gia Lâm, Hoài Đức, Mê Linh, Mỹ Đức, Phúc Thọ, Phú Xuyên, Quốc Oai, Sóc Sơn, Thạch Thất, Thanh Oai, Thanh Trì, Thường Tín, Ứng Hòa;</a:t>
            </a:r>
          </a:p>
          <a:p>
            <a:pPr algn="just"/>
            <a:r>
              <a:rPr lang="vi-VN" sz="2000" dirty="0">
                <a:latin typeface="Arial" pitchFamily="34" charset="0"/>
                <a:cs typeface="Arial" pitchFamily="34" charset="0"/>
              </a:rPr>
              <a:t>- Và Thị xã Sơn Tây.</a:t>
            </a:r>
          </a:p>
        </p:txBody>
      </p:sp>
    </p:spTree>
    <p:extLst>
      <p:ext uri="{BB962C8B-B14F-4D97-AF65-F5344CB8AC3E}">
        <p14:creationId xmlns:p14="http://schemas.microsoft.com/office/powerpoint/2010/main" val="311511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4" presetClass="emph" presetSubtype="0" repeatCount="indefinite" fill="hold" grpId="1" nodeType="withEffect">
                                  <p:stCondLst>
                                    <p:cond delay="100"/>
                                  </p:stCondLst>
                                  <p:endCondLst>
                                    <p:cond evt="onNext" delay="0">
                                      <p:tgtEl>
                                        <p:sldTgt/>
                                      </p:tgtEl>
                                    </p:cond>
                                  </p:endCondLst>
                                  <p:childTnLst>
                                    <p:animClr clrSpc="hsl" dir="cw">
                                      <p:cBhvr override="childStyle">
                                        <p:cTn id="9" dur="1000" fill="hold"/>
                                        <p:tgtEl>
                                          <p:spTgt spid="6"/>
                                        </p:tgtEl>
                                        <p:attrNameLst>
                                          <p:attrName>style.color</p:attrName>
                                        </p:attrNameLst>
                                      </p:cBhvr>
                                      <p:by>
                                        <p:hsl h="0" s="-12549" l="-25098"/>
                                      </p:by>
                                    </p:animClr>
                                    <p:animClr clrSpc="hsl" dir="cw">
                                      <p:cBhvr>
                                        <p:cTn id="10" dur="1000" fill="hold"/>
                                        <p:tgtEl>
                                          <p:spTgt spid="6"/>
                                        </p:tgtEl>
                                        <p:attrNameLst>
                                          <p:attrName>fillcolor</p:attrName>
                                        </p:attrNameLst>
                                      </p:cBhvr>
                                      <p:by>
                                        <p:hsl h="0" s="-12549" l="-25098"/>
                                      </p:by>
                                    </p:animClr>
                                    <p:animClr clrSpc="hsl" dir="cw">
                                      <p:cBhvr>
                                        <p:cTn id="11" dur="1000" fill="hold"/>
                                        <p:tgtEl>
                                          <p:spTgt spid="6"/>
                                        </p:tgtEl>
                                        <p:attrNameLst>
                                          <p:attrName>stroke.color</p:attrName>
                                        </p:attrNameLst>
                                      </p:cBhvr>
                                      <p:by>
                                        <p:hsl h="0" s="-12549" l="-25098"/>
                                      </p:by>
                                    </p:animClr>
                                    <p:set>
                                      <p:cBhvr>
                                        <p:cTn id="12" dur="1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5170040"/>
            <a:ext cx="8640960" cy="2003376"/>
          </a:xfrm>
        </p:spPr>
        <p:txBody>
          <a:bodyPr>
            <a:normAutofit/>
          </a:bodyPr>
          <a:lstStyle/>
          <a:p>
            <a:pPr marL="0" indent="0" algn="just">
              <a:buNone/>
            </a:pPr>
            <a:r>
              <a:rPr lang="vi-VN" sz="2400" b="1" dirty="0">
                <a:solidFill>
                  <a:srgbClr val="FF0000"/>
                </a:solidFill>
              </a:rPr>
              <a:t>Hồ Tây</a:t>
            </a:r>
            <a:r>
              <a:rPr lang="vi-VN" sz="2400" dirty="0"/>
              <a:t> trước đây còn có các tên gọi khác như </a:t>
            </a:r>
            <a:r>
              <a:rPr lang="vi-VN" sz="2400" b="1" dirty="0"/>
              <a:t>Đầm Xác Cáo</a:t>
            </a:r>
            <a:r>
              <a:rPr lang="vi-VN" sz="2400" dirty="0"/>
              <a:t>, </a:t>
            </a:r>
            <a:r>
              <a:rPr lang="vi-VN" sz="2400" b="1" dirty="0"/>
              <a:t>Hồ Kim Ngưu</a:t>
            </a:r>
            <a:r>
              <a:rPr lang="vi-VN" sz="2400" dirty="0"/>
              <a:t>, </a:t>
            </a:r>
            <a:r>
              <a:rPr lang="vi-VN" sz="2400" b="1" dirty="0"/>
              <a:t>Lãng Bạc</a:t>
            </a:r>
            <a:r>
              <a:rPr lang="vi-VN" sz="2400" dirty="0"/>
              <a:t>, </a:t>
            </a:r>
            <a:r>
              <a:rPr lang="vi-VN" sz="2400" b="1" dirty="0"/>
              <a:t>Dâm Đàm</a:t>
            </a:r>
            <a:r>
              <a:rPr lang="vi-VN" sz="2400" dirty="0"/>
              <a:t>, </a:t>
            </a:r>
            <a:r>
              <a:rPr lang="vi-VN" sz="2400" b="1" dirty="0"/>
              <a:t>Đoài Hồ</a:t>
            </a:r>
            <a:r>
              <a:rPr lang="vi-VN" sz="2400" dirty="0"/>
              <a:t>, là một hồ nước tự nhiên lớn nhất ở nội thành Hà Nội. Hồ có diện tích hơn 500 ha</a:t>
            </a:r>
            <a:r>
              <a:rPr lang="en-US" sz="2400" dirty="0"/>
              <a:t>.</a:t>
            </a:r>
            <a:endParaRPr lang="vi-VN"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836711"/>
            <a:ext cx="5754216" cy="431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79512" y="188640"/>
            <a:ext cx="8784976" cy="461665"/>
          </a:xfrm>
          <a:prstGeom prst="rect">
            <a:avLst/>
          </a:prstGeom>
          <a:solidFill>
            <a:srgbClr val="FFFF00"/>
          </a:solidFill>
        </p:spPr>
        <p:txBody>
          <a:bodyPr wrap="square" lIns="91440" tIns="45720" rIns="91440" bIns="45720">
            <a:spAutoFit/>
          </a:bodyPr>
          <a:lstStyle/>
          <a:p>
            <a:pPr algn="ct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Hà</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Nội</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hoà</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quyện</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nét</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đẹp</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tự</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nhiên</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lịch</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sử</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văn</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hoá</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lao</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động</a:t>
            </a:r>
            <a:endParaRPr lang="vi-VN"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212367674"/>
      </p:ext>
    </p:extLst>
  </p:cSld>
  <p:clrMapOvr>
    <a:masterClrMapping/>
  </p:clrMapOvr>
  <p:transition spd="slow" advClick="0" advTm="8000">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9"/>
            <a:ext cx="8229600" cy="1800199"/>
          </a:xfrm>
        </p:spPr>
        <p:txBody>
          <a:bodyPr>
            <a:noAutofit/>
          </a:bodyPr>
          <a:lstStyle/>
          <a:p>
            <a:pPr marL="0" indent="0" algn="just">
              <a:buNone/>
            </a:pPr>
            <a:r>
              <a:rPr lang="vi-VN" sz="2200" b="1" dirty="0">
                <a:solidFill>
                  <a:srgbClr val="FF0000"/>
                </a:solidFill>
              </a:rPr>
              <a:t>Hồ Hoàn Kiếm</a:t>
            </a:r>
            <a:r>
              <a:rPr lang="en-US" altLang="ja-JP" sz="2200" dirty="0">
                <a:solidFill>
                  <a:srgbClr val="FF0000"/>
                </a:solidFill>
              </a:rPr>
              <a:t> </a:t>
            </a:r>
            <a:r>
              <a:rPr lang="vi-VN" sz="2200" dirty="0"/>
              <a:t>còn được gọi là </a:t>
            </a:r>
            <a:r>
              <a:rPr lang="vi-VN" sz="2200" b="1" dirty="0"/>
              <a:t>Hồ Gươm</a:t>
            </a:r>
            <a:r>
              <a:rPr lang="vi-VN" sz="2200" dirty="0"/>
              <a:t> là một hồ nước ngọt tự nhiên nằm ở trung tâm thành phố Hà Nội. Hồ có diện tích khoảng 12 ha. Trước kia, hồ còn có các tên gọi là hồ Lục Thủy (vì nước có màu xanh quanh năm), hồ Thủy Quân (dùng để duyệt thủy binh), hồ Tả Vọng và Hữu Vọng (trong thời Lê mạt).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420888"/>
            <a:ext cx="5322168"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79512" y="188640"/>
            <a:ext cx="8784976" cy="461665"/>
          </a:xfrm>
          <a:prstGeom prst="rect">
            <a:avLst/>
          </a:prstGeom>
          <a:solidFill>
            <a:srgbClr val="FFFF00"/>
          </a:solidFill>
        </p:spPr>
        <p:txBody>
          <a:bodyPr wrap="square" lIns="91440" tIns="45720" rIns="91440" bIns="45720">
            <a:spAutoFit/>
          </a:bodyPr>
          <a:lstStyle/>
          <a:p>
            <a:pPr algn="ct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Hà</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Nội</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hoà</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quyện</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nét</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đẹp</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tự</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nhiên</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lịch</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sử</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văn</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hoá</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lao</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động</a:t>
            </a:r>
            <a:endParaRPr lang="vi-VN"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524960025"/>
      </p:ext>
    </p:extLst>
  </p:cSld>
  <p:clrMapOvr>
    <a:masterClrMapping/>
  </p:clrMapOvr>
  <mc:AlternateContent xmlns:mc="http://schemas.openxmlformats.org/markup-compatibility/2006" xmlns:p14="http://schemas.microsoft.com/office/powerpoint/2010/main">
    <mc:Choice Requires="p14">
      <p:transition spd="slow" p14:dur="800" advClick="0" advTm="10000">
        <p:circle/>
      </p:transition>
    </mc:Choice>
    <mc:Fallback xmlns="">
      <p:transition spd="slow" advClick="0" advTm="10000">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869160"/>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31840" y="332656"/>
            <a:ext cx="564545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55576" y="2204864"/>
            <a:ext cx="1800200" cy="1569660"/>
          </a:xfrm>
          <a:prstGeom prst="rect">
            <a:avLst/>
          </a:prstGeom>
          <a:noFill/>
        </p:spPr>
        <p:txBody>
          <a:bodyPr wrap="square" rtlCol="0">
            <a:spAutoFit/>
          </a:bodyPr>
          <a:lstStyle/>
          <a:p>
            <a:r>
              <a:rPr lang="en-US" sz="2400" b="1" dirty="0" err="1">
                <a:solidFill>
                  <a:srgbClr val="FF0000"/>
                </a:solidFill>
              </a:rPr>
              <a:t>Vườn</a:t>
            </a:r>
            <a:r>
              <a:rPr lang="en-US" sz="2400" b="1" dirty="0">
                <a:solidFill>
                  <a:srgbClr val="FF0000"/>
                </a:solidFill>
              </a:rPr>
              <a:t> </a:t>
            </a:r>
            <a:r>
              <a:rPr lang="en-US" sz="2400" b="1" dirty="0" err="1">
                <a:solidFill>
                  <a:srgbClr val="FF0000"/>
                </a:solidFill>
              </a:rPr>
              <a:t>đào</a:t>
            </a:r>
            <a:r>
              <a:rPr lang="en-US" sz="2400" b="1" dirty="0">
                <a:solidFill>
                  <a:srgbClr val="FF0000"/>
                </a:solidFill>
              </a:rPr>
              <a:t> </a:t>
            </a:r>
            <a:r>
              <a:rPr lang="en-US" sz="2400" b="1" dirty="0" err="1">
                <a:solidFill>
                  <a:srgbClr val="FF0000"/>
                </a:solidFill>
              </a:rPr>
              <a:t>Nhật</a:t>
            </a:r>
            <a:r>
              <a:rPr lang="en-US" sz="2400" b="1" dirty="0">
                <a:solidFill>
                  <a:srgbClr val="FF0000"/>
                </a:solidFill>
              </a:rPr>
              <a:t> </a:t>
            </a:r>
            <a:r>
              <a:rPr lang="en-US" sz="2400" b="1" dirty="0" err="1">
                <a:solidFill>
                  <a:srgbClr val="FF0000"/>
                </a:solidFill>
              </a:rPr>
              <a:t>Tân</a:t>
            </a:r>
            <a:r>
              <a:rPr lang="en-US" sz="2400" b="1" dirty="0">
                <a:solidFill>
                  <a:srgbClr val="FF0000"/>
                </a:solidFill>
              </a:rPr>
              <a:t> </a:t>
            </a:r>
            <a:r>
              <a:rPr lang="en-US" sz="2400" b="1" dirty="0" err="1"/>
              <a:t>thuộc</a:t>
            </a:r>
            <a:r>
              <a:rPr lang="en-US" sz="2400" b="1" dirty="0"/>
              <a:t> </a:t>
            </a:r>
            <a:r>
              <a:rPr lang="en-US" sz="2400" b="1" dirty="0" err="1"/>
              <a:t>quận</a:t>
            </a:r>
            <a:r>
              <a:rPr lang="en-US" sz="2400" b="1" dirty="0"/>
              <a:t> </a:t>
            </a:r>
            <a:r>
              <a:rPr lang="en-US" sz="2400" b="1" dirty="0" err="1"/>
              <a:t>Tây</a:t>
            </a:r>
            <a:r>
              <a:rPr lang="en-US" sz="2400" b="1" dirty="0"/>
              <a:t> </a:t>
            </a:r>
            <a:r>
              <a:rPr lang="en-US" sz="2400" b="1" dirty="0" err="1"/>
              <a:t>Hồ</a:t>
            </a:r>
            <a:endParaRPr lang="vi-VN" sz="2400" b="1" dirty="0"/>
          </a:p>
        </p:txBody>
      </p:sp>
      <p:sp>
        <p:nvSpPr>
          <p:cNvPr id="6" name="Rectangle 5"/>
          <p:cNvSpPr/>
          <p:nvPr/>
        </p:nvSpPr>
        <p:spPr>
          <a:xfrm>
            <a:off x="179512" y="188640"/>
            <a:ext cx="8784976" cy="461665"/>
          </a:xfrm>
          <a:prstGeom prst="rect">
            <a:avLst/>
          </a:prstGeom>
          <a:solidFill>
            <a:srgbClr val="FFFF00"/>
          </a:solidFill>
        </p:spPr>
        <p:txBody>
          <a:bodyPr wrap="square" lIns="91440" tIns="45720" rIns="91440" bIns="45720">
            <a:spAutoFit/>
          </a:bodyPr>
          <a:lstStyle/>
          <a:p>
            <a:pPr algn="ct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Hà</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Nội</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hoà</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quyện</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nét</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đẹp</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tự</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nhiên</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lịch</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sử</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văn</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hoá</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lao</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động</a:t>
            </a:r>
            <a:endParaRPr lang="vi-VN"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156452024"/>
      </p:ext>
    </p:extLst>
  </p:cSld>
  <p:clrMapOvr>
    <a:masterClrMapping/>
  </p:clrMapOvr>
  <p:transition spd="slow" advClick="0" advTm="3000">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2708920"/>
            <a:ext cx="5715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908720"/>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493755" y="3429000"/>
            <a:ext cx="1800200" cy="1569660"/>
          </a:xfrm>
          <a:prstGeom prst="rect">
            <a:avLst/>
          </a:prstGeom>
          <a:noFill/>
        </p:spPr>
        <p:txBody>
          <a:bodyPr wrap="square" rtlCol="0">
            <a:spAutoFit/>
          </a:bodyPr>
          <a:lstStyle/>
          <a:p>
            <a:r>
              <a:rPr lang="en-US" sz="2400" b="1" dirty="0" err="1">
                <a:solidFill>
                  <a:srgbClr val="FF0000"/>
                </a:solidFill>
              </a:rPr>
              <a:t>Làng</a:t>
            </a:r>
            <a:r>
              <a:rPr lang="en-US" sz="2400" b="1" dirty="0">
                <a:solidFill>
                  <a:srgbClr val="FF0000"/>
                </a:solidFill>
              </a:rPr>
              <a:t> </a:t>
            </a:r>
            <a:r>
              <a:rPr lang="en-US" sz="2400" b="1" dirty="0" err="1">
                <a:solidFill>
                  <a:srgbClr val="FF0000"/>
                </a:solidFill>
              </a:rPr>
              <a:t>hoa</a:t>
            </a:r>
            <a:r>
              <a:rPr lang="en-US" sz="2400" b="1" dirty="0">
                <a:solidFill>
                  <a:srgbClr val="FF0000"/>
                </a:solidFill>
              </a:rPr>
              <a:t> </a:t>
            </a:r>
            <a:r>
              <a:rPr lang="en-US" sz="2400" b="1" dirty="0" err="1">
                <a:solidFill>
                  <a:srgbClr val="FF0000"/>
                </a:solidFill>
              </a:rPr>
              <a:t>Ngọc</a:t>
            </a:r>
            <a:r>
              <a:rPr lang="en-US" sz="2400" b="1" dirty="0">
                <a:solidFill>
                  <a:srgbClr val="FF0000"/>
                </a:solidFill>
              </a:rPr>
              <a:t> </a:t>
            </a:r>
            <a:r>
              <a:rPr lang="en-US" sz="2400" b="1" dirty="0" err="1">
                <a:solidFill>
                  <a:srgbClr val="FF0000"/>
                </a:solidFill>
              </a:rPr>
              <a:t>Hà</a:t>
            </a:r>
            <a:r>
              <a:rPr lang="en-US" sz="2400" b="1" dirty="0">
                <a:solidFill>
                  <a:srgbClr val="FF0000"/>
                </a:solidFill>
              </a:rPr>
              <a:t> </a:t>
            </a:r>
            <a:r>
              <a:rPr lang="en-US" sz="2400" b="1" dirty="0" err="1"/>
              <a:t>thuộc</a:t>
            </a:r>
            <a:r>
              <a:rPr lang="en-US" sz="2400" b="1" dirty="0"/>
              <a:t> </a:t>
            </a:r>
            <a:r>
              <a:rPr lang="en-US" sz="2400" b="1" dirty="0" err="1"/>
              <a:t>quận</a:t>
            </a:r>
            <a:r>
              <a:rPr lang="en-US" sz="2400" b="1" dirty="0"/>
              <a:t> Ba </a:t>
            </a:r>
            <a:r>
              <a:rPr lang="en-US" sz="2400" b="1" dirty="0" err="1"/>
              <a:t>Đình</a:t>
            </a:r>
            <a:endParaRPr lang="vi-VN" sz="2400" b="1" dirty="0"/>
          </a:p>
        </p:txBody>
      </p:sp>
      <p:sp>
        <p:nvSpPr>
          <p:cNvPr id="6" name="Rectangle 5"/>
          <p:cNvSpPr/>
          <p:nvPr/>
        </p:nvSpPr>
        <p:spPr>
          <a:xfrm>
            <a:off x="179512" y="188640"/>
            <a:ext cx="8784976" cy="461665"/>
          </a:xfrm>
          <a:prstGeom prst="rect">
            <a:avLst/>
          </a:prstGeom>
          <a:solidFill>
            <a:srgbClr val="FFFF00"/>
          </a:solidFill>
        </p:spPr>
        <p:txBody>
          <a:bodyPr wrap="square" lIns="91440" tIns="45720" rIns="91440" bIns="45720">
            <a:spAutoFit/>
          </a:bodyPr>
          <a:lstStyle/>
          <a:p>
            <a:pPr algn="ct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Hà</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Nội</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hoà</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quyện</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nét</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đẹp</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tự</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nhiên</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lịch</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sử</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văn</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hoá</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lao</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động</a:t>
            </a:r>
            <a:endParaRPr lang="vi-VN"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562278030"/>
      </p:ext>
    </p:extLst>
  </p:cSld>
  <p:clrMapOvr>
    <a:masterClrMapping/>
  </p:clrMapOvr>
  <p:transition spd="slow" advTm="2000">
    <p:cove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209" y="476672"/>
            <a:ext cx="8229600" cy="1143000"/>
          </a:xfrm>
        </p:spPr>
        <p:txBody>
          <a:bodyPr/>
          <a:lstStyle/>
          <a:p>
            <a:r>
              <a:rPr lang="en-US" dirty="0"/>
              <a:t>1. Vị trí địa lí, đặc điểm tự nhiên</a:t>
            </a:r>
            <a:endParaRPr lang="vi-VN" dirty="0"/>
          </a:p>
        </p:txBody>
      </p:sp>
    </p:spTree>
    <p:extLst>
      <p:ext uri="{BB962C8B-B14F-4D97-AF65-F5344CB8AC3E}">
        <p14:creationId xmlns:p14="http://schemas.microsoft.com/office/powerpoint/2010/main" val="2387791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1126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55676" y="933688"/>
            <a:ext cx="5904656" cy="4091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1520" y="5110152"/>
            <a:ext cx="8712968" cy="1631216"/>
          </a:xfrm>
          <a:prstGeom prst="rect">
            <a:avLst/>
          </a:prstGeom>
        </p:spPr>
        <p:txBody>
          <a:bodyPr wrap="square">
            <a:spAutoFit/>
          </a:bodyPr>
          <a:lstStyle/>
          <a:p>
            <a:pPr algn="just"/>
            <a:r>
              <a:rPr lang="en-US" sz="2000" b="1" dirty="0" err="1">
                <a:solidFill>
                  <a:srgbClr val="FF0000"/>
                </a:solidFill>
                <a:latin typeface="Arial" pitchFamily="34" charset="0"/>
                <a:cs typeface="Arial" pitchFamily="34" charset="0"/>
              </a:rPr>
              <a:t>Động</a:t>
            </a:r>
            <a:r>
              <a:rPr lang="en-US" sz="2000" b="1" dirty="0">
                <a:solidFill>
                  <a:srgbClr val="FF0000"/>
                </a:solidFill>
                <a:latin typeface="Arial" pitchFamily="34" charset="0"/>
                <a:cs typeface="Arial" pitchFamily="34" charset="0"/>
              </a:rPr>
              <a:t> </a:t>
            </a:r>
            <a:r>
              <a:rPr lang="vi-VN" sz="2000" b="1" dirty="0">
                <a:solidFill>
                  <a:srgbClr val="FF0000"/>
                </a:solidFill>
                <a:latin typeface="Arial" pitchFamily="34" charset="0"/>
                <a:cs typeface="Arial" pitchFamily="34" charset="0"/>
              </a:rPr>
              <a:t>Hương Tích </a:t>
            </a:r>
            <a:r>
              <a:rPr lang="en-US" sz="2000" b="1" dirty="0">
                <a:solidFill>
                  <a:srgbClr val="FF0000"/>
                </a:solidFill>
                <a:latin typeface="Arial" pitchFamily="34" charset="0"/>
                <a:cs typeface="Arial" pitchFamily="34" charset="0"/>
              </a:rPr>
              <a:t>(</a:t>
            </a:r>
            <a:r>
              <a:rPr lang="en-US" sz="2000" b="1" dirty="0" err="1">
                <a:solidFill>
                  <a:srgbClr val="FF0000"/>
                </a:solidFill>
                <a:latin typeface="Arial" pitchFamily="34" charset="0"/>
                <a:cs typeface="Arial" pitchFamily="34" charset="0"/>
              </a:rPr>
              <a:t>động</a:t>
            </a:r>
            <a:r>
              <a:rPr lang="en-US" sz="2000" b="1" dirty="0">
                <a:solidFill>
                  <a:srgbClr val="FF0000"/>
                </a:solidFill>
                <a:latin typeface="Arial" pitchFamily="34" charset="0"/>
                <a:cs typeface="Arial" pitchFamily="34" charset="0"/>
              </a:rPr>
              <a:t> </a:t>
            </a:r>
            <a:r>
              <a:rPr lang="en-US" sz="2000" b="1" dirty="0" err="1">
                <a:solidFill>
                  <a:srgbClr val="FF0000"/>
                </a:solidFill>
                <a:latin typeface="Arial" pitchFamily="34" charset="0"/>
                <a:cs typeface="Arial" pitchFamily="34" charset="0"/>
              </a:rPr>
              <a:t>chùa</a:t>
            </a:r>
            <a:r>
              <a:rPr lang="en-US" sz="2000" b="1" dirty="0">
                <a:solidFill>
                  <a:srgbClr val="FF0000"/>
                </a:solidFill>
                <a:latin typeface="Arial" pitchFamily="34" charset="0"/>
                <a:cs typeface="Arial" pitchFamily="34" charset="0"/>
              </a:rPr>
              <a:t> </a:t>
            </a:r>
            <a:r>
              <a:rPr lang="en-US" sz="2000" b="1" dirty="0" err="1">
                <a:solidFill>
                  <a:srgbClr val="FF0000"/>
                </a:solidFill>
                <a:latin typeface="Arial" pitchFamily="34" charset="0"/>
                <a:cs typeface="Arial" pitchFamily="34" charset="0"/>
              </a:rPr>
              <a:t>Hương</a:t>
            </a:r>
            <a:r>
              <a:rPr lang="en-US" sz="2000" b="1" dirty="0">
                <a:solidFill>
                  <a:srgbClr val="FF0000"/>
                </a:solidFill>
                <a:latin typeface="Arial" pitchFamily="34" charset="0"/>
                <a:cs typeface="Arial" pitchFamily="34" charset="0"/>
              </a:rPr>
              <a:t>) </a:t>
            </a:r>
            <a:r>
              <a:rPr lang="vi-VN" sz="2000" b="1" dirty="0">
                <a:latin typeface="Arial" pitchFamily="34" charset="0"/>
                <a:cs typeface="Arial" pitchFamily="34" charset="0"/>
              </a:rPr>
              <a:t>là một động đẹp, trọng tâm của khu du lịch quốc gia Hương Sơn</a:t>
            </a:r>
            <a:r>
              <a:rPr lang="en-US" sz="2000" b="1" dirty="0">
                <a:latin typeface="Arial" pitchFamily="34" charset="0"/>
                <a:cs typeface="Arial" pitchFamily="34" charset="0"/>
              </a:rPr>
              <a:t>. </a:t>
            </a:r>
            <a:r>
              <a:rPr lang="vi-VN" sz="2000" b="1" dirty="0">
                <a:latin typeface="Arial" pitchFamily="34" charset="0"/>
                <a:cs typeface="Arial" pitchFamily="34" charset="0"/>
              </a:rPr>
              <a:t>Trong động có pho tượng Phật bà Quan Âm</a:t>
            </a:r>
            <a:r>
              <a:rPr lang="en-US" sz="2000" b="1" dirty="0">
                <a:latin typeface="Arial" pitchFamily="34" charset="0"/>
                <a:cs typeface="Arial" pitchFamily="34" charset="0"/>
              </a:rPr>
              <a:t> </a:t>
            </a:r>
            <a:r>
              <a:rPr lang="vi-VN" sz="2000" b="1" dirty="0">
                <a:latin typeface="Arial" pitchFamily="34" charset="0"/>
                <a:cs typeface="Arial" pitchFamily="34" charset="0"/>
              </a:rPr>
              <a:t>làm bằng đá xanh tạc thời Tây Sơn và hàng vạn nhũ đá nhấp nhô với biết bao hình thù kỳ lạ: Bầu Sữa Mẹ, Hoa Phiền Não, Đụn Gạo, đụn Tiền, núi Cậu, núi Cô, Cây Vàng, Cây Bạc,...</a:t>
            </a:r>
          </a:p>
        </p:txBody>
      </p:sp>
      <p:sp>
        <p:nvSpPr>
          <p:cNvPr id="7" name="Rectangle 6"/>
          <p:cNvSpPr/>
          <p:nvPr/>
        </p:nvSpPr>
        <p:spPr>
          <a:xfrm>
            <a:off x="179512" y="188640"/>
            <a:ext cx="8784976" cy="461665"/>
          </a:xfrm>
          <a:prstGeom prst="rect">
            <a:avLst/>
          </a:prstGeom>
          <a:solidFill>
            <a:srgbClr val="FFFF00"/>
          </a:solidFill>
        </p:spPr>
        <p:txBody>
          <a:bodyPr wrap="square" lIns="91440" tIns="45720" rIns="91440" bIns="45720">
            <a:spAutoFit/>
          </a:bodyPr>
          <a:lstStyle/>
          <a:p>
            <a:pPr algn="ct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Hà</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Nội</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hoà</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quyện</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nét</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đẹp</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tự</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nhiên</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lịch</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sử</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văn</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hoá</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lao</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động</a:t>
            </a:r>
            <a:endParaRPr lang="vi-VN"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938195"/>
      </p:ext>
    </p:extLst>
  </p:cSld>
  <p:clrMapOvr>
    <a:masterClrMapping/>
  </p:clrMapOvr>
  <mc:AlternateContent xmlns:mc="http://schemas.openxmlformats.org/markup-compatibility/2006" xmlns:p14="http://schemas.microsoft.com/office/powerpoint/2010/main">
    <mc:Choice Requires="p14">
      <p:transition spd="slow" advClick="0" advTm="9000">
        <p14:flash/>
      </p:transition>
    </mc:Choice>
    <mc:Fallback xmlns="">
      <p:transition spd="slow" advClick="0" advTm="9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dirty="0"/>
          </a:p>
        </p:txBody>
      </p:sp>
      <p:sp>
        <p:nvSpPr>
          <p:cNvPr id="4" name="Rectangle 3"/>
          <p:cNvSpPr/>
          <p:nvPr/>
        </p:nvSpPr>
        <p:spPr>
          <a:xfrm>
            <a:off x="467544" y="5661248"/>
            <a:ext cx="8208912" cy="1015663"/>
          </a:xfrm>
          <a:prstGeom prst="rect">
            <a:avLst/>
          </a:prstGeom>
        </p:spPr>
        <p:txBody>
          <a:bodyPr wrap="square">
            <a:spAutoFit/>
          </a:bodyPr>
          <a:lstStyle/>
          <a:p>
            <a:pPr algn="just"/>
            <a:r>
              <a:rPr lang="vi-VN" sz="2000" b="1" dirty="0">
                <a:solidFill>
                  <a:srgbClr val="FF0000"/>
                </a:solidFill>
              </a:rPr>
              <a:t>Cổ Loa</a:t>
            </a:r>
            <a:r>
              <a:rPr lang="vi-VN" sz="2000" b="1" dirty="0"/>
              <a:t> </a:t>
            </a:r>
            <a:r>
              <a:rPr lang="en-US" sz="2000" b="1" dirty="0"/>
              <a:t>(</a:t>
            </a:r>
            <a:r>
              <a:rPr lang="vi-VN" sz="2000" b="1" dirty="0"/>
              <a:t>Đông Anh</a:t>
            </a:r>
            <a:r>
              <a:rPr lang="en-US" sz="2000" b="1" dirty="0"/>
              <a:t>)</a:t>
            </a:r>
            <a:r>
              <a:rPr lang="vi-VN" sz="2000" b="1" dirty="0"/>
              <a:t> là kinh đô của nhà nước Âu Lạc dưới thời An Dương Vương vào khoảng thế kỷ thứ 3 trước Công nguyên và của nhà nước phong kiến dưới thời Ngô Quyền thế kỷ 10.</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9629" y="1004313"/>
            <a:ext cx="3836270" cy="431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83568" y="5189520"/>
            <a:ext cx="3528392" cy="461665"/>
          </a:xfrm>
          <a:prstGeom prst="rect">
            <a:avLst/>
          </a:prstGeom>
        </p:spPr>
        <p:txBody>
          <a:bodyPr wrap="square">
            <a:spAutoFit/>
          </a:bodyPr>
          <a:lstStyle/>
          <a:p>
            <a:pPr algn="ctr"/>
            <a:r>
              <a:rPr lang="en-US" sz="2400" b="1" dirty="0" err="1"/>
              <a:t>Sơ</a:t>
            </a:r>
            <a:r>
              <a:rPr lang="en-US" sz="2400" b="1" dirty="0"/>
              <a:t> </a:t>
            </a:r>
            <a:r>
              <a:rPr lang="en-US" sz="2400" b="1" dirty="0" err="1"/>
              <a:t>đồ</a:t>
            </a:r>
            <a:r>
              <a:rPr lang="en-US" sz="2400" b="1" dirty="0"/>
              <a:t> </a:t>
            </a:r>
            <a:r>
              <a:rPr lang="en-US" sz="2400" b="1" dirty="0" err="1"/>
              <a:t>thành</a:t>
            </a:r>
            <a:r>
              <a:rPr lang="en-US" sz="2400" b="1" dirty="0"/>
              <a:t> </a:t>
            </a:r>
            <a:r>
              <a:rPr lang="en-US" sz="2400" b="1" dirty="0" err="1"/>
              <a:t>Cổ</a:t>
            </a:r>
            <a:r>
              <a:rPr lang="en-US" sz="2400" b="1" dirty="0"/>
              <a:t> Loa</a:t>
            </a:r>
            <a:endParaRPr lang="vi-VN" sz="2400" b="1" dirty="0"/>
          </a:p>
        </p:txBody>
      </p:sp>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tretch/>
        </p:blipFill>
        <p:spPr bwMode="auto">
          <a:xfrm>
            <a:off x="5508104" y="980728"/>
            <a:ext cx="3168352" cy="4166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5292080" y="5174617"/>
            <a:ext cx="3528392" cy="461665"/>
          </a:xfrm>
          <a:prstGeom prst="rect">
            <a:avLst/>
          </a:prstGeom>
        </p:spPr>
        <p:txBody>
          <a:bodyPr wrap="square">
            <a:spAutoFit/>
          </a:bodyPr>
          <a:lstStyle/>
          <a:p>
            <a:pPr algn="ctr"/>
            <a:r>
              <a:rPr lang="en-US" sz="2400" b="1" dirty="0" err="1"/>
              <a:t>Một</a:t>
            </a:r>
            <a:r>
              <a:rPr lang="en-US" sz="2400" b="1" dirty="0"/>
              <a:t> </a:t>
            </a:r>
            <a:r>
              <a:rPr lang="en-US" sz="2400" b="1" dirty="0" err="1"/>
              <a:t>góc</a:t>
            </a:r>
            <a:r>
              <a:rPr lang="en-US" sz="2400" b="1" dirty="0"/>
              <a:t> </a:t>
            </a:r>
            <a:r>
              <a:rPr lang="en-US" sz="2400" b="1" dirty="0" err="1"/>
              <a:t>tường</a:t>
            </a:r>
            <a:r>
              <a:rPr lang="en-US" sz="2400" b="1" dirty="0"/>
              <a:t> </a:t>
            </a:r>
            <a:r>
              <a:rPr lang="en-US" sz="2400" b="1" dirty="0" err="1"/>
              <a:t>thành</a:t>
            </a:r>
            <a:endParaRPr lang="vi-VN" sz="2400" b="1" dirty="0"/>
          </a:p>
        </p:txBody>
      </p:sp>
      <p:sp>
        <p:nvSpPr>
          <p:cNvPr id="8" name="Rectangle 7"/>
          <p:cNvSpPr/>
          <p:nvPr/>
        </p:nvSpPr>
        <p:spPr>
          <a:xfrm>
            <a:off x="179512" y="188640"/>
            <a:ext cx="8784976" cy="461665"/>
          </a:xfrm>
          <a:prstGeom prst="rect">
            <a:avLst/>
          </a:prstGeom>
          <a:solidFill>
            <a:srgbClr val="FFFF00"/>
          </a:solidFill>
        </p:spPr>
        <p:txBody>
          <a:bodyPr wrap="square" lIns="91440" tIns="45720" rIns="91440" bIns="45720">
            <a:spAutoFit/>
          </a:bodyPr>
          <a:lstStyle/>
          <a:p>
            <a:pPr algn="ct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Hà</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Nội</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hoà</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quyện</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nét</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đẹp</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tự</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nhiên</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lịch</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sử</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văn</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hoá</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lao</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động</a:t>
            </a:r>
            <a:endParaRPr lang="vi-VN"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126970059"/>
      </p:ext>
    </p:extLst>
  </p:cSld>
  <p:clrMapOvr>
    <a:masterClrMapping/>
  </p:clrMapOvr>
  <mc:AlternateContent xmlns:mc="http://schemas.openxmlformats.org/markup-compatibility/2006" xmlns:p14="http://schemas.microsoft.com/office/powerpoint/2010/main">
    <mc:Choice Requires="p14">
      <p:transition spd="slow" p14:dur="1200" advClick="0" advTm="8000">
        <p:dissolve/>
      </p:transition>
    </mc:Choice>
    <mc:Fallback xmlns="">
      <p:transition advClick="0" advTm="8000" spd="slow">
        <p:dissolv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09194"/>
            <a:ext cx="4194043" cy="3145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355976" y="1216065"/>
            <a:ext cx="4733414" cy="3138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572000" y="4470211"/>
            <a:ext cx="4392488" cy="830997"/>
          </a:xfrm>
          <a:prstGeom prst="rect">
            <a:avLst/>
          </a:prstGeom>
          <a:noFill/>
        </p:spPr>
        <p:txBody>
          <a:bodyPr wrap="square" rtlCol="0">
            <a:spAutoFit/>
          </a:bodyPr>
          <a:lstStyle/>
          <a:p>
            <a:pPr algn="ctr"/>
            <a:r>
              <a:rPr lang="vi-VN" sz="2400" b="1" dirty="0"/>
              <a:t>Lời thơ vua Quang Trung ở </a:t>
            </a:r>
            <a:r>
              <a:rPr lang="vi-VN" sz="2400" b="1" dirty="0">
                <a:solidFill>
                  <a:srgbClr val="FF0000"/>
                </a:solidFill>
              </a:rPr>
              <a:t>Văn Miếu - Quốc Tử Giám</a:t>
            </a:r>
          </a:p>
        </p:txBody>
      </p:sp>
      <p:sp>
        <p:nvSpPr>
          <p:cNvPr id="7" name="TextBox 6"/>
          <p:cNvSpPr txBox="1"/>
          <p:nvPr/>
        </p:nvSpPr>
        <p:spPr>
          <a:xfrm>
            <a:off x="1475656" y="4470211"/>
            <a:ext cx="1656184" cy="461665"/>
          </a:xfrm>
          <a:prstGeom prst="rect">
            <a:avLst/>
          </a:prstGeom>
          <a:noFill/>
        </p:spPr>
        <p:txBody>
          <a:bodyPr wrap="square" rtlCol="0">
            <a:spAutoFit/>
          </a:bodyPr>
          <a:lstStyle/>
          <a:p>
            <a:r>
              <a:rPr lang="vi-VN" sz="2400" b="1" dirty="0"/>
              <a:t>Bia tiến sĩ</a:t>
            </a:r>
          </a:p>
        </p:txBody>
      </p:sp>
      <p:sp>
        <p:nvSpPr>
          <p:cNvPr id="8" name="Rectangle 7"/>
          <p:cNvSpPr/>
          <p:nvPr/>
        </p:nvSpPr>
        <p:spPr>
          <a:xfrm>
            <a:off x="179512" y="188640"/>
            <a:ext cx="8784976" cy="461665"/>
          </a:xfrm>
          <a:prstGeom prst="rect">
            <a:avLst/>
          </a:prstGeom>
          <a:solidFill>
            <a:srgbClr val="FFFF00"/>
          </a:solidFill>
        </p:spPr>
        <p:txBody>
          <a:bodyPr wrap="square" lIns="91440" tIns="45720" rIns="91440" bIns="45720">
            <a:spAutoFit/>
          </a:bodyPr>
          <a:lstStyle/>
          <a:p>
            <a:pPr algn="ct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Hà</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Nội</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hoà</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quyện</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nét</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đẹp</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tự</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nhiên</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lịch</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sử</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văn</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hoá</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lao</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động</a:t>
            </a:r>
            <a:endParaRPr lang="vi-VN"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659831206"/>
      </p:ext>
    </p:extLst>
  </p:cSld>
  <p:clrMapOvr>
    <a:masterClrMapping/>
  </p:clrMapOvr>
  <mc:AlternateContent xmlns:mc="http://schemas.openxmlformats.org/markup-compatibility/2006" xmlns:p14="http://schemas.microsoft.com/office/powerpoint/2010/main">
    <mc:Choice Requires="p14">
      <p:transition spd="slow" p14:dur="2500" advClick="0" advTm="8000">
        <p:checker/>
      </p:transition>
    </mc:Choice>
    <mc:Fallback xmlns="">
      <p:transition spd="slow" advClick="0" advTm="8000">
        <p:checker/>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a:xfrm>
            <a:off x="675444" y="4480520"/>
            <a:ext cx="8229600" cy="2188840"/>
          </a:xfrm>
        </p:spPr>
        <p:txBody>
          <a:bodyPr>
            <a:normAutofit/>
          </a:bodyPr>
          <a:lstStyle/>
          <a:p>
            <a:pPr marL="0" indent="0" algn="just">
              <a:buNone/>
            </a:pPr>
            <a:r>
              <a:rPr lang="en-US" sz="2400" b="1" dirty="0">
                <a:solidFill>
                  <a:srgbClr val="FF0000"/>
                </a:solidFill>
                <a:latin typeface="Arial" pitchFamily="34" charset="0"/>
                <a:cs typeface="Arial" pitchFamily="34" charset="0"/>
              </a:rPr>
              <a:t>Đ</a:t>
            </a:r>
            <a:r>
              <a:rPr lang="vi-VN" sz="2400" b="1" dirty="0">
                <a:solidFill>
                  <a:srgbClr val="FF0000"/>
                </a:solidFill>
                <a:latin typeface="Arial" pitchFamily="34" charset="0"/>
                <a:cs typeface="Arial" pitchFamily="34" charset="0"/>
              </a:rPr>
              <a:t>ền Sóc</a:t>
            </a:r>
            <a:r>
              <a:rPr lang="vi-VN" sz="2400" b="1" dirty="0">
                <a:latin typeface="Arial" pitchFamily="34" charset="0"/>
                <a:cs typeface="Arial" pitchFamily="34" charset="0"/>
              </a:rPr>
              <a:t> là nơi gắn với truyền thuyết anh hùng thánh Gióng bay về trời sau khi đánh thắng giặc Ân. Khu di tích này được Vua Lê Đại Hành cho xây dựng tại khu vực núi Sóc, xã Vệ Linh, Sóc Sơn, Hà Nội</a:t>
            </a:r>
            <a:r>
              <a:rPr lang="en-US" sz="2400" b="1" dirty="0">
                <a:latin typeface="Arial" pitchFamily="34" charset="0"/>
                <a:cs typeface="Arial" pitchFamily="34" charset="0"/>
              </a:rPr>
              <a:t>;</a:t>
            </a:r>
            <a:r>
              <a:rPr lang="vi-VN" sz="2400" b="1" dirty="0">
                <a:latin typeface="Arial" pitchFamily="34" charset="0"/>
                <a:cs typeface="Arial" pitchFamily="34" charset="0"/>
              </a:rPr>
              <a:t> được xếp hạng di tích quốc gia năm 1962.</a:t>
            </a:r>
            <a:endParaRPr lang="en-US" sz="2400" b="1" dirty="0">
              <a:latin typeface="Arial" pitchFamily="34" charset="0"/>
              <a:cs typeface="Arial" pitchFamily="34" charset="0"/>
            </a:endParaRPr>
          </a:p>
          <a:p>
            <a:pPr marL="0" indent="0" algn="just">
              <a:buNone/>
            </a:pPr>
            <a:endParaRPr lang="vi-VN" sz="2400" b="1" dirty="0">
              <a:latin typeface="Arial" pitchFamily="34" charset="0"/>
              <a:cs typeface="Arial"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962860"/>
            <a:ext cx="6226464" cy="3493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79512" y="188640"/>
            <a:ext cx="8784976" cy="461665"/>
          </a:xfrm>
          <a:prstGeom prst="rect">
            <a:avLst/>
          </a:prstGeom>
          <a:solidFill>
            <a:srgbClr val="FFFF00"/>
          </a:solidFill>
        </p:spPr>
        <p:txBody>
          <a:bodyPr wrap="square" lIns="91440" tIns="45720" rIns="91440" bIns="45720">
            <a:spAutoFit/>
          </a:bodyPr>
          <a:lstStyle/>
          <a:p>
            <a:pPr algn="ct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Hà</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Nội</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hoà</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quyện</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nét</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đẹp</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tự</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nhiên</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lịch</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sử</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văn</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hoá</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lao</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động</a:t>
            </a:r>
            <a:endParaRPr lang="vi-VN"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491189665"/>
      </p:ext>
    </p:extLst>
  </p:cSld>
  <p:clrMapOvr>
    <a:masterClrMapping/>
  </p:clrMapOvr>
  <mc:AlternateContent xmlns:mc="http://schemas.openxmlformats.org/markup-compatibility/2006" xmlns:p14="http://schemas.microsoft.com/office/powerpoint/2010/main">
    <mc:Choice Requires="p14">
      <p:transition spd="slow" p14:dur="1600" advClick="0" advTm="10000">
        <p:blinds dir="vert"/>
      </p:transition>
    </mc:Choice>
    <mc:Fallback xmlns="">
      <p:transition spd="slow" advClick="0" advTm="10000">
        <p:blinds dir="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4892967"/>
            <a:ext cx="8280920" cy="1200329"/>
          </a:xfrm>
          <a:prstGeom prst="rect">
            <a:avLst/>
          </a:prstGeom>
        </p:spPr>
        <p:txBody>
          <a:bodyPr wrap="square">
            <a:spAutoFit/>
          </a:bodyPr>
          <a:lstStyle/>
          <a:p>
            <a:pPr algn="just"/>
            <a:r>
              <a:rPr lang="vi-VN" sz="2400" b="1" dirty="0">
                <a:solidFill>
                  <a:srgbClr val="FF0000"/>
                </a:solidFill>
                <a:latin typeface="Arial" pitchFamily="34" charset="0"/>
                <a:cs typeface="Arial" pitchFamily="34" charset="0"/>
              </a:rPr>
              <a:t>Đường Lâm</a:t>
            </a:r>
            <a:r>
              <a:rPr lang="vi-VN" sz="2400" b="1" dirty="0">
                <a:latin typeface="Arial" pitchFamily="34" charset="0"/>
                <a:cs typeface="Arial" pitchFamily="34" charset="0"/>
              </a:rPr>
              <a:t> </a:t>
            </a:r>
            <a:r>
              <a:rPr lang="en-US" sz="2400" b="1" dirty="0" err="1">
                <a:latin typeface="Arial" pitchFamily="34" charset="0"/>
                <a:cs typeface="Arial" pitchFamily="34" charset="0"/>
              </a:rPr>
              <a:t>thuộc</a:t>
            </a:r>
            <a:r>
              <a:rPr lang="vi-VN" sz="2400" b="1" dirty="0">
                <a:latin typeface="Arial" pitchFamily="34" charset="0"/>
                <a:cs typeface="Arial" pitchFamily="34" charset="0"/>
              </a:rPr>
              <a:t> thị xã Sơn Tây</a:t>
            </a:r>
            <a:r>
              <a:rPr lang="en-US" sz="2400" b="1" dirty="0">
                <a:latin typeface="Arial" pitchFamily="34" charset="0"/>
                <a:cs typeface="Arial" pitchFamily="34" charset="0"/>
              </a:rPr>
              <a:t>. </a:t>
            </a:r>
            <a:r>
              <a:rPr lang="vi-VN" sz="2400" b="1" dirty="0">
                <a:latin typeface="Arial" pitchFamily="34" charset="0"/>
                <a:cs typeface="Arial" pitchFamily="34" charset="0"/>
              </a:rPr>
              <a:t>Đường Lâm còn được gọi là đất hai vua do là nơi sinh ra</a:t>
            </a:r>
            <a:r>
              <a:rPr lang="en-US" sz="2400" b="1" dirty="0">
                <a:latin typeface="Arial" pitchFamily="34" charset="0"/>
                <a:cs typeface="Arial" pitchFamily="34" charset="0"/>
              </a:rPr>
              <a:t> </a:t>
            </a:r>
            <a:r>
              <a:rPr lang="vi-VN" sz="2400" b="1" dirty="0">
                <a:latin typeface="Arial" pitchFamily="34" charset="0"/>
                <a:cs typeface="Arial" pitchFamily="34" charset="0"/>
              </a:rPr>
              <a:t>Bố Cái Đại vương Phùng Hưng</a:t>
            </a:r>
            <a:r>
              <a:rPr lang="en-US" sz="2400" b="1" dirty="0">
                <a:latin typeface="Arial" pitchFamily="34" charset="0"/>
                <a:cs typeface="Arial" pitchFamily="34" charset="0"/>
              </a:rPr>
              <a:t> </a:t>
            </a:r>
            <a:r>
              <a:rPr lang="en-US" sz="2400" b="1" dirty="0" err="1">
                <a:latin typeface="Arial" pitchFamily="34" charset="0"/>
                <a:cs typeface="Arial" pitchFamily="34" charset="0"/>
              </a:rPr>
              <a:t>và</a:t>
            </a:r>
            <a:r>
              <a:rPr lang="vi-VN" sz="2400" b="1" dirty="0">
                <a:latin typeface="Arial" pitchFamily="34" charset="0"/>
                <a:cs typeface="Arial" pitchFamily="34" charset="0"/>
              </a:rPr>
              <a:t> vua Ngô Quyền</a:t>
            </a:r>
            <a:r>
              <a:rPr lang="en-US" sz="2400" b="1" dirty="0">
                <a:latin typeface="Arial" pitchFamily="34" charset="0"/>
                <a:cs typeface="Arial" pitchFamily="34" charset="0"/>
              </a:rPr>
              <a:t>.</a:t>
            </a:r>
            <a:endParaRPr lang="vi-VN" sz="2400" b="1" dirty="0">
              <a:latin typeface="Arial" pitchFamily="34" charset="0"/>
              <a:cs typeface="Arial" pitchFamily="34" charset="0"/>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3568" y="1220559"/>
            <a:ext cx="3454524" cy="2372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82056" y="3674124"/>
            <a:ext cx="3528392" cy="1015663"/>
          </a:xfrm>
          <a:prstGeom prst="rect">
            <a:avLst/>
          </a:prstGeom>
        </p:spPr>
        <p:txBody>
          <a:bodyPr wrap="square">
            <a:spAutoFit/>
          </a:bodyPr>
          <a:lstStyle/>
          <a:p>
            <a:r>
              <a:rPr lang="vi-VN" sz="2000" b="1" dirty="0"/>
              <a:t>Cổng tam quan Văn miếu môn của Văn miếu Sơn Tây khoảng đầu thế kỷ 20.</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3" y="1076543"/>
            <a:ext cx="4176464"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4355975" y="4244895"/>
            <a:ext cx="4320481" cy="461665"/>
          </a:xfrm>
          <a:prstGeom prst="rect">
            <a:avLst/>
          </a:prstGeom>
        </p:spPr>
        <p:txBody>
          <a:bodyPr wrap="square">
            <a:spAutoFit/>
          </a:bodyPr>
          <a:lstStyle/>
          <a:p>
            <a:pPr algn="ctr"/>
            <a:r>
              <a:rPr lang="en-US" sz="2400" b="1" dirty="0" err="1"/>
              <a:t>Một</a:t>
            </a:r>
            <a:r>
              <a:rPr lang="en-US" sz="2400" b="1" dirty="0"/>
              <a:t> </a:t>
            </a:r>
            <a:r>
              <a:rPr lang="en-US" sz="2400" b="1" dirty="0" err="1"/>
              <a:t>ngôi</a:t>
            </a:r>
            <a:r>
              <a:rPr lang="en-US" sz="2400" b="1" dirty="0"/>
              <a:t> </a:t>
            </a:r>
            <a:r>
              <a:rPr lang="en-US" sz="2400" b="1" dirty="0" err="1"/>
              <a:t>nhà</a:t>
            </a:r>
            <a:r>
              <a:rPr lang="en-US" sz="2400" b="1" dirty="0"/>
              <a:t> </a:t>
            </a:r>
            <a:r>
              <a:rPr lang="en-US" sz="2400" b="1" dirty="0" err="1"/>
              <a:t>cổ</a:t>
            </a:r>
            <a:r>
              <a:rPr lang="en-US" sz="2400" b="1" dirty="0"/>
              <a:t> ở </a:t>
            </a:r>
            <a:r>
              <a:rPr lang="en-US" sz="2400" b="1" dirty="0" err="1"/>
              <a:t>Đường</a:t>
            </a:r>
            <a:r>
              <a:rPr lang="en-US" sz="2400" b="1" dirty="0"/>
              <a:t> </a:t>
            </a:r>
            <a:r>
              <a:rPr lang="en-US" sz="2400" b="1" dirty="0" err="1"/>
              <a:t>Lâm</a:t>
            </a:r>
            <a:endParaRPr lang="vi-VN" sz="2400" b="1" dirty="0"/>
          </a:p>
        </p:txBody>
      </p:sp>
      <p:sp>
        <p:nvSpPr>
          <p:cNvPr id="9" name="Rectangle 8"/>
          <p:cNvSpPr/>
          <p:nvPr/>
        </p:nvSpPr>
        <p:spPr>
          <a:xfrm>
            <a:off x="179512" y="188640"/>
            <a:ext cx="8784976" cy="461665"/>
          </a:xfrm>
          <a:prstGeom prst="rect">
            <a:avLst/>
          </a:prstGeom>
          <a:solidFill>
            <a:srgbClr val="FFFF00"/>
          </a:solidFill>
        </p:spPr>
        <p:txBody>
          <a:bodyPr wrap="square" lIns="91440" tIns="45720" rIns="91440" bIns="45720">
            <a:spAutoFit/>
          </a:bodyPr>
          <a:lstStyle/>
          <a:p>
            <a:pPr algn="ct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Hà</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Nội</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hoà</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quyện</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nét</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đẹp</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tự</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nhiên</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lịch</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sử</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văn</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hoá</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lao</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động</a:t>
            </a:r>
            <a:endParaRPr lang="vi-VN"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58981740"/>
      </p:ext>
    </p:extLst>
  </p:cSld>
  <p:clrMapOvr>
    <a:masterClrMapping/>
  </p:clrMapOvr>
  <p:transition spd="slow" advClick="0" advTm="7000">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2313" y="2557463"/>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38250" y="1052736"/>
            <a:ext cx="6667500"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95536" y="5661248"/>
            <a:ext cx="8424936" cy="830997"/>
          </a:xfrm>
          <a:prstGeom prst="rect">
            <a:avLst/>
          </a:prstGeom>
        </p:spPr>
        <p:txBody>
          <a:bodyPr wrap="square">
            <a:spAutoFit/>
          </a:bodyPr>
          <a:lstStyle/>
          <a:p>
            <a:pPr algn="just"/>
            <a:r>
              <a:rPr lang="vi-VN" sz="2400" b="1" dirty="0"/>
              <a:t>Các pho tượng ở </a:t>
            </a:r>
            <a:r>
              <a:rPr lang="vi-VN" sz="2400" b="1" dirty="0">
                <a:solidFill>
                  <a:srgbClr val="FF0000"/>
                </a:solidFill>
              </a:rPr>
              <a:t>chùa Tây Phương </a:t>
            </a:r>
            <a:r>
              <a:rPr lang="vi-VN" sz="2400" b="1" dirty="0"/>
              <a:t>xếp vào loại đẹp nhất của nghệ thuật tạc tượng Việt Nam thế kỷ </a:t>
            </a:r>
            <a:r>
              <a:rPr lang="en-US" sz="2400" b="1" dirty="0">
                <a:latin typeface="Arial" pitchFamily="34" charset="0"/>
                <a:cs typeface="Arial" pitchFamily="34" charset="0"/>
              </a:rPr>
              <a:t>18.</a:t>
            </a:r>
            <a:endParaRPr lang="vi-VN" sz="2400" b="1" dirty="0">
              <a:latin typeface="Arial" pitchFamily="34" charset="0"/>
              <a:cs typeface="Arial" pitchFamily="34" charset="0"/>
            </a:endParaRPr>
          </a:p>
        </p:txBody>
      </p:sp>
      <p:sp>
        <p:nvSpPr>
          <p:cNvPr id="6" name="Rectangle 5"/>
          <p:cNvSpPr/>
          <p:nvPr/>
        </p:nvSpPr>
        <p:spPr>
          <a:xfrm>
            <a:off x="179512" y="188640"/>
            <a:ext cx="8784976" cy="461665"/>
          </a:xfrm>
          <a:prstGeom prst="rect">
            <a:avLst/>
          </a:prstGeom>
          <a:solidFill>
            <a:srgbClr val="FFFF00"/>
          </a:solidFill>
        </p:spPr>
        <p:txBody>
          <a:bodyPr wrap="square" lIns="91440" tIns="45720" rIns="91440" bIns="45720">
            <a:spAutoFit/>
          </a:bodyPr>
          <a:lstStyle/>
          <a:p>
            <a:pPr algn="ct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Hà</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Nội</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hoà</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quyện</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nét</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đẹp</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tự</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nhiên</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lịch</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sử</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văn</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hoá</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lao</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động</a:t>
            </a:r>
            <a:endParaRPr lang="vi-VN"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363718601"/>
      </p:ext>
    </p:extLst>
  </p:cSld>
  <p:clrMapOvr>
    <a:masterClrMapping/>
  </p:clrMapOvr>
  <mc:AlternateContent xmlns:mc="http://schemas.openxmlformats.org/markup-compatibility/2006" xmlns:p14="http://schemas.microsoft.com/office/powerpoint/2010/main">
    <mc:Choice Requires="p14">
      <p:transition spd="slow" p14:dur="1500" advClick="0" advTm="7000">
        <p:split orient="vert"/>
      </p:transition>
    </mc:Choice>
    <mc:Fallback xmlns="">
      <p:transition spd="slow" advClick="0" advTm="7000">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a:xfrm>
            <a:off x="467544" y="5589240"/>
            <a:ext cx="8229600" cy="648072"/>
          </a:xfrm>
        </p:spPr>
        <p:txBody>
          <a:bodyPr>
            <a:normAutofit/>
          </a:bodyPr>
          <a:lstStyle/>
          <a:p>
            <a:pPr marL="0" indent="0" algn="ctr">
              <a:buNone/>
            </a:pPr>
            <a:r>
              <a:rPr lang="en-US" sz="2400" b="1" dirty="0" err="1">
                <a:solidFill>
                  <a:srgbClr val="FF0000"/>
                </a:solidFill>
              </a:rPr>
              <a:t>Lăng</a:t>
            </a:r>
            <a:r>
              <a:rPr lang="en-US" sz="2400" b="1" dirty="0">
                <a:solidFill>
                  <a:srgbClr val="FF0000"/>
                </a:solidFill>
              </a:rPr>
              <a:t> </a:t>
            </a:r>
            <a:r>
              <a:rPr lang="en-US" sz="2400" b="1" dirty="0" err="1">
                <a:solidFill>
                  <a:srgbClr val="FF0000"/>
                </a:solidFill>
              </a:rPr>
              <a:t>Chủ</a:t>
            </a:r>
            <a:r>
              <a:rPr lang="en-US" sz="2400" b="1" dirty="0">
                <a:solidFill>
                  <a:srgbClr val="FF0000"/>
                </a:solidFill>
              </a:rPr>
              <a:t> </a:t>
            </a:r>
            <a:r>
              <a:rPr lang="en-US" sz="2400" b="1" dirty="0" err="1">
                <a:solidFill>
                  <a:srgbClr val="FF0000"/>
                </a:solidFill>
              </a:rPr>
              <a:t>tịch</a:t>
            </a:r>
            <a:r>
              <a:rPr lang="en-US" sz="2400" b="1" dirty="0">
                <a:solidFill>
                  <a:srgbClr val="FF0000"/>
                </a:solidFill>
              </a:rPr>
              <a:t> </a:t>
            </a:r>
            <a:r>
              <a:rPr lang="en-US" sz="2400" b="1" dirty="0" err="1">
                <a:solidFill>
                  <a:srgbClr val="FF0000"/>
                </a:solidFill>
              </a:rPr>
              <a:t>Hồ</a:t>
            </a:r>
            <a:r>
              <a:rPr lang="en-US" sz="2400" b="1" dirty="0">
                <a:solidFill>
                  <a:srgbClr val="FF0000"/>
                </a:solidFill>
              </a:rPr>
              <a:t> </a:t>
            </a:r>
            <a:r>
              <a:rPr lang="en-US" sz="2400" b="1" dirty="0" err="1">
                <a:solidFill>
                  <a:srgbClr val="FF0000"/>
                </a:solidFill>
              </a:rPr>
              <a:t>Chí</a:t>
            </a:r>
            <a:r>
              <a:rPr lang="en-US" sz="2400" b="1" dirty="0">
                <a:solidFill>
                  <a:srgbClr val="FF0000"/>
                </a:solidFill>
              </a:rPr>
              <a:t> Minh</a:t>
            </a:r>
            <a:endParaRPr lang="en-US" sz="2400" dirty="0"/>
          </a:p>
          <a:p>
            <a:pPr marL="0" indent="0">
              <a:buNone/>
            </a:pPr>
            <a:endParaRPr lang="vi-VN"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952995"/>
            <a:ext cx="6701059" cy="4467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79512" y="188640"/>
            <a:ext cx="8784976" cy="461665"/>
          </a:xfrm>
          <a:prstGeom prst="rect">
            <a:avLst/>
          </a:prstGeom>
          <a:solidFill>
            <a:srgbClr val="FFFF00"/>
          </a:solidFill>
        </p:spPr>
        <p:txBody>
          <a:bodyPr wrap="square" lIns="91440" tIns="45720" rIns="91440" bIns="45720">
            <a:spAutoFit/>
          </a:bodyPr>
          <a:lstStyle/>
          <a:p>
            <a:pPr algn="ct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Hà</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Nội</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hoà</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quyện</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nét</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đẹp</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tự</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nhiên</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lịch</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sử</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văn</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hoá</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lao</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động</a:t>
            </a:r>
            <a:endParaRPr lang="vi-VN"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81344119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9220" name="Picture 4" descr="https://upload.wikimedia.org/wikipedia/vi/9/93/Ancient_Quar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276872"/>
            <a:ext cx="4324350" cy="27432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1765" y="5229200"/>
            <a:ext cx="4324350" cy="461665"/>
          </a:xfrm>
          <a:prstGeom prst="rect">
            <a:avLst/>
          </a:prstGeom>
          <a:noFill/>
        </p:spPr>
        <p:txBody>
          <a:bodyPr wrap="square" rtlCol="0">
            <a:spAutoFit/>
          </a:bodyPr>
          <a:lstStyle/>
          <a:p>
            <a:pPr algn="ctr"/>
            <a:r>
              <a:rPr lang="vi-VN" sz="2400" b="1" dirty="0">
                <a:solidFill>
                  <a:srgbClr val="FF0000"/>
                </a:solidFill>
                <a:latin typeface="Arial" pitchFamily="34" charset="0"/>
                <a:cs typeface="Arial" pitchFamily="34" charset="0"/>
              </a:rPr>
              <a:t>Phố</a:t>
            </a:r>
            <a:r>
              <a:rPr lang="vi-VN" sz="2400" b="1" dirty="0">
                <a:latin typeface="Arial" pitchFamily="34" charset="0"/>
                <a:cs typeface="Arial" pitchFamily="34" charset="0"/>
              </a:rPr>
              <a:t> </a:t>
            </a:r>
            <a:r>
              <a:rPr lang="en-US" sz="2400" b="1" dirty="0" err="1">
                <a:latin typeface="Arial" pitchFamily="34" charset="0"/>
                <a:cs typeface="Arial" pitchFamily="34" charset="0"/>
              </a:rPr>
              <a:t>xưa</a:t>
            </a:r>
            <a:endParaRPr lang="vi-VN" sz="2400" b="1" dirty="0">
              <a:latin typeface="Arial" pitchFamily="34" charset="0"/>
              <a:cs typeface="Arial" pitchFamily="34" charset="0"/>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2066" y="2276871"/>
            <a:ext cx="4371326" cy="2743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679042" y="5225438"/>
            <a:ext cx="4324350" cy="461665"/>
          </a:xfrm>
          <a:prstGeom prst="rect">
            <a:avLst/>
          </a:prstGeom>
          <a:noFill/>
        </p:spPr>
        <p:txBody>
          <a:bodyPr wrap="square" rtlCol="0">
            <a:spAutoFit/>
          </a:bodyPr>
          <a:lstStyle/>
          <a:p>
            <a:pPr algn="ctr"/>
            <a:r>
              <a:rPr lang="vi-VN" sz="2400" b="1" dirty="0">
                <a:solidFill>
                  <a:srgbClr val="FF0000"/>
                </a:solidFill>
                <a:latin typeface="Arial" pitchFamily="34" charset="0"/>
                <a:cs typeface="Arial" pitchFamily="34" charset="0"/>
              </a:rPr>
              <a:t>Phố</a:t>
            </a:r>
            <a:r>
              <a:rPr lang="vi-VN" sz="2400" b="1" dirty="0">
                <a:latin typeface="Arial" pitchFamily="34" charset="0"/>
                <a:cs typeface="Arial" pitchFamily="34" charset="0"/>
              </a:rPr>
              <a:t> </a:t>
            </a:r>
            <a:r>
              <a:rPr lang="en-US" sz="2400" b="1" dirty="0">
                <a:latin typeface="Arial" pitchFamily="34" charset="0"/>
                <a:cs typeface="Arial" pitchFamily="34" charset="0"/>
              </a:rPr>
              <a:t>nay</a:t>
            </a:r>
            <a:endParaRPr lang="vi-VN" sz="2400" b="1" dirty="0">
              <a:latin typeface="Arial" pitchFamily="34" charset="0"/>
              <a:cs typeface="Arial" pitchFamily="34" charset="0"/>
            </a:endParaRPr>
          </a:p>
        </p:txBody>
      </p:sp>
      <p:sp>
        <p:nvSpPr>
          <p:cNvPr id="11" name="Rectangle 10"/>
          <p:cNvSpPr/>
          <p:nvPr/>
        </p:nvSpPr>
        <p:spPr>
          <a:xfrm>
            <a:off x="179512" y="188640"/>
            <a:ext cx="8784976" cy="461665"/>
          </a:xfrm>
          <a:prstGeom prst="rect">
            <a:avLst/>
          </a:prstGeom>
          <a:solidFill>
            <a:srgbClr val="FFFF00"/>
          </a:solidFill>
        </p:spPr>
        <p:txBody>
          <a:bodyPr wrap="square" lIns="91440" tIns="45720" rIns="91440" bIns="45720">
            <a:spAutoFit/>
          </a:bodyPr>
          <a:lstStyle/>
          <a:p>
            <a:pPr algn="ct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Hà</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Nội</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hoà</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quyện</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nét</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đẹp</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tự</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nhiên</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lịch</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sử</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văn</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hoá</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lao</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động</a:t>
            </a:r>
            <a:endParaRPr lang="vi-VN"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83866311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4" name="Rectangle 2"/>
          <p:cNvSpPr>
            <a:spLocks noChangeArrowheads="1"/>
          </p:cNvSpPr>
          <p:nvPr/>
        </p:nvSpPr>
        <p:spPr bwMode="auto">
          <a:xfrm>
            <a:off x="467544" y="5288142"/>
            <a:ext cx="8352928" cy="46166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400" b="1" dirty="0">
                <a:solidFill>
                  <a:srgbClr val="FF0000"/>
                </a:solidFill>
                <a:latin typeface="Arial" charset="0"/>
                <a:cs typeface="Arial" charset="0"/>
              </a:rPr>
              <a:t>L</a:t>
            </a:r>
            <a:r>
              <a:rPr kumimoji="0" lang="vi-VN" sz="2400" b="1" i="0" u="none" strike="noStrike" cap="none" normalizeH="0" baseline="0" dirty="0">
                <a:ln>
                  <a:noFill/>
                </a:ln>
                <a:solidFill>
                  <a:srgbClr val="FF0000"/>
                </a:solidFill>
                <a:effectLst/>
                <a:latin typeface="Arial" charset="0"/>
                <a:cs typeface="Arial" charset="0"/>
              </a:rPr>
              <a:t>ụa Hà Đông</a:t>
            </a:r>
            <a:r>
              <a:rPr kumimoji="0" lang="vi-VN" sz="2400" b="1" i="0" u="none" strike="noStrike" cap="none" normalizeH="0" baseline="0" dirty="0">
                <a:ln>
                  <a:noFill/>
                </a:ln>
                <a:effectLst/>
                <a:latin typeface="Arial" charset="0"/>
                <a:cs typeface="Arial" charset="0"/>
              </a:rPr>
              <a:t> </a:t>
            </a:r>
            <a:r>
              <a:rPr kumimoji="0" lang="en-US" sz="2400" b="1" i="0" u="none" strike="noStrike" cap="none" normalizeH="0" baseline="0" dirty="0">
                <a:ln>
                  <a:noFill/>
                </a:ln>
                <a:effectLst/>
                <a:latin typeface="Arial" charset="0"/>
                <a:cs typeface="Arial" charset="0"/>
              </a:rPr>
              <a:t>(</a:t>
            </a:r>
            <a:r>
              <a:rPr kumimoji="0" lang="vi-VN" sz="2400" b="1" i="0" u="none" strike="noStrike" cap="none" normalizeH="0" baseline="0" dirty="0">
                <a:ln>
                  <a:noFill/>
                </a:ln>
                <a:solidFill>
                  <a:srgbClr val="FF0000"/>
                </a:solidFill>
                <a:effectLst/>
                <a:latin typeface="Arial" charset="0"/>
                <a:cs typeface="Arial" charset="0"/>
              </a:rPr>
              <a:t>Làng lụa Vạn Phúc</a:t>
            </a:r>
            <a:r>
              <a:rPr lang="en-US" sz="2400" b="1" dirty="0">
                <a:latin typeface="Arial" charset="0"/>
                <a:cs typeface="Arial" charset="0"/>
              </a:rPr>
              <a:t>)</a:t>
            </a:r>
            <a:r>
              <a:rPr kumimoji="0" lang="vi-VN" sz="2400" b="1" i="0" u="none" strike="noStrike" cap="none" normalizeH="0" baseline="0" dirty="0">
                <a:ln>
                  <a:noFill/>
                </a:ln>
                <a:effectLst/>
                <a:latin typeface="Arial" charset="0"/>
                <a:cs typeface="Arial" charset="0"/>
              </a:rPr>
              <a:t> </a:t>
            </a:r>
            <a:endParaRPr kumimoji="0" lang="vi-VN" sz="2000" b="1" i="0" u="none" strike="noStrike" cap="none" normalizeH="0" baseline="0" dirty="0">
              <a:ln>
                <a:noFill/>
              </a:ln>
              <a:effectLst/>
              <a:latin typeface="Arial" charset="0"/>
              <a:cs typeface="Arial" charset="0"/>
            </a:endParaRPr>
          </a:p>
        </p:txBody>
      </p:sp>
      <p:pic>
        <p:nvPicPr>
          <p:cNvPr id="5123" name="Picture 3" descr="https://upload.wikimedia.org/wikipedia/commons/thumb/c/ce/L%E1%BB%A5aV%E1%BA%A1nPh%C3%BAc-2198867187_a0d4cdce3b_o.jpg/220px-L%E1%BB%A5aV%E1%BA%A1nPh%C3%BAc-2198867187_a0d4cdce3b_o.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546" y="1556791"/>
            <a:ext cx="3221357" cy="250387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6437" y="4221088"/>
            <a:ext cx="3230861" cy="461665"/>
          </a:xfrm>
          <a:prstGeom prst="rect">
            <a:avLst/>
          </a:prstGeom>
          <a:noFill/>
        </p:spPr>
        <p:txBody>
          <a:bodyPr wrap="square" rtlCol="0">
            <a:spAutoFit/>
          </a:bodyPr>
          <a:lstStyle/>
          <a:p>
            <a:pPr algn="ctr"/>
            <a:r>
              <a:rPr lang="en-US" sz="2400" b="1" dirty="0" err="1"/>
              <a:t>Khung</a:t>
            </a:r>
            <a:r>
              <a:rPr lang="en-US" sz="2400" b="1" dirty="0"/>
              <a:t> </a:t>
            </a:r>
            <a:r>
              <a:rPr lang="en-US" sz="2400" b="1" dirty="0" err="1"/>
              <a:t>dệt</a:t>
            </a:r>
            <a:r>
              <a:rPr lang="en-US" sz="2400" b="1" dirty="0"/>
              <a:t> </a:t>
            </a:r>
            <a:r>
              <a:rPr lang="en-US" sz="2400" b="1" dirty="0" err="1"/>
              <a:t>đã</a:t>
            </a:r>
            <a:r>
              <a:rPr lang="en-US" sz="2400" b="1" dirty="0"/>
              <a:t> </a:t>
            </a:r>
            <a:r>
              <a:rPr lang="en-US" sz="2400" b="1" dirty="0" err="1"/>
              <a:t>căng</a:t>
            </a:r>
            <a:r>
              <a:rPr lang="en-US" sz="2400" b="1" dirty="0"/>
              <a:t> </a:t>
            </a:r>
            <a:r>
              <a:rPr lang="en-US" sz="2400" b="1" dirty="0" err="1"/>
              <a:t>tơ</a:t>
            </a:r>
            <a:endParaRPr lang="vi-VN" sz="2400" b="1" dirty="0"/>
          </a:p>
        </p:txBody>
      </p:sp>
      <p:pic>
        <p:nvPicPr>
          <p:cNvPr id="5124"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980457" y="1583401"/>
            <a:ext cx="4768007" cy="2694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572313" y="4293096"/>
            <a:ext cx="3230861" cy="461665"/>
          </a:xfrm>
          <a:prstGeom prst="rect">
            <a:avLst/>
          </a:prstGeom>
          <a:noFill/>
        </p:spPr>
        <p:txBody>
          <a:bodyPr wrap="square" rtlCol="0">
            <a:spAutoFit/>
          </a:bodyPr>
          <a:lstStyle/>
          <a:p>
            <a:pPr algn="ctr"/>
            <a:r>
              <a:rPr lang="en-US" sz="2400" b="1" dirty="0" err="1"/>
              <a:t>Phơi</a:t>
            </a:r>
            <a:r>
              <a:rPr lang="en-US" sz="2400" b="1" dirty="0"/>
              <a:t> </a:t>
            </a:r>
            <a:r>
              <a:rPr lang="en-US" sz="2400" b="1" dirty="0" err="1"/>
              <a:t>lụa</a:t>
            </a:r>
            <a:endParaRPr lang="vi-VN" sz="2400" b="1" dirty="0"/>
          </a:p>
        </p:txBody>
      </p:sp>
      <p:sp>
        <p:nvSpPr>
          <p:cNvPr id="8" name="Rectangle 7"/>
          <p:cNvSpPr/>
          <p:nvPr/>
        </p:nvSpPr>
        <p:spPr>
          <a:xfrm>
            <a:off x="179512" y="188640"/>
            <a:ext cx="8784976" cy="461665"/>
          </a:xfrm>
          <a:prstGeom prst="rect">
            <a:avLst/>
          </a:prstGeom>
          <a:solidFill>
            <a:srgbClr val="FFFF00"/>
          </a:solidFill>
        </p:spPr>
        <p:txBody>
          <a:bodyPr wrap="square" lIns="91440" tIns="45720" rIns="91440" bIns="45720">
            <a:spAutoFit/>
          </a:bodyPr>
          <a:lstStyle/>
          <a:p>
            <a:pPr algn="ct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Hà</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Nội</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hoà</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quyện</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nét</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đẹp</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tự</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nhiên</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lịch</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sử</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văn</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hoá</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lao</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động</a:t>
            </a:r>
            <a:endParaRPr lang="vi-VN"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109351592"/>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1412776"/>
            <a:ext cx="3149465"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39952" y="1412776"/>
            <a:ext cx="4464496" cy="3348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652" y="4077072"/>
            <a:ext cx="3206273" cy="1800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067944" y="4977172"/>
            <a:ext cx="4608512" cy="461665"/>
          </a:xfrm>
          <a:prstGeom prst="rect">
            <a:avLst/>
          </a:prstGeom>
          <a:noFill/>
        </p:spPr>
        <p:txBody>
          <a:bodyPr wrap="square" rtlCol="0">
            <a:spAutoFit/>
          </a:bodyPr>
          <a:lstStyle/>
          <a:p>
            <a:pPr algn="ctr"/>
            <a:r>
              <a:rPr lang="en-US" sz="2400" b="1" dirty="0" err="1">
                <a:solidFill>
                  <a:srgbClr val="FF0000"/>
                </a:solidFill>
              </a:rPr>
              <a:t>Gốm</a:t>
            </a:r>
            <a:r>
              <a:rPr lang="en-US" sz="2400" b="1" dirty="0">
                <a:solidFill>
                  <a:srgbClr val="FF0000"/>
                </a:solidFill>
              </a:rPr>
              <a:t> </a:t>
            </a:r>
            <a:r>
              <a:rPr lang="en-US" sz="2400" b="1" dirty="0" err="1">
                <a:solidFill>
                  <a:srgbClr val="FF0000"/>
                </a:solidFill>
              </a:rPr>
              <a:t>Bát</a:t>
            </a:r>
            <a:r>
              <a:rPr lang="en-US" sz="2400" b="1" dirty="0">
                <a:solidFill>
                  <a:srgbClr val="FF0000"/>
                </a:solidFill>
              </a:rPr>
              <a:t> </a:t>
            </a:r>
            <a:r>
              <a:rPr lang="en-US" sz="2400" b="1" dirty="0" err="1">
                <a:solidFill>
                  <a:srgbClr val="FF0000"/>
                </a:solidFill>
              </a:rPr>
              <a:t>Tràng</a:t>
            </a:r>
            <a:r>
              <a:rPr lang="en-US" sz="2400" b="1" dirty="0">
                <a:solidFill>
                  <a:srgbClr val="FF0000"/>
                </a:solidFill>
              </a:rPr>
              <a:t> </a:t>
            </a:r>
            <a:r>
              <a:rPr lang="en-US" sz="2400" b="1" dirty="0"/>
              <a:t>(</a:t>
            </a:r>
            <a:r>
              <a:rPr lang="en-US" sz="2400" b="1" dirty="0" err="1"/>
              <a:t>Gia</a:t>
            </a:r>
            <a:r>
              <a:rPr lang="en-US" sz="2400" b="1" dirty="0"/>
              <a:t> </a:t>
            </a:r>
            <a:r>
              <a:rPr lang="en-US" sz="2400" b="1" dirty="0" err="1"/>
              <a:t>Lâm</a:t>
            </a:r>
            <a:r>
              <a:rPr lang="en-US" sz="2400" b="1" dirty="0"/>
              <a:t>)</a:t>
            </a:r>
            <a:endParaRPr lang="vi-VN" sz="2400" b="1" dirty="0"/>
          </a:p>
        </p:txBody>
      </p:sp>
      <p:sp>
        <p:nvSpPr>
          <p:cNvPr id="7" name="Rectangle 6"/>
          <p:cNvSpPr/>
          <p:nvPr/>
        </p:nvSpPr>
        <p:spPr>
          <a:xfrm>
            <a:off x="179512" y="188640"/>
            <a:ext cx="8784976" cy="461665"/>
          </a:xfrm>
          <a:prstGeom prst="rect">
            <a:avLst/>
          </a:prstGeom>
          <a:solidFill>
            <a:srgbClr val="FFFF00"/>
          </a:solidFill>
        </p:spPr>
        <p:txBody>
          <a:bodyPr wrap="square" lIns="91440" tIns="45720" rIns="91440" bIns="45720">
            <a:spAutoFit/>
          </a:bodyPr>
          <a:lstStyle/>
          <a:p>
            <a:pPr algn="ct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Hà</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Nội</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hoà</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quyện</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nét</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đẹp</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tự</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nhiên</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lịch</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sử</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văn</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hoá</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lao</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động</a:t>
            </a:r>
            <a:endParaRPr lang="vi-VN"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100978874"/>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352" y="223180"/>
            <a:ext cx="7764944"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reeform 5"/>
          <p:cNvSpPr/>
          <p:nvPr/>
        </p:nvSpPr>
        <p:spPr>
          <a:xfrm>
            <a:off x="4879028" y="3422560"/>
            <a:ext cx="936158" cy="1080695"/>
          </a:xfrm>
          <a:custGeom>
            <a:avLst/>
            <a:gdLst>
              <a:gd name="connsiteX0" fmla="*/ 482321 w 936158"/>
              <a:gd name="connsiteY0" fmla="*/ 194847 h 1080695"/>
              <a:gd name="connsiteX1" fmla="*/ 427055 w 936158"/>
              <a:gd name="connsiteY1" fmla="*/ 240064 h 1080695"/>
              <a:gd name="connsiteX2" fmla="*/ 396910 w 936158"/>
              <a:gd name="connsiteY2" fmla="*/ 270209 h 1080695"/>
              <a:gd name="connsiteX3" fmla="*/ 437104 w 936158"/>
              <a:gd name="connsiteY3" fmla="*/ 320451 h 1080695"/>
              <a:gd name="connsiteX4" fmla="*/ 311499 w 936158"/>
              <a:gd name="connsiteY4" fmla="*/ 335524 h 1080695"/>
              <a:gd name="connsiteX5" fmla="*/ 246185 w 936158"/>
              <a:gd name="connsiteY5" fmla="*/ 345572 h 1080695"/>
              <a:gd name="connsiteX6" fmla="*/ 261258 w 936158"/>
              <a:gd name="connsiteY6" fmla="*/ 285282 h 1080695"/>
              <a:gd name="connsiteX7" fmla="*/ 231113 w 936158"/>
              <a:gd name="connsiteY7" fmla="*/ 219967 h 1080695"/>
              <a:gd name="connsiteX8" fmla="*/ 200967 w 936158"/>
              <a:gd name="connsiteY8" fmla="*/ 129532 h 1080695"/>
              <a:gd name="connsiteX9" fmla="*/ 175847 w 936158"/>
              <a:gd name="connsiteY9" fmla="*/ 94363 h 1080695"/>
              <a:gd name="connsiteX10" fmla="*/ 110532 w 936158"/>
              <a:gd name="connsiteY10" fmla="*/ 164702 h 1080695"/>
              <a:gd name="connsiteX11" fmla="*/ 60291 w 936158"/>
              <a:gd name="connsiteY11" fmla="*/ 255137 h 1080695"/>
              <a:gd name="connsiteX12" fmla="*/ 0 w 936158"/>
              <a:gd name="connsiteY12" fmla="*/ 275233 h 1080695"/>
              <a:gd name="connsiteX13" fmla="*/ 60291 w 936158"/>
              <a:gd name="connsiteY13" fmla="*/ 360644 h 1080695"/>
              <a:gd name="connsiteX14" fmla="*/ 5025 w 936158"/>
              <a:gd name="connsiteY14" fmla="*/ 415910 h 1080695"/>
              <a:gd name="connsiteX15" fmla="*/ 20097 w 936158"/>
              <a:gd name="connsiteY15" fmla="*/ 456104 h 1080695"/>
              <a:gd name="connsiteX16" fmla="*/ 55266 w 936158"/>
              <a:gd name="connsiteY16" fmla="*/ 521418 h 1080695"/>
              <a:gd name="connsiteX17" fmla="*/ 120581 w 936158"/>
              <a:gd name="connsiteY17" fmla="*/ 501321 h 1080695"/>
              <a:gd name="connsiteX18" fmla="*/ 165798 w 936158"/>
              <a:gd name="connsiteY18" fmla="*/ 551563 h 1080695"/>
              <a:gd name="connsiteX19" fmla="*/ 261258 w 936158"/>
              <a:gd name="connsiteY19" fmla="*/ 611853 h 1080695"/>
              <a:gd name="connsiteX20" fmla="*/ 311499 w 936158"/>
              <a:gd name="connsiteY20" fmla="*/ 631950 h 1080695"/>
              <a:gd name="connsiteX21" fmla="*/ 346669 w 936158"/>
              <a:gd name="connsiteY21" fmla="*/ 616877 h 1080695"/>
              <a:gd name="connsiteX22" fmla="*/ 391886 w 936158"/>
              <a:gd name="connsiteY22" fmla="*/ 641998 h 1080695"/>
              <a:gd name="connsiteX23" fmla="*/ 376814 w 936158"/>
              <a:gd name="connsiteY23" fmla="*/ 687216 h 1080695"/>
              <a:gd name="connsiteX24" fmla="*/ 401935 w 936158"/>
              <a:gd name="connsiteY24" fmla="*/ 722385 h 1080695"/>
              <a:gd name="connsiteX25" fmla="*/ 452176 w 936158"/>
              <a:gd name="connsiteY25" fmla="*/ 737458 h 1080695"/>
              <a:gd name="connsiteX26" fmla="*/ 452176 w 936158"/>
              <a:gd name="connsiteY26" fmla="*/ 792724 h 1080695"/>
              <a:gd name="connsiteX27" fmla="*/ 442128 w 936158"/>
              <a:gd name="connsiteY27" fmla="*/ 847989 h 1080695"/>
              <a:gd name="connsiteX28" fmla="*/ 512466 w 936158"/>
              <a:gd name="connsiteY28" fmla="*/ 928376 h 1080695"/>
              <a:gd name="connsiteX29" fmla="*/ 482321 w 936158"/>
              <a:gd name="connsiteY29" fmla="*/ 1008763 h 1080695"/>
              <a:gd name="connsiteX30" fmla="*/ 552660 w 936158"/>
              <a:gd name="connsiteY30" fmla="*/ 1048956 h 1080695"/>
              <a:gd name="connsiteX31" fmla="*/ 643095 w 936158"/>
              <a:gd name="connsiteY31" fmla="*/ 1079102 h 1080695"/>
              <a:gd name="connsiteX32" fmla="*/ 658167 w 936158"/>
              <a:gd name="connsiteY32" fmla="*/ 998715 h 1080695"/>
              <a:gd name="connsiteX33" fmla="*/ 693337 w 936158"/>
              <a:gd name="connsiteY33" fmla="*/ 943449 h 1080695"/>
              <a:gd name="connsiteX34" fmla="*/ 753627 w 936158"/>
              <a:gd name="connsiteY34" fmla="*/ 983642 h 1080695"/>
              <a:gd name="connsiteX35" fmla="*/ 803869 w 936158"/>
              <a:gd name="connsiteY35" fmla="*/ 928376 h 1080695"/>
              <a:gd name="connsiteX36" fmla="*/ 844062 w 936158"/>
              <a:gd name="connsiteY36" fmla="*/ 948473 h 1080695"/>
              <a:gd name="connsiteX37" fmla="*/ 874207 w 936158"/>
              <a:gd name="connsiteY37" fmla="*/ 923352 h 1080695"/>
              <a:gd name="connsiteX38" fmla="*/ 869183 w 936158"/>
              <a:gd name="connsiteY38" fmla="*/ 873110 h 1080695"/>
              <a:gd name="connsiteX39" fmla="*/ 859135 w 936158"/>
              <a:gd name="connsiteY39" fmla="*/ 842965 h 1080695"/>
              <a:gd name="connsiteX40" fmla="*/ 813917 w 936158"/>
              <a:gd name="connsiteY40" fmla="*/ 787699 h 1080695"/>
              <a:gd name="connsiteX41" fmla="*/ 788796 w 936158"/>
              <a:gd name="connsiteY41" fmla="*/ 727409 h 1080695"/>
              <a:gd name="connsiteX42" fmla="*/ 828989 w 936158"/>
              <a:gd name="connsiteY42" fmla="*/ 687216 h 1080695"/>
              <a:gd name="connsiteX43" fmla="*/ 758651 w 936158"/>
              <a:gd name="connsiteY43" fmla="*/ 621902 h 1080695"/>
              <a:gd name="connsiteX44" fmla="*/ 793820 w 936158"/>
              <a:gd name="connsiteY44" fmla="*/ 576684 h 1080695"/>
              <a:gd name="connsiteX45" fmla="*/ 788796 w 936158"/>
              <a:gd name="connsiteY45" fmla="*/ 521418 h 1080695"/>
              <a:gd name="connsiteX46" fmla="*/ 834014 w 936158"/>
              <a:gd name="connsiteY46" fmla="*/ 546539 h 1080695"/>
              <a:gd name="connsiteX47" fmla="*/ 889280 w 936158"/>
              <a:gd name="connsiteY47" fmla="*/ 531466 h 1080695"/>
              <a:gd name="connsiteX48" fmla="*/ 929473 w 936158"/>
              <a:gd name="connsiteY48" fmla="*/ 486249 h 1080695"/>
              <a:gd name="connsiteX49" fmla="*/ 929473 w 936158"/>
              <a:gd name="connsiteY49" fmla="*/ 451080 h 1080695"/>
              <a:gd name="connsiteX50" fmla="*/ 864159 w 936158"/>
              <a:gd name="connsiteY50" fmla="*/ 405862 h 1080695"/>
              <a:gd name="connsiteX51" fmla="*/ 828989 w 936158"/>
              <a:gd name="connsiteY51" fmla="*/ 355620 h 1080695"/>
              <a:gd name="connsiteX52" fmla="*/ 818941 w 936158"/>
              <a:gd name="connsiteY52" fmla="*/ 275233 h 1080695"/>
              <a:gd name="connsiteX53" fmla="*/ 778748 w 936158"/>
              <a:gd name="connsiteY53" fmla="*/ 240064 h 1080695"/>
              <a:gd name="connsiteX54" fmla="*/ 823965 w 936158"/>
              <a:gd name="connsiteY54" fmla="*/ 199871 h 1080695"/>
              <a:gd name="connsiteX55" fmla="*/ 803869 w 936158"/>
              <a:gd name="connsiteY55" fmla="*/ 139581 h 1080695"/>
              <a:gd name="connsiteX56" fmla="*/ 768699 w 936158"/>
              <a:gd name="connsiteY56" fmla="*/ 84315 h 1080695"/>
              <a:gd name="connsiteX57" fmla="*/ 748603 w 936158"/>
              <a:gd name="connsiteY57" fmla="*/ 34073 h 1080695"/>
              <a:gd name="connsiteX58" fmla="*/ 698361 w 936158"/>
              <a:gd name="connsiteY58" fmla="*/ 8952 h 1080695"/>
              <a:gd name="connsiteX59" fmla="*/ 633047 w 936158"/>
              <a:gd name="connsiteY59" fmla="*/ 3928 h 1080695"/>
              <a:gd name="connsiteX60" fmla="*/ 638071 w 936158"/>
              <a:gd name="connsiteY60" fmla="*/ 64218 h 1080695"/>
              <a:gd name="connsiteX61" fmla="*/ 602902 w 936158"/>
              <a:gd name="connsiteY61" fmla="*/ 149629 h 1080695"/>
              <a:gd name="connsiteX62" fmla="*/ 572756 w 936158"/>
              <a:gd name="connsiteY62" fmla="*/ 164702 h 1080695"/>
              <a:gd name="connsiteX63" fmla="*/ 587829 w 936158"/>
              <a:gd name="connsiteY63" fmla="*/ 219967 h 1080695"/>
              <a:gd name="connsiteX64" fmla="*/ 567732 w 936158"/>
              <a:gd name="connsiteY64" fmla="*/ 240064 h 1080695"/>
              <a:gd name="connsiteX65" fmla="*/ 547636 w 936158"/>
              <a:gd name="connsiteY65" fmla="*/ 245088 h 1080695"/>
              <a:gd name="connsiteX66" fmla="*/ 482321 w 936158"/>
              <a:gd name="connsiteY66" fmla="*/ 194847 h 108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936158" h="1080695">
                <a:moveTo>
                  <a:pt x="482321" y="194847"/>
                </a:moveTo>
                <a:cubicBezTo>
                  <a:pt x="462224" y="194010"/>
                  <a:pt x="441290" y="227504"/>
                  <a:pt x="427055" y="240064"/>
                </a:cubicBezTo>
                <a:cubicBezTo>
                  <a:pt x="412820" y="252624"/>
                  <a:pt x="395235" y="256811"/>
                  <a:pt x="396910" y="270209"/>
                </a:cubicBezTo>
                <a:cubicBezTo>
                  <a:pt x="398585" y="283607"/>
                  <a:pt x="451339" y="309565"/>
                  <a:pt x="437104" y="320451"/>
                </a:cubicBezTo>
                <a:cubicBezTo>
                  <a:pt x="422869" y="331337"/>
                  <a:pt x="343319" y="331337"/>
                  <a:pt x="311499" y="335524"/>
                </a:cubicBezTo>
                <a:cubicBezTo>
                  <a:pt x="279679" y="339711"/>
                  <a:pt x="254558" y="353946"/>
                  <a:pt x="246185" y="345572"/>
                </a:cubicBezTo>
                <a:cubicBezTo>
                  <a:pt x="237812" y="337198"/>
                  <a:pt x="263770" y="306216"/>
                  <a:pt x="261258" y="285282"/>
                </a:cubicBezTo>
                <a:cubicBezTo>
                  <a:pt x="258746" y="264348"/>
                  <a:pt x="241161" y="245925"/>
                  <a:pt x="231113" y="219967"/>
                </a:cubicBezTo>
                <a:cubicBezTo>
                  <a:pt x="221065" y="194009"/>
                  <a:pt x="210178" y="150466"/>
                  <a:pt x="200967" y="129532"/>
                </a:cubicBezTo>
                <a:cubicBezTo>
                  <a:pt x="191756" y="108598"/>
                  <a:pt x="190919" y="88501"/>
                  <a:pt x="175847" y="94363"/>
                </a:cubicBezTo>
                <a:cubicBezTo>
                  <a:pt x="160774" y="100225"/>
                  <a:pt x="129791" y="137906"/>
                  <a:pt x="110532" y="164702"/>
                </a:cubicBezTo>
                <a:cubicBezTo>
                  <a:pt x="91273" y="191498"/>
                  <a:pt x="78713" y="236715"/>
                  <a:pt x="60291" y="255137"/>
                </a:cubicBezTo>
                <a:cubicBezTo>
                  <a:pt x="41869" y="273559"/>
                  <a:pt x="0" y="257649"/>
                  <a:pt x="0" y="275233"/>
                </a:cubicBezTo>
                <a:cubicBezTo>
                  <a:pt x="0" y="292817"/>
                  <a:pt x="59454" y="337198"/>
                  <a:pt x="60291" y="360644"/>
                </a:cubicBezTo>
                <a:cubicBezTo>
                  <a:pt x="61128" y="384090"/>
                  <a:pt x="11724" y="400000"/>
                  <a:pt x="5025" y="415910"/>
                </a:cubicBezTo>
                <a:cubicBezTo>
                  <a:pt x="-1674" y="431820"/>
                  <a:pt x="11723" y="438519"/>
                  <a:pt x="20097" y="456104"/>
                </a:cubicBezTo>
                <a:cubicBezTo>
                  <a:pt x="28471" y="473689"/>
                  <a:pt x="38519" y="513882"/>
                  <a:pt x="55266" y="521418"/>
                </a:cubicBezTo>
                <a:cubicBezTo>
                  <a:pt x="72013" y="528954"/>
                  <a:pt x="102159" y="496297"/>
                  <a:pt x="120581" y="501321"/>
                </a:cubicBezTo>
                <a:cubicBezTo>
                  <a:pt x="139003" y="506345"/>
                  <a:pt x="142352" y="533141"/>
                  <a:pt x="165798" y="551563"/>
                </a:cubicBezTo>
                <a:cubicBezTo>
                  <a:pt x="189244" y="569985"/>
                  <a:pt x="236975" y="598455"/>
                  <a:pt x="261258" y="611853"/>
                </a:cubicBezTo>
                <a:cubicBezTo>
                  <a:pt x="285541" y="625251"/>
                  <a:pt x="297264" y="631113"/>
                  <a:pt x="311499" y="631950"/>
                </a:cubicBezTo>
                <a:cubicBezTo>
                  <a:pt x="325734" y="632787"/>
                  <a:pt x="333271" y="615202"/>
                  <a:pt x="346669" y="616877"/>
                </a:cubicBezTo>
                <a:cubicBezTo>
                  <a:pt x="360067" y="618552"/>
                  <a:pt x="386862" y="630275"/>
                  <a:pt x="391886" y="641998"/>
                </a:cubicBezTo>
                <a:cubicBezTo>
                  <a:pt x="396910" y="653721"/>
                  <a:pt x="375139" y="673818"/>
                  <a:pt x="376814" y="687216"/>
                </a:cubicBezTo>
                <a:cubicBezTo>
                  <a:pt x="378489" y="700614"/>
                  <a:pt x="389375" y="714011"/>
                  <a:pt x="401935" y="722385"/>
                </a:cubicBezTo>
                <a:cubicBezTo>
                  <a:pt x="414495" y="730759"/>
                  <a:pt x="443803" y="725735"/>
                  <a:pt x="452176" y="737458"/>
                </a:cubicBezTo>
                <a:cubicBezTo>
                  <a:pt x="460549" y="749181"/>
                  <a:pt x="453851" y="774302"/>
                  <a:pt x="452176" y="792724"/>
                </a:cubicBezTo>
                <a:cubicBezTo>
                  <a:pt x="450501" y="811146"/>
                  <a:pt x="432080" y="825380"/>
                  <a:pt x="442128" y="847989"/>
                </a:cubicBezTo>
                <a:cubicBezTo>
                  <a:pt x="452176" y="870598"/>
                  <a:pt x="505767" y="901580"/>
                  <a:pt x="512466" y="928376"/>
                </a:cubicBezTo>
                <a:cubicBezTo>
                  <a:pt x="519165" y="955172"/>
                  <a:pt x="475622" y="988666"/>
                  <a:pt x="482321" y="1008763"/>
                </a:cubicBezTo>
                <a:cubicBezTo>
                  <a:pt x="489020" y="1028860"/>
                  <a:pt x="525864" y="1037233"/>
                  <a:pt x="552660" y="1048956"/>
                </a:cubicBezTo>
                <a:cubicBezTo>
                  <a:pt x="579456" y="1060679"/>
                  <a:pt x="625511" y="1087476"/>
                  <a:pt x="643095" y="1079102"/>
                </a:cubicBezTo>
                <a:cubicBezTo>
                  <a:pt x="660680" y="1070729"/>
                  <a:pt x="649793" y="1021324"/>
                  <a:pt x="658167" y="998715"/>
                </a:cubicBezTo>
                <a:cubicBezTo>
                  <a:pt x="666541" y="976106"/>
                  <a:pt x="677427" y="945961"/>
                  <a:pt x="693337" y="943449"/>
                </a:cubicBezTo>
                <a:cubicBezTo>
                  <a:pt x="709247" y="940937"/>
                  <a:pt x="735205" y="986154"/>
                  <a:pt x="753627" y="983642"/>
                </a:cubicBezTo>
                <a:cubicBezTo>
                  <a:pt x="772049" y="981130"/>
                  <a:pt x="788797" y="934237"/>
                  <a:pt x="803869" y="928376"/>
                </a:cubicBezTo>
                <a:cubicBezTo>
                  <a:pt x="818941" y="922515"/>
                  <a:pt x="832339" y="949310"/>
                  <a:pt x="844062" y="948473"/>
                </a:cubicBezTo>
                <a:cubicBezTo>
                  <a:pt x="855785" y="947636"/>
                  <a:pt x="870020" y="935912"/>
                  <a:pt x="874207" y="923352"/>
                </a:cubicBezTo>
                <a:cubicBezTo>
                  <a:pt x="878394" y="910792"/>
                  <a:pt x="871695" y="886508"/>
                  <a:pt x="869183" y="873110"/>
                </a:cubicBezTo>
                <a:cubicBezTo>
                  <a:pt x="866671" y="859712"/>
                  <a:pt x="868346" y="857200"/>
                  <a:pt x="859135" y="842965"/>
                </a:cubicBezTo>
                <a:cubicBezTo>
                  <a:pt x="849924" y="828730"/>
                  <a:pt x="825640" y="806958"/>
                  <a:pt x="813917" y="787699"/>
                </a:cubicBezTo>
                <a:cubicBezTo>
                  <a:pt x="802194" y="768440"/>
                  <a:pt x="786284" y="744156"/>
                  <a:pt x="788796" y="727409"/>
                </a:cubicBezTo>
                <a:cubicBezTo>
                  <a:pt x="791308" y="710662"/>
                  <a:pt x="834013" y="704800"/>
                  <a:pt x="828989" y="687216"/>
                </a:cubicBezTo>
                <a:cubicBezTo>
                  <a:pt x="823965" y="669632"/>
                  <a:pt x="764512" y="640324"/>
                  <a:pt x="758651" y="621902"/>
                </a:cubicBezTo>
                <a:cubicBezTo>
                  <a:pt x="752790" y="603480"/>
                  <a:pt x="788796" y="593431"/>
                  <a:pt x="793820" y="576684"/>
                </a:cubicBezTo>
                <a:cubicBezTo>
                  <a:pt x="798844" y="559937"/>
                  <a:pt x="782097" y="526442"/>
                  <a:pt x="788796" y="521418"/>
                </a:cubicBezTo>
                <a:cubicBezTo>
                  <a:pt x="795495" y="516394"/>
                  <a:pt x="817267" y="544864"/>
                  <a:pt x="834014" y="546539"/>
                </a:cubicBezTo>
                <a:cubicBezTo>
                  <a:pt x="850761" y="548214"/>
                  <a:pt x="873370" y="541514"/>
                  <a:pt x="889280" y="531466"/>
                </a:cubicBezTo>
                <a:cubicBezTo>
                  <a:pt x="905190" y="521418"/>
                  <a:pt x="922774" y="499647"/>
                  <a:pt x="929473" y="486249"/>
                </a:cubicBezTo>
                <a:cubicBezTo>
                  <a:pt x="936172" y="472851"/>
                  <a:pt x="940359" y="464478"/>
                  <a:pt x="929473" y="451080"/>
                </a:cubicBezTo>
                <a:cubicBezTo>
                  <a:pt x="918587" y="437682"/>
                  <a:pt x="880906" y="421772"/>
                  <a:pt x="864159" y="405862"/>
                </a:cubicBezTo>
                <a:cubicBezTo>
                  <a:pt x="847412" y="389952"/>
                  <a:pt x="836525" y="377392"/>
                  <a:pt x="828989" y="355620"/>
                </a:cubicBezTo>
                <a:cubicBezTo>
                  <a:pt x="821453" y="333848"/>
                  <a:pt x="827314" y="294492"/>
                  <a:pt x="818941" y="275233"/>
                </a:cubicBezTo>
                <a:cubicBezTo>
                  <a:pt x="810568" y="255974"/>
                  <a:pt x="777911" y="252624"/>
                  <a:pt x="778748" y="240064"/>
                </a:cubicBezTo>
                <a:cubicBezTo>
                  <a:pt x="779585" y="227504"/>
                  <a:pt x="819778" y="216618"/>
                  <a:pt x="823965" y="199871"/>
                </a:cubicBezTo>
                <a:cubicBezTo>
                  <a:pt x="828152" y="183124"/>
                  <a:pt x="813080" y="158840"/>
                  <a:pt x="803869" y="139581"/>
                </a:cubicBezTo>
                <a:cubicBezTo>
                  <a:pt x="794658" y="120322"/>
                  <a:pt x="777910" y="101900"/>
                  <a:pt x="768699" y="84315"/>
                </a:cubicBezTo>
                <a:cubicBezTo>
                  <a:pt x="759488" y="66730"/>
                  <a:pt x="760326" y="46633"/>
                  <a:pt x="748603" y="34073"/>
                </a:cubicBezTo>
                <a:cubicBezTo>
                  <a:pt x="736880" y="21513"/>
                  <a:pt x="717620" y="13976"/>
                  <a:pt x="698361" y="8952"/>
                </a:cubicBezTo>
                <a:cubicBezTo>
                  <a:pt x="679102" y="3928"/>
                  <a:pt x="643095" y="-5283"/>
                  <a:pt x="633047" y="3928"/>
                </a:cubicBezTo>
                <a:cubicBezTo>
                  <a:pt x="622999" y="13139"/>
                  <a:pt x="643095" y="39935"/>
                  <a:pt x="638071" y="64218"/>
                </a:cubicBezTo>
                <a:cubicBezTo>
                  <a:pt x="633047" y="88501"/>
                  <a:pt x="613788" y="132882"/>
                  <a:pt x="602902" y="149629"/>
                </a:cubicBezTo>
                <a:cubicBezTo>
                  <a:pt x="592016" y="166376"/>
                  <a:pt x="575268" y="152979"/>
                  <a:pt x="572756" y="164702"/>
                </a:cubicBezTo>
                <a:cubicBezTo>
                  <a:pt x="570244" y="176425"/>
                  <a:pt x="588666" y="207407"/>
                  <a:pt x="587829" y="219967"/>
                </a:cubicBezTo>
                <a:cubicBezTo>
                  <a:pt x="586992" y="232527"/>
                  <a:pt x="574431" y="235877"/>
                  <a:pt x="567732" y="240064"/>
                </a:cubicBezTo>
                <a:cubicBezTo>
                  <a:pt x="561033" y="244251"/>
                  <a:pt x="556847" y="250112"/>
                  <a:pt x="547636" y="245088"/>
                </a:cubicBezTo>
                <a:cubicBezTo>
                  <a:pt x="538425" y="240064"/>
                  <a:pt x="502418" y="195684"/>
                  <a:pt x="482321" y="194847"/>
                </a:cubicBezTo>
                <a:close/>
              </a:path>
            </a:pathLst>
          </a:cu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aphicFrame>
        <p:nvGraphicFramePr>
          <p:cNvPr id="4" name="Table 3"/>
          <p:cNvGraphicFramePr>
            <a:graphicFrameLocks noGrp="1"/>
          </p:cNvGraphicFramePr>
          <p:nvPr>
            <p:extLst>
              <p:ext uri="{D42A27DB-BD31-4B8C-83A1-F6EECF244321}">
                <p14:modId xmlns:p14="http://schemas.microsoft.com/office/powerpoint/2010/main" val="1455474322"/>
              </p:ext>
            </p:extLst>
          </p:nvPr>
        </p:nvGraphicFramePr>
        <p:xfrm>
          <a:off x="845890" y="620688"/>
          <a:ext cx="2759968" cy="1981200"/>
        </p:xfrm>
        <a:graphic>
          <a:graphicData uri="http://schemas.openxmlformats.org/drawingml/2006/table">
            <a:tbl>
              <a:tblPr firstRow="1" bandRow="1">
                <a:tableStyleId>{5C22544A-7EE6-4342-B048-85BDC9FD1C3A}</a:tableStyleId>
              </a:tblPr>
              <a:tblGrid>
                <a:gridCol w="2759968">
                  <a:extLst>
                    <a:ext uri="{9D8B030D-6E8A-4147-A177-3AD203B41FA5}">
                      <a16:colId xmlns:a16="http://schemas.microsoft.com/office/drawing/2014/main" val="20000"/>
                    </a:ext>
                  </a:extLst>
                </a:gridCol>
              </a:tblGrid>
              <a:tr h="370840">
                <a:tc>
                  <a:txBody>
                    <a:bodyPr/>
                    <a:lstStyle/>
                    <a:p>
                      <a:pPr algn="ctr"/>
                      <a:r>
                        <a:rPr lang="en-US" sz="2000" b="1" dirty="0">
                          <a:latin typeface="+mn-lt"/>
                        </a:rPr>
                        <a:t>HÀ</a:t>
                      </a:r>
                      <a:r>
                        <a:rPr lang="en-US" sz="2000" b="1" baseline="0" dirty="0">
                          <a:latin typeface="+mn-lt"/>
                        </a:rPr>
                        <a:t> NỘI</a:t>
                      </a:r>
                      <a:endParaRPr lang="vi-VN" sz="2000" b="1" dirty="0">
                        <a:latin typeface="+mn-lt"/>
                      </a:endParaRPr>
                    </a:p>
                  </a:txBody>
                  <a:tcPr/>
                </a:tc>
                <a:extLst>
                  <a:ext uri="{0D108BD9-81ED-4DB2-BD59-A6C34878D82A}">
                    <a16:rowId xmlns:a16="http://schemas.microsoft.com/office/drawing/2014/main" val="10000"/>
                  </a:ext>
                </a:extLst>
              </a:tr>
              <a:tr h="370840">
                <a:tc>
                  <a:txBody>
                    <a:bodyPr/>
                    <a:lstStyle/>
                    <a:p>
                      <a:r>
                        <a:rPr lang="en-US" sz="2000" b="1" dirty="0" err="1">
                          <a:latin typeface="+mn-lt"/>
                        </a:rPr>
                        <a:t>Thuộc</a:t>
                      </a:r>
                      <a:r>
                        <a:rPr lang="en-US" sz="2000" b="1" baseline="0" dirty="0">
                          <a:latin typeface="+mn-lt"/>
                        </a:rPr>
                        <a:t> </a:t>
                      </a:r>
                      <a:r>
                        <a:rPr lang="en-US" sz="2000" b="1" baseline="0" dirty="0" err="1">
                          <a:latin typeface="+mn-lt"/>
                        </a:rPr>
                        <a:t>vùng</a:t>
                      </a:r>
                      <a:r>
                        <a:rPr lang="en-US" sz="2000" b="1" baseline="0" dirty="0">
                          <a:latin typeface="+mn-lt"/>
                        </a:rPr>
                        <a:t> </a:t>
                      </a:r>
                      <a:r>
                        <a:rPr lang="en-US" sz="2000" b="1" baseline="0" dirty="0" err="1">
                          <a:latin typeface="+mn-lt"/>
                        </a:rPr>
                        <a:t>kinh</a:t>
                      </a:r>
                      <a:r>
                        <a:rPr lang="en-US" sz="2000" b="1" baseline="0" dirty="0">
                          <a:latin typeface="+mn-lt"/>
                        </a:rPr>
                        <a:t> </a:t>
                      </a:r>
                      <a:r>
                        <a:rPr lang="en-US" sz="2000" b="1" baseline="0" dirty="0" err="1">
                          <a:latin typeface="+mn-lt"/>
                        </a:rPr>
                        <a:t>tế</a:t>
                      </a:r>
                      <a:r>
                        <a:rPr lang="en-US" sz="2000" b="1" baseline="0" dirty="0">
                          <a:latin typeface="+mn-lt"/>
                        </a:rPr>
                        <a:t> </a:t>
                      </a:r>
                      <a:r>
                        <a:rPr lang="en-US" sz="2000" b="1" baseline="0" dirty="0" err="1">
                          <a:latin typeface="+mn-lt"/>
                        </a:rPr>
                        <a:t>nào</a:t>
                      </a:r>
                      <a:r>
                        <a:rPr lang="en-US" sz="2000" b="1" baseline="0" dirty="0">
                          <a:latin typeface="+mn-lt"/>
                        </a:rPr>
                        <a:t>?</a:t>
                      </a:r>
                      <a:endParaRPr lang="vi-VN" sz="2000" b="1" dirty="0">
                        <a:latin typeface="+mn-lt"/>
                      </a:endParaRPr>
                    </a:p>
                  </a:txBody>
                  <a:tcPr>
                    <a:solidFill>
                      <a:srgbClr val="FFFF00"/>
                    </a:solidFill>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baseline="0" dirty="0" err="1">
                          <a:latin typeface="+mn-lt"/>
                        </a:rPr>
                        <a:t>Tiếp</a:t>
                      </a:r>
                      <a:r>
                        <a:rPr lang="en-US" sz="2000" b="1" baseline="0" dirty="0">
                          <a:latin typeface="+mn-lt"/>
                        </a:rPr>
                        <a:t> </a:t>
                      </a:r>
                      <a:r>
                        <a:rPr lang="en-US" sz="2000" b="1" baseline="0" dirty="0" err="1">
                          <a:latin typeface="+mn-lt"/>
                        </a:rPr>
                        <a:t>giáp</a:t>
                      </a:r>
                      <a:r>
                        <a:rPr lang="en-US" sz="2000" b="1" baseline="0" dirty="0">
                          <a:latin typeface="+mn-lt"/>
                        </a:rPr>
                        <a:t> </a:t>
                      </a:r>
                      <a:r>
                        <a:rPr lang="en-US" sz="2000" b="1" baseline="0" dirty="0" err="1">
                          <a:latin typeface="+mn-lt"/>
                        </a:rPr>
                        <a:t>các</a:t>
                      </a:r>
                      <a:r>
                        <a:rPr lang="en-US" sz="2000" b="1" baseline="0" dirty="0">
                          <a:latin typeface="+mn-lt"/>
                        </a:rPr>
                        <a:t> </a:t>
                      </a:r>
                      <a:r>
                        <a:rPr lang="en-US" sz="2000" b="1" baseline="0" dirty="0" err="1">
                          <a:latin typeface="+mn-lt"/>
                        </a:rPr>
                        <a:t>tỉnh</a:t>
                      </a:r>
                      <a:r>
                        <a:rPr lang="en-US" sz="2000" b="1" baseline="0" dirty="0">
                          <a:latin typeface="+mn-lt"/>
                        </a:rPr>
                        <a:t> </a:t>
                      </a:r>
                      <a:r>
                        <a:rPr lang="en-US" sz="2000" b="1" baseline="0" dirty="0" err="1">
                          <a:latin typeface="+mn-lt"/>
                        </a:rPr>
                        <a:t>nào</a:t>
                      </a:r>
                      <a:r>
                        <a:rPr lang="en-US" sz="2000" b="1" baseline="0" dirty="0">
                          <a:latin typeface="+mn-lt"/>
                        </a:rPr>
                        <a:t>?</a:t>
                      </a:r>
                      <a:endParaRPr lang="vi-VN" sz="2000" b="1" dirty="0">
                        <a:latin typeface="+mn-lt"/>
                      </a:endParaRPr>
                    </a:p>
                  </a:txBody>
                  <a:tcPr>
                    <a:solidFill>
                      <a:srgbClr val="FFC000"/>
                    </a:solidFill>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baseline="0" dirty="0" err="1">
                          <a:latin typeface="+mn-lt"/>
                        </a:rPr>
                        <a:t>Quy</a:t>
                      </a:r>
                      <a:r>
                        <a:rPr lang="en-US" sz="2000" b="1" baseline="0" dirty="0">
                          <a:latin typeface="+mn-lt"/>
                        </a:rPr>
                        <a:t> </a:t>
                      </a:r>
                      <a:r>
                        <a:rPr lang="en-US" sz="2000" b="1" baseline="0" dirty="0" err="1">
                          <a:latin typeface="+mn-lt"/>
                        </a:rPr>
                        <a:t>mô</a:t>
                      </a:r>
                      <a:r>
                        <a:rPr lang="en-US" sz="2000" b="1" baseline="0" dirty="0">
                          <a:latin typeface="+mn-lt"/>
                        </a:rPr>
                        <a:t> </a:t>
                      </a:r>
                      <a:r>
                        <a:rPr lang="en-US" sz="2000" b="1" baseline="0" dirty="0" err="1">
                          <a:latin typeface="+mn-lt"/>
                        </a:rPr>
                        <a:t>về</a:t>
                      </a:r>
                      <a:r>
                        <a:rPr lang="en-US" sz="2000" b="1" baseline="0" dirty="0">
                          <a:latin typeface="+mn-lt"/>
                        </a:rPr>
                        <a:t> </a:t>
                      </a:r>
                      <a:r>
                        <a:rPr lang="en-US" sz="2000" b="1" baseline="0" dirty="0" err="1">
                          <a:latin typeface="+mn-lt"/>
                        </a:rPr>
                        <a:t>diện</a:t>
                      </a:r>
                      <a:r>
                        <a:rPr lang="en-US" sz="2000" b="1" baseline="0" dirty="0">
                          <a:latin typeface="+mn-lt"/>
                        </a:rPr>
                        <a:t> </a:t>
                      </a:r>
                      <a:r>
                        <a:rPr lang="en-US" sz="2000" b="1" baseline="0" dirty="0" err="1">
                          <a:latin typeface="+mn-lt"/>
                        </a:rPr>
                        <a:t>tích</a:t>
                      </a:r>
                      <a:r>
                        <a:rPr lang="en-US" sz="2000" b="1" baseline="0" dirty="0">
                          <a:latin typeface="+mn-lt"/>
                        </a:rPr>
                        <a:t>?</a:t>
                      </a:r>
                      <a:endParaRPr lang="vi-VN" sz="2000" b="1" dirty="0">
                        <a:latin typeface="+mn-lt"/>
                      </a:endParaRPr>
                    </a:p>
                  </a:txBody>
                  <a:tcPr>
                    <a:solidFill>
                      <a:srgbClr val="F38D9E"/>
                    </a:solidFill>
                  </a:tcPr>
                </a:tc>
                <a:extLst>
                  <a:ext uri="{0D108BD9-81ED-4DB2-BD59-A6C34878D82A}">
                    <a16:rowId xmlns:a16="http://schemas.microsoft.com/office/drawing/2014/main" val="10003"/>
                  </a:ext>
                </a:extLst>
              </a:tr>
              <a:tr h="370840">
                <a:tc>
                  <a:txBody>
                    <a:bodyPr/>
                    <a:lstStyle/>
                    <a:p>
                      <a:r>
                        <a:rPr lang="en-US" sz="2000" b="1" dirty="0" err="1">
                          <a:latin typeface="+mn-lt"/>
                        </a:rPr>
                        <a:t>Quy</a:t>
                      </a:r>
                      <a:r>
                        <a:rPr lang="en-US" sz="2000" b="1" dirty="0">
                          <a:latin typeface="+mn-lt"/>
                        </a:rPr>
                        <a:t> </a:t>
                      </a:r>
                      <a:r>
                        <a:rPr lang="en-US" sz="2000" b="1" dirty="0" err="1">
                          <a:latin typeface="+mn-lt"/>
                        </a:rPr>
                        <a:t>mô</a:t>
                      </a:r>
                      <a:r>
                        <a:rPr lang="en-US" sz="2000" b="1" baseline="0" dirty="0">
                          <a:latin typeface="+mn-lt"/>
                        </a:rPr>
                        <a:t> </a:t>
                      </a:r>
                      <a:r>
                        <a:rPr lang="en-US" sz="2000" b="1" baseline="0" dirty="0" err="1">
                          <a:latin typeface="+mn-lt"/>
                        </a:rPr>
                        <a:t>về</a:t>
                      </a:r>
                      <a:r>
                        <a:rPr lang="en-US" sz="2000" b="1" baseline="0" dirty="0">
                          <a:latin typeface="+mn-lt"/>
                        </a:rPr>
                        <a:t> </a:t>
                      </a:r>
                      <a:r>
                        <a:rPr lang="en-US" sz="2000" b="1" baseline="0" dirty="0" err="1">
                          <a:latin typeface="+mn-lt"/>
                        </a:rPr>
                        <a:t>dân</a:t>
                      </a:r>
                      <a:r>
                        <a:rPr lang="en-US" sz="2000" b="1" baseline="0" dirty="0">
                          <a:latin typeface="+mn-lt"/>
                        </a:rPr>
                        <a:t> </a:t>
                      </a:r>
                      <a:r>
                        <a:rPr lang="en-US" sz="2000" b="1" baseline="0" dirty="0" err="1">
                          <a:latin typeface="+mn-lt"/>
                        </a:rPr>
                        <a:t>số</a:t>
                      </a:r>
                      <a:r>
                        <a:rPr lang="en-US" sz="2000" b="1" baseline="0" dirty="0">
                          <a:latin typeface="+mn-lt"/>
                        </a:rPr>
                        <a:t>?</a:t>
                      </a:r>
                      <a:endParaRPr lang="vi-VN" sz="2000" b="1" dirty="0">
                        <a:latin typeface="+mn-lt"/>
                      </a:endParaRPr>
                    </a:p>
                  </a:txBody>
                  <a:tcPr>
                    <a:solidFill>
                      <a:srgbClr val="EA1A4C"/>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7101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mph" presetSubtype="0" repeatCount="indefinite" fill="hold" grpId="1" nodeType="clickEffect">
                                  <p:stCondLst>
                                    <p:cond delay="0"/>
                                  </p:stCondLst>
                                  <p:childTnLst>
                                    <p:animClr clrSpc="hsl" dir="cw">
                                      <p:cBhvr override="childStyle">
                                        <p:cTn id="11" dur="500" fill="hold"/>
                                        <p:tgtEl>
                                          <p:spTgt spid="6"/>
                                        </p:tgtEl>
                                        <p:attrNameLst>
                                          <p:attrName>style.color</p:attrName>
                                        </p:attrNameLst>
                                      </p:cBhvr>
                                      <p:by>
                                        <p:hsl h="7200000" s="0" l="0"/>
                                      </p:by>
                                    </p:animClr>
                                    <p:animClr clrSpc="hsl" dir="cw">
                                      <p:cBhvr>
                                        <p:cTn id="12" dur="500" fill="hold"/>
                                        <p:tgtEl>
                                          <p:spTgt spid="6"/>
                                        </p:tgtEl>
                                        <p:attrNameLst>
                                          <p:attrName>fillcolor</p:attrName>
                                        </p:attrNameLst>
                                      </p:cBhvr>
                                      <p:by>
                                        <p:hsl h="7200000" s="0" l="0"/>
                                      </p:by>
                                    </p:animClr>
                                    <p:animClr clrSpc="hsl" dir="cw">
                                      <p:cBhvr>
                                        <p:cTn id="13" dur="500" fill="hold"/>
                                        <p:tgtEl>
                                          <p:spTgt spid="6"/>
                                        </p:tgtEl>
                                        <p:attrNameLst>
                                          <p:attrName>stroke.color</p:attrName>
                                        </p:attrNameLst>
                                      </p:cBhvr>
                                      <p:by>
                                        <p:hsl h="7200000" s="0" l="0"/>
                                      </p:by>
                                    </p:animClr>
                                    <p:set>
                                      <p:cBhvr>
                                        <p:cTn id="14" dur="500" fill="hold"/>
                                        <p:tgtEl>
                                          <p:spTgt spid="6"/>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836712"/>
            <a:ext cx="3062230" cy="2175568"/>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7" name="Rectangle 6"/>
          <p:cNvSpPr/>
          <p:nvPr/>
        </p:nvSpPr>
        <p:spPr>
          <a:xfrm>
            <a:off x="179512" y="188640"/>
            <a:ext cx="8784976" cy="461665"/>
          </a:xfrm>
          <a:prstGeom prst="rect">
            <a:avLst/>
          </a:prstGeom>
          <a:solidFill>
            <a:srgbClr val="FFFF00"/>
          </a:solidFill>
        </p:spPr>
        <p:txBody>
          <a:bodyPr wrap="square" lIns="91440" tIns="45720" rIns="91440" bIns="45720">
            <a:spAutoFit/>
          </a:bodyPr>
          <a:lstStyle/>
          <a:p>
            <a:pPr algn="ct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Hà</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Nội</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hoà</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quyện</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nét</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đẹp</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tự</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nhiên</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lịch</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sử</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văn</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hoá</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lao</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động</a:t>
            </a:r>
            <a:endParaRPr lang="vi-VN"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2420888"/>
            <a:ext cx="2857325" cy="2190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33"/>
          <a:stretch/>
        </p:blipFill>
        <p:spPr bwMode="auto">
          <a:xfrm>
            <a:off x="6012159" y="4149080"/>
            <a:ext cx="3036837" cy="1984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971600" y="4839543"/>
            <a:ext cx="2808312" cy="461665"/>
          </a:xfrm>
          <a:prstGeom prst="rect">
            <a:avLst/>
          </a:prstGeom>
          <a:noFill/>
        </p:spPr>
        <p:txBody>
          <a:bodyPr wrap="square" rtlCol="0">
            <a:spAutoFit/>
          </a:bodyPr>
          <a:lstStyle/>
          <a:p>
            <a:r>
              <a:rPr lang="en-US" sz="2400" b="1" i="1" dirty="0" err="1"/>
              <a:t>Miếng</a:t>
            </a:r>
            <a:r>
              <a:rPr lang="en-US" sz="2400" b="1" i="1" dirty="0"/>
              <a:t> </a:t>
            </a:r>
            <a:r>
              <a:rPr lang="en-US" sz="2400" b="1" i="1" dirty="0" err="1"/>
              <a:t>ngon</a:t>
            </a:r>
            <a:r>
              <a:rPr lang="en-US" sz="2400" b="1" i="1" dirty="0"/>
              <a:t> </a:t>
            </a:r>
            <a:r>
              <a:rPr lang="en-US" sz="2400" b="1" i="1" dirty="0" err="1"/>
              <a:t>Hà</a:t>
            </a:r>
            <a:r>
              <a:rPr lang="en-US" sz="2400" b="1" i="1" dirty="0"/>
              <a:t> </a:t>
            </a:r>
            <a:r>
              <a:rPr lang="en-US" sz="2400" b="1" i="1" dirty="0" err="1"/>
              <a:t>Nội</a:t>
            </a:r>
            <a:endParaRPr lang="vi-VN" sz="2400" b="1" i="1" dirty="0"/>
          </a:p>
        </p:txBody>
      </p:sp>
    </p:spTree>
    <p:extLst>
      <p:ext uri="{BB962C8B-B14F-4D97-AF65-F5344CB8AC3E}">
        <p14:creationId xmlns:p14="http://schemas.microsoft.com/office/powerpoint/2010/main" val="2475762616"/>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advClick="0" advTm="4000"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124744"/>
            <a:ext cx="3021533" cy="226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2636912"/>
            <a:ext cx="3528392" cy="2147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5450" y="4221088"/>
            <a:ext cx="3331046" cy="2343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971600" y="4839543"/>
            <a:ext cx="2808312" cy="461665"/>
          </a:xfrm>
          <a:prstGeom prst="rect">
            <a:avLst/>
          </a:prstGeom>
          <a:noFill/>
        </p:spPr>
        <p:txBody>
          <a:bodyPr wrap="square" rtlCol="0">
            <a:spAutoFit/>
          </a:bodyPr>
          <a:lstStyle/>
          <a:p>
            <a:r>
              <a:rPr lang="en-US" sz="2400" b="1" i="1" dirty="0" err="1"/>
              <a:t>Miếng</a:t>
            </a:r>
            <a:r>
              <a:rPr lang="en-US" sz="2400" b="1" i="1" dirty="0"/>
              <a:t> </a:t>
            </a:r>
            <a:r>
              <a:rPr lang="en-US" sz="2400" b="1" i="1" dirty="0" err="1"/>
              <a:t>ngon</a:t>
            </a:r>
            <a:r>
              <a:rPr lang="en-US" sz="2400" b="1" i="1" dirty="0"/>
              <a:t> </a:t>
            </a:r>
            <a:r>
              <a:rPr lang="en-US" sz="2400" b="1" i="1" dirty="0" err="1"/>
              <a:t>Hà</a:t>
            </a:r>
            <a:r>
              <a:rPr lang="en-US" sz="2400" b="1" i="1" dirty="0"/>
              <a:t> </a:t>
            </a:r>
            <a:r>
              <a:rPr lang="en-US" sz="2400" b="1" i="1" dirty="0" err="1"/>
              <a:t>Nội</a:t>
            </a:r>
            <a:endParaRPr lang="vi-VN" sz="2400" b="1" i="1" dirty="0"/>
          </a:p>
        </p:txBody>
      </p:sp>
      <p:sp>
        <p:nvSpPr>
          <p:cNvPr id="9" name="Rectangle 8"/>
          <p:cNvSpPr/>
          <p:nvPr/>
        </p:nvSpPr>
        <p:spPr>
          <a:xfrm>
            <a:off x="179512" y="188640"/>
            <a:ext cx="8784976" cy="461665"/>
          </a:xfrm>
          <a:prstGeom prst="rect">
            <a:avLst/>
          </a:prstGeom>
          <a:solidFill>
            <a:srgbClr val="FFFF00"/>
          </a:solidFill>
        </p:spPr>
        <p:txBody>
          <a:bodyPr wrap="square" lIns="91440" tIns="45720" rIns="91440" bIns="45720">
            <a:spAutoFit/>
          </a:bodyPr>
          <a:lstStyle/>
          <a:p>
            <a:pPr algn="ct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Hà</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Nội</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hoà</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quyện</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nét</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đẹp</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tự</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nhiên</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lịch</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sử</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văn</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hoá</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lao</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động</a:t>
            </a:r>
            <a:endParaRPr lang="vi-VN"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934132748"/>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tretch/>
        </p:blipFill>
        <p:spPr>
          <a:xfrm>
            <a:off x="1827321" y="1124744"/>
            <a:ext cx="5552991" cy="3312368"/>
          </a:xfrm>
          <a:prstGeom prst="rect">
            <a:avLst/>
          </a:prstGeom>
        </p:spPr>
      </p:pic>
      <p:sp>
        <p:nvSpPr>
          <p:cNvPr id="5" name="Rectangle 4"/>
          <p:cNvSpPr/>
          <p:nvPr/>
        </p:nvSpPr>
        <p:spPr>
          <a:xfrm>
            <a:off x="211328" y="4941168"/>
            <a:ext cx="8784976" cy="584775"/>
          </a:xfrm>
          <a:prstGeom prst="rect">
            <a:avLst/>
          </a:prstGeom>
          <a:noFill/>
        </p:spPr>
        <p:txBody>
          <a:bodyPr wrap="square" lIns="91440" tIns="45720" rIns="91440" bIns="45720">
            <a:spAutoFit/>
          </a:bodyPr>
          <a:lstStyle/>
          <a:p>
            <a:pPr algn="ctr"/>
            <a:r>
              <a:rPr lang="en-US" sz="32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Hà</a:t>
            </a:r>
            <a:r>
              <a:rPr lang="en-US" sz="32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32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Nội</a:t>
            </a:r>
            <a:r>
              <a:rPr lang="en-US" sz="32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32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nghìn</a:t>
            </a:r>
            <a:r>
              <a:rPr lang="en-US" sz="32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32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năm</a:t>
            </a:r>
            <a:r>
              <a:rPr lang="en-US" sz="32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32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văn</a:t>
            </a:r>
            <a:r>
              <a:rPr lang="en-US" sz="32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32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hiến</a:t>
            </a:r>
            <a:endParaRPr lang="vi-VN" sz="32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endParaRPr>
          </a:p>
        </p:txBody>
      </p:sp>
      <p:sp>
        <p:nvSpPr>
          <p:cNvPr id="6" name="Rectangle 5"/>
          <p:cNvSpPr/>
          <p:nvPr/>
        </p:nvSpPr>
        <p:spPr>
          <a:xfrm>
            <a:off x="179512" y="188640"/>
            <a:ext cx="8784976" cy="461665"/>
          </a:xfrm>
          <a:prstGeom prst="rect">
            <a:avLst/>
          </a:prstGeom>
          <a:solidFill>
            <a:srgbClr val="FFFF00"/>
          </a:solidFill>
        </p:spPr>
        <p:txBody>
          <a:bodyPr wrap="square" lIns="91440" tIns="45720" rIns="91440" bIns="45720">
            <a:spAutoFit/>
          </a:bodyPr>
          <a:lstStyle/>
          <a:p>
            <a:pPr algn="ct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Hà</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Nội</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hoà</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quyện</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nét</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đẹp</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tự</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nhiên</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lịch</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sử</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văn</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hoá</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lao</a:t>
            </a:r>
            <a:r>
              <a:rPr lang="en-US"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a:t>
            </a:r>
            <a:r>
              <a:rPr lang="en-US" sz="2400" b="1" cap="none" spc="0" dirty="0" err="1">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động</a:t>
            </a:r>
            <a:endParaRPr lang="vi-VN" sz="2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082631593"/>
      </p:ext>
    </p:extLst>
  </p:cSld>
  <p:clrMapOvr>
    <a:masterClrMapping/>
  </p:clrMapOvr>
  <mc:AlternateContent xmlns:mc="http://schemas.openxmlformats.org/markup-compatibility/2006" xmlns:p14="http://schemas.microsoft.com/office/powerpoint/2010/main">
    <mc:Choice Requires="p14">
      <p:transition spd="slow" p14:dur="1600" advClick="0" advTm="4000">
        <p:blinds dir="vert"/>
      </p:transition>
    </mc:Choice>
    <mc:Fallback xmlns="">
      <p:transition advClick="0" advTm="4000" spd="slow">
        <p:blinds dir="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Rectangle 1"/>
          <p:cNvSpPr/>
          <p:nvPr/>
        </p:nvSpPr>
        <p:spPr>
          <a:xfrm>
            <a:off x="0" y="116632"/>
            <a:ext cx="9036496" cy="6555641"/>
          </a:xfrm>
          <a:prstGeom prst="rect">
            <a:avLst/>
          </a:prstGeom>
        </p:spPr>
        <p:txBody>
          <a:bodyPr wrap="square">
            <a:spAutoFit/>
          </a:bodyPr>
          <a:lstStyle/>
          <a:p>
            <a:pPr algn="ctr">
              <a:lnSpc>
                <a:spcPct val="150000"/>
              </a:lnSpc>
            </a:pPr>
            <a:r>
              <a:rPr lang="en-US" sz="2800" dirty="0">
                <a:solidFill>
                  <a:srgbClr val="FF0000"/>
                </a:solidFill>
                <a:latin typeface="Times New Roman" panose="02020603050405020304" pitchFamily="18" charset="0"/>
                <a:cs typeface="Times New Roman" panose="02020603050405020304" pitchFamily="18" charset="0"/>
              </a:rPr>
              <a:t>Địa lí</a:t>
            </a:r>
          </a:p>
          <a:p>
            <a:pPr algn="ctr">
              <a:lnSpc>
                <a:spcPct val="150000"/>
              </a:lnSpc>
            </a:pPr>
            <a:r>
              <a:rPr lang="en-US" sz="2800" dirty="0">
                <a:solidFill>
                  <a:srgbClr val="FF0000"/>
                </a:solidFill>
                <a:latin typeface="Times New Roman" panose="02020603050405020304" pitchFamily="18" charset="0"/>
                <a:cs typeface="Times New Roman" panose="02020603050405020304" pitchFamily="18" charset="0"/>
              </a:rPr>
              <a:t>Địa lí địa phương: Địa lí Hà Nội</a:t>
            </a:r>
          </a:p>
          <a:p>
            <a:pPr>
              <a:lnSpc>
                <a:spcPct val="150000"/>
              </a:lnSpc>
            </a:pPr>
            <a:r>
              <a:rPr lang="en-US" sz="2800" dirty="0">
                <a:latin typeface="Times New Roman" panose="02020603050405020304" pitchFamily="18" charset="0"/>
                <a:cs typeface="Times New Roman" panose="02020603050405020304" pitchFamily="18" charset="0"/>
              </a:rPr>
              <a:t>  1. Vị trí địa lí, đặc điểm tự nhiên:</a:t>
            </a:r>
          </a:p>
          <a:p>
            <a:pPr marL="342900" indent="-342900">
              <a:lnSpc>
                <a:spcPct val="150000"/>
              </a:lnSpc>
              <a:buFontTx/>
              <a:buChar char="-"/>
            </a:pPr>
            <a:r>
              <a:rPr lang="en-US" sz="2800" dirty="0">
                <a:latin typeface="Times New Roman" panose="02020603050405020304" pitchFamily="18" charset="0"/>
                <a:cs typeface="Times New Roman" panose="02020603050405020304" pitchFamily="18" charset="0"/>
              </a:rPr>
              <a:t>Nằm ở khu vực đồng bằng châu thổ sông Hồng, có khí hậu gió mùa nóng ẩm, có mùa đông lạnh.</a:t>
            </a:r>
          </a:p>
          <a:p>
            <a:pPr marL="342900" indent="-342900">
              <a:lnSpc>
                <a:spcPct val="150000"/>
              </a:lnSpc>
              <a:buFontTx/>
              <a:buChar char="-"/>
            </a:pPr>
            <a:r>
              <a:rPr lang="en-US" sz="2800" dirty="0">
                <a:latin typeface="Times New Roman" panose="02020603050405020304" pitchFamily="18" charset="0"/>
                <a:cs typeface="Times New Roman" panose="02020603050405020304" pitchFamily="18" charset="0"/>
              </a:rPr>
              <a:t>Có diện tích gần 335 000ha, số dân (2021) 8,5 triệu người.</a:t>
            </a:r>
          </a:p>
          <a:p>
            <a:pPr algn="just">
              <a:lnSpc>
                <a:spcPct val="150000"/>
              </a:lnSpc>
            </a:pPr>
            <a:r>
              <a:rPr lang="vi-VN" sz="2800" dirty="0">
                <a:latin typeface="Times New Roman" panose="02020603050405020304" pitchFamily="18" charset="0"/>
                <a:cs typeface="Times New Roman" panose="02020603050405020304" pitchFamily="18" charset="0"/>
              </a:rPr>
              <a:t>2. Một số đặc điểm về văn hóa, xã hội:</a:t>
            </a:r>
          </a:p>
          <a:p>
            <a:pPr algn="just">
              <a:lnSpc>
                <a:spcPct val="150000"/>
              </a:lnSpc>
            </a:pPr>
            <a:r>
              <a:rPr lang="vi-VN"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Từ năm 2013</a:t>
            </a:r>
            <a:r>
              <a:rPr lang="vi-VN" sz="2800" dirty="0">
                <a:latin typeface="Times New Roman" panose="02020603050405020304" pitchFamily="18" charset="0"/>
                <a:cs typeface="Times New Roman" panose="02020603050405020304" pitchFamily="18" charset="0"/>
              </a:rPr>
              <a:t>, Hà Nội có 12 quận, 17 huyện và 1 thị xã.</a:t>
            </a:r>
          </a:p>
          <a:p>
            <a:pPr algn="just">
              <a:lnSpc>
                <a:spcPct val="150000"/>
              </a:lnSpc>
            </a:pPr>
            <a:r>
              <a:rPr lang="vi-VN" sz="2800" dirty="0">
                <a:latin typeface="Times New Roman" panose="02020603050405020304" pitchFamily="18" charset="0"/>
                <a:cs typeface="Times New Roman" panose="02020603050405020304" pitchFamily="18" charset="0"/>
              </a:rPr>
              <a:t>- Là Thủ đô, là trung tâm văn hóa, chính trị, kinh tế của cả nước.</a:t>
            </a:r>
          </a:p>
        </p:txBody>
      </p:sp>
    </p:spTree>
    <p:extLst>
      <p:ext uri="{BB962C8B-B14F-4D97-AF65-F5344CB8AC3E}">
        <p14:creationId xmlns:p14="http://schemas.microsoft.com/office/powerpoint/2010/main" val="1184228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260648"/>
            <a:ext cx="4657344" cy="6336704"/>
            <a:chOff x="323528" y="260648"/>
            <a:chExt cx="4657344" cy="6336704"/>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17"/>
            <a:stretch/>
          </p:blipFill>
          <p:spPr>
            <a:xfrm>
              <a:off x="323528" y="664661"/>
              <a:ext cx="4657344" cy="5932691"/>
            </a:xfrm>
            <a:prstGeom prst="rect">
              <a:avLst/>
            </a:prstGeom>
          </p:spPr>
        </p:pic>
        <p:sp>
          <p:nvSpPr>
            <p:cNvPr id="8" name="TextBox 7"/>
            <p:cNvSpPr txBox="1"/>
            <p:nvPr/>
          </p:nvSpPr>
          <p:spPr>
            <a:xfrm>
              <a:off x="899592" y="260648"/>
              <a:ext cx="3456384" cy="369332"/>
            </a:xfrm>
            <a:prstGeom prst="rect">
              <a:avLst/>
            </a:prstGeom>
            <a:noFill/>
          </p:spPr>
          <p:txBody>
            <a:bodyPr wrap="square" rtlCol="0">
              <a:spAutoFit/>
            </a:bodyPr>
            <a:lstStyle/>
            <a:p>
              <a:pPr algn="ctr"/>
              <a:r>
                <a:rPr lang="en-US" b="1" dirty="0"/>
                <a:t>HÀ NỘI – BẢN ĐỒ TỰ NHIÊN</a:t>
              </a:r>
              <a:endParaRPr lang="vi-VN" b="1" dirty="0"/>
            </a:p>
          </p:txBody>
        </p:sp>
      </p:grpSp>
      <p:sp>
        <p:nvSpPr>
          <p:cNvPr id="13" name="TextBox 12"/>
          <p:cNvSpPr txBox="1"/>
          <p:nvPr/>
        </p:nvSpPr>
        <p:spPr>
          <a:xfrm>
            <a:off x="4463481" y="116632"/>
            <a:ext cx="4680519" cy="6863417"/>
          </a:xfrm>
          <a:prstGeom prst="rect">
            <a:avLst/>
          </a:prstGeom>
          <a:noFill/>
        </p:spPr>
        <p:txBody>
          <a:bodyPr wrap="square" rtlCol="0">
            <a:spAutoFit/>
          </a:bodyPr>
          <a:lstStyle/>
          <a:p>
            <a:pPr algn="just"/>
            <a:r>
              <a:rPr lang="vi-VN" sz="2000" dirty="0"/>
              <a:t>Hà Nội tiếp giáp với các tỉnh Thái Nguyên - Vĩnh Phúc ở phía Bắc; Hà Nam - Hòa Bình ở phía Nam; Bắc Giang- Bắc Ninh- Hưng Yên ở phía Đông và Hòa Bình- Phú Thọ ở phía Tây.</a:t>
            </a:r>
          </a:p>
          <a:p>
            <a:pPr algn="just"/>
            <a:r>
              <a:rPr lang="vi-VN" sz="2000" dirty="0"/>
              <a:t>Thủ đô Hà Nội sau khi được mở rộng có diện tích tự nhiên 334.470,02 ha, đứng vào tốp 17 Thủ đô trên thế giới có diện tích rộng nhất; dân số khoảng 8,5 triệu người.</a:t>
            </a:r>
          </a:p>
          <a:p>
            <a:pPr algn="just"/>
            <a:r>
              <a:rPr lang="vi-VN" sz="2000" dirty="0"/>
              <a:t>Hà Nội hiện nay vừa có núi, có đồi và địa hình thấp dần từ Bắc xuống Nam, từ Tây sang Đông, trong đó đồng bằng chiếm tới ¾ diện tích tự nhiên của thành phố.</a:t>
            </a:r>
          </a:p>
          <a:p>
            <a:pPr algn="just"/>
            <a:r>
              <a:rPr lang="vi-VN" sz="2000" dirty="0"/>
              <a:t>Nằm trong vùng nhiệt đới gió mùa, khí hậu Hà Nội có đặc trưng nổi bật là gió mùa ẩm, nóng và mưa nhiều về mùa hè, lạnh và ít mưa về mùa đông; được chia thành bốn mùa rõ rệt trong năm: Xuân, Hạ, Thu, Đông.</a:t>
            </a:r>
          </a:p>
        </p:txBody>
      </p:sp>
    </p:spTree>
    <p:extLst>
      <p:ext uri="{BB962C8B-B14F-4D97-AF65-F5344CB8AC3E}">
        <p14:creationId xmlns:p14="http://schemas.microsoft.com/office/powerpoint/2010/main" val="15362779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764704"/>
            <a:ext cx="3676084"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b="65"/>
          <a:stretch/>
        </p:blipFill>
        <p:spPr bwMode="auto">
          <a:xfrm>
            <a:off x="4644008" y="750752"/>
            <a:ext cx="3744416" cy="2462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27584" y="3356992"/>
            <a:ext cx="2952328" cy="400110"/>
          </a:xfrm>
          <a:prstGeom prst="rect">
            <a:avLst/>
          </a:prstGeom>
          <a:noFill/>
        </p:spPr>
        <p:txBody>
          <a:bodyPr wrap="square" rtlCol="0">
            <a:spAutoFit/>
          </a:bodyPr>
          <a:lstStyle/>
          <a:p>
            <a:pPr algn="ctr"/>
            <a:r>
              <a:rPr lang="en-US" sz="2000" b="1" dirty="0" err="1">
                <a:solidFill>
                  <a:srgbClr val="FF0000"/>
                </a:solidFill>
              </a:rPr>
              <a:t>Sông</a:t>
            </a:r>
            <a:r>
              <a:rPr lang="en-US" sz="2000" b="1" dirty="0">
                <a:solidFill>
                  <a:srgbClr val="FF0000"/>
                </a:solidFill>
              </a:rPr>
              <a:t> </a:t>
            </a:r>
            <a:r>
              <a:rPr lang="en-US" sz="2000" b="1" dirty="0" err="1">
                <a:solidFill>
                  <a:srgbClr val="FF0000"/>
                </a:solidFill>
              </a:rPr>
              <a:t>Hồng</a:t>
            </a:r>
            <a:r>
              <a:rPr lang="en-US" sz="2000" b="1" dirty="0">
                <a:solidFill>
                  <a:srgbClr val="FF0000"/>
                </a:solidFill>
              </a:rPr>
              <a:t> </a:t>
            </a:r>
            <a:r>
              <a:rPr lang="en-US" sz="2000" b="1" dirty="0" err="1">
                <a:solidFill>
                  <a:srgbClr val="FF0000"/>
                </a:solidFill>
              </a:rPr>
              <a:t>mùa</a:t>
            </a:r>
            <a:r>
              <a:rPr lang="en-US" sz="2000" b="1" dirty="0">
                <a:solidFill>
                  <a:srgbClr val="FF0000"/>
                </a:solidFill>
              </a:rPr>
              <a:t> </a:t>
            </a:r>
            <a:r>
              <a:rPr lang="en-US" sz="2000" b="1" dirty="0" err="1">
                <a:solidFill>
                  <a:srgbClr val="FF0000"/>
                </a:solidFill>
              </a:rPr>
              <a:t>cạn</a:t>
            </a:r>
            <a:endParaRPr lang="vi-VN" sz="2000" b="1" dirty="0">
              <a:solidFill>
                <a:srgbClr val="FF0000"/>
              </a:solidFill>
            </a:endParaRPr>
          </a:p>
        </p:txBody>
      </p:sp>
      <p:sp>
        <p:nvSpPr>
          <p:cNvPr id="11" name="TextBox 10"/>
          <p:cNvSpPr txBox="1"/>
          <p:nvPr/>
        </p:nvSpPr>
        <p:spPr>
          <a:xfrm>
            <a:off x="4932040" y="3356992"/>
            <a:ext cx="2952328" cy="400110"/>
          </a:xfrm>
          <a:prstGeom prst="rect">
            <a:avLst/>
          </a:prstGeom>
          <a:noFill/>
        </p:spPr>
        <p:txBody>
          <a:bodyPr wrap="square" rtlCol="0">
            <a:spAutoFit/>
          </a:bodyPr>
          <a:lstStyle/>
          <a:p>
            <a:pPr algn="ctr"/>
            <a:r>
              <a:rPr lang="en-US" sz="2000" b="1" dirty="0" err="1">
                <a:solidFill>
                  <a:srgbClr val="00B050"/>
                </a:solidFill>
              </a:rPr>
              <a:t>Sông</a:t>
            </a:r>
            <a:r>
              <a:rPr lang="en-US" sz="2000" b="1" dirty="0">
                <a:solidFill>
                  <a:srgbClr val="00B050"/>
                </a:solidFill>
              </a:rPr>
              <a:t> </a:t>
            </a:r>
            <a:r>
              <a:rPr lang="en-US" sz="2000" b="1" dirty="0" err="1">
                <a:solidFill>
                  <a:srgbClr val="00B050"/>
                </a:solidFill>
              </a:rPr>
              <a:t>Hồng</a:t>
            </a:r>
            <a:r>
              <a:rPr lang="en-US" sz="2000" b="1" dirty="0">
                <a:solidFill>
                  <a:srgbClr val="00B050"/>
                </a:solidFill>
              </a:rPr>
              <a:t> </a:t>
            </a:r>
            <a:r>
              <a:rPr lang="en-US" sz="2000" b="1" dirty="0" err="1">
                <a:solidFill>
                  <a:srgbClr val="00B050"/>
                </a:solidFill>
              </a:rPr>
              <a:t>mùa</a:t>
            </a:r>
            <a:r>
              <a:rPr lang="en-US" sz="2000" b="1" dirty="0">
                <a:solidFill>
                  <a:srgbClr val="00B050"/>
                </a:solidFill>
              </a:rPr>
              <a:t> </a:t>
            </a:r>
            <a:r>
              <a:rPr lang="en-US" sz="2000" b="1" dirty="0" err="1">
                <a:solidFill>
                  <a:srgbClr val="00B050"/>
                </a:solidFill>
              </a:rPr>
              <a:t>lũ</a:t>
            </a:r>
            <a:endParaRPr lang="vi-VN" sz="2000" b="1" dirty="0">
              <a:solidFill>
                <a:srgbClr val="00B050"/>
              </a:solidFill>
            </a:endParaRPr>
          </a:p>
        </p:txBody>
      </p:sp>
      <p:sp>
        <p:nvSpPr>
          <p:cNvPr id="12" name="TextBox 11"/>
          <p:cNvSpPr txBox="1"/>
          <p:nvPr/>
        </p:nvSpPr>
        <p:spPr>
          <a:xfrm>
            <a:off x="597124" y="4766280"/>
            <a:ext cx="7776864" cy="707886"/>
          </a:xfrm>
          <a:prstGeom prst="rect">
            <a:avLst/>
          </a:prstGeom>
          <a:noFill/>
        </p:spPr>
        <p:txBody>
          <a:bodyPr wrap="square" rtlCol="0">
            <a:spAutoFit/>
          </a:bodyPr>
          <a:lstStyle/>
          <a:p>
            <a:pPr algn="just"/>
            <a:r>
              <a:rPr lang="en-US" sz="2000" b="1" i="1" dirty="0" err="1"/>
              <a:t>Từ</a:t>
            </a:r>
            <a:r>
              <a:rPr lang="en-US" sz="2000" b="1" i="1" dirty="0"/>
              <a:t> </a:t>
            </a:r>
            <a:r>
              <a:rPr lang="en-US" sz="2000" b="1" i="1" dirty="0" err="1"/>
              <a:t>hai</a:t>
            </a:r>
            <a:r>
              <a:rPr lang="en-US" sz="2000" b="1" i="1" dirty="0"/>
              <a:t> </a:t>
            </a:r>
            <a:r>
              <a:rPr lang="en-US" sz="2000" b="1" i="1" dirty="0" err="1"/>
              <a:t>hình</a:t>
            </a:r>
            <a:r>
              <a:rPr lang="en-US" sz="2000" b="1" i="1" dirty="0"/>
              <a:t> </a:t>
            </a:r>
            <a:r>
              <a:rPr lang="en-US" sz="2000" b="1" i="1" dirty="0" err="1"/>
              <a:t>ảnh</a:t>
            </a:r>
            <a:r>
              <a:rPr lang="en-US" sz="2000" b="1" i="1" dirty="0"/>
              <a:t> </a:t>
            </a:r>
            <a:r>
              <a:rPr lang="en-US" sz="2000" b="1" i="1" dirty="0" err="1"/>
              <a:t>trên</a:t>
            </a:r>
            <a:r>
              <a:rPr lang="en-US" sz="2000" b="1" i="1" dirty="0"/>
              <a:t>, </a:t>
            </a:r>
            <a:r>
              <a:rPr lang="en-US" sz="2000" b="1" i="1" dirty="0" err="1"/>
              <a:t>kết</a:t>
            </a:r>
            <a:r>
              <a:rPr lang="en-US" sz="2000" b="1" i="1" dirty="0"/>
              <a:t> </a:t>
            </a:r>
            <a:r>
              <a:rPr lang="en-US" sz="2000" b="1" i="1" dirty="0" err="1"/>
              <a:t>hợp</a:t>
            </a:r>
            <a:r>
              <a:rPr lang="en-US" sz="2000" b="1" i="1" dirty="0"/>
              <a:t> </a:t>
            </a:r>
            <a:r>
              <a:rPr lang="en-US" sz="2000" b="1" i="1" dirty="0" err="1"/>
              <a:t>với</a:t>
            </a:r>
            <a:r>
              <a:rPr lang="en-US" sz="2000" b="1" i="1" dirty="0"/>
              <a:t> </a:t>
            </a:r>
            <a:r>
              <a:rPr lang="en-US" sz="2000" b="1" i="1" dirty="0" err="1"/>
              <a:t>kiến</a:t>
            </a:r>
            <a:r>
              <a:rPr lang="en-US" sz="2000" b="1" i="1" dirty="0"/>
              <a:t> </a:t>
            </a:r>
            <a:r>
              <a:rPr lang="en-US" sz="2000" b="1" i="1" dirty="0" err="1"/>
              <a:t>thức</a:t>
            </a:r>
            <a:r>
              <a:rPr lang="en-US" sz="2000" b="1" i="1" dirty="0"/>
              <a:t> </a:t>
            </a:r>
            <a:r>
              <a:rPr lang="en-US" sz="2000" b="1" i="1" dirty="0" err="1"/>
              <a:t>đã</a:t>
            </a:r>
            <a:r>
              <a:rPr lang="en-US" sz="2000" b="1" i="1" dirty="0"/>
              <a:t> </a:t>
            </a:r>
            <a:r>
              <a:rPr lang="en-US" sz="2000" b="1" i="1" dirty="0" err="1"/>
              <a:t>học</a:t>
            </a:r>
            <a:r>
              <a:rPr lang="en-US" sz="2000" b="1" i="1" dirty="0"/>
              <a:t>, </a:t>
            </a:r>
            <a:r>
              <a:rPr lang="en-US" sz="2000" b="1" i="1" dirty="0" err="1"/>
              <a:t>em</a:t>
            </a:r>
            <a:r>
              <a:rPr lang="en-US" sz="2000" b="1" i="1" dirty="0"/>
              <a:t> </a:t>
            </a:r>
            <a:r>
              <a:rPr lang="en-US" sz="2000" b="1" i="1" dirty="0" err="1"/>
              <a:t>có</a:t>
            </a:r>
            <a:r>
              <a:rPr lang="en-US" sz="2000" b="1" i="1" dirty="0"/>
              <a:t> </a:t>
            </a:r>
            <a:r>
              <a:rPr lang="en-US" sz="2000" b="1" i="1" dirty="0" err="1"/>
              <a:t>thể</a:t>
            </a:r>
            <a:r>
              <a:rPr lang="en-US" sz="2000" b="1" i="1" dirty="0"/>
              <a:t> </a:t>
            </a:r>
            <a:r>
              <a:rPr lang="en-US" sz="2000" b="1" i="1" dirty="0" err="1"/>
              <a:t>biết</a:t>
            </a:r>
            <a:r>
              <a:rPr lang="en-US" sz="2000" b="1" i="1" dirty="0"/>
              <a:t> </a:t>
            </a:r>
            <a:r>
              <a:rPr lang="en-US" sz="2000" b="1" i="1" dirty="0" err="1"/>
              <a:t>được</a:t>
            </a:r>
            <a:r>
              <a:rPr lang="en-US" sz="2000" b="1" i="1" dirty="0"/>
              <a:t> </a:t>
            </a:r>
            <a:r>
              <a:rPr lang="en-US" sz="2000" b="1" i="1" dirty="0" err="1"/>
              <a:t>đặc</a:t>
            </a:r>
            <a:r>
              <a:rPr lang="en-US" sz="2000" b="1" i="1" dirty="0"/>
              <a:t> </a:t>
            </a:r>
            <a:r>
              <a:rPr lang="en-US" sz="2000" b="1" i="1" dirty="0" err="1"/>
              <a:t>điểm</a:t>
            </a:r>
            <a:r>
              <a:rPr lang="en-US" sz="2000" b="1" i="1" dirty="0"/>
              <a:t> </a:t>
            </a:r>
            <a:r>
              <a:rPr lang="en-US" sz="2000" b="1" i="1" dirty="0" err="1"/>
              <a:t>cơ</a:t>
            </a:r>
            <a:r>
              <a:rPr lang="en-US" sz="2000" b="1" i="1" dirty="0"/>
              <a:t> </a:t>
            </a:r>
            <a:r>
              <a:rPr lang="en-US" sz="2000" b="1" i="1" dirty="0" err="1"/>
              <a:t>bản</a:t>
            </a:r>
            <a:r>
              <a:rPr lang="en-US" sz="2000" b="1" i="1" dirty="0"/>
              <a:t> </a:t>
            </a:r>
            <a:r>
              <a:rPr lang="en-US" sz="2000" b="1" i="1" dirty="0" err="1"/>
              <a:t>nào</a:t>
            </a:r>
            <a:r>
              <a:rPr lang="en-US" sz="2000" b="1" i="1" dirty="0"/>
              <a:t> </a:t>
            </a:r>
            <a:r>
              <a:rPr lang="en-US" sz="2000" b="1" i="1" dirty="0" err="1"/>
              <a:t>về</a:t>
            </a:r>
            <a:r>
              <a:rPr lang="en-US" sz="2000" b="1" i="1" dirty="0"/>
              <a:t> </a:t>
            </a:r>
            <a:r>
              <a:rPr lang="en-US" sz="2000" b="1" i="1" dirty="0" err="1">
                <a:solidFill>
                  <a:srgbClr val="0070C0"/>
                </a:solidFill>
              </a:rPr>
              <a:t>khí</a:t>
            </a:r>
            <a:r>
              <a:rPr lang="en-US" sz="2000" b="1" i="1" dirty="0">
                <a:solidFill>
                  <a:srgbClr val="0070C0"/>
                </a:solidFill>
              </a:rPr>
              <a:t> </a:t>
            </a:r>
            <a:r>
              <a:rPr lang="en-US" sz="2000" b="1" i="1" dirty="0" err="1">
                <a:solidFill>
                  <a:srgbClr val="0070C0"/>
                </a:solidFill>
              </a:rPr>
              <a:t>hậu</a:t>
            </a:r>
            <a:r>
              <a:rPr lang="en-US" sz="2000" b="1" i="1" dirty="0">
                <a:solidFill>
                  <a:srgbClr val="0070C0"/>
                </a:solidFill>
              </a:rPr>
              <a:t> </a:t>
            </a:r>
            <a:r>
              <a:rPr lang="en-US" sz="2000" b="1" i="1" dirty="0" err="1"/>
              <a:t>và</a:t>
            </a:r>
            <a:r>
              <a:rPr lang="en-US" sz="2000" b="1" i="1" dirty="0"/>
              <a:t> </a:t>
            </a:r>
            <a:r>
              <a:rPr lang="en-US" sz="2000" b="1" i="1" dirty="0" err="1">
                <a:solidFill>
                  <a:srgbClr val="0070C0"/>
                </a:solidFill>
              </a:rPr>
              <a:t>đất</a:t>
            </a:r>
            <a:r>
              <a:rPr lang="en-US" sz="2000" b="1" i="1" dirty="0">
                <a:solidFill>
                  <a:srgbClr val="0070C0"/>
                </a:solidFill>
              </a:rPr>
              <a:t> </a:t>
            </a:r>
            <a:r>
              <a:rPr lang="en-US" sz="2000" b="1" i="1" dirty="0" err="1">
                <a:solidFill>
                  <a:srgbClr val="0070C0"/>
                </a:solidFill>
              </a:rPr>
              <a:t>đai</a:t>
            </a:r>
            <a:r>
              <a:rPr lang="en-US" sz="2000" b="1" i="1" dirty="0">
                <a:solidFill>
                  <a:srgbClr val="0070C0"/>
                </a:solidFill>
              </a:rPr>
              <a:t> </a:t>
            </a:r>
            <a:r>
              <a:rPr lang="en-US" sz="2000" b="1" i="1" dirty="0" err="1"/>
              <a:t>của</a:t>
            </a:r>
            <a:r>
              <a:rPr lang="en-US" sz="2000" b="1" i="1" dirty="0"/>
              <a:t> </a:t>
            </a:r>
            <a:r>
              <a:rPr lang="en-US" sz="2000" b="1" i="1" dirty="0" err="1"/>
              <a:t>Hà</a:t>
            </a:r>
            <a:r>
              <a:rPr lang="en-US" sz="2000" b="1" i="1" dirty="0"/>
              <a:t> </a:t>
            </a:r>
            <a:r>
              <a:rPr lang="en-US" sz="2000" b="1" i="1" dirty="0" err="1"/>
              <a:t>Nội</a:t>
            </a:r>
            <a:r>
              <a:rPr lang="en-US" sz="2000" b="1" i="1" dirty="0"/>
              <a:t>?</a:t>
            </a:r>
            <a:endParaRPr lang="vi-VN" sz="2000" b="1" i="1" dirty="0"/>
          </a:p>
        </p:txBody>
      </p:sp>
      <p:sp>
        <p:nvSpPr>
          <p:cNvPr id="13" name="TextBox 12"/>
          <p:cNvSpPr txBox="1"/>
          <p:nvPr/>
        </p:nvSpPr>
        <p:spPr>
          <a:xfrm>
            <a:off x="626418" y="4763244"/>
            <a:ext cx="7776864" cy="707886"/>
          </a:xfrm>
          <a:prstGeom prst="rect">
            <a:avLst/>
          </a:prstGeom>
          <a:noFill/>
        </p:spPr>
        <p:txBody>
          <a:bodyPr wrap="square" rtlCol="0">
            <a:spAutoFit/>
          </a:bodyPr>
          <a:lstStyle/>
          <a:p>
            <a:pPr algn="just"/>
            <a:r>
              <a:rPr lang="en-US" sz="2000" b="1" i="1" dirty="0" err="1"/>
              <a:t>Điều</a:t>
            </a:r>
            <a:r>
              <a:rPr lang="en-US" sz="2000" b="1" i="1" dirty="0"/>
              <a:t> </a:t>
            </a:r>
            <a:r>
              <a:rPr lang="en-US" sz="2000" b="1" i="1" dirty="0" err="1"/>
              <a:t>kiện</a:t>
            </a:r>
            <a:r>
              <a:rPr lang="en-US" sz="2000" b="1" i="1" dirty="0"/>
              <a:t> </a:t>
            </a:r>
            <a:r>
              <a:rPr lang="en-US" sz="2000" b="1" i="1" dirty="0" err="1"/>
              <a:t>tự</a:t>
            </a:r>
            <a:r>
              <a:rPr lang="en-US" sz="2000" b="1" i="1" dirty="0"/>
              <a:t> </a:t>
            </a:r>
            <a:r>
              <a:rPr lang="en-US" sz="2000" b="1" i="1" dirty="0" err="1"/>
              <a:t>nhiên</a:t>
            </a:r>
            <a:r>
              <a:rPr lang="en-US" sz="2000" b="1" i="1" dirty="0"/>
              <a:t> </a:t>
            </a:r>
            <a:r>
              <a:rPr lang="en-US" sz="2000" b="1" i="1" dirty="0" err="1"/>
              <a:t>của</a:t>
            </a:r>
            <a:r>
              <a:rPr lang="en-US" sz="2000" b="1" i="1" dirty="0"/>
              <a:t> </a:t>
            </a:r>
            <a:r>
              <a:rPr lang="en-US" sz="2000" b="1" i="1" dirty="0" err="1">
                <a:solidFill>
                  <a:srgbClr val="0070C0"/>
                </a:solidFill>
              </a:rPr>
              <a:t>Hà</a:t>
            </a:r>
            <a:r>
              <a:rPr lang="en-US" sz="2000" b="1" i="1" dirty="0">
                <a:solidFill>
                  <a:srgbClr val="0070C0"/>
                </a:solidFill>
              </a:rPr>
              <a:t> </a:t>
            </a:r>
            <a:r>
              <a:rPr lang="en-US" sz="2000" b="1" i="1" dirty="0" err="1">
                <a:solidFill>
                  <a:srgbClr val="0070C0"/>
                </a:solidFill>
              </a:rPr>
              <a:t>Nội</a:t>
            </a:r>
            <a:r>
              <a:rPr lang="en-US" sz="2000" b="1" i="1" dirty="0">
                <a:solidFill>
                  <a:srgbClr val="0070C0"/>
                </a:solidFill>
              </a:rPr>
              <a:t> </a:t>
            </a:r>
            <a:r>
              <a:rPr lang="en-US" sz="2000" b="1" i="1" dirty="0" err="1"/>
              <a:t>thể</a:t>
            </a:r>
            <a:r>
              <a:rPr lang="en-US" sz="2000" b="1" i="1" dirty="0"/>
              <a:t> </a:t>
            </a:r>
            <a:r>
              <a:rPr lang="en-US" sz="2000" b="1" i="1" dirty="0" err="1"/>
              <a:t>hiện</a:t>
            </a:r>
            <a:r>
              <a:rPr lang="en-US" sz="2000" b="1" i="1" dirty="0"/>
              <a:t> </a:t>
            </a:r>
            <a:r>
              <a:rPr lang="en-US" sz="2000" b="1" i="1" dirty="0" err="1"/>
              <a:t>rõ</a:t>
            </a:r>
            <a:r>
              <a:rPr lang="en-US" sz="2000" b="1" i="1" dirty="0"/>
              <a:t> </a:t>
            </a:r>
            <a:r>
              <a:rPr lang="en-US" sz="2000" b="1" i="1" dirty="0" err="1"/>
              <a:t>các</a:t>
            </a:r>
            <a:r>
              <a:rPr lang="en-US" sz="2000" b="1" i="1" dirty="0"/>
              <a:t> </a:t>
            </a:r>
            <a:r>
              <a:rPr lang="en-US" sz="2000" b="1" i="1" dirty="0" err="1"/>
              <a:t>đặc</a:t>
            </a:r>
            <a:r>
              <a:rPr lang="en-US" sz="2000" b="1" i="1" dirty="0"/>
              <a:t> </a:t>
            </a:r>
            <a:r>
              <a:rPr lang="en-US" sz="2000" b="1" i="1" dirty="0" err="1"/>
              <a:t>điểm</a:t>
            </a:r>
            <a:r>
              <a:rPr lang="en-US" sz="2000" b="1" i="1" dirty="0"/>
              <a:t> </a:t>
            </a:r>
            <a:r>
              <a:rPr lang="en-US" sz="2000" b="1" i="1" dirty="0" err="1"/>
              <a:t>tự</a:t>
            </a:r>
            <a:r>
              <a:rPr lang="en-US" sz="2000" b="1" i="1" dirty="0"/>
              <a:t> </a:t>
            </a:r>
            <a:r>
              <a:rPr lang="en-US" sz="2000" b="1" i="1" dirty="0" err="1"/>
              <a:t>nhiên</a:t>
            </a:r>
            <a:r>
              <a:rPr lang="en-US" sz="2000" b="1" i="1" dirty="0"/>
              <a:t> </a:t>
            </a:r>
            <a:r>
              <a:rPr lang="en-US" sz="2000" b="1" i="1" dirty="0" err="1"/>
              <a:t>của</a:t>
            </a:r>
            <a:r>
              <a:rPr lang="en-US" sz="2000" b="1" i="1" dirty="0"/>
              <a:t> </a:t>
            </a:r>
            <a:r>
              <a:rPr lang="en-US" sz="2000" b="1" i="1" dirty="0" err="1">
                <a:solidFill>
                  <a:srgbClr val="0070C0"/>
                </a:solidFill>
              </a:rPr>
              <a:t>Đồng</a:t>
            </a:r>
            <a:r>
              <a:rPr lang="en-US" sz="2000" b="1" i="1" dirty="0">
                <a:solidFill>
                  <a:srgbClr val="0070C0"/>
                </a:solidFill>
              </a:rPr>
              <a:t> </a:t>
            </a:r>
            <a:r>
              <a:rPr lang="en-US" sz="2000" b="1" i="1" dirty="0" err="1">
                <a:solidFill>
                  <a:srgbClr val="0070C0"/>
                </a:solidFill>
              </a:rPr>
              <a:t>bằng</a:t>
            </a:r>
            <a:r>
              <a:rPr lang="en-US" sz="2000" b="1" i="1" dirty="0">
                <a:solidFill>
                  <a:srgbClr val="0070C0"/>
                </a:solidFill>
              </a:rPr>
              <a:t> </a:t>
            </a:r>
            <a:r>
              <a:rPr lang="en-US" sz="2000" b="1" i="1" dirty="0" err="1">
                <a:solidFill>
                  <a:srgbClr val="0070C0"/>
                </a:solidFill>
              </a:rPr>
              <a:t>sông</a:t>
            </a:r>
            <a:r>
              <a:rPr lang="en-US" sz="2000" b="1" i="1" dirty="0">
                <a:solidFill>
                  <a:srgbClr val="0070C0"/>
                </a:solidFill>
              </a:rPr>
              <a:t> </a:t>
            </a:r>
            <a:r>
              <a:rPr lang="en-US" sz="2000" b="1" i="1" dirty="0" err="1">
                <a:solidFill>
                  <a:srgbClr val="0070C0"/>
                </a:solidFill>
              </a:rPr>
              <a:t>Hồng</a:t>
            </a:r>
            <a:r>
              <a:rPr lang="en-US" sz="2000" b="1" i="1" dirty="0"/>
              <a:t>.</a:t>
            </a:r>
            <a:endParaRPr lang="vi-VN" sz="2000" b="1" i="1" dirty="0"/>
          </a:p>
        </p:txBody>
      </p:sp>
    </p:spTree>
    <p:extLst>
      <p:ext uri="{BB962C8B-B14F-4D97-AF65-F5344CB8AC3E}">
        <p14:creationId xmlns:p14="http://schemas.microsoft.com/office/powerpoint/2010/main" val="227048092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par>
                          <p:cTn id="13" fill="hold">
                            <p:stCondLst>
                              <p:cond delay="500"/>
                            </p:stCondLst>
                            <p:childTnLst>
                              <p:par>
                                <p:cTn id="14" presetID="5" presetClass="entr" presetSubtype="1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heckerboard(across)">
                                      <p:cBhvr>
                                        <p:cTn id="1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4104456" cy="2599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35896" y="2860137"/>
            <a:ext cx="5229225"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765472" y="1329559"/>
            <a:ext cx="3888432" cy="461665"/>
          </a:xfrm>
          <a:prstGeom prst="rect">
            <a:avLst/>
          </a:prstGeom>
          <a:noFill/>
        </p:spPr>
        <p:txBody>
          <a:bodyPr wrap="square" rtlCol="0">
            <a:spAutoFit/>
          </a:bodyPr>
          <a:lstStyle/>
          <a:p>
            <a:pPr algn="ctr"/>
            <a:r>
              <a:rPr lang="en-US" sz="2400" b="1" dirty="0" err="1"/>
              <a:t>Đê</a:t>
            </a:r>
            <a:r>
              <a:rPr lang="en-US" sz="2400" b="1" dirty="0"/>
              <a:t> </a:t>
            </a:r>
            <a:r>
              <a:rPr lang="en-US" sz="2400" b="1" dirty="0" err="1"/>
              <a:t>sông</a:t>
            </a:r>
            <a:r>
              <a:rPr lang="en-US" sz="2400" b="1" dirty="0"/>
              <a:t> </a:t>
            </a:r>
            <a:r>
              <a:rPr lang="en-US" sz="2400" b="1" dirty="0" err="1"/>
              <a:t>Hồng</a:t>
            </a:r>
            <a:endParaRPr lang="vi-VN" sz="2400" b="1" dirty="0"/>
          </a:p>
        </p:txBody>
      </p:sp>
    </p:spTree>
    <p:extLst>
      <p:ext uri="{BB962C8B-B14F-4D97-AF65-F5344CB8AC3E}">
        <p14:creationId xmlns:p14="http://schemas.microsoft.com/office/powerpoint/2010/main" val="3343234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MyPC\Pictures\Hà Nội\sông hồng sông hàn.jp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65"/>
          <a:stretch/>
        </p:blipFill>
        <p:spPr bwMode="auto">
          <a:xfrm>
            <a:off x="5130514" y="1305926"/>
            <a:ext cx="3457575" cy="321945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323528" y="260648"/>
            <a:ext cx="4657344" cy="6336704"/>
            <a:chOff x="323528" y="260648"/>
            <a:chExt cx="4657344" cy="6336704"/>
          </a:xfrm>
        </p:grpSpPr>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b="17"/>
            <a:stretch/>
          </p:blipFill>
          <p:spPr>
            <a:xfrm>
              <a:off x="323528" y="664661"/>
              <a:ext cx="4657344" cy="5932691"/>
            </a:xfrm>
            <a:prstGeom prst="rect">
              <a:avLst/>
            </a:prstGeom>
          </p:spPr>
        </p:pic>
        <p:sp>
          <p:nvSpPr>
            <p:cNvPr id="8" name="TextBox 7"/>
            <p:cNvSpPr txBox="1"/>
            <p:nvPr/>
          </p:nvSpPr>
          <p:spPr>
            <a:xfrm>
              <a:off x="899592" y="260648"/>
              <a:ext cx="3456384" cy="369332"/>
            </a:xfrm>
            <a:prstGeom prst="rect">
              <a:avLst/>
            </a:prstGeom>
            <a:noFill/>
          </p:spPr>
          <p:txBody>
            <a:bodyPr wrap="square" rtlCol="0">
              <a:spAutoFit/>
            </a:bodyPr>
            <a:lstStyle/>
            <a:p>
              <a:pPr algn="ctr"/>
              <a:r>
                <a:rPr lang="en-US" b="1" dirty="0"/>
                <a:t>HÀ NỘI – BẢN ĐỒ TỰ NHIÊN</a:t>
              </a:r>
              <a:endParaRPr lang="vi-VN" b="1" dirty="0"/>
            </a:p>
          </p:txBody>
        </p:sp>
      </p:grpSp>
      <p:sp>
        <p:nvSpPr>
          <p:cNvPr id="10" name="Flowchart: Process 9"/>
          <p:cNvSpPr/>
          <p:nvPr/>
        </p:nvSpPr>
        <p:spPr>
          <a:xfrm>
            <a:off x="3203848" y="2838918"/>
            <a:ext cx="792088" cy="662090"/>
          </a:xfrm>
          <a:prstGeom prst="flowChartProcess">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TextBox 11"/>
          <p:cNvSpPr txBox="1"/>
          <p:nvPr/>
        </p:nvSpPr>
        <p:spPr>
          <a:xfrm rot="2851086">
            <a:off x="6518749" y="2969908"/>
            <a:ext cx="1368152" cy="400110"/>
          </a:xfrm>
          <a:prstGeom prst="rect">
            <a:avLst/>
          </a:prstGeom>
          <a:noFill/>
          <a:ln>
            <a:noFill/>
          </a:ln>
        </p:spPr>
        <p:txBody>
          <a:bodyPr wrap="square" rtlCol="0">
            <a:spAutoFit/>
          </a:bodyPr>
          <a:lstStyle/>
          <a:p>
            <a:r>
              <a:rPr lang="en-US" sz="2000" b="1" dirty="0" err="1">
                <a:solidFill>
                  <a:srgbClr val="C00000"/>
                </a:solidFill>
              </a:rPr>
              <a:t>Sông</a:t>
            </a:r>
            <a:r>
              <a:rPr lang="en-US" sz="2000" b="1" dirty="0">
                <a:solidFill>
                  <a:srgbClr val="C00000"/>
                </a:solidFill>
              </a:rPr>
              <a:t> </a:t>
            </a:r>
            <a:r>
              <a:rPr lang="en-US" sz="2000" b="1" dirty="0" err="1">
                <a:solidFill>
                  <a:srgbClr val="C00000"/>
                </a:solidFill>
              </a:rPr>
              <a:t>Hồng</a:t>
            </a:r>
            <a:endParaRPr lang="vi-VN" sz="2000" b="1" dirty="0">
              <a:solidFill>
                <a:srgbClr val="C00000"/>
              </a:solidFill>
            </a:endParaRPr>
          </a:p>
        </p:txBody>
      </p:sp>
      <p:sp>
        <p:nvSpPr>
          <p:cNvPr id="14" name="TextBox 13"/>
          <p:cNvSpPr txBox="1"/>
          <p:nvPr/>
        </p:nvSpPr>
        <p:spPr>
          <a:xfrm>
            <a:off x="5724128" y="3555261"/>
            <a:ext cx="1008112" cy="369332"/>
          </a:xfrm>
          <a:prstGeom prst="rect">
            <a:avLst/>
          </a:prstGeom>
          <a:noFill/>
          <a:ln>
            <a:noFill/>
          </a:ln>
        </p:spPr>
        <p:txBody>
          <a:bodyPr wrap="square" rtlCol="0">
            <a:spAutoFit/>
          </a:bodyPr>
          <a:lstStyle/>
          <a:p>
            <a:r>
              <a:rPr lang="en-US" b="1" dirty="0" err="1">
                <a:solidFill>
                  <a:srgbClr val="C00000"/>
                </a:solidFill>
              </a:rPr>
              <a:t>Hồ</a:t>
            </a:r>
            <a:r>
              <a:rPr lang="en-US" b="1" dirty="0">
                <a:solidFill>
                  <a:srgbClr val="C00000"/>
                </a:solidFill>
              </a:rPr>
              <a:t> </a:t>
            </a:r>
            <a:r>
              <a:rPr lang="en-US" b="1" dirty="0" err="1">
                <a:solidFill>
                  <a:srgbClr val="C00000"/>
                </a:solidFill>
              </a:rPr>
              <a:t>Tây</a:t>
            </a:r>
            <a:endParaRPr lang="vi-VN" b="1" dirty="0">
              <a:solidFill>
                <a:srgbClr val="C00000"/>
              </a:solidFill>
            </a:endParaRPr>
          </a:p>
        </p:txBody>
      </p:sp>
      <p:sp>
        <p:nvSpPr>
          <p:cNvPr id="4" name="TextBox 3"/>
          <p:cNvSpPr txBox="1"/>
          <p:nvPr/>
        </p:nvSpPr>
        <p:spPr>
          <a:xfrm>
            <a:off x="4932040" y="764704"/>
            <a:ext cx="3816424" cy="369332"/>
          </a:xfrm>
          <a:prstGeom prst="rect">
            <a:avLst/>
          </a:prstGeom>
          <a:noFill/>
        </p:spPr>
        <p:txBody>
          <a:bodyPr wrap="square" rtlCol="0">
            <a:spAutoFit/>
          </a:bodyPr>
          <a:lstStyle/>
          <a:p>
            <a:pPr algn="ctr"/>
            <a:r>
              <a:rPr lang="en-US" b="1" dirty="0" err="1"/>
              <a:t>Hồ</a:t>
            </a:r>
            <a:r>
              <a:rPr lang="en-US" b="1" dirty="0"/>
              <a:t> </a:t>
            </a:r>
            <a:r>
              <a:rPr lang="en-US" b="1" dirty="0" err="1"/>
              <a:t>Tây</a:t>
            </a:r>
            <a:r>
              <a:rPr lang="en-US" b="1" dirty="0"/>
              <a:t> – </a:t>
            </a:r>
            <a:r>
              <a:rPr lang="en-US" b="1" dirty="0" err="1"/>
              <a:t>khúc</a:t>
            </a:r>
            <a:r>
              <a:rPr lang="en-US" b="1" dirty="0"/>
              <a:t> </a:t>
            </a:r>
            <a:r>
              <a:rPr lang="en-US" b="1" dirty="0" err="1"/>
              <a:t>uốn</a:t>
            </a:r>
            <a:r>
              <a:rPr lang="en-US" b="1" dirty="0"/>
              <a:t> </a:t>
            </a:r>
            <a:r>
              <a:rPr lang="en-US" b="1" dirty="0" err="1"/>
              <a:t>cũ</a:t>
            </a:r>
            <a:r>
              <a:rPr lang="en-US" b="1" dirty="0"/>
              <a:t> </a:t>
            </a:r>
            <a:r>
              <a:rPr lang="en-US" b="1" dirty="0" err="1"/>
              <a:t>của</a:t>
            </a:r>
            <a:r>
              <a:rPr lang="en-US" b="1" dirty="0"/>
              <a:t> </a:t>
            </a:r>
            <a:r>
              <a:rPr lang="en-US" b="1" dirty="0" err="1"/>
              <a:t>sông</a:t>
            </a:r>
            <a:r>
              <a:rPr lang="en-US" b="1" dirty="0"/>
              <a:t> </a:t>
            </a:r>
            <a:r>
              <a:rPr lang="en-US" b="1" dirty="0" err="1"/>
              <a:t>Hồng</a:t>
            </a:r>
            <a:endParaRPr lang="vi-VN" dirty="0"/>
          </a:p>
        </p:txBody>
      </p:sp>
    </p:spTree>
    <p:extLst>
      <p:ext uri="{BB962C8B-B14F-4D97-AF65-F5344CB8AC3E}">
        <p14:creationId xmlns:p14="http://schemas.microsoft.com/office/powerpoint/2010/main" val="211637597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8194"/>
                                        </p:tgtEl>
                                        <p:attrNameLst>
                                          <p:attrName>style.visibility</p:attrName>
                                        </p:attrNameLst>
                                      </p:cBhvr>
                                      <p:to>
                                        <p:strVal val="visible"/>
                                      </p:to>
                                    </p:set>
                                    <p:animEffect transition="in" filter="fade">
                                      <p:cBhvr>
                                        <p:cTn id="15" dur="500"/>
                                        <p:tgtEl>
                                          <p:spTgt spid="819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4"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7773" y="1237512"/>
            <a:ext cx="3191034" cy="32028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323528" y="260648"/>
            <a:ext cx="4657344" cy="6336704"/>
            <a:chOff x="323528" y="260648"/>
            <a:chExt cx="4657344" cy="6336704"/>
          </a:xfrm>
        </p:grpSpPr>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b="17"/>
            <a:stretch/>
          </p:blipFill>
          <p:spPr>
            <a:xfrm>
              <a:off x="323528" y="664661"/>
              <a:ext cx="4657344" cy="5932691"/>
            </a:xfrm>
            <a:prstGeom prst="rect">
              <a:avLst/>
            </a:prstGeom>
          </p:spPr>
        </p:pic>
        <p:sp>
          <p:nvSpPr>
            <p:cNvPr id="4" name="TextBox 3"/>
            <p:cNvSpPr txBox="1"/>
            <p:nvPr/>
          </p:nvSpPr>
          <p:spPr>
            <a:xfrm>
              <a:off x="899592" y="260648"/>
              <a:ext cx="3456384" cy="369332"/>
            </a:xfrm>
            <a:prstGeom prst="rect">
              <a:avLst/>
            </a:prstGeom>
            <a:noFill/>
          </p:spPr>
          <p:txBody>
            <a:bodyPr wrap="square" rtlCol="0">
              <a:spAutoFit/>
            </a:bodyPr>
            <a:lstStyle/>
            <a:p>
              <a:pPr algn="ctr"/>
              <a:r>
                <a:rPr lang="en-US" b="1" dirty="0"/>
                <a:t>HÀ NỘI – BẢN ĐỒ TỰ NHIÊN</a:t>
              </a:r>
              <a:endParaRPr lang="vi-VN" b="1" dirty="0"/>
            </a:p>
          </p:txBody>
        </p:sp>
      </p:grpSp>
      <p:sp>
        <p:nvSpPr>
          <p:cNvPr id="7" name="Flowchart: Process 6"/>
          <p:cNvSpPr/>
          <p:nvPr/>
        </p:nvSpPr>
        <p:spPr>
          <a:xfrm>
            <a:off x="3203848" y="2838918"/>
            <a:ext cx="792088" cy="662090"/>
          </a:xfrm>
          <a:prstGeom prst="flowChartProcess">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TextBox 19"/>
          <p:cNvSpPr txBox="1"/>
          <p:nvPr/>
        </p:nvSpPr>
        <p:spPr>
          <a:xfrm>
            <a:off x="4932040" y="764704"/>
            <a:ext cx="3816424" cy="369332"/>
          </a:xfrm>
          <a:prstGeom prst="rect">
            <a:avLst/>
          </a:prstGeom>
          <a:noFill/>
        </p:spPr>
        <p:txBody>
          <a:bodyPr wrap="square" rtlCol="0">
            <a:spAutoFit/>
          </a:bodyPr>
          <a:lstStyle/>
          <a:p>
            <a:pPr algn="ctr"/>
            <a:r>
              <a:rPr lang="en-US" b="1" dirty="0" err="1"/>
              <a:t>Hồ</a:t>
            </a:r>
            <a:r>
              <a:rPr lang="en-US" b="1" dirty="0"/>
              <a:t> </a:t>
            </a:r>
            <a:r>
              <a:rPr lang="en-US" b="1" dirty="0" err="1"/>
              <a:t>Tây</a:t>
            </a:r>
            <a:r>
              <a:rPr lang="en-US" b="1" dirty="0"/>
              <a:t> – </a:t>
            </a:r>
            <a:r>
              <a:rPr lang="en-US" b="1" dirty="0" err="1"/>
              <a:t>khúc</a:t>
            </a:r>
            <a:r>
              <a:rPr lang="en-US" b="1" dirty="0"/>
              <a:t> </a:t>
            </a:r>
            <a:r>
              <a:rPr lang="en-US" b="1" dirty="0" err="1"/>
              <a:t>uốn</a:t>
            </a:r>
            <a:r>
              <a:rPr lang="en-US" b="1" dirty="0"/>
              <a:t> </a:t>
            </a:r>
            <a:r>
              <a:rPr lang="en-US" b="1" dirty="0" err="1"/>
              <a:t>cũ</a:t>
            </a:r>
            <a:r>
              <a:rPr lang="en-US" b="1" dirty="0"/>
              <a:t> </a:t>
            </a:r>
            <a:r>
              <a:rPr lang="en-US" b="1" dirty="0" err="1"/>
              <a:t>của</a:t>
            </a:r>
            <a:r>
              <a:rPr lang="en-US" b="1" dirty="0"/>
              <a:t> </a:t>
            </a:r>
            <a:r>
              <a:rPr lang="en-US" b="1" dirty="0" err="1"/>
              <a:t>sông</a:t>
            </a:r>
            <a:r>
              <a:rPr lang="en-US" b="1" dirty="0"/>
              <a:t> </a:t>
            </a:r>
            <a:r>
              <a:rPr lang="en-US" b="1" dirty="0" err="1"/>
              <a:t>Hồng</a:t>
            </a:r>
            <a:endParaRPr lang="vi-VN" dirty="0"/>
          </a:p>
        </p:txBody>
      </p:sp>
      <p:sp>
        <p:nvSpPr>
          <p:cNvPr id="21" name="TextBox 20"/>
          <p:cNvSpPr txBox="1"/>
          <p:nvPr/>
        </p:nvSpPr>
        <p:spPr>
          <a:xfrm rot="2851086">
            <a:off x="6653240" y="2988957"/>
            <a:ext cx="1368152" cy="400110"/>
          </a:xfrm>
          <a:prstGeom prst="rect">
            <a:avLst/>
          </a:prstGeom>
          <a:noFill/>
          <a:ln>
            <a:noFill/>
          </a:ln>
        </p:spPr>
        <p:txBody>
          <a:bodyPr wrap="square" rtlCol="0">
            <a:spAutoFit/>
          </a:bodyPr>
          <a:lstStyle/>
          <a:p>
            <a:r>
              <a:rPr lang="en-US" sz="2000" b="1" dirty="0" err="1">
                <a:solidFill>
                  <a:srgbClr val="C00000"/>
                </a:solidFill>
              </a:rPr>
              <a:t>Sông</a:t>
            </a:r>
            <a:r>
              <a:rPr lang="en-US" sz="2000" b="1" dirty="0">
                <a:solidFill>
                  <a:srgbClr val="C00000"/>
                </a:solidFill>
              </a:rPr>
              <a:t> </a:t>
            </a:r>
            <a:r>
              <a:rPr lang="en-US" sz="2000" b="1" dirty="0" err="1">
                <a:solidFill>
                  <a:srgbClr val="C00000"/>
                </a:solidFill>
              </a:rPr>
              <a:t>Hồng</a:t>
            </a:r>
            <a:endParaRPr lang="vi-VN" sz="2000" b="1" dirty="0">
              <a:solidFill>
                <a:srgbClr val="C00000"/>
              </a:solidFill>
            </a:endParaRPr>
          </a:p>
        </p:txBody>
      </p:sp>
      <p:sp>
        <p:nvSpPr>
          <p:cNvPr id="22" name="TextBox 21"/>
          <p:cNvSpPr txBox="1"/>
          <p:nvPr/>
        </p:nvSpPr>
        <p:spPr>
          <a:xfrm>
            <a:off x="5858619" y="3574310"/>
            <a:ext cx="1008112" cy="369332"/>
          </a:xfrm>
          <a:prstGeom prst="rect">
            <a:avLst/>
          </a:prstGeom>
          <a:noFill/>
          <a:ln>
            <a:noFill/>
          </a:ln>
        </p:spPr>
        <p:txBody>
          <a:bodyPr wrap="square" rtlCol="0">
            <a:spAutoFit/>
          </a:bodyPr>
          <a:lstStyle/>
          <a:p>
            <a:r>
              <a:rPr lang="en-US" b="1" dirty="0" err="1">
                <a:solidFill>
                  <a:srgbClr val="C00000"/>
                </a:solidFill>
              </a:rPr>
              <a:t>Hồ</a:t>
            </a:r>
            <a:r>
              <a:rPr lang="en-US" b="1" dirty="0">
                <a:solidFill>
                  <a:srgbClr val="C00000"/>
                </a:solidFill>
              </a:rPr>
              <a:t> </a:t>
            </a:r>
            <a:r>
              <a:rPr lang="en-US" b="1" dirty="0" err="1">
                <a:solidFill>
                  <a:srgbClr val="C00000"/>
                </a:solidFill>
              </a:rPr>
              <a:t>Tây</a:t>
            </a:r>
            <a:endParaRPr lang="vi-VN" b="1" dirty="0">
              <a:solidFill>
                <a:srgbClr val="C00000"/>
              </a:solidFill>
            </a:endParaRPr>
          </a:p>
        </p:txBody>
      </p:sp>
    </p:spTree>
    <p:extLst>
      <p:ext uri="{BB962C8B-B14F-4D97-AF65-F5344CB8AC3E}">
        <p14:creationId xmlns:p14="http://schemas.microsoft.com/office/powerpoint/2010/main" val="3649705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260648"/>
            <a:ext cx="6078322"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55576" y="4365104"/>
            <a:ext cx="5328592" cy="461665"/>
          </a:xfrm>
          <a:prstGeom prst="rect">
            <a:avLst/>
          </a:prstGeom>
          <a:noFill/>
        </p:spPr>
        <p:txBody>
          <a:bodyPr wrap="square" rtlCol="0">
            <a:spAutoFit/>
          </a:bodyPr>
          <a:lstStyle/>
          <a:p>
            <a:pPr algn="ctr"/>
            <a:r>
              <a:rPr lang="en-US" sz="2400" b="1" dirty="0" err="1"/>
              <a:t>Quang</a:t>
            </a:r>
            <a:r>
              <a:rPr lang="en-US" sz="2400" b="1" dirty="0"/>
              <a:t> </a:t>
            </a:r>
            <a:r>
              <a:rPr lang="en-US" sz="2400" b="1" dirty="0" err="1"/>
              <a:t>cảnh</a:t>
            </a:r>
            <a:r>
              <a:rPr lang="en-US" sz="2400" b="1" dirty="0"/>
              <a:t> </a:t>
            </a:r>
            <a:r>
              <a:rPr lang="en-US" sz="2400" b="1" dirty="0" err="1"/>
              <a:t>đô</a:t>
            </a:r>
            <a:r>
              <a:rPr lang="en-US" sz="2400" b="1" dirty="0"/>
              <a:t> </a:t>
            </a:r>
            <a:r>
              <a:rPr lang="en-US" sz="2400" b="1" dirty="0" err="1"/>
              <a:t>thị</a:t>
            </a:r>
            <a:endParaRPr lang="vi-VN" sz="2400" b="1" dirty="0"/>
          </a:p>
        </p:txBody>
      </p:sp>
    </p:spTree>
    <p:extLst>
      <p:ext uri="{BB962C8B-B14F-4D97-AF65-F5344CB8AC3E}">
        <p14:creationId xmlns:p14="http://schemas.microsoft.com/office/powerpoint/2010/main" val="33877764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64&quot;/&gt;&lt;/object&gt;&lt;object type=&quot;3&quot; unique_id=&quot;10008&quot;&gt;&lt;property id=&quot;20148&quot; value=&quot;5&quot;/&gt;&lt;property id=&quot;20300&quot; value=&quot;Slide 8&quot;/&gt;&lt;property id=&quot;20307&quot; value=&quot;270&quot;/&gt;&lt;/object&gt;&lt;object type=&quot;3&quot; unique_id=&quot;10009&quot;&gt;&lt;property id=&quot;20148&quot; value=&quot;5&quot;/&gt;&lt;property id=&quot;20300&quot; value=&quot;Slide 9&quot;/&gt;&lt;property id=&quot;20307&quot; value=&quot;269&quot;/&gt;&lt;/object&gt;&lt;object type=&quot;3&quot; unique_id=&quot;10010&quot;&gt;&lt;property id=&quot;20148&quot; value=&quot;5&quot;/&gt;&lt;property id=&quot;20300&quot; value=&quot;Slide 32&quot;/&gt;&lt;property id=&quot;20307&quot; value=&quot;257&quot;/&gt;&lt;/object&gt;&lt;object type=&quot;3&quot; unique_id=&quot;10014&quot;&gt;&lt;property id=&quot;20148&quot; value=&quot;5&quot;/&gt;&lt;property id=&quot;20300&quot; value=&quot;Slide 22&quot;/&gt;&lt;property id=&quot;20307&quot; value=&quot;260&quot;/&gt;&lt;/object&gt;&lt;object type=&quot;3&quot; unique_id=&quot;10282&quot;&gt;&lt;property id=&quot;20148&quot; value=&quot;5&quot;/&gt;&lt;property id=&quot;20300&quot; value=&quot;Slide 26&quot;/&gt;&lt;property id=&quot;20307&quot; value=&quot;274&quot;/&gt;&lt;/object&gt;&lt;object type=&quot;3&quot; unique_id=&quot;10283&quot;&gt;&lt;property id=&quot;20148&quot; value=&quot;5&quot;/&gt;&lt;property id=&quot;20300&quot; value=&quot;Slide 17&quot;/&gt;&lt;property id=&quot;20307&quot; value=&quot;275&quot;/&gt;&lt;/object&gt;&lt;object type=&quot;3&quot; unique_id=&quot;10286&quot;&gt;&lt;property id=&quot;20148&quot; value=&quot;5&quot;/&gt;&lt;property id=&quot;20300&quot; value=&quot;Slide 27&quot;/&gt;&lt;property id=&quot;20307&quot; value=&quot;278&quot;/&gt;&lt;/object&gt;&lt;object type=&quot;3&quot; unique_id=&quot;10554&quot;&gt;&lt;property id=&quot;20148&quot; value=&quot;5&quot;/&gt;&lt;property id=&quot;20300&quot; value=&quot;Slide 21&quot;/&gt;&lt;property id=&quot;20307&quot; value=&quot;286&quot;/&gt;&lt;/object&gt;&lt;object type=&quot;3&quot; unique_id=&quot;10558&quot;&gt;&lt;property id=&quot;20148&quot; value=&quot;5&quot;/&gt;&lt;property id=&quot;20300&quot; value=&quot;Slide 28&quot;/&gt;&lt;property id=&quot;20307&quot; value=&quot;290&quot;/&gt;&lt;/object&gt;&lt;object type=&quot;3&quot; unique_id=&quot;10559&quot;&gt;&lt;property id=&quot;20148&quot; value=&quot;5&quot;/&gt;&lt;property id=&quot;20300&quot; value=&quot;Slide 29&quot;/&gt;&lt;property id=&quot;20307&quot; value=&quot;291&quot;/&gt;&lt;/object&gt;&lt;object type=&quot;3&quot; unique_id=&quot;10560&quot;&gt;&lt;property id=&quot;20148&quot; value=&quot;5&quot;/&gt;&lt;property id=&quot;20300&quot; value=&quot;Slide 25&quot;/&gt;&lt;property id=&quot;20307&quot; value=&quot;292&quot;/&gt;&lt;/object&gt;&lt;object type=&quot;3&quot; unique_id=&quot;11039&quot;&gt;&lt;property id=&quot;20148&quot; value=&quot;5&quot;/&gt;&lt;property id=&quot;20300&quot; value=&quot;Slide 30&quot;/&gt;&lt;property id=&quot;20307&quot; value=&quot;295&quot;/&gt;&lt;/object&gt;&lt;object type=&quot;3&quot; unique_id=&quot;11041&quot;&gt;&lt;property id=&quot;20148&quot; value=&quot;5&quot;/&gt;&lt;property id=&quot;20300&quot; value=&quot;Slide 31&quot;/&gt;&lt;property id=&quot;20307&quot; value=&quot;297&quot;/&gt;&lt;/object&gt;&lt;object type=&quot;3&quot; unique_id=&quot;11469&quot;&gt;&lt;property id=&quot;20148&quot; value=&quot;5&quot;/&gt;&lt;property id=&quot;20300&quot; value=&quot;Slide 6&quot;/&gt;&lt;property id=&quot;20307&quot; value=&quot;306&quot;/&gt;&lt;/object&gt;&lt;object type=&quot;3&quot; unique_id=&quot;11720&quot;&gt;&lt;property id=&quot;20148&quot; value=&quot;5&quot;/&gt;&lt;property id=&quot;20300&quot; value=&quot;Slide 5&quot;/&gt;&lt;property id=&quot;20307&quot; value=&quot;310&quot;/&gt;&lt;/object&gt;&lt;object type=&quot;3&quot; unique_id=&quot;11868&quot;&gt;&lt;property id=&quot;20148&quot; value=&quot;5&quot;/&gt;&lt;property id=&quot;20300&quot; value=&quot;Slide 3&quot;/&gt;&lt;property id=&quot;20307&quot; value=&quot;311&quot;/&gt;&lt;/object&gt;&lt;object type=&quot;3&quot; unique_id=&quot;13342&quot;&gt;&lt;property id=&quot;20148&quot; value=&quot;5&quot;/&gt;&lt;property id=&quot;20300&quot; value=&quot;Slide 4&quot;/&gt;&lt;property id=&quot;20307&quot; value=&quot;314&quot;/&gt;&lt;/object&gt;&lt;object type=&quot;3&quot; unique_id=&quot;13343&quot;&gt;&lt;property id=&quot;20148&quot; value=&quot;5&quot;/&gt;&lt;property id=&quot;20300&quot; value=&quot;Slide 7&quot;/&gt;&lt;property id=&quot;20307&quot; value=&quot;316&quot;/&gt;&lt;/object&gt;&lt;object type=&quot;3&quot; unique_id=&quot;13344&quot;&gt;&lt;property id=&quot;20148&quot; value=&quot;5&quot;/&gt;&lt;property id=&quot;20300&quot; value=&quot;Slide 10&quot;/&gt;&lt;property id=&quot;20307&quot; value=&quot;318&quot;/&gt;&lt;/object&gt;&lt;object type=&quot;3&quot; unique_id=&quot;13345&quot;&gt;&lt;property id=&quot;20148&quot; value=&quot;5&quot;/&gt;&lt;property id=&quot;20300&quot; value=&quot;Slide 11&quot;/&gt;&lt;property id=&quot;20307&quot; value=&quot;319&quot;/&gt;&lt;/object&gt;&lt;object type=&quot;3&quot; unique_id=&quot;13346&quot;&gt;&lt;property id=&quot;20148&quot; value=&quot;5&quot;/&gt;&lt;property id=&quot;20300&quot; value=&quot;Slide 12&quot;/&gt;&lt;property id=&quot;20307&quot; value=&quot;320&quot;/&gt;&lt;/object&gt;&lt;object type=&quot;3&quot; unique_id=&quot;13347&quot;&gt;&lt;property id=&quot;20148&quot; value=&quot;5&quot;/&gt;&lt;property id=&quot;20300&quot; value=&quot;Slide 13&quot;/&gt;&lt;property id=&quot;20307&quot; value=&quot;321&quot;/&gt;&lt;/object&gt;&lt;object type=&quot;3&quot; unique_id=&quot;13348&quot;&gt;&lt;property id=&quot;20148&quot; value=&quot;5&quot;/&gt;&lt;property id=&quot;20300&quot; value=&quot;Slide 14&quot;/&gt;&lt;property id=&quot;20307&quot; value=&quot;322&quot;/&gt;&lt;/object&gt;&lt;object type=&quot;3&quot; unique_id=&quot;13349&quot;&gt;&lt;property id=&quot;20148&quot; value=&quot;5&quot;/&gt;&lt;property id=&quot;20300&quot; value=&quot;Slide 15&quot;/&gt;&lt;property id=&quot;20307&quot; value=&quot;326&quot;/&gt;&lt;/object&gt;&lt;object type=&quot;3&quot; unique_id=&quot;13350&quot;&gt;&lt;property id=&quot;20148&quot; value=&quot;5&quot;/&gt;&lt;property id=&quot;20300&quot; value=&quot;Slide 16&quot;/&gt;&lt;property id=&quot;20307&quot; value=&quot;315&quot;/&gt;&lt;/object&gt;&lt;object type=&quot;3&quot; unique_id=&quot;13351&quot;&gt;&lt;property id=&quot;20148&quot; value=&quot;5&quot;/&gt;&lt;property id=&quot;20300&quot; value=&quot;Slide 18&quot;/&gt;&lt;property id=&quot;20307&quot; value=&quot;327&quot;/&gt;&lt;/object&gt;&lt;object type=&quot;3&quot; unique_id=&quot;13352&quot;&gt;&lt;property id=&quot;20148&quot; value=&quot;5&quot;/&gt;&lt;property id=&quot;20300&quot; value=&quot;Slide 19&quot;/&gt;&lt;property id=&quot;20307&quot; value=&quot;328&quot;/&gt;&lt;/object&gt;&lt;object type=&quot;3&quot; unique_id=&quot;13353&quot;&gt;&lt;property id=&quot;20148&quot; value=&quot;5&quot;/&gt;&lt;property id=&quot;20300&quot; value=&quot;Slide 20&quot;/&gt;&lt;property id=&quot;20307&quot; value=&quot;317&quot;/&gt;&lt;/object&gt;&lt;object type=&quot;3&quot; unique_id=&quot;13354&quot;&gt;&lt;property id=&quot;20148&quot; value=&quot;5&quot;/&gt;&lt;property id=&quot;20300&quot; value=&quot;Slide 23&quot;/&gt;&lt;property id=&quot;20307&quot; value=&quot;324&quot;/&gt;&lt;/object&gt;&lt;object type=&quot;3&quot; unique_id=&quot;13355&quot;&gt;&lt;property id=&quot;20148&quot; value=&quot;5&quot;/&gt;&lt;property id=&quot;20300&quot; value=&quot;Slide 24&quot;/&gt;&lt;property id=&quot;20307&quot; value=&quot;325&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997</TotalTime>
  <Words>1408</Words>
  <Application>Microsoft Office PowerPoint</Application>
  <PresentationFormat>On-screen Show (4:3)</PresentationFormat>
  <Paragraphs>92</Paragraphs>
  <Slides>33</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Times New Roman</vt:lpstr>
      <vt:lpstr>Office Theme</vt:lpstr>
      <vt:lpstr>PowerPoint Presentation</vt:lpstr>
      <vt:lpstr>1. Vị trí địa lí, đặc điểm tự nhiên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Một số đặc điểm về văn hóa, xã hội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Nguyen Thi Ngoc Tram</cp:lastModifiedBy>
  <cp:revision>77</cp:revision>
  <dcterms:created xsi:type="dcterms:W3CDTF">2019-03-10T07:47:24Z</dcterms:created>
  <dcterms:modified xsi:type="dcterms:W3CDTF">2022-04-16T17:06:53Z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2221805</vt:lpwstr>
  </property>
  <property fmtid="{D5CDD505-2E9C-101B-9397-08002B2CF9AE}" pid="3" name="NXPowerLiteSettings">
    <vt:lpwstr>F7000400038000</vt:lpwstr>
  </property>
  <property fmtid="{D5CDD505-2E9C-101B-9397-08002B2CF9AE}" pid="4" name="NXPowerLiteVersion">
    <vt:lpwstr>D6.0.5</vt:lpwstr>
  </property>
</Properties>
</file>