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418" r:id="rId2"/>
    <p:sldId id="414" r:id="rId3"/>
    <p:sldId id="416" r:id="rId4"/>
    <p:sldId id="422" r:id="rId5"/>
    <p:sldId id="331" r:id="rId6"/>
    <p:sldId id="402" r:id="rId7"/>
    <p:sldId id="332" r:id="rId8"/>
    <p:sldId id="401" r:id="rId9"/>
    <p:sldId id="406" r:id="rId10"/>
    <p:sldId id="325" r:id="rId11"/>
    <p:sldId id="427" r:id="rId12"/>
    <p:sldId id="341" r:id="rId13"/>
    <p:sldId id="442" r:id="rId14"/>
    <p:sldId id="408" r:id="rId15"/>
    <p:sldId id="338" r:id="rId16"/>
    <p:sldId id="356" r:id="rId17"/>
    <p:sldId id="390" r:id="rId18"/>
    <p:sldId id="392" r:id="rId19"/>
    <p:sldId id="434" r:id="rId20"/>
    <p:sldId id="438" r:id="rId21"/>
    <p:sldId id="387" r:id="rId22"/>
    <p:sldId id="388" r:id="rId23"/>
    <p:sldId id="423" r:id="rId24"/>
    <p:sldId id="389" r:id="rId25"/>
    <p:sldId id="424" r:id="rId26"/>
    <p:sldId id="393" r:id="rId27"/>
    <p:sldId id="425" r:id="rId28"/>
    <p:sldId id="394" r:id="rId29"/>
    <p:sldId id="409" r:id="rId30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660033"/>
    <a:srgbClr val="CCFFFF"/>
    <a:srgbClr val="FFFFCC"/>
    <a:srgbClr val="CC00FF"/>
    <a:srgbClr val="00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2"/>
    <p:restoredTop sz="94727"/>
  </p:normalViewPr>
  <p:slideViewPr>
    <p:cSldViewPr showGuides="1">
      <p:cViewPr varScale="1">
        <p:scale>
          <a:sx n="68" d="100"/>
          <a:sy n="68" d="100"/>
        </p:scale>
        <p:origin x="136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9492C9-C981-4027-A4FE-2792A81472E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19/04/2022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0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pPr lvl="0" algn="r">
                <a:buNone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224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781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pPr lvl="0" algn="r" eaLnBrk="1" hangingPunct="1"/>
              <a:t>19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166799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B5A788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Vi%E1%BB%87t_Nam" TargetMode="External"/><Relationship Id="rId3" Type="http://schemas.openxmlformats.org/officeDocument/2006/relationships/hyperlink" Target="https://vi.wikipedia.org/wiki/Qu%E1%BA%A3ng_Th%E1%BB%8D,_Qu%E1%BA%A3ng_%C4%90i%E1%BB%81n" TargetMode="External"/><Relationship Id="rId7" Type="http://schemas.openxmlformats.org/officeDocument/2006/relationships/hyperlink" Target="https://vi.wikipedia.org/w/index.php?title=Th%C6%A1_c%C3%A1ch_m%E1%BA%A1ng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Nh%C3%A0_th%C6%A1" TargetMode="External"/><Relationship Id="rId5" Type="http://schemas.openxmlformats.org/officeDocument/2006/relationships/hyperlink" Target="https://vi.wikipedia.org/wiki/Th%E1%BB%ABa_Thi%C3%AAn_Hu%E1%BA%BF" TargetMode="External"/><Relationship Id="rId10" Type="http://schemas.openxmlformats.org/officeDocument/2006/relationships/hyperlink" Target="https://vi.wikipedia.org/wiki/Ch%C3%ADnh_tr%E1%BB%8B_Vi%E1%BB%87t_Nam" TargetMode="External"/><Relationship Id="rId4" Type="http://schemas.openxmlformats.org/officeDocument/2006/relationships/hyperlink" Target="https://vi.wikipedia.org/wiki/Qu%E1%BA%A3ng_%C4%90i%E1%BB%81n" TargetMode="External"/><Relationship Id="rId9" Type="http://schemas.openxmlformats.org/officeDocument/2006/relationships/hyperlink" Target="https://vi.wikipedia.org/wiki/Ch%C3%ADnh_kh%C3%A1ch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21"/>
          <p:cNvSpPr>
            <a:spLocks noTextEdit="1"/>
          </p:cNvSpPr>
          <p:nvPr/>
        </p:nvSpPr>
        <p:spPr>
          <a:xfrm>
            <a:off x="242888" y="3733800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Bầm</a:t>
            </a:r>
            <a:r>
              <a:rPr 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endParaRPr 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197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0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1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2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3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99435" y="1307044"/>
            <a:ext cx="8508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/>
          <p:nvPr/>
        </p:nvSpPr>
        <p:spPr>
          <a:xfrm>
            <a:off x="2819400" y="609600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8"/>
          <p:cNvSpPr txBox="1"/>
          <p:nvPr/>
        </p:nvSpPr>
        <p:spPr>
          <a:xfrm>
            <a:off x="3352800" y="1447800"/>
            <a:ext cx="3124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-152400" y="1828800"/>
            <a:ext cx="8077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1 : Từ đầu ….. mạ non.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1" name="Text Box 11"/>
          <p:cNvSpPr txBox="1"/>
          <p:nvPr/>
        </p:nvSpPr>
        <p:spPr>
          <a:xfrm>
            <a:off x="228600" y="2743200"/>
            <a:ext cx="8763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 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2 : Mạ non……….bấy nhiêu.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2" name="Text Box 12"/>
          <p:cNvSpPr txBox="1"/>
          <p:nvPr/>
        </p:nvSpPr>
        <p:spPr>
          <a:xfrm>
            <a:off x="609600" y="4419600"/>
            <a:ext cx="6096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Đoạn 4: Phần còn lại 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8439" name="Oval 13"/>
          <p:cNvSpPr/>
          <p:nvPr/>
        </p:nvSpPr>
        <p:spPr>
          <a:xfrm>
            <a:off x="876300" y="754063"/>
            <a:ext cx="6248400" cy="6858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3D9999"/>
            </a:prstShdw>
          </a:effectLst>
        </p:spPr>
        <p:txBody>
          <a:bodyPr wrap="none" anchor="ctr" anchorCtr="0"/>
          <a:lstStyle/>
          <a:p>
            <a:r>
              <a:rPr sz="4000" b="1" dirty="0">
                <a:solidFill>
                  <a:srgbClr val="660033"/>
                </a:solidFill>
                <a:latin typeface="Tahoma" panose="020B0604030504040204" pitchFamily="34" charset="0"/>
              </a:rPr>
              <a:t>Chia làm 4 đoạn</a:t>
            </a:r>
          </a:p>
        </p:txBody>
      </p:sp>
      <p:pic>
        <p:nvPicPr>
          <p:cNvPr id="18440" name="Picture 14" descr="Gio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0292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5" name="Text Box 15"/>
          <p:cNvSpPr txBox="1"/>
          <p:nvPr/>
        </p:nvSpPr>
        <p:spPr>
          <a:xfrm>
            <a:off x="0" y="3581400"/>
            <a:ext cx="8458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* Đoạn 3: Bầm ơi …. sáu mươi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9"/>
          <p:cNvSpPr/>
          <p:nvPr/>
        </p:nvSpPr>
        <p:spPr>
          <a:xfrm>
            <a:off x="800100" y="12192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9459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0" name="Text Box 3"/>
          <p:cNvSpPr txBox="1"/>
          <p:nvPr/>
        </p:nvSpPr>
        <p:spPr>
          <a:xfrm>
            <a:off x="1143000" y="228600"/>
            <a:ext cx="7467600" cy="704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thăm mẹ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có đứa con xa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ruộng cấy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bầm cấy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ướt áo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trăm núi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đánh giặc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tiền tuyến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yêu nước ,cả đôi mẹ hiền .(TỐ HỮU) </a:t>
            </a:r>
          </a:p>
          <a:p>
            <a:pPr eaLnBrk="1" hangingPunct="1">
              <a:spcBef>
                <a:spcPct val="50000"/>
              </a:spcBef>
            </a:pPr>
            <a:endParaRPr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2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3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4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5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6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7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8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9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70" name="Text Box 37"/>
          <p:cNvSpPr txBox="1"/>
          <p:nvPr/>
        </p:nvSpPr>
        <p:spPr>
          <a:xfrm>
            <a:off x="3924300" y="-95250"/>
            <a:ext cx="2133600" cy="523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sz="28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pic>
        <p:nvPicPr>
          <p:cNvPr id="19471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2" name="Left Brace 25"/>
          <p:cNvSpPr/>
          <p:nvPr/>
        </p:nvSpPr>
        <p:spPr>
          <a:xfrm>
            <a:off x="1219200" y="533400"/>
            <a:ext cx="457200" cy="19050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3" name="Rectangle 31"/>
          <p:cNvSpPr/>
          <p:nvPr/>
        </p:nvSpPr>
        <p:spPr>
          <a:xfrm>
            <a:off x="876300" y="48006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9474" name="Rectangle 32"/>
          <p:cNvSpPr/>
          <p:nvPr/>
        </p:nvSpPr>
        <p:spPr>
          <a:xfrm>
            <a:off x="673100" y="62865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9475" name="Rectangle 30"/>
          <p:cNvSpPr/>
          <p:nvPr/>
        </p:nvSpPr>
        <p:spPr>
          <a:xfrm>
            <a:off x="876300" y="29718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9476" name="Left Brace 26"/>
          <p:cNvSpPr/>
          <p:nvPr/>
        </p:nvSpPr>
        <p:spPr>
          <a:xfrm>
            <a:off x="1295400" y="2590800"/>
            <a:ext cx="457200" cy="1295400"/>
          </a:xfrm>
          <a:prstGeom prst="leftBrace">
            <a:avLst>
              <a:gd name="adj1" fmla="val 8329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7" name="Left Brace 27"/>
          <p:cNvSpPr/>
          <p:nvPr/>
        </p:nvSpPr>
        <p:spPr>
          <a:xfrm>
            <a:off x="1295400" y="4140200"/>
            <a:ext cx="457200" cy="19050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8" name="Left Brace 28"/>
          <p:cNvSpPr/>
          <p:nvPr/>
        </p:nvSpPr>
        <p:spPr>
          <a:xfrm>
            <a:off x="1066800" y="6248400"/>
            <a:ext cx="381000" cy="6096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9" name="Left Brace 33"/>
          <p:cNvSpPr/>
          <p:nvPr/>
        </p:nvSpPr>
        <p:spPr>
          <a:xfrm>
            <a:off x="1289050" y="2590800"/>
            <a:ext cx="457200" cy="1295400"/>
          </a:xfrm>
          <a:prstGeom prst="leftBrace">
            <a:avLst>
              <a:gd name="adj1" fmla="val 8329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Straight Connector 5"/>
          <p:cNvCxnSpPr/>
          <p:nvPr/>
        </p:nvCxnSpPr>
        <p:spPr>
          <a:xfrm rot="5400000">
            <a:off x="2933700" y="3770313"/>
            <a:ext cx="3581400" cy="1587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483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TextBox 10"/>
          <p:cNvSpPr txBox="1"/>
          <p:nvPr/>
        </p:nvSpPr>
        <p:spPr>
          <a:xfrm>
            <a:off x="2590800" y="944563"/>
            <a:ext cx="38100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 ( trích)  </a:t>
            </a:r>
          </a:p>
          <a:p>
            <a:pPr algn="l" eaLnBrk="1" hangingPunct="1"/>
            <a:endParaRPr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Rectangle 11"/>
          <p:cNvSpPr/>
          <p:nvPr/>
        </p:nvSpPr>
        <p:spPr>
          <a:xfrm>
            <a:off x="4953000" y="1614488"/>
            <a:ext cx="3200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Rectangle 2"/>
          <p:cNvSpPr/>
          <p:nvPr/>
        </p:nvSpPr>
        <p:spPr>
          <a:xfrm>
            <a:off x="304800" y="1752600"/>
            <a:ext cx="3048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7" name="Rectangle 2"/>
          <p:cNvSpPr/>
          <p:nvPr/>
        </p:nvSpPr>
        <p:spPr>
          <a:xfrm>
            <a:off x="5394325" y="2347913"/>
            <a:ext cx="352107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488" name="TextBox 3"/>
          <p:cNvSpPr txBox="1"/>
          <p:nvPr/>
        </p:nvSpPr>
        <p:spPr>
          <a:xfrm>
            <a:off x="3429000" y="228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Tìm từ cần nhấn mạnh và ngắt nghỉ hơi</a:t>
            </a:r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5"/>
          <p:cNvCxnSpPr/>
          <p:nvPr/>
        </p:nvCxnSpPr>
        <p:spPr>
          <a:xfrm rot="5400000">
            <a:off x="4164013" y="4086225"/>
            <a:ext cx="35814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531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Rectangle 11"/>
          <p:cNvSpPr/>
          <p:nvPr/>
        </p:nvSpPr>
        <p:spPr>
          <a:xfrm>
            <a:off x="6148388" y="1152525"/>
            <a:ext cx="2971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2"/>
          <p:cNvSpPr/>
          <p:nvPr/>
        </p:nvSpPr>
        <p:spPr>
          <a:xfrm>
            <a:off x="101600" y="1828800"/>
            <a:ext cx="3581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535" name="Rectangle 2"/>
          <p:cNvSpPr/>
          <p:nvPr/>
        </p:nvSpPr>
        <p:spPr>
          <a:xfrm>
            <a:off x="5943600" y="18415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06529" name="Text Box 33"/>
          <p:cNvSpPr txBox="1"/>
          <p:nvPr/>
        </p:nvSpPr>
        <p:spPr>
          <a:xfrm>
            <a:off x="5943600" y="2451100"/>
            <a:ext cx="3581400" cy="3478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 tiền tuyến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95262" y="2828925"/>
            <a:ext cx="6402387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68763"/>
            <a:ext cx="5791200" cy="184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endParaRPr lang="vi-VN" altLang="x-none" dirty="0">
              <a:latin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33600" y="2828925"/>
            <a:ext cx="114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63950" y="2908300"/>
            <a:ext cx="1174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78936" y="3465513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94150" y="3455988"/>
            <a:ext cx="117475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5038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00400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514600" y="5257800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ATO1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10600" cy="581183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AutoShape 3">
            <a:hlinkClick r:id="" action="ppaction://noaction"/>
          </p:cNvPr>
          <p:cNvSpPr/>
          <p:nvPr/>
        </p:nvSpPr>
        <p:spPr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76200" y="5811838"/>
            <a:ext cx="9220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Khe:đường nước chảy hẹp giữa hai vách núi hoặc sườn dốc.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fc9a945d4be1f9e"/>
          <p:cNvPicPr>
            <a:picLocks noGrp="1" noChangeAspect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81000"/>
            <a:ext cx="7437438" cy="4876800"/>
          </a:xfrm>
          <a:ln/>
        </p:spPr>
      </p:pic>
      <p:sp>
        <p:nvSpPr>
          <p:cNvPr id="24579" name="Text Box 4"/>
          <p:cNvSpPr txBox="1"/>
          <p:nvPr/>
        </p:nvSpPr>
        <p:spPr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endParaRPr lang="vi-VN" altLang="x-none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0" y="5734050"/>
            <a:ext cx="91440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Đon: bó (dùng trong các trường hợp: đon mạ, đon lúa,…)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-11112" y="4978400"/>
            <a:ext cx="9501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Mưa phùn: (mưa hạt nhỏ kéo dài nhiều ngày kèm theo gió bấc )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25604" name="imgb" descr="mu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24900" cy="475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IMG_3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5240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B60C6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60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tuyến: Tuyến trước, nơi trực tiếp chiến đấu với địch.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429000" y="2590800"/>
          <a:ext cx="2590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4" imgW="1820863" imgH="2530475" progId="">
                  <p:embed/>
                </p:oleObj>
              </mc:Choice>
              <mc:Fallback>
                <p:oleObj r:id="rId4" imgW="1820863" imgH="25304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2590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WordArt 3"/>
          <p:cNvSpPr>
            <a:spLocks noTextEdit="1"/>
          </p:cNvSpPr>
          <p:nvPr/>
        </p:nvSpPr>
        <p:spPr>
          <a:xfrm>
            <a:off x="838200" y="1066800"/>
            <a:ext cx="7162800" cy="3657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</a:rPr>
              <a:t>Luyện đọc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0"/>
            <a:ext cx="1481137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3733800" y="3505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</a:pPr>
            <a:endParaRPr lang="vi-VN" altLang="en-US" sz="2800" dirty="0">
              <a:solidFill>
                <a:srgbClr val="003300"/>
              </a:solidFill>
              <a:latin typeface="VNI-Times" pitchFamily="2" charset="0"/>
            </a:endParaRPr>
          </a:p>
        </p:txBody>
      </p:sp>
      <p:graphicFrame>
        <p:nvGraphicFramePr>
          <p:cNvPr id="922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7924800" y="0"/>
          <a:ext cx="12192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4" imgW="1060704" imgH="1335024" progId="">
                  <p:embed/>
                </p:oleObj>
              </mc:Choice>
              <mc:Fallback>
                <p:oleObj r:id="rId4" imgW="1060704" imgH="1335024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12192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5"/>
          <p:cNvSpPr txBox="1"/>
          <p:nvPr/>
        </p:nvSpPr>
        <p:spPr>
          <a:xfrm>
            <a:off x="-7937" y="4024313"/>
            <a:ext cx="9942512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đầu tiên</a:t>
            </a:r>
            <a:endParaRPr lang="en-US" altLang="en-US" sz="8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304871"/>
            <a:ext cx="73734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699" name="Text Box 3"/>
          <p:cNvSpPr txBox="1"/>
          <p:nvPr/>
        </p:nvSpPr>
        <p:spPr>
          <a:xfrm>
            <a:off x="1600200" y="196850"/>
            <a:ext cx="4724400" cy="6661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  ruộng cấy  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  bầm cấy  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 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  ướt áo 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trăm núi 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đánh giặc  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  tiền tuyến 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 yêu nước, cả đôi mẹ hiền .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2" name="Line 6"/>
          <p:cNvSpPr/>
          <p:nvPr/>
        </p:nvSpPr>
        <p:spPr>
          <a:xfrm>
            <a:off x="4876800" y="914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4" name="Line 8"/>
          <p:cNvSpPr/>
          <p:nvPr/>
        </p:nvSpPr>
        <p:spPr>
          <a:xfrm>
            <a:off x="4038600" y="35052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6" name="Line 10"/>
          <p:cNvSpPr/>
          <p:nvPr/>
        </p:nvSpPr>
        <p:spPr>
          <a:xfrm>
            <a:off x="4495800" y="24003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6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8" name="Line 12"/>
          <p:cNvSpPr/>
          <p:nvPr/>
        </p:nvSpPr>
        <p:spPr>
          <a:xfrm>
            <a:off x="3810000" y="1676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9" name="Text Box 13"/>
          <p:cNvSpPr txBox="1"/>
          <p:nvPr/>
        </p:nvSpPr>
        <p:spPr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0" name="Line 14"/>
          <p:cNvSpPr/>
          <p:nvPr/>
        </p:nvSpPr>
        <p:spPr>
          <a:xfrm>
            <a:off x="2286000" y="1676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0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1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3" name="Line 17"/>
          <p:cNvSpPr/>
          <p:nvPr/>
        </p:nvSpPr>
        <p:spPr>
          <a:xfrm>
            <a:off x="3810000" y="38862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3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5" name="Line 19"/>
          <p:cNvSpPr/>
          <p:nvPr/>
        </p:nvSpPr>
        <p:spPr>
          <a:xfrm>
            <a:off x="2971800" y="23876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5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7" name="Line 21"/>
          <p:cNvSpPr/>
          <p:nvPr/>
        </p:nvSpPr>
        <p:spPr>
          <a:xfrm>
            <a:off x="3886200" y="3124200"/>
            <a:ext cx="914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7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9" name="Line 23"/>
          <p:cNvSpPr/>
          <p:nvPr/>
        </p:nvSpPr>
        <p:spPr>
          <a:xfrm>
            <a:off x="3657600" y="12954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0" name="Line 24"/>
          <p:cNvSpPr/>
          <p:nvPr/>
        </p:nvSpPr>
        <p:spPr>
          <a:xfrm flipH="1">
            <a:off x="35941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1" name="Line 25"/>
          <p:cNvSpPr/>
          <p:nvPr/>
        </p:nvSpPr>
        <p:spPr>
          <a:xfrm flipH="1">
            <a:off x="58674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2" name="Line 26"/>
          <p:cNvSpPr/>
          <p:nvPr/>
        </p:nvSpPr>
        <p:spPr>
          <a:xfrm flipH="1">
            <a:off x="59436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3" name="Line 27"/>
          <p:cNvSpPr/>
          <p:nvPr/>
        </p:nvSpPr>
        <p:spPr>
          <a:xfrm flipH="1">
            <a:off x="45974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4" name="Line 28"/>
          <p:cNvSpPr/>
          <p:nvPr/>
        </p:nvSpPr>
        <p:spPr>
          <a:xfrm flipH="1">
            <a:off x="3556000" y="2552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5" name="Line 29"/>
          <p:cNvSpPr/>
          <p:nvPr/>
        </p:nvSpPr>
        <p:spPr>
          <a:xfrm flipH="1">
            <a:off x="4648200" y="1828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6" name="Line 30"/>
          <p:cNvSpPr/>
          <p:nvPr/>
        </p:nvSpPr>
        <p:spPr>
          <a:xfrm flipH="1">
            <a:off x="3060700" y="7239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7" name="Line 31"/>
          <p:cNvSpPr/>
          <p:nvPr/>
        </p:nvSpPr>
        <p:spPr>
          <a:xfrm flipH="1">
            <a:off x="3708400" y="2959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8" name="Line 32"/>
          <p:cNvSpPr/>
          <p:nvPr/>
        </p:nvSpPr>
        <p:spPr>
          <a:xfrm flipH="1">
            <a:off x="3835400" y="3314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9" name="Line 33"/>
          <p:cNvSpPr/>
          <p:nvPr/>
        </p:nvSpPr>
        <p:spPr>
          <a:xfrm flipH="1">
            <a:off x="4559300" y="2578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0" name="Line 34"/>
          <p:cNvSpPr/>
          <p:nvPr/>
        </p:nvSpPr>
        <p:spPr>
          <a:xfrm flipH="1">
            <a:off x="4038600" y="4419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1" name="Line 35"/>
          <p:cNvSpPr/>
          <p:nvPr/>
        </p:nvSpPr>
        <p:spPr>
          <a:xfrm flipH="1">
            <a:off x="4241800" y="4000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2" name="Line 36"/>
          <p:cNvSpPr/>
          <p:nvPr/>
        </p:nvSpPr>
        <p:spPr>
          <a:xfrm flipH="1">
            <a:off x="3517900" y="1079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2" name="Text Box 37"/>
          <p:cNvSpPr txBox="1"/>
          <p:nvPr/>
        </p:nvSpPr>
        <p:spPr>
          <a:xfrm>
            <a:off x="3429000" y="0"/>
            <a:ext cx="18288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183334" name="Line 38"/>
          <p:cNvSpPr/>
          <p:nvPr/>
        </p:nvSpPr>
        <p:spPr>
          <a:xfrm flipH="1">
            <a:off x="4267200" y="5105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5" name="Line 39"/>
          <p:cNvSpPr/>
          <p:nvPr/>
        </p:nvSpPr>
        <p:spPr>
          <a:xfrm flipH="1">
            <a:off x="3200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6" name="Line 40"/>
          <p:cNvSpPr/>
          <p:nvPr/>
        </p:nvSpPr>
        <p:spPr>
          <a:xfrm flipH="1">
            <a:off x="4635500" y="685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7" name="Line 41"/>
          <p:cNvSpPr/>
          <p:nvPr/>
        </p:nvSpPr>
        <p:spPr>
          <a:xfrm flipH="1">
            <a:off x="4267200" y="4800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8" name="Line 42"/>
          <p:cNvSpPr/>
          <p:nvPr/>
        </p:nvSpPr>
        <p:spPr>
          <a:xfrm flipH="1">
            <a:off x="3352800" y="4724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9" name="Line 43"/>
          <p:cNvSpPr/>
          <p:nvPr/>
        </p:nvSpPr>
        <p:spPr>
          <a:xfrm flipH="1">
            <a:off x="3048000" y="6629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0" name="Line 44"/>
          <p:cNvSpPr/>
          <p:nvPr/>
        </p:nvSpPr>
        <p:spPr>
          <a:xfrm flipH="1">
            <a:off x="44958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1" name="Line 45"/>
          <p:cNvSpPr/>
          <p:nvPr/>
        </p:nvSpPr>
        <p:spPr>
          <a:xfrm flipH="1">
            <a:off x="34036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2" name="Line 46"/>
          <p:cNvSpPr/>
          <p:nvPr/>
        </p:nvSpPr>
        <p:spPr>
          <a:xfrm flipH="1">
            <a:off x="4038600" y="5867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3" name="Line 47"/>
          <p:cNvSpPr/>
          <p:nvPr/>
        </p:nvSpPr>
        <p:spPr>
          <a:xfrm flipH="1">
            <a:off x="4343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4" name="Line 48"/>
          <p:cNvSpPr/>
          <p:nvPr/>
        </p:nvSpPr>
        <p:spPr>
          <a:xfrm>
            <a:off x="5029200" y="46228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6" name="Line 50"/>
          <p:cNvSpPr/>
          <p:nvPr/>
        </p:nvSpPr>
        <p:spPr>
          <a:xfrm>
            <a:off x="3124200" y="60960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7" name="Line 51"/>
          <p:cNvSpPr/>
          <p:nvPr/>
        </p:nvSpPr>
        <p:spPr>
          <a:xfrm>
            <a:off x="4267200" y="53340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9746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3349" name="Line 53"/>
          <p:cNvSpPr/>
          <p:nvPr/>
        </p:nvSpPr>
        <p:spPr>
          <a:xfrm>
            <a:off x="5257800" y="20574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8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1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1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1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1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RHZ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274637"/>
            <a:ext cx="88392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2286000" y="3352800"/>
            <a:ext cx="403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1828800" y="2438400"/>
            <a:ext cx="548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5" name="WordArt 5"/>
          <p:cNvSpPr>
            <a:spLocks noTextEdit="1"/>
          </p:cNvSpPr>
          <p:nvPr/>
        </p:nvSpPr>
        <p:spPr>
          <a:xfrm>
            <a:off x="1066800" y="2209800"/>
            <a:ext cx="73914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effectLst>
                  <a:prstShdw prst="shdw16" dir="16200000">
                    <a:srgbClr val="808080">
                      <a:alpha val="50000"/>
                    </a:srgbClr>
                  </a:prstShdw>
                </a:effectLst>
                <a:latin typeface="+mn-lt" charset="0"/>
                <a:ea typeface="+mn-lt" charset="0"/>
              </a:rPr>
              <a:t>TÌM HIỂU BÀI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685800" y="152400"/>
            <a:ext cx="2819400" cy="6461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3600" dirty="0">
              <a:latin typeface="Tahoma" panose="020B0604030504040204" pitchFamily="34" charset="0"/>
            </a:endParaRPr>
          </a:p>
        </p:txBody>
      </p:sp>
      <p:sp>
        <p:nvSpPr>
          <p:cNvPr id="31747" name="TextBox 2"/>
          <p:cNvSpPr txBox="1"/>
          <p:nvPr/>
        </p:nvSpPr>
        <p:spPr>
          <a:xfrm>
            <a:off x="0" y="-28575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Điều gì gợi cho anh chiến sĩ nhớ tới mẹ? Anh nhớ hình ảnh 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mẹ?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3338" y="1143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Cảnh chiều đông mưa phùn, gió bấc 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 chiến sĩ thầm nhớ tới người mẹ nơi quê nh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3338" y="260985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Anh nhớ hình ảnh mẹ lội dưới ruộng sâu cấy lúa, chân ngập trong bùn, mẹ run vì rét.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2038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0"/>
            <a:ext cx="4876800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497763" cy="1828800"/>
          </a:xfrm>
        </p:spPr>
        <p:txBody>
          <a:bodyPr anchor="ctr">
            <a:noAutofit/>
          </a:bodyPr>
          <a:lstStyle/>
          <a:p>
            <a:pPr eaLnBrk="1" hangingPunct="1">
              <a:buNone/>
            </a:pP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1:</a:t>
            </a: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x-none" sz="6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86000"/>
            <a:ext cx="7253808" cy="17851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nhớ thương mẹ nơi quê nh</a:t>
            </a:r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55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Box 1"/>
          <p:cNvSpPr txBox="1"/>
          <p:nvPr/>
        </p:nvSpPr>
        <p:spPr>
          <a:xfrm>
            <a:off x="-200025" y="-68262"/>
            <a:ext cx="9372600" cy="3478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Ruột gan bầm lại thương con mấy lần.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Mưa phùn ướt áo tứ thân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bao nhiêu hạt, thương bầm bấy nhiêu!</a:t>
            </a:r>
            <a:endParaRPr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eaLnBrk="1" hangingPunct="1"/>
            <a:r>
              <a:rPr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36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-200025" y="3409950"/>
            <a:ext cx="101346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Tình cảm của người mẹ đối với con:</a:t>
            </a:r>
          </a:p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Ruột gan bầm lại thương con mấy lần.</a:t>
            </a:r>
          </a:p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của người con đối với mẹ: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Mưa phùn ướt áo tứ thân 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Mưa bao nhiêu hạt thương bầm bấy nhiêu!</a:t>
            </a:r>
          </a:p>
          <a:p>
            <a:pPr algn="l" eaLnBrk="1" hangingPunct="1"/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062" name="Line 6"/>
          <p:cNvSpPr/>
          <p:nvPr/>
        </p:nvSpPr>
        <p:spPr>
          <a:xfrm>
            <a:off x="4508500" y="4525963"/>
            <a:ext cx="2120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3" name="Line 7"/>
          <p:cNvSpPr/>
          <p:nvPr/>
        </p:nvSpPr>
        <p:spPr>
          <a:xfrm flipV="1">
            <a:off x="5181600" y="6705600"/>
            <a:ext cx="35052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4" name="Line 8"/>
          <p:cNvSpPr/>
          <p:nvPr/>
        </p:nvSpPr>
        <p:spPr>
          <a:xfrm>
            <a:off x="1447800" y="6705600"/>
            <a:ext cx="25146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5" name="Line 9"/>
          <p:cNvSpPr/>
          <p:nvPr/>
        </p:nvSpPr>
        <p:spPr>
          <a:xfrm>
            <a:off x="4457700" y="5105400"/>
            <a:ext cx="3771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TextBox 2"/>
          <p:cNvSpPr txBox="1"/>
          <p:nvPr/>
        </p:nvSpPr>
        <p:spPr>
          <a:xfrm>
            <a:off x="152400" y="220980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những hình ảnh so sánh thể hiện tình cảm mẹ con thắm thiết, sâu nặng.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7763" cy="48006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buNone/>
            </a:pP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2:</a:t>
            </a: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 cảm thắm thiết, sâu nặng giữa hai mẹ con chiến sĩ.</a:t>
            </a:r>
            <a:endParaRPr lang="vi-VN" altLang="x-none" sz="6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/>
          <p:nvPr/>
        </p:nvSpPr>
        <p:spPr>
          <a:xfrm>
            <a:off x="28575" y="2295525"/>
            <a:ext cx="9420225" cy="31702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Anh dùng cách nói so sánh: 	</a:t>
            </a:r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	</a:t>
            </a:r>
          </a:p>
          <a:p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   </a:t>
            </a:r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Con đi trăm núi ngàn khe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Chưa bằng muôn nỗi tái tê lòng bầm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Con đi đánh giặc mười năm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Chưa bằng khó nhọc đời bầm sáu mươi.</a:t>
            </a:r>
          </a:p>
        </p:txBody>
      </p:sp>
      <p:sp>
        <p:nvSpPr>
          <p:cNvPr id="35843" name="Rectangle 4"/>
          <p:cNvSpPr/>
          <p:nvPr/>
        </p:nvSpPr>
        <p:spPr>
          <a:xfrm>
            <a:off x="152400" y="762000"/>
            <a:ext cx="8229600" cy="19383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sz="4000" b="1" dirty="0">
                <a:solidFill>
                  <a:srgbClr val="0000CC"/>
                </a:solidFill>
                <a:latin typeface="Tahoma" panose="020B0604030504040204" pitchFamily="34" charset="0"/>
              </a:rPr>
              <a:t>3/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Anh chiến sĩ đã dùng cách nói như thế nào để làm yên lòng mẹ? </a:t>
            </a:r>
          </a:p>
          <a:p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177160" name="Line 8"/>
          <p:cNvSpPr/>
          <p:nvPr/>
        </p:nvSpPr>
        <p:spPr>
          <a:xfrm>
            <a:off x="533400" y="5429250"/>
            <a:ext cx="2286000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  <p:sp>
        <p:nvSpPr>
          <p:cNvPr id="177161" name="Line 9"/>
          <p:cNvSpPr/>
          <p:nvPr/>
        </p:nvSpPr>
        <p:spPr>
          <a:xfrm>
            <a:off x="990600" y="4191000"/>
            <a:ext cx="2551113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650" y="1447800"/>
            <a:ext cx="7497763" cy="9906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8255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43000" y="973138"/>
            <a:ext cx="8401050" cy="19812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buNone/>
            </a:pPr>
            <a:r>
              <a:rPr sz="6000" dirty="0">
                <a:solidFill>
                  <a:srgbClr val="57231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3:</a:t>
            </a:r>
            <a:endParaRPr lang="vi-VN" altLang="x-none" sz="6000" dirty="0">
              <a:solidFill>
                <a:srgbClr val="572314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200400"/>
            <a:ext cx="9073008" cy="263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mẹ yên lòng ở quê nh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5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sz="55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/>
          <p:nvPr/>
        </p:nvSpPr>
        <p:spPr>
          <a:xfrm>
            <a:off x="685800" y="4763"/>
            <a:ext cx="8839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 </a:t>
            </a:r>
            <a:r>
              <a:rPr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lời tâm tình của người chiến sĩ, em nghĩ gì về người mẹ của anh?</a:t>
            </a:r>
            <a:endParaRPr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73038" y="1204913"/>
            <a:ext cx="9144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mẹ của 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phụ nữ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hình: chịu thương, chịu khó, hiền hậu, đầy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con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65760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anh chiến sỹ l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0" y="4572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con hiếu thảo, gi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tình yêu thương mẹ, yêu đất nước biết đặt tình yêu mẹ bên tình yêu đất nước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traight Connector 5"/>
          <p:cNvCxnSpPr/>
          <p:nvPr/>
        </p:nvCxnSpPr>
        <p:spPr>
          <a:xfrm rot="5400000">
            <a:off x="4633913" y="3527425"/>
            <a:ext cx="27432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15" name="TextBox 3"/>
          <p:cNvSpPr txBox="1"/>
          <p:nvPr/>
        </p:nvSpPr>
        <p:spPr>
          <a:xfrm>
            <a:off x="3429000" y="609600"/>
            <a:ext cx="1243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24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8" name="Rectangle 2"/>
          <p:cNvSpPr/>
          <p:nvPr/>
        </p:nvSpPr>
        <p:spPr>
          <a:xfrm>
            <a:off x="1219200" y="1752600"/>
            <a:ext cx="21336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28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8919" name="TextBox 2"/>
          <p:cNvSpPr txBox="1"/>
          <p:nvPr/>
        </p:nvSpPr>
        <p:spPr>
          <a:xfrm>
            <a:off x="1981200" y="152400"/>
            <a:ext cx="5410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6 tháng  4 năm 2016</a:t>
            </a:r>
          </a:p>
          <a:p>
            <a:pPr algn="l" eaLnBrk="1" hangingPunct="1"/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2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0" name="Rectangle 2"/>
          <p:cNvSpPr/>
          <p:nvPr/>
        </p:nvSpPr>
        <p:spPr>
          <a:xfrm>
            <a:off x="6019800" y="1828800"/>
            <a:ext cx="21336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8921" name="Text Box 33"/>
          <p:cNvSpPr txBox="1"/>
          <p:nvPr/>
        </p:nvSpPr>
        <p:spPr>
          <a:xfrm>
            <a:off x="5257800" y="2438400"/>
            <a:ext cx="3581400" cy="2462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 tiền tuyến</a:t>
            </a:r>
          </a:p>
        </p:txBody>
      </p:sp>
      <p:sp>
        <p:nvSpPr>
          <p:cNvPr id="38923" name="TextBox 2"/>
          <p:cNvSpPr txBox="1"/>
          <p:nvPr/>
        </p:nvSpPr>
        <p:spPr>
          <a:xfrm>
            <a:off x="1828800" y="0"/>
            <a:ext cx="5486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-38100" y="5402263"/>
            <a:ext cx="9448800" cy="230832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thơ ca ngợi tình cảm thắm thiết, sâu nặng của người chiến </a:t>
            </a:r>
            <a:r>
              <a:rPr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ngoài tiền tuyến và người mẹ tần tảo , giàu tình yêu thương con nơi quê nhà .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5" name="TextBox 2"/>
          <p:cNvSpPr txBox="1"/>
          <p:nvPr/>
        </p:nvSpPr>
        <p:spPr>
          <a:xfrm>
            <a:off x="3582988" y="4786313"/>
            <a:ext cx="2817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6" name="TextBox 21"/>
          <p:cNvSpPr txBox="1"/>
          <p:nvPr/>
        </p:nvSpPr>
        <p:spPr>
          <a:xfrm>
            <a:off x="-53975" y="2824163"/>
            <a:ext cx="64023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Ai về / thăm mẹ / quê ta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Chiều nay / có đứa con xa / nhớ thầm..//</a:t>
            </a:r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38927" name="TextBox 22"/>
          <p:cNvSpPr txBox="1"/>
          <p:nvPr/>
        </p:nvSpPr>
        <p:spPr>
          <a:xfrm>
            <a:off x="-139700" y="3956050"/>
            <a:ext cx="64023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Bầm ơi có rét không bầm?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Heo heo gió núi,/ lâm thâm mưa phùn//</a:t>
            </a:r>
            <a:endParaRPr lang="vi-VN" altLang="x-none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152400" y="838200"/>
            <a:ext cx="8648700" cy="2124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hãy đọc đoạn 1 của b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Tập đọc “Công việc đầu tiên”. V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lời câu hỏi: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381000" y="3505200"/>
            <a:ext cx="8458200" cy="1825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Công việc đầu tiên anh Ba giao cho chị Út l</a:t>
            </a:r>
            <a:r>
              <a:rPr sz="40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sz="4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7801610" cy="54622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chọn ý đúng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câu sau: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muốn được thoát li vì: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yêu nước, yêu nhân dân.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ham hoạt động, muốn l</a:t>
            </a:r>
            <a:r>
              <a:rPr sz="36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m được nhiều việc cho cách mạng.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không muốn ở với gia đình.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Ý a v</a:t>
            </a:r>
            <a:r>
              <a:rPr sz="36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b đúng.</a:t>
            </a:r>
            <a:endParaRPr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608513" y="4419600"/>
            <a:ext cx="4192588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 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 nhân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Tiến trình 4"/>
          <p:cNvSpPr/>
          <p:nvPr/>
        </p:nvSpPr>
        <p:spPr>
          <a:xfrm>
            <a:off x="3276600" y="304800"/>
            <a:ext cx="20574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0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2992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/>
          <p:nvPr/>
        </p:nvSpPr>
        <p:spPr>
          <a:xfrm>
            <a:off x="3276600" y="7620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TextBox 2"/>
          <p:cNvSpPr txBox="1"/>
          <p:nvPr/>
        </p:nvSpPr>
        <p:spPr>
          <a:xfrm>
            <a:off x="3014663" y="1497013"/>
            <a:ext cx="2590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Bầm ơi</a:t>
            </a:r>
          </a:p>
          <a:p>
            <a:pPr algn="l" eaLnBrk="1" hangingPunct="1"/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967038" y="2165350"/>
            <a:ext cx="38100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(Tố Hữu )</a:t>
            </a:r>
            <a:endParaRPr sz="3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Box 2"/>
          <p:cNvSpPr txBox="1"/>
          <p:nvPr/>
        </p:nvSpPr>
        <p:spPr>
          <a:xfrm>
            <a:off x="1257300" y="0"/>
            <a:ext cx="7543800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38" name="Text Box 6"/>
          <p:cNvSpPr txBox="1"/>
          <p:nvPr/>
        </p:nvSpPr>
        <p:spPr>
          <a:xfrm>
            <a:off x="-228600" y="1752600"/>
            <a:ext cx="2667000" cy="10668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SGK  (Trang 130 )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046663" y="1235075"/>
            <a:ext cx="15240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524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9177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0"/>
          <p:cNvSpPr txBox="1"/>
          <p:nvPr/>
        </p:nvSpPr>
        <p:spPr>
          <a:xfrm>
            <a:off x="250825" y="3200400"/>
            <a:ext cx="86106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Tố Hữu đã sáng tác b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Bầm ơi! Trong thời kì kháng chiến chống thực dân Pháp, nói về tình cảm yêu thương sâu nặng giữa hai mẹ con người chiến sĩ Vệ quốc quân.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2" grpId="0"/>
      <p:bldP spid="95238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6_nhatho7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" y="-33337"/>
            <a:ext cx="8991600" cy="4757737"/>
          </a:xfrm>
          <a:ln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4608513"/>
            <a:ext cx="6781800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Hữu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(1920 - 2002)</a:t>
            </a:r>
          </a:p>
        </p:txBody>
      </p:sp>
      <p:sp>
        <p:nvSpPr>
          <p:cNvPr id="16388" name="TextBox 1"/>
          <p:cNvSpPr txBox="1"/>
          <p:nvPr/>
        </p:nvSpPr>
        <p:spPr>
          <a:xfrm>
            <a:off x="7938" y="5562600"/>
            <a:ext cx="92122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b="1" dirty="0">
                <a:latin typeface="Tahoma" panose="020B0604030504040204" pitchFamily="34" charset="0"/>
              </a:rPr>
              <a:t>Tố Hữu</a:t>
            </a:r>
            <a:r>
              <a:rPr lang="vi-VN" altLang="x-none" dirty="0">
                <a:latin typeface="Tahoma" panose="020B0604030504040204" pitchFamily="34" charset="0"/>
              </a:rPr>
              <a:t>, tên thật là </a:t>
            </a:r>
            <a:r>
              <a:rPr lang="vi-VN" altLang="x-none" b="1" dirty="0">
                <a:latin typeface="Tahoma" panose="020B0604030504040204" pitchFamily="34" charset="0"/>
              </a:rPr>
              <a:t>Nguyễn Kim Thành, </a:t>
            </a:r>
            <a:r>
              <a:rPr lang="vi-VN" altLang="x-none" dirty="0">
                <a:latin typeface="Tahoma" panose="020B0604030504040204" pitchFamily="34" charset="0"/>
              </a:rPr>
              <a:t>quê gốc ở làng Phù Lai, nay thuộc xã </a:t>
            </a:r>
            <a:r>
              <a:rPr lang="vi-VN" altLang="x-none" dirty="0">
                <a:solidFill>
                  <a:srgbClr val="FF0000"/>
                </a:solidFill>
                <a:latin typeface="Tahoma" panose="020B0604030504040204" pitchFamily="34" charset="0"/>
                <a:hlinkClick r:id="rId3" tooltip="Quảng Thọ, Quảng Điền"/>
              </a:rPr>
              <a:t>Quảng Thọ</a:t>
            </a:r>
            <a:r>
              <a:rPr lang="vi-VN" altLang="x-none" dirty="0">
                <a:latin typeface="Tahoma" panose="020B0604030504040204" pitchFamily="34" charset="0"/>
              </a:rPr>
              <a:t>, huyện </a:t>
            </a:r>
            <a:r>
              <a:rPr lang="vi-VN" altLang="x-none" dirty="0">
                <a:solidFill>
                  <a:srgbClr val="FF0000"/>
                </a:solidFill>
                <a:latin typeface="Tahoma" panose="020B0604030504040204" pitchFamily="34" charset="0"/>
                <a:hlinkClick r:id="rId4" tooltip="Quảng Điền"/>
              </a:rPr>
              <a:t>Quảng Điền</a:t>
            </a:r>
            <a:r>
              <a:rPr lang="vi-VN" altLang="x-none" dirty="0">
                <a:solidFill>
                  <a:schemeClr val="tx1"/>
                </a:solidFill>
                <a:latin typeface="Tahoma" panose="020B0604030504040204" pitchFamily="34" charset="0"/>
              </a:rPr>
              <a:t>,</a:t>
            </a:r>
            <a:r>
              <a:rPr lang="vi-VN" altLang="x-none" dirty="0">
                <a:latin typeface="Tahoma" panose="020B0604030504040204" pitchFamily="34" charset="0"/>
              </a:rPr>
              <a:t> tỉnh </a:t>
            </a:r>
            <a:r>
              <a:rPr lang="vi-VN" altLang="x-none" dirty="0">
                <a:solidFill>
                  <a:schemeClr val="accent3"/>
                </a:solidFill>
                <a:latin typeface="Tahoma" panose="020B0604030504040204" pitchFamily="34" charset="0"/>
                <a:hlinkClick r:id="rId5" tooltip="Thừa Thiên Huế"/>
              </a:rPr>
              <a:t>Thừa Thiên Huế</a:t>
            </a:r>
            <a:r>
              <a:rPr lang="vi-VN" altLang="x-none" dirty="0">
                <a:latin typeface="Tahoma" panose="020B0604030504040204" pitchFamily="34" charset="0"/>
              </a:rPr>
              <a:t>) là một </a:t>
            </a:r>
            <a:r>
              <a:rPr lang="vi-VN" altLang="x-none" dirty="0">
                <a:latin typeface="Tahoma" panose="020B0604030504040204" pitchFamily="34" charset="0"/>
                <a:hlinkClick r:id="rId6" tooltip="Nhà thơ"/>
              </a:rPr>
              <a:t>nhà thơ</a:t>
            </a:r>
            <a:r>
              <a:rPr lang="vi-VN" altLang="x-none" dirty="0">
                <a:latin typeface="Tahoma" panose="020B0604030504040204" pitchFamily="34" charset="0"/>
              </a:rPr>
              <a:t> tiêu biểu của </a:t>
            </a:r>
            <a:r>
              <a:rPr lang="vi-VN" altLang="x-none" dirty="0">
                <a:latin typeface="Tahoma" panose="020B0604030504040204" pitchFamily="34" charset="0"/>
                <a:hlinkClick r:id="rId7" tooltip="Thơ cách mạng (trang chưa được viết)"/>
              </a:rPr>
              <a:t>thơ cách mạng</a:t>
            </a:r>
            <a:r>
              <a:rPr lang="vi-VN" altLang="x-none" dirty="0">
                <a:latin typeface="Tahoma" panose="020B0604030504040204" pitchFamily="34" charset="0"/>
              </a:rPr>
              <a:t> </a:t>
            </a:r>
            <a:r>
              <a:rPr lang="vi-VN" altLang="x-none" dirty="0">
                <a:latin typeface="Tahoma" panose="020B0604030504040204" pitchFamily="34" charset="0"/>
                <a:hlinkClick r:id="rId8" tooltip="Việt Nam"/>
              </a:rPr>
              <a:t>Việt Nam</a:t>
            </a:r>
            <a:r>
              <a:rPr lang="vi-VN" altLang="x-none" dirty="0">
                <a:latin typeface="Tahoma" panose="020B0604030504040204" pitchFamily="34" charset="0"/>
              </a:rPr>
              <a:t>, đồng thời ông còn là một </a:t>
            </a:r>
            <a:r>
              <a:rPr lang="vi-VN" altLang="x-none" dirty="0">
                <a:latin typeface="Tahoma" panose="020B0604030504040204" pitchFamily="34" charset="0"/>
                <a:hlinkClick r:id="rId9" tooltip="Chính khách"/>
              </a:rPr>
              <a:t>chính khách</a:t>
            </a:r>
            <a:r>
              <a:rPr lang="vi-VN" altLang="x-none" dirty="0">
                <a:latin typeface="Tahoma" panose="020B0604030504040204" pitchFamily="34" charset="0"/>
              </a:rPr>
              <a:t>, một cán bộ cách mạng lão thành. Ông đã từng giữ các chức vụ quan trọng trong </a:t>
            </a:r>
            <a:r>
              <a:rPr lang="vi-VN" altLang="x-none" dirty="0">
                <a:latin typeface="Tahoma" panose="020B0604030504040204" pitchFamily="34" charset="0"/>
                <a:hlinkClick r:id="rId10" tooltip="Chính trị Việt Nam"/>
              </a:rPr>
              <a:t>hệ thống chính trị Việt Nam</a:t>
            </a:r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Connector 5"/>
          <p:cNvCxnSpPr/>
          <p:nvPr/>
        </p:nvCxnSpPr>
        <p:spPr>
          <a:xfrm rot="5400000">
            <a:off x="2701925" y="4303713"/>
            <a:ext cx="3581400" cy="1587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411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Rectangle 2"/>
          <p:cNvSpPr/>
          <p:nvPr/>
        </p:nvSpPr>
        <p:spPr>
          <a:xfrm>
            <a:off x="609600" y="2286000"/>
            <a:ext cx="27178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7413" name="TextBox 2"/>
          <p:cNvSpPr txBox="1"/>
          <p:nvPr/>
        </p:nvSpPr>
        <p:spPr>
          <a:xfrm>
            <a:off x="1981200" y="152400"/>
            <a:ext cx="54102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6 tháng  4 năm 2016</a:t>
            </a: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Rectangle 2"/>
          <p:cNvSpPr/>
          <p:nvPr/>
        </p:nvSpPr>
        <p:spPr>
          <a:xfrm>
            <a:off x="5181600" y="2209800"/>
            <a:ext cx="3200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7415" name="TextBox 3"/>
          <p:cNvSpPr txBox="1"/>
          <p:nvPr/>
        </p:nvSpPr>
        <p:spPr>
          <a:xfrm>
            <a:off x="3276600" y="7620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TextBox 2"/>
          <p:cNvSpPr txBox="1"/>
          <p:nvPr/>
        </p:nvSpPr>
        <p:spPr>
          <a:xfrm>
            <a:off x="3276600" y="1349375"/>
            <a:ext cx="2590800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</a:t>
            </a: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TextBox 2"/>
          <p:cNvSpPr txBox="1"/>
          <p:nvPr/>
        </p:nvSpPr>
        <p:spPr>
          <a:xfrm>
            <a:off x="381000" y="152400"/>
            <a:ext cx="8610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1275</Words>
  <Application>Microsoft Office PowerPoint</Application>
  <PresentationFormat>On-screen Show (4:3)</PresentationFormat>
  <Paragraphs>161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.VnTime</vt:lpstr>
      <vt:lpstr>Arial</vt:lpstr>
      <vt:lpstr>Calibri</vt:lpstr>
      <vt:lpstr>Gill Sans MT</vt:lpstr>
      <vt:lpstr>Tahoma</vt:lpstr>
      <vt:lpstr>Times New Roman</vt:lpstr>
      <vt:lpstr>Verdana</vt:lpstr>
      <vt:lpstr>VNI-Times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Nội dung đoạn 1:  </vt:lpstr>
      <vt:lpstr>PowerPoint Presentation</vt:lpstr>
      <vt:lpstr>    Nội dung đoạn 2:  Tình cảm thắm thiết, sâu nặng giữa hai mẹ con chiến sĩ.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Thảo</dc:creator>
  <cp:lastModifiedBy>This MC</cp:lastModifiedBy>
  <cp:revision>13</cp:revision>
  <dcterms:created xsi:type="dcterms:W3CDTF">2008-10-13T04:59:40Z</dcterms:created>
  <dcterms:modified xsi:type="dcterms:W3CDTF">2022-04-19T02:44:10Z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127BD9A13C0E4E67BBB53DE6EA0DA24C</vt:lpwstr>
  </property>
  <property fmtid="{D5CDD505-2E9C-101B-9397-08002B2CF9AE}" pid="3" name="KSOProductBuildVer">
    <vt:lpwstr>1033-11.2.0.10382</vt:lpwstr>
  </property>
</Properties>
</file>