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72" r:id="rId6"/>
    <p:sldId id="260" r:id="rId7"/>
    <p:sldId id="273" r:id="rId8"/>
    <p:sldId id="261" r:id="rId9"/>
    <p:sldId id="274" r:id="rId10"/>
    <p:sldId id="262" r:id="rId11"/>
    <p:sldId id="263" r:id="rId12"/>
    <p:sldId id="275" r:id="rId13"/>
    <p:sldId id="264" r:id="rId14"/>
    <p:sldId id="279" r:id="rId15"/>
  </p:sldIdLst>
  <p:sldSz cx="18288000" cy="102870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Nunito Black" charset="0"/>
      <p:bold r:id="rId20"/>
      <p:boldItalic r:id="rId21"/>
    </p:embeddedFont>
    <p:embeddedFont>
      <p:font typeface="Sigmar One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4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22" autoAdjust="0"/>
  </p:normalViewPr>
  <p:slideViewPr>
    <p:cSldViewPr>
      <p:cViewPr varScale="1">
        <p:scale>
          <a:sx n="61" d="100"/>
          <a:sy n="61" d="100"/>
        </p:scale>
        <p:origin x="-4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2.jpe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6.svg"/><Relationship Id="rId7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6.svg"/><Relationship Id="rId7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6.sv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6.svg"/><Relationship Id="rId7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sv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6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sv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6.sv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1477" r="43344"/>
          <a:stretch>
            <a:fillRect/>
          </a:stretch>
        </p:blipFill>
        <p:spPr>
          <a:xfrm rot="571673">
            <a:off x="-1803495" y="-1340207"/>
            <a:ext cx="7401471" cy="45741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510011" y="5538277"/>
            <a:ext cx="4500567" cy="47688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33944" y="5451235"/>
            <a:ext cx="2104902" cy="196712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88112">
            <a:off x="-655524" y="9369641"/>
            <a:ext cx="4452704" cy="8662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486487">
            <a:off x="10836341" y="5688733"/>
            <a:ext cx="9629095" cy="4467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650889" y="0"/>
            <a:ext cx="2775191" cy="26468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673748" y="6192290"/>
            <a:ext cx="2823782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150325" y="8552736"/>
            <a:ext cx="1927861" cy="17543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4887352" y="-299808"/>
            <a:ext cx="3538728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3736" y="0"/>
            <a:ext cx="1906820" cy="14515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620670">
            <a:off x="785894" y="7076265"/>
            <a:ext cx="2919837" cy="23066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EBB1C1F-279B-3C61-2863-DDA4CEECED67}"/>
              </a:ext>
            </a:extLst>
          </p:cNvPr>
          <p:cNvSpPr txBox="1"/>
          <p:nvPr/>
        </p:nvSpPr>
        <p:spPr>
          <a:xfrm>
            <a:off x="4230159" y="1004554"/>
            <a:ext cx="9798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  <a:latin typeface="Nunito Black" pitchFamily="2" charset="0"/>
              </a:rPr>
              <a:t>Thứ … ngày … tháng … năm 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AA7C99-CA6C-D0D5-C854-138B11503B8B}"/>
              </a:ext>
            </a:extLst>
          </p:cNvPr>
          <p:cNvSpPr txBox="1"/>
          <p:nvPr/>
        </p:nvSpPr>
        <p:spPr>
          <a:xfrm>
            <a:off x="6369515" y="1959687"/>
            <a:ext cx="506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Nunito Black" pitchFamily="2" charset="0"/>
              </a:rPr>
              <a:t>Tự nhiên và xã hội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9DBC17E-0CE7-E5CE-EF16-1F70952E2CBE}"/>
              </a:ext>
            </a:extLst>
          </p:cNvPr>
          <p:cNvSpPr txBox="1"/>
          <p:nvPr/>
        </p:nvSpPr>
        <p:spPr>
          <a:xfrm>
            <a:off x="1037146" y="2873422"/>
            <a:ext cx="15468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B050"/>
                </a:solidFill>
                <a:latin typeface="Nunito Black" pitchFamily="2" charset="0"/>
              </a:rPr>
              <a:t>BÀI 14: CHỨC NĂNG MỘT SỐ BỘ PHẬN </a:t>
            </a:r>
          </a:p>
          <a:p>
            <a:pPr algn="ctr"/>
            <a:r>
              <a:rPr lang="en-US" sz="4800">
                <a:solidFill>
                  <a:srgbClr val="00B050"/>
                </a:solidFill>
                <a:latin typeface="Nunito Black" pitchFamily="2" charset="0"/>
              </a:rPr>
              <a:t>CỦA THỰC VẬT</a:t>
            </a:r>
          </a:p>
        </p:txBody>
      </p:sp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6E9BB68B-0AC2-6A9C-14D9-096FEEF3DDF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757" y="112615"/>
            <a:ext cx="1160168" cy="1155393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4F61AE1-8969-7481-C73C-6A2B38E8DD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D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52D1067-C5A7-1A02-142A-CA3C3E5957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530" r="17477"/>
          <a:stretch>
            <a:fillRect/>
          </a:stretch>
        </p:blipFill>
        <p:spPr>
          <a:xfrm rot="7368199">
            <a:off x="13570447" y="5460341"/>
            <a:ext cx="7478939" cy="4468298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6ABE5A38-CBE7-A921-FCCD-9FE8625786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7153" t="8125" b="24024"/>
          <a:stretch>
            <a:fillRect/>
          </a:stretch>
        </p:blipFill>
        <p:spPr>
          <a:xfrm rot="3126915">
            <a:off x="-1730826" y="-1468792"/>
            <a:ext cx="5695674" cy="69744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9E700-70ED-5F0E-F94E-45E45FA959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266700"/>
            <a:ext cx="17526000" cy="9753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09877F58-3DA9-B7B0-97CF-71DDA256F2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86487">
            <a:off x="10836341" y="5688733"/>
            <a:ext cx="9629095" cy="4467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55E74C-013D-110B-F536-78551ACC0D96}"/>
              </a:ext>
            </a:extLst>
          </p:cNvPr>
          <p:cNvSpPr txBox="1"/>
          <p:nvPr/>
        </p:nvSpPr>
        <p:spPr>
          <a:xfrm>
            <a:off x="1623602" y="416163"/>
            <a:ext cx="1569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>
                <a:solidFill>
                  <a:srgbClr val="002060"/>
                </a:solidFill>
                <a:effectLst/>
                <a:latin typeface="Nunito Black" pitchFamily="2" charset="0"/>
              </a:rPr>
              <a:t>Quan sát hình 4 và trả lời câu hỏi: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76E08D-FF33-7187-44D5-29AE0BCCEB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529" y="266701"/>
            <a:ext cx="842963" cy="838200"/>
          </a:xfrm>
          <a:prstGeom prst="rect">
            <a:avLst/>
          </a:prstGeom>
        </p:spPr>
      </p:pic>
      <p:pic>
        <p:nvPicPr>
          <p:cNvPr id="1026" name="Picture 2" descr="20220527083626_wm_shs-tu-nhien-va-xa-hoi-3">
            <a:extLst>
              <a:ext uri="{FF2B5EF4-FFF2-40B4-BE49-F238E27FC236}">
                <a16:creationId xmlns:a16="http://schemas.microsoft.com/office/drawing/2014/main" xmlns="" id="{00626761-1576-2887-0EF6-28197472A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 t="9259" r="5234" b="32222"/>
          <a:stretch/>
        </p:blipFill>
        <p:spPr bwMode="auto">
          <a:xfrm>
            <a:off x="618717" y="1000939"/>
            <a:ext cx="9122948" cy="899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340FDE-D6C0-A6EC-6C72-67F8D296B95A}"/>
              </a:ext>
            </a:extLst>
          </p:cNvPr>
          <p:cNvSpPr txBox="1"/>
          <p:nvPr/>
        </p:nvSpPr>
        <p:spPr>
          <a:xfrm>
            <a:off x="9892327" y="827235"/>
            <a:ext cx="8014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- Quá trình hô hấp diễn ra khi nào? Lá cây hấp thụ khí gì và thải ra khí gì?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B71FB03-85E0-DF65-2AA1-4758444EADB9}"/>
              </a:ext>
            </a:extLst>
          </p:cNvPr>
          <p:cNvSpPr txBox="1"/>
          <p:nvPr/>
        </p:nvSpPr>
        <p:spPr>
          <a:xfrm>
            <a:off x="9968856" y="3101654"/>
            <a:ext cx="7807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- Quá trình quang hợp diễn ra khi nào? Lá cây hấp thụ khí gì và thải ra khí gì?</a:t>
            </a:r>
            <a:endParaRPr lang="en-US" sz="2800">
              <a:latin typeface="Nunito Black" pitchFamily="2" charset="0"/>
            </a:endParaRPr>
          </a:p>
          <a:p>
            <a:endParaRPr lang="en-US" sz="2800">
              <a:latin typeface="Nunito Black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FC4D16B-0478-2AC9-937C-7E1CD25D7A78}"/>
              </a:ext>
            </a:extLst>
          </p:cNvPr>
          <p:cNvSpPr txBox="1"/>
          <p:nvPr/>
        </p:nvSpPr>
        <p:spPr>
          <a:xfrm>
            <a:off x="9741665" y="1732918"/>
            <a:ext cx="7927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>
                <a:solidFill>
                  <a:srgbClr val="FF0000"/>
                </a:solidFill>
                <a:effectLst/>
                <a:latin typeface="Nunito Black" pitchFamily="2" charset="0"/>
              </a:rPr>
              <a:t> Quá trình hô hấp diễn ra suốt ngày, đêm.</a:t>
            </a:r>
            <a:endParaRPr lang="en-US" sz="280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ED373DD-E19F-6B0A-86F8-33E4CAE4A11C}"/>
              </a:ext>
            </a:extLst>
          </p:cNvPr>
          <p:cNvSpPr txBox="1"/>
          <p:nvPr/>
        </p:nvSpPr>
        <p:spPr>
          <a:xfrm>
            <a:off x="9925648" y="2277076"/>
            <a:ext cx="7807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>
                <a:solidFill>
                  <a:srgbClr val="FF0000"/>
                </a:solidFill>
                <a:effectLst/>
                <a:latin typeface="Nunito Black" pitchFamily="2" charset="0"/>
              </a:rPr>
              <a:t>Lá cây hấp thụ khí ô-xi và thải ra khí các-bô-níc.</a:t>
            </a:r>
            <a:endParaRPr lang="en-US" sz="280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4609D7E-9280-7052-C210-9CC7280149D1}"/>
              </a:ext>
            </a:extLst>
          </p:cNvPr>
          <p:cNvSpPr txBox="1"/>
          <p:nvPr/>
        </p:nvSpPr>
        <p:spPr>
          <a:xfrm>
            <a:off x="9968856" y="4161494"/>
            <a:ext cx="7700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>
                <a:solidFill>
                  <a:srgbClr val="FF0000"/>
                </a:solidFill>
                <a:effectLst/>
                <a:latin typeface="Nunito Black" pitchFamily="2" charset="0"/>
              </a:rPr>
              <a:t>Quá trình quang hợp diễn ra dưới ánh sáng mặt trời.</a:t>
            </a:r>
            <a:endParaRPr lang="en-US" sz="280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E3D7A7-83AB-E04B-6160-801198FED392}"/>
              </a:ext>
            </a:extLst>
          </p:cNvPr>
          <p:cNvSpPr txBox="1"/>
          <p:nvPr/>
        </p:nvSpPr>
        <p:spPr>
          <a:xfrm>
            <a:off x="9968856" y="5041999"/>
            <a:ext cx="7186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>
                <a:solidFill>
                  <a:srgbClr val="FF0000"/>
                </a:solidFill>
                <a:effectLst/>
                <a:latin typeface="Nunito Black" pitchFamily="2" charset="0"/>
              </a:rPr>
              <a:t>Lá cây hấp thụ khí các-bô-níc và thải ra khí ô-xi.</a:t>
            </a:r>
            <a:endParaRPr lang="en-US" sz="280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F3CDE5E-8CA1-CB2C-B5F9-671469FE45EC}"/>
              </a:ext>
            </a:extLst>
          </p:cNvPr>
          <p:cNvSpPr txBox="1"/>
          <p:nvPr/>
        </p:nvSpPr>
        <p:spPr>
          <a:xfrm>
            <a:off x="9922646" y="6045912"/>
            <a:ext cx="6993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Quan sát hình 4 và cho biết lá cây có chức năng gì?</a:t>
            </a:r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AF7C1BE-D493-8F76-5410-A3BBE189B55A}"/>
              </a:ext>
            </a:extLst>
          </p:cNvPr>
          <p:cNvSpPr txBox="1"/>
          <p:nvPr/>
        </p:nvSpPr>
        <p:spPr>
          <a:xfrm>
            <a:off x="9922646" y="7000019"/>
            <a:ext cx="6231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>
                <a:solidFill>
                  <a:srgbClr val="FF0000"/>
                </a:solidFill>
                <a:effectLst/>
                <a:latin typeface="Nunito Black" pitchFamily="2" charset="0"/>
              </a:rPr>
              <a:t>Lá cây có chức năng quang hợp, hô hấp và thoát hơi nước.</a:t>
            </a:r>
            <a:endParaRPr lang="en-US" sz="2800">
              <a:solidFill>
                <a:srgbClr val="FF0000"/>
              </a:solidFill>
              <a:latin typeface="Nunito Black" pitchFamily="2" charset="0"/>
            </a:endParaRPr>
          </a:p>
        </p:txBody>
      </p:sp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55FAE18-BE01-F77A-AFB9-E0839CC9BE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147" y="148895"/>
            <a:ext cx="1160168" cy="115539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2510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4F61AE1-8969-7481-C73C-6A2B38E8DD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D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52D1067-C5A7-1A02-142A-CA3C3E5957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530" r="17477"/>
          <a:stretch>
            <a:fillRect/>
          </a:stretch>
        </p:blipFill>
        <p:spPr>
          <a:xfrm rot="7368199">
            <a:off x="13570447" y="5460341"/>
            <a:ext cx="7478939" cy="4468298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6ABE5A38-CBE7-A921-FCCD-9FE8625786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7153" t="8125" b="24024"/>
          <a:stretch>
            <a:fillRect/>
          </a:stretch>
        </p:blipFill>
        <p:spPr>
          <a:xfrm rot="3126915">
            <a:off x="-1730826" y="-1468792"/>
            <a:ext cx="5695674" cy="69744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9E700-70ED-5F0E-F94E-45E45FA959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266700"/>
            <a:ext cx="17526000" cy="9753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09877F58-3DA9-B7B0-97CF-71DDA256F2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86487">
            <a:off x="10836341" y="5688733"/>
            <a:ext cx="9629095" cy="446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C5B59B-0E3A-2B96-6663-C2F8997C5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99" y="263845"/>
            <a:ext cx="14661829" cy="3810000"/>
          </a:xfrm>
          <a:prstGeom prst="rect">
            <a:avLst/>
          </a:prstGeom>
        </p:spPr>
      </p:pic>
      <p:pic>
        <p:nvPicPr>
          <p:cNvPr id="2050" name="Picture 2" descr="Tranh dán tường rừng cây xanh tốt - Xưởng in Rimac">
            <a:extLst>
              <a:ext uri="{FF2B5EF4-FFF2-40B4-BE49-F238E27FC236}">
                <a16:creationId xmlns:a16="http://schemas.microsoft.com/office/drawing/2014/main" xmlns="" id="{4D7A42B8-4FAF-00F3-ECE3-048887E94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90" y="4454484"/>
            <a:ext cx="7053573" cy="5032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Những con đường &quot;trốn nắng&quot; ngập cây xanh đẹp mê mẩn ngay gần Hà Nội - Công  Ty Cổ Phần Đô Thị Nhà Đất UBLAND">
            <a:extLst>
              <a:ext uri="{FF2B5EF4-FFF2-40B4-BE49-F238E27FC236}">
                <a16:creationId xmlns:a16="http://schemas.microsoft.com/office/drawing/2014/main" xmlns="" id="{78D33C92-9731-9740-BAB8-006A0A442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4" y="4596097"/>
            <a:ext cx="7122914" cy="4748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72FFAF52-62FB-9412-984A-C45AADA445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182" y="353167"/>
            <a:ext cx="1160168" cy="115539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7712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643" t="17757" r="7688" b="108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E80352-9BA9-D0E0-5FD3-8FDD6FB43A85}"/>
              </a:ext>
            </a:extLst>
          </p:cNvPr>
          <p:cNvSpPr txBox="1"/>
          <p:nvPr/>
        </p:nvSpPr>
        <p:spPr>
          <a:xfrm>
            <a:off x="5029200" y="4152900"/>
            <a:ext cx="967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002060"/>
                </a:solidFill>
                <a:latin typeface="Sigmar One" panose="00000500000000000000" pitchFamily="2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164292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4F61AE1-8969-7481-C73C-6A2B38E8DD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D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52D1067-C5A7-1A02-142A-CA3C3E5957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56530" r="17477"/>
          <a:stretch>
            <a:fillRect/>
          </a:stretch>
        </p:blipFill>
        <p:spPr>
          <a:xfrm rot="7368199">
            <a:off x="13570447" y="5460341"/>
            <a:ext cx="7478939" cy="4468298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6ABE5A38-CBE7-A921-FCCD-9FE8625786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7153" t="8125" b="24024"/>
          <a:stretch>
            <a:fillRect/>
          </a:stretch>
        </p:blipFill>
        <p:spPr>
          <a:xfrm rot="3126915">
            <a:off x="-1730826" y="-1468792"/>
            <a:ext cx="5695674" cy="69744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9E700-70ED-5F0E-F94E-45E45FA959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266700"/>
            <a:ext cx="17526000" cy="9753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09877F58-3DA9-B7B0-97CF-71DDA256F2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86487">
            <a:off x="10836341" y="5688733"/>
            <a:ext cx="9629095" cy="446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14CA705-453B-9D9B-2DCD-11DF64FDC5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066" y="269240"/>
            <a:ext cx="733425" cy="876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E1AD30-1DE4-DE7A-6649-564BD44FAF05}"/>
              </a:ext>
            </a:extLst>
          </p:cNvPr>
          <p:cNvSpPr txBox="1"/>
          <p:nvPr/>
        </p:nvSpPr>
        <p:spPr>
          <a:xfrm>
            <a:off x="1190716" y="476476"/>
            <a:ext cx="16683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0" i="0">
                <a:solidFill>
                  <a:srgbClr val="002060"/>
                </a:solidFill>
                <a:effectLst/>
                <a:latin typeface="Nunito Black" pitchFamily="2" charset="0"/>
              </a:rPr>
              <a:t>Giải thích vì sao khi chụp một túi ni-lông khô, không màu lên cây, sau một thời gian, sờ vào bên trong túi thấy ẩm, ướt.</a:t>
            </a:r>
            <a:endParaRPr lang="en-US" sz="320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EC1236-5B64-77BD-0EED-49C51FEB2282}"/>
              </a:ext>
            </a:extLst>
          </p:cNvPr>
          <p:cNvSpPr txBox="1"/>
          <p:nvPr/>
        </p:nvSpPr>
        <p:spPr>
          <a:xfrm>
            <a:off x="414066" y="8572500"/>
            <a:ext cx="11320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>
                <a:solidFill>
                  <a:srgbClr val="FF0000"/>
                </a:solidFill>
                <a:effectLst/>
                <a:latin typeface="Nunito Black" pitchFamily="2" charset="0"/>
              </a:rPr>
              <a:t>	</a:t>
            </a:r>
            <a:r>
              <a:rPr lang="vi-VN" sz="3200" b="0" i="0">
                <a:solidFill>
                  <a:srgbClr val="FF0000"/>
                </a:solidFill>
                <a:effectLst/>
                <a:latin typeface="Nunito Black" pitchFamily="2" charset="0"/>
              </a:rPr>
              <a:t>Khi chụp một túi ni-lông khô, không màu lên cây, sau một thời gian, sờ vào bên trong túi thấy ẩm, ướt vì lá cây đã thoát hơi nước ra ngoài.</a:t>
            </a:r>
            <a:endParaRPr lang="en-US" sz="3200">
              <a:solidFill>
                <a:srgbClr val="FF0000"/>
              </a:solidFill>
              <a:latin typeface="Nunito Black" pitchFamily="2" charset="0"/>
            </a:endParaRP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7779E748-9A17-6D19-C6D1-FB5B82B939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3920" y="-22553"/>
            <a:ext cx="1160168" cy="115539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7911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643" t="17757" r="7688" b="108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E80352-9BA9-D0E0-5FD3-8FDD6FB43A85}"/>
              </a:ext>
            </a:extLst>
          </p:cNvPr>
          <p:cNvSpPr txBox="1"/>
          <p:nvPr/>
        </p:nvSpPr>
        <p:spPr>
          <a:xfrm>
            <a:off x="4800600" y="3620006"/>
            <a:ext cx="967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002060"/>
                </a:solidFill>
                <a:latin typeface="Sigmar One" panose="00000500000000000000" pitchFamily="2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98543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643" t="17757" r="7688" b="108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E80352-9BA9-D0E0-5FD3-8FDD6FB43A85}"/>
              </a:ext>
            </a:extLst>
          </p:cNvPr>
          <p:cNvSpPr txBox="1"/>
          <p:nvPr/>
        </p:nvSpPr>
        <p:spPr>
          <a:xfrm>
            <a:off x="5334000" y="40767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002060"/>
                </a:solidFill>
                <a:latin typeface="Sigmar One" panose="00000500000000000000" pitchFamily="2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125701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643" t="17757" r="7688" b="108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E80352-9BA9-D0E0-5FD3-8FDD6FB43A85}"/>
              </a:ext>
            </a:extLst>
          </p:cNvPr>
          <p:cNvSpPr txBox="1"/>
          <p:nvPr/>
        </p:nvSpPr>
        <p:spPr>
          <a:xfrm>
            <a:off x="5334000" y="40767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002060"/>
                </a:solidFill>
                <a:latin typeface="Sigmar One" panose="00000500000000000000" pitchFamily="2" charset="0"/>
              </a:rPr>
              <a:t>Khởi động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4F61AE1-8969-7481-C73C-6A2B38E8DD4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D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52D1067-C5A7-1A02-142A-CA3C3E5957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530" r="17477"/>
          <a:stretch>
            <a:fillRect/>
          </a:stretch>
        </p:blipFill>
        <p:spPr>
          <a:xfrm rot="7368199">
            <a:off x="13570447" y="5460341"/>
            <a:ext cx="7478939" cy="4468298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6ABE5A38-CBE7-A921-FCCD-9FE8625786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7153" t="8125" b="24024"/>
          <a:stretch>
            <a:fillRect/>
          </a:stretch>
        </p:blipFill>
        <p:spPr>
          <a:xfrm rot="3126915">
            <a:off x="-1730826" y="-1468792"/>
            <a:ext cx="5695674" cy="69744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9E700-70ED-5F0E-F94E-45E45FA959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266700"/>
            <a:ext cx="17526000" cy="9753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47FF0A19-C78A-FAD5-6FEE-DE27061A0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86487">
            <a:off x="10836341" y="5688733"/>
            <a:ext cx="9629095" cy="446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DB8A89D-68FC-FBA0-845F-98E8994493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457" y="266701"/>
            <a:ext cx="961437" cy="106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3714D3-F653-1E1F-B277-D04B1234992A}"/>
              </a:ext>
            </a:extLst>
          </p:cNvPr>
          <p:cNvSpPr txBox="1"/>
          <p:nvPr/>
        </p:nvSpPr>
        <p:spPr>
          <a:xfrm>
            <a:off x="1568825" y="476476"/>
            <a:ext cx="123117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>
                <a:solidFill>
                  <a:srgbClr val="002060"/>
                </a:solidFill>
                <a:effectLst/>
                <a:latin typeface="Nunito Black" pitchFamily="2" charset="0"/>
              </a:rPr>
              <a:t>Theo em, vì sao người ta cần tưới nước cho cây?</a:t>
            </a:r>
            <a:endParaRPr lang="en-US" sz="40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8830622-6957-9391-1262-DD7417918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788" b="12648"/>
          <a:stretch/>
        </p:blipFill>
        <p:spPr bwMode="auto">
          <a:xfrm>
            <a:off x="1568825" y="1184362"/>
            <a:ext cx="11538342" cy="791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F6A20BB-95DA-58B9-B8F3-0664800C1D42}"/>
              </a:ext>
            </a:extLst>
          </p:cNvPr>
          <p:cNvSpPr txBox="1"/>
          <p:nvPr/>
        </p:nvSpPr>
        <p:spPr>
          <a:xfrm>
            <a:off x="5782026" y="3617783"/>
            <a:ext cx="60488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>
                <a:solidFill>
                  <a:srgbClr val="002060"/>
                </a:solidFill>
                <a:effectLst/>
                <a:latin typeface="Nunito Black" pitchFamily="2" charset="0"/>
              </a:rPr>
              <a:t>	</a:t>
            </a:r>
            <a:r>
              <a:rPr lang="vi-VN" sz="4000" b="0" i="0">
                <a:solidFill>
                  <a:srgbClr val="002060"/>
                </a:solidFill>
                <a:effectLst/>
                <a:latin typeface="Nunito Black" pitchFamily="2" charset="0"/>
              </a:rPr>
              <a:t>Cần tưới nước cho cây vì cây cần nước để hòa tan và hấp thụ các chất dinh dưỡng trong đất.</a:t>
            </a:r>
            <a:endParaRPr lang="en-US" sz="40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8A105D9-BDAA-E835-4567-8A0EC37340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79" b="92730" l="9752" r="89894">
                        <a14:foregroundMark x1="49823" y1="8156" x2="49823" y2="8156"/>
                        <a14:foregroundMark x1="48582" y1="82624" x2="48582" y2="82624"/>
                        <a14:foregroundMark x1="45745" y1="81383" x2="44504" y2="81028"/>
                        <a14:foregroundMark x1="46631" y1="87057" x2="46631" y2="87057"/>
                        <a14:foregroundMark x1="45745" y1="92730" x2="45745" y2="92730"/>
                        <a14:foregroundMark x1="41667" y1="92376" x2="41667" y2="92376"/>
                        <a14:foregroundMark x1="22163" y1="45745" x2="22163" y2="45745"/>
                        <a14:foregroundMark x1="24645" y1="43794" x2="24645" y2="43794"/>
                        <a14:foregroundMark x1="23404" y1="34752" x2="23404" y2="34752"/>
                        <a14:foregroundMark x1="21809" y1="29965" x2="21809" y2="299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29767" y="3549547"/>
            <a:ext cx="5372100" cy="5372100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FBE44F8-56E7-5E8C-FE87-94ED95F0D6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182" y="353167"/>
            <a:ext cx="1160168" cy="1155393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643" t="17757" r="7688" b="108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E80352-9BA9-D0E0-5FD3-8FDD6FB43A85}"/>
              </a:ext>
            </a:extLst>
          </p:cNvPr>
          <p:cNvSpPr txBox="1"/>
          <p:nvPr/>
        </p:nvSpPr>
        <p:spPr>
          <a:xfrm>
            <a:off x="5334000" y="40767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002060"/>
                </a:solidFill>
                <a:latin typeface="Sigmar One" panose="00000500000000000000" pitchFamily="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19882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4F61AE1-8969-7481-C73C-6A2B38E8DD4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D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52D1067-C5A7-1A02-142A-CA3C3E5957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530" r="17477"/>
          <a:stretch>
            <a:fillRect/>
          </a:stretch>
        </p:blipFill>
        <p:spPr>
          <a:xfrm rot="7368199">
            <a:off x="13570447" y="5460341"/>
            <a:ext cx="7478939" cy="4468298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6ABE5A38-CBE7-A921-FCCD-9FE8625786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7153" t="8125" b="24024"/>
          <a:stretch>
            <a:fillRect/>
          </a:stretch>
        </p:blipFill>
        <p:spPr>
          <a:xfrm rot="3126915">
            <a:off x="-1730826" y="-1468792"/>
            <a:ext cx="5695674" cy="69744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9E700-70ED-5F0E-F94E-45E45FA959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266700"/>
            <a:ext cx="17526000" cy="9753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C021CD44-38B2-7F03-A3D2-54CC4C864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86487">
            <a:off x="10836341" y="5688733"/>
            <a:ext cx="9629095" cy="446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18E9E6-5579-E2AD-4559-14326BBB04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529" y="266701"/>
            <a:ext cx="842963" cy="838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3D8692-937F-DEAA-51DD-725CC29BEF21}"/>
              </a:ext>
            </a:extLst>
          </p:cNvPr>
          <p:cNvSpPr txBox="1"/>
          <p:nvPr/>
        </p:nvSpPr>
        <p:spPr>
          <a:xfrm>
            <a:off x="1538492" y="386187"/>
            <a:ext cx="1531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>
                <a:solidFill>
                  <a:srgbClr val="002060"/>
                </a:solidFill>
                <a:effectLst/>
                <a:latin typeface="Nunito Black" pitchFamily="2" charset="0"/>
              </a:rPr>
              <a:t>Quan sát hình 1, chỉ và nói về chức năng của rễ, thân đối với cây.</a:t>
            </a:r>
            <a:endParaRPr lang="en-US" sz="36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B5E4C03-4225-A4DB-C63C-DF840F259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3708" y="1032518"/>
            <a:ext cx="11480584" cy="742957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0B27DCE-F753-BF63-F5CA-A4D962C44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01" b="92899" l="9172" r="89941">
                        <a14:foregroundMark x1="54438" y1="7692" x2="54438" y2="7692"/>
                        <a14:foregroundMark x1="31361" y1="36095" x2="31361" y2="38757"/>
                        <a14:foregroundMark x1="32249" y1="40828" x2="32249" y2="40828"/>
                        <a14:foregroundMark x1="26036" y1="43491" x2="26036" y2="43491"/>
                        <a14:foregroundMark x1="26036" y1="43491" x2="26036" y2="43491"/>
                        <a14:foregroundMark x1="15385" y1="43491" x2="15385" y2="43491"/>
                        <a14:foregroundMark x1="19231" y1="40828" x2="19231" y2="40828"/>
                        <a14:foregroundMark x1="20118" y1="39941" x2="35799" y2="44675"/>
                        <a14:foregroundMark x1="35799" y1="44675" x2="36982" y2="42899"/>
                        <a14:foregroundMark x1="51775" y1="67751" x2="51775" y2="67751"/>
                        <a14:foregroundMark x1="52367" y1="63018" x2="53254" y2="76627"/>
                        <a14:foregroundMark x1="53846" y1="92899" x2="53846" y2="92899"/>
                        <a14:foregroundMark x1="53846" y1="92899" x2="53846" y2="92899"/>
                        <a14:foregroundMark x1="15976" y1="44083" x2="15976" y2="44083"/>
                        <a14:foregroundMark x1="29586" y1="14497" x2="29586" y2="14497"/>
                        <a14:foregroundMark x1="29586" y1="15680" x2="19231" y2="30473"/>
                        <a14:foregroundMark x1="16568" y1="27811" x2="24852" y2="19231"/>
                        <a14:foregroundMark x1="15976" y1="41420" x2="17160" y2="49408"/>
                        <a14:foregroundMark x1="30178" y1="17751" x2="32249" y2="13609"/>
                        <a14:foregroundMark x1="32249" y1="13018" x2="33432" y2="18343"/>
                        <a14:foregroundMark x1="31361" y1="17160" x2="26627" y2="11538"/>
                        <a14:foregroundMark x1="23964" y1="17751" x2="23964" y2="20414"/>
                        <a14:foregroundMark x1="20118" y1="18343" x2="20118" y2="18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0825"/>
            <a:ext cx="4111492" cy="41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51D396-6F89-5226-C69E-ED8F40B399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70885" y="328043"/>
            <a:ext cx="1164437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1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643" t="17757" r="7688" b="108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E80352-9BA9-D0E0-5FD3-8FDD6FB43A85}"/>
              </a:ext>
            </a:extLst>
          </p:cNvPr>
          <p:cNvSpPr txBox="1"/>
          <p:nvPr/>
        </p:nvSpPr>
        <p:spPr>
          <a:xfrm>
            <a:off x="5029200" y="4152900"/>
            <a:ext cx="967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002060"/>
                </a:solidFill>
                <a:latin typeface="Sigmar One" panose="00000500000000000000" pitchFamily="2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44432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4F61AE1-8969-7481-C73C-6A2B38E8DD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D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52D1067-C5A7-1A02-142A-CA3C3E5957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530" r="17477"/>
          <a:stretch>
            <a:fillRect/>
          </a:stretch>
        </p:blipFill>
        <p:spPr>
          <a:xfrm rot="7368199">
            <a:off x="13570447" y="5460341"/>
            <a:ext cx="7478939" cy="4468298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6ABE5A38-CBE7-A921-FCCD-9FE8625786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7153" t="8125" b="24024"/>
          <a:stretch>
            <a:fillRect/>
          </a:stretch>
        </p:blipFill>
        <p:spPr>
          <a:xfrm rot="3126915">
            <a:off x="-1730826" y="-1468792"/>
            <a:ext cx="5695674" cy="69744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9E700-70ED-5F0E-F94E-45E45FA959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266700"/>
            <a:ext cx="17526000" cy="9753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09877F58-3DA9-B7B0-97CF-71DDA256F2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86487">
            <a:off x="10836341" y="5688733"/>
            <a:ext cx="9629095" cy="446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D62DEE-FB1E-188F-D8FF-A8ACB51AFB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22" y="419100"/>
            <a:ext cx="775878" cy="7644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EE7D6C-8CAB-62DA-1860-14EF48C6B779}"/>
              </a:ext>
            </a:extLst>
          </p:cNvPr>
          <p:cNvSpPr txBox="1"/>
          <p:nvPr/>
        </p:nvSpPr>
        <p:spPr>
          <a:xfrm>
            <a:off x="1429122" y="478168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0" i="0">
                <a:solidFill>
                  <a:srgbClr val="002060"/>
                </a:solidFill>
                <a:effectLst/>
                <a:latin typeface="Nunito Black" pitchFamily="2" charset="0"/>
              </a:rPr>
              <a:t>Cắm một cành hoa cúc bị héo vào lọ nước.</a:t>
            </a:r>
            <a:endParaRPr lang="en-US" sz="40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FEF1328-8E51-BE2C-EEF2-82209D09DA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1840" y="1095967"/>
            <a:ext cx="14978801" cy="54449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B750303-21AD-5709-A7A8-E52B803B0EAC}"/>
              </a:ext>
            </a:extLst>
          </p:cNvPr>
          <p:cNvSpPr txBox="1"/>
          <p:nvPr/>
        </p:nvSpPr>
        <p:spPr>
          <a:xfrm>
            <a:off x="762000" y="6556025"/>
            <a:ext cx="16010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0" i="0">
                <a:solidFill>
                  <a:srgbClr val="002060"/>
                </a:solidFill>
                <a:effectLst/>
                <a:latin typeface="Nunito Black" pitchFamily="2" charset="0"/>
              </a:rPr>
              <a:t>Hãy dự đoán: Sau một thời gian, cành hoa cúc sẽ như thế nào? Em hãy giải thích vì sao.</a:t>
            </a:r>
            <a:endParaRPr lang="en-US" sz="400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FCE173-BEA3-61A3-526C-89493A05D4A3}"/>
              </a:ext>
            </a:extLst>
          </p:cNvPr>
          <p:cNvSpPr txBox="1"/>
          <p:nvPr/>
        </p:nvSpPr>
        <p:spPr>
          <a:xfrm>
            <a:off x="723900" y="7835546"/>
            <a:ext cx="12001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0" i="0">
                <a:solidFill>
                  <a:srgbClr val="FF0000"/>
                </a:solidFill>
                <a:effectLst/>
                <a:latin typeface="Nunito Black" pitchFamily="2" charset="0"/>
              </a:rPr>
              <a:t>Sau một thời gian, cành hoa cúc đã tươi trở lại vì thân cây đã hút nước từ trong lọ và vận chuyển nước lên lá và hoa.</a:t>
            </a:r>
            <a:endParaRPr lang="en-US" sz="4000">
              <a:solidFill>
                <a:srgbClr val="FF0000"/>
              </a:solidFill>
              <a:latin typeface="Nunito Black" pitchFamily="2" charset="0"/>
            </a:endParaRP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7BBBAD44-08E2-56B7-7DEC-D63059342B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182" y="353167"/>
            <a:ext cx="1160168" cy="115539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3234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643" t="17757" r="7688" b="108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E80352-9BA9-D0E0-5FD3-8FDD6FB43A85}"/>
              </a:ext>
            </a:extLst>
          </p:cNvPr>
          <p:cNvSpPr txBox="1"/>
          <p:nvPr/>
        </p:nvSpPr>
        <p:spPr>
          <a:xfrm>
            <a:off x="5029200" y="4152900"/>
            <a:ext cx="967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002060"/>
                </a:solidFill>
                <a:latin typeface="Sigmar One" panose="00000500000000000000" pitchFamily="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42394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301</Words>
  <Application>Microsoft Office PowerPoint</Application>
  <PresentationFormat>Custom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Nunito Black</vt:lpstr>
      <vt:lpstr>Sigmar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dương và Hồng Người Được tô màu Hình minh họa Nội quy Lớp học và Quy tắc ứng xử Trực tuyến Bản thuyết trình Giáo dục</dc:title>
  <dc:creator>Admin</dc:creator>
  <cp:lastModifiedBy>Windows User</cp:lastModifiedBy>
  <cp:revision>6</cp:revision>
  <dcterms:created xsi:type="dcterms:W3CDTF">2006-08-16T00:00:00Z</dcterms:created>
  <dcterms:modified xsi:type="dcterms:W3CDTF">2022-12-21T05:29:59Z</dcterms:modified>
  <dc:identifier>DAFIghHIFpE</dc:identifier>
</cp:coreProperties>
</file>