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300" r:id="rId6"/>
    <p:sldId id="279" r:id="rId7"/>
    <p:sldId id="285" r:id="rId8"/>
    <p:sldId id="286" r:id="rId9"/>
    <p:sldId id="261" r:id="rId10"/>
    <p:sldId id="264" r:id="rId11"/>
    <p:sldId id="295" r:id="rId12"/>
    <p:sldId id="291" r:id="rId13"/>
    <p:sldId id="299" r:id="rId14"/>
    <p:sldId id="29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6600CC"/>
    <a:srgbClr val="FFFF1D"/>
    <a:srgbClr val="FFFF2D"/>
    <a:srgbClr val="EAEAEA"/>
    <a:srgbClr val="ECECEC"/>
    <a:srgbClr val="E4E4E4"/>
    <a:srgbClr val="E8E8E8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216" y="-7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68" y="5054600"/>
            <a:ext cx="91440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200910" y="1524000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TẬP ĐỌC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3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2"/>
    </mc:Choice>
    <mc:Fallback xmlns="">
      <p:transition spd="slow" advTm="98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" y="1981200"/>
            <a:ext cx="842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-SGK-TV" pitchFamily="2" charset="0"/>
              </a:rPr>
              <a:t>a. Ở khổ thơ thứ nhất, gió đã làm gì để tìm bạn?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4555" y="1981200"/>
            <a:ext cx="481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-SGK-TV" pitchFamily="2" charset="0"/>
              </a:rPr>
              <a:t>b. Gió làm gì khi nhớ bạn?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1825" y="2905125"/>
            <a:ext cx="2833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=&gt; </a:t>
            </a:r>
            <a:r>
              <a:rPr lang="en-US" sz="28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lùa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81200"/>
            <a:ext cx="5869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UTM Avo" panose="02040603050506020204" pitchFamily="18" charset="0"/>
                <a:cs typeface="Arial-SGK-TV" pitchFamily="2" charset="0"/>
              </a:rPr>
              <a:t>c</a:t>
            </a:r>
            <a:r>
              <a:rPr lang="en-US" sz="2800" dirty="0">
                <a:latin typeface="UTM Avo" panose="02040603050506020204" pitchFamily="18" charset="0"/>
                <a:cs typeface="Arial-SGK-TV" pitchFamily="2" charset="0"/>
              </a:rPr>
              <a:t>. Điều gì xảy ra khi gió đi vắng?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74522" y="2910215"/>
            <a:ext cx="2833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=&gt; </a:t>
            </a:r>
            <a:r>
              <a:rPr lang="en-US" sz="28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hoài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9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/>
      <p:bldP spid="8" grpId="1"/>
      <p:bldP spid="6" grpId="0"/>
      <p:bldP spid="6" grpId="1"/>
      <p:bldP spid="10" grpId="0"/>
      <p:bldP spid="10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17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" action="ppaction://noaction"/>
          </p:cNvPr>
          <p:cNvSpPr txBox="1"/>
          <p:nvPr/>
        </p:nvSpPr>
        <p:spPr>
          <a:xfrm>
            <a:off x="457200" y="10668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Ai là bạn gió?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Mà gió đi tìm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Bay theo cánh chim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Lùa trong tán lá ...</a:t>
            </a:r>
            <a:endParaRPr lang="en-US" sz="2800" dirty="0">
              <a:solidFill>
                <a:srgbClr val="0000FF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8" name="TextBox 7">
            <a:hlinkClick r:id="" action="ppaction://noaction"/>
          </p:cNvPr>
          <p:cNvSpPr txBox="1"/>
          <p:nvPr/>
        </p:nvSpPr>
        <p:spPr>
          <a:xfrm>
            <a:off x="457200" y="3232666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Gió nhớ bạn quá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Nên gõ cửa hoài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Đẩy sóng dâng cao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Thổi căng buồm lớn.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9" name="TextBox 8">
            <a:hlinkClick r:id="" action="ppaction://noaction"/>
          </p:cNvPr>
          <p:cNvSpPr txBox="1"/>
          <p:nvPr/>
        </p:nvSpPr>
        <p:spPr>
          <a:xfrm>
            <a:off x="4876800" y="2232392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  <a:cs typeface="Arial-SGK-TV" pitchFamily="2" charset="0"/>
              </a:rPr>
              <a:t>Khi gió đi vắng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  <a:cs typeface="Arial-SGK-TV" pitchFamily="2" charset="0"/>
              </a:rPr>
              <a:t>Lá buồn lặng 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  <a:cs typeface="Arial-SGK-TV" pitchFamily="2" charset="0"/>
              </a:rPr>
              <a:t>Vắng cả cánh chim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  <a:cs typeface="Arial-SGK-TV" pitchFamily="2" charset="0"/>
              </a:rPr>
              <a:t>Chẳng ai gõ cửa.</a:t>
            </a:r>
            <a:endParaRPr lang="en-US" sz="2800" dirty="0">
              <a:solidFill>
                <a:srgbClr val="7030A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0" name="TextBox 9">
            <a:hlinkClick r:id="" action="ppaction://noaction"/>
          </p:cNvPr>
          <p:cNvSpPr txBox="1"/>
          <p:nvPr/>
        </p:nvSpPr>
        <p:spPr>
          <a:xfrm>
            <a:off x="4876800" y="43563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UTM Avo" panose="02040603050506020204" pitchFamily="18" charset="0"/>
                <a:cs typeface="Arial-SGK-TV" pitchFamily="2" charset="0"/>
              </a:rPr>
              <a:t>Sóng ngủ trong nước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UTM Avo" panose="02040603050506020204" pitchFamily="18" charset="0"/>
                <a:cs typeface="Arial-SGK-TV" pitchFamily="2" charset="0"/>
              </a:rPr>
              <a:t>Buồm chẳng ra khơi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UTM Avo" panose="02040603050506020204" pitchFamily="18" charset="0"/>
                <a:cs typeface="Arial-SGK-TV" pitchFamily="2" charset="0"/>
              </a:rPr>
              <a:t>Ai gọi: Gió 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UTM Avo" panose="02040603050506020204" pitchFamily="18" charset="0"/>
                <a:cs typeface="Arial-SGK-TV" pitchFamily="2" charset="0"/>
              </a:rPr>
              <a:t>Trong vòm lá biếc.</a:t>
            </a:r>
            <a:endParaRPr lang="en-US" sz="2800" dirty="0">
              <a:solidFill>
                <a:srgbClr val="FF66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6568" y="419999"/>
            <a:ext cx="2424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UTM Avo" panose="02040603050506020204" pitchFamily="18" charset="0"/>
                <a:cs typeface="Arial-SGK-TV" pitchFamily="2" charset="0"/>
              </a:rPr>
              <a:t>Bạn của gió</a:t>
            </a:r>
            <a:endParaRPr lang="en-US" sz="2800" b="1" dirty="0"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8591550" y="64770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5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"/>
            <a:ext cx="8631382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1803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WordArt 16"/>
          <p:cNvSpPr>
            <a:spLocks noChangeArrowheads="1" noChangeShapeType="1" noTextEdit="1"/>
          </p:cNvSpPr>
          <p:nvPr/>
        </p:nvSpPr>
        <p:spPr bwMode="auto">
          <a:xfrm>
            <a:off x="1981200" y="1909763"/>
            <a:ext cx="5943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</a:t>
            </a:r>
          </a:p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 ngoan, học giỏi!</a:t>
            </a:r>
            <a:endParaRPr lang="en-US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AB4B77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288323"/>
      </p:ext>
    </p:extLst>
  </p:cSld>
  <p:clrMapOvr>
    <a:masterClrMapping/>
  </p:clrMapOvr>
  <p:transition spd="slow" advTm="1623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1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343025"/>
            <a:ext cx="8814816" cy="204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733800"/>
            <a:ext cx="7696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UTM Avo" panose="02040603050506020204" pitchFamily="18" charset="0"/>
                <a:cs typeface="Arial-SGK-TV" pitchFamily="2" charset="0"/>
              </a:rPr>
              <a:t>     a. Tranh vẽ những vật gì?</a:t>
            </a:r>
            <a:endParaRPr lang="en-US" sz="2800" dirty="0"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399" y="4257020"/>
            <a:ext cx="7696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UTM Avo" panose="02040603050506020204" pitchFamily="18" charset="0"/>
                <a:cs typeface="Arial-SGK-TV" pitchFamily="2" charset="0"/>
              </a:rPr>
              <a:t>     b. Nhờ đâu mà những vật đó có thể chuyển động?</a:t>
            </a:r>
            <a:endParaRPr lang="en-US" sz="2800" dirty="0"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85725"/>
            <a:ext cx="8275320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628775" y="2133600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57500" y="3076575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86050" y="3905250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37710" y="3076575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38825" y="4448175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38800" y="5695950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823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668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Ai là bạn gió?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Mà gió đi tìm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Bay theo cánh chim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Lùa trong tán lá ...</a:t>
            </a:r>
            <a:endParaRPr lang="en-US" sz="2800" dirty="0">
              <a:solidFill>
                <a:srgbClr val="0000FF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232666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Gió nhớ bạn quá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Nên gõ cửa hoài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Đẩy sóng dâng cao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Thổi căng buồm lớn.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2232392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  <a:cs typeface="Arial-SGK-TV" pitchFamily="2" charset="0"/>
              </a:rPr>
              <a:t>Khi gió đi vắng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  <a:cs typeface="Arial-SGK-TV" pitchFamily="2" charset="0"/>
              </a:rPr>
              <a:t>Lá buồn lặng 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  <a:cs typeface="Arial-SGK-TV" pitchFamily="2" charset="0"/>
              </a:rPr>
              <a:t>Vắng cả cánh chim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  <a:cs typeface="Arial-SGK-TV" pitchFamily="2" charset="0"/>
              </a:rPr>
              <a:t>Chẳng ai gõ cửa.</a:t>
            </a:r>
            <a:endParaRPr lang="en-US" sz="2800" dirty="0">
              <a:solidFill>
                <a:srgbClr val="7030A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43563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UTM Avo" panose="02040603050506020204" pitchFamily="18" charset="0"/>
                <a:cs typeface="Arial-SGK-TV" pitchFamily="2" charset="0"/>
              </a:rPr>
              <a:t>Sóng ngủ trong nước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UTM Avo" panose="02040603050506020204" pitchFamily="18" charset="0"/>
                <a:cs typeface="Arial-SGK-TV" pitchFamily="2" charset="0"/>
              </a:rPr>
              <a:t>Buồm chẳng ra khơi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UTM Avo" panose="02040603050506020204" pitchFamily="18" charset="0"/>
                <a:cs typeface="Arial-SGK-TV" pitchFamily="2" charset="0"/>
              </a:rPr>
              <a:t>Ai gọi: Gió 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UTM Avo" panose="02040603050506020204" pitchFamily="18" charset="0"/>
                <a:cs typeface="Arial-SGK-TV" pitchFamily="2" charset="0"/>
              </a:rPr>
              <a:t>Trong vòm lá biếc.</a:t>
            </a:r>
            <a:endParaRPr lang="en-US" sz="2800" dirty="0">
              <a:solidFill>
                <a:srgbClr val="FF66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6568" y="419999"/>
            <a:ext cx="2424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UTM Avo" panose="02040603050506020204" pitchFamily="18" charset="0"/>
                <a:cs typeface="Arial-SGK-TV" pitchFamily="2" charset="0"/>
              </a:rPr>
              <a:t>Bạn của gió</a:t>
            </a:r>
            <a:endParaRPr lang="en-US" sz="2800" b="1" dirty="0">
              <a:latin typeface="UTM Avo" panose="02040603050506020204" pitchFamily="18" charset="0"/>
              <a:cs typeface="Arial-SGK-TV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29325" y="6086475"/>
            <a:ext cx="12096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0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668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Ai là bạn gió?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Mà gió đi tìm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Bay theo cánh chim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Lùa trong tán lá ...</a:t>
            </a:r>
            <a:endParaRPr lang="en-US" sz="2800" dirty="0">
              <a:solidFill>
                <a:srgbClr val="0000FF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232666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Gió nhớ bạn quá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Nên gõ cửa hoài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Đẩy sóng dâng cao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Thổi căng buồm lớn.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2232392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  <a:cs typeface="Arial-SGK-TV" pitchFamily="2" charset="0"/>
              </a:rPr>
              <a:t>Khi gió đi vắng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  <a:cs typeface="Arial-SGK-TV" pitchFamily="2" charset="0"/>
              </a:rPr>
              <a:t>Lá buồn lặng 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  <a:cs typeface="Arial-SGK-TV" pitchFamily="2" charset="0"/>
              </a:rPr>
              <a:t>Vắng cả cánh chim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  <a:cs typeface="Arial-SGK-TV" pitchFamily="2" charset="0"/>
              </a:rPr>
              <a:t>Chẳng ai gõ cửa.</a:t>
            </a:r>
            <a:endParaRPr lang="en-US" sz="2800" dirty="0">
              <a:solidFill>
                <a:srgbClr val="7030A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43563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UTM Avo" panose="02040603050506020204" pitchFamily="18" charset="0"/>
                <a:cs typeface="Arial-SGK-TV" pitchFamily="2" charset="0"/>
              </a:rPr>
              <a:t>Sóng ngủ trong nước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UTM Avo" panose="02040603050506020204" pitchFamily="18" charset="0"/>
                <a:cs typeface="Arial-SGK-TV" pitchFamily="2" charset="0"/>
              </a:rPr>
              <a:t>Buồm chẳng ra khơi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UTM Avo" panose="02040603050506020204" pitchFamily="18" charset="0"/>
                <a:cs typeface="Arial-SGK-TV" pitchFamily="2" charset="0"/>
              </a:rPr>
              <a:t>Ai gọi: Gió 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UTM Avo" panose="02040603050506020204" pitchFamily="18" charset="0"/>
                <a:cs typeface="Arial-SGK-TV" pitchFamily="2" charset="0"/>
              </a:rPr>
              <a:t>Trong vòm lá biếc.</a:t>
            </a:r>
            <a:endParaRPr lang="en-US" sz="2800" dirty="0">
              <a:solidFill>
                <a:srgbClr val="FF66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6568" y="419999"/>
            <a:ext cx="2424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UTM Avo" panose="02040603050506020204" pitchFamily="18" charset="0"/>
                <a:cs typeface="Arial-SGK-TV" pitchFamily="2" charset="0"/>
              </a:rPr>
              <a:t>Bạn của gió</a:t>
            </a:r>
            <a:endParaRPr lang="en-US" sz="2800" b="1" dirty="0">
              <a:latin typeface="UTM Avo" panose="02040603050506020204" pitchFamily="18" charset="0"/>
              <a:cs typeface="Arial-SGK-TV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29325" y="6086475"/>
            <a:ext cx="12096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6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81996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UTM Avo" panose="02040603050506020204" pitchFamily="18" charset="0"/>
                <a:cs typeface="Arial-SGK-TV" pitchFamily="2" charset="0"/>
              </a:rPr>
              <a:t>       Tìm trong hai khổ thơ cuối những tiếng </a:t>
            </a:r>
          </a:p>
          <a:p>
            <a:r>
              <a:rPr lang="en-US" sz="2800" b="1" dirty="0" smtClean="0">
                <a:latin typeface="UTM Avo" panose="02040603050506020204" pitchFamily="18" charset="0"/>
                <a:cs typeface="Arial-SGK-TV" pitchFamily="2" charset="0"/>
              </a:rPr>
              <a:t>cùng vần  với nhau</a:t>
            </a:r>
            <a:endParaRPr lang="en-US" sz="2800" b="1" dirty="0"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8420" y="200025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  <a:cs typeface="Arial-SGK-TV" pitchFamily="2" charset="0"/>
              </a:rPr>
              <a:t>Khi gió đi vắng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  <a:cs typeface="Arial-SGK-TV" pitchFamily="2" charset="0"/>
              </a:rPr>
              <a:t>Lá buồn lặng 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  <a:cs typeface="Arial-SGK-TV" pitchFamily="2" charset="0"/>
              </a:rPr>
              <a:t>Vắng cả cánh chim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  <a:cs typeface="Arial-SGK-TV" pitchFamily="2" charset="0"/>
              </a:rPr>
              <a:t>Chẳng ai gõ cửa.</a:t>
            </a:r>
            <a:endParaRPr lang="en-US" sz="2800" dirty="0">
              <a:solidFill>
                <a:srgbClr val="7030A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8420" y="4124176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UTM Avo" panose="02040603050506020204" pitchFamily="18" charset="0"/>
                <a:cs typeface="Arial-SGK-TV" pitchFamily="2" charset="0"/>
              </a:rPr>
              <a:t>Sóng ngủ trong nước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UTM Avo" panose="02040603050506020204" pitchFamily="18" charset="0"/>
                <a:cs typeface="Arial-SGK-TV" pitchFamily="2" charset="0"/>
              </a:rPr>
              <a:t>Buồm chẳng ra khơi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UTM Avo" panose="02040603050506020204" pitchFamily="18" charset="0"/>
                <a:cs typeface="Arial-SGK-TV" pitchFamily="2" charset="0"/>
              </a:rPr>
              <a:t>Ai gọi: Gió 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UTM Avo" panose="02040603050506020204" pitchFamily="18" charset="0"/>
                <a:cs typeface="Arial-SGK-TV" pitchFamily="2" charset="0"/>
              </a:rPr>
              <a:t>Trong vòm lá biếc.</a:t>
            </a:r>
            <a:endParaRPr lang="en-US" sz="2800" dirty="0">
              <a:solidFill>
                <a:srgbClr val="FF66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674620" y="2457450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37000" y="2447925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53943" y="2867025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21430" y="3305175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18639" y="4994017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17545" y="2457450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95800" y="3733800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58283" y="2441466"/>
            <a:ext cx="9036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300855" y="2908191"/>
            <a:ext cx="64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43655" y="4989314"/>
            <a:ext cx="1097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083449" y="2886075"/>
            <a:ext cx="4122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348839" y="3305583"/>
            <a:ext cx="865759" cy="3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95651" y="4994017"/>
            <a:ext cx="6035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77715" y="5410200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62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2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352</Words>
  <Application>Microsoft Office PowerPoint</Application>
  <PresentationFormat>On-screen Show (4:3)</PresentationFormat>
  <Paragraphs>76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Windows User</cp:lastModifiedBy>
  <cp:revision>92</cp:revision>
  <dcterms:created xsi:type="dcterms:W3CDTF">2006-08-16T00:00:00Z</dcterms:created>
  <dcterms:modified xsi:type="dcterms:W3CDTF">2023-01-30T05:54:50Z</dcterms:modified>
</cp:coreProperties>
</file>