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8" r:id="rId3"/>
    <p:sldId id="259" r:id="rId4"/>
    <p:sldId id="346" r:id="rId5"/>
    <p:sldId id="345" r:id="rId6"/>
    <p:sldId id="348" r:id="rId7"/>
    <p:sldId id="347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28" r:id="rId30"/>
  </p:sldIdLst>
  <p:sldSz cx="9144000" cy="5143500" type="screen16x9"/>
  <p:notesSz cx="6858000" cy="9144000"/>
  <p:embeddedFontLst>
    <p:embeddedFont>
      <p:font typeface="SVN-Poky's" panose="020B0606040200020203" pitchFamily="34" charset="0"/>
      <p:regular r:id="rId33"/>
    </p:embeddedFont>
    <p:embeddedFont>
      <p:font typeface="#9Slide07 SVNTransformer" pitchFamily="2" charset="0"/>
      <p:bold r:id="rId34"/>
    </p:embeddedFont>
    <p:embeddedFont>
      <p:font typeface="SVN-Dancing Script" panose="02040603050506020204" pitchFamily="18" charset="0"/>
      <p:regular r:id="rId35"/>
    </p:embeddedFont>
    <p:embeddedFont>
      <p:font typeface="SVN-Blade Runner" panose="02040603050506020204" pitchFamily="18" charset="0"/>
      <p:regular r:id="rId36"/>
    </p:embeddedFont>
    <p:embeddedFont>
      <p:font typeface="#9Slide07 HoneyCream" pitchFamily="2" charset="0"/>
      <p:regular r:id="rId37"/>
    </p:embeddedFont>
    <p:embeddedFont>
      <p:font typeface="#9Slide07 Altus" pitchFamily="2" charset="0"/>
      <p:regular r:id="rId38"/>
    </p:embeddedFont>
    <p:embeddedFont>
      <p:font typeface="Bevan" panose="020B0604020202020204" charset="0"/>
      <p:regular r:id="rId39"/>
      <p:italic r:id="rId40"/>
    </p:embeddedFont>
    <p:embeddedFont>
      <p:font typeface="#9Slide03 IcielPanton Black" panose="00000A00000000000000" pitchFamily="2" charset="0"/>
      <p:bold r:id="rId41"/>
    </p:embeddedFont>
    <p:embeddedFont>
      <p:font typeface="SVN-Androgyne" panose="02040603050506020204" pitchFamily="18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  <p:embeddedFont>
      <p:font typeface="#9Slide05 Bodega Script" pitchFamily="2" charset="0"/>
      <p:regular r:id="rId48"/>
    </p:embeddedFont>
    <p:embeddedFont>
      <p:font typeface="#9Slide05 Aphrodite Pro" panose="02000000000000000000" pitchFamily="2" charset="0"/>
      <p:regular r:id="rId49"/>
    </p:embeddedFont>
    <p:embeddedFont>
      <p:font typeface="SVN-Gretoon" panose="02040603050506020204" pitchFamily="18" charset="0"/>
      <p:regular r:id="rId50"/>
    </p:embeddedFont>
    <p:embeddedFont>
      <p:font typeface="Rubik Black" panose="020B0604020202020204" charset="-79"/>
      <p:bold r:id="rId51"/>
      <p:boldItalic r:id="rId52"/>
    </p:embeddedFont>
    <p:embeddedFont>
      <p:font typeface="Comfortaa Medium" panose="020B0604020202020204" charset="0"/>
      <p:regular r:id="rId53"/>
      <p:bold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3C272C-18D5-4063-89C6-7ADCD7B35345}">
  <a:tblStyle styleId="{663C272C-18D5-4063-89C6-7ADCD7B353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80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8" d="100"/>
          <a:sy n="48" d="100"/>
        </p:scale>
        <p:origin x="2684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1072DD-7C2E-0DFF-A974-48CC6D36B8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3AC9F-B93B-BF95-03CD-D587F3E799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D27B4-1A73-476A-89E3-EF5515C503BC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0E120-2F8A-D583-3EDB-44A8473452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9EB15-4E6A-7AB0-0010-1D9415B27B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15325-0D11-4E35-86D0-78E829B6F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74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67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87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050" y="-17536"/>
            <a:ext cx="9152100" cy="5178573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279950" y="1139260"/>
            <a:ext cx="6584100" cy="3488504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1677750" y="1778985"/>
            <a:ext cx="5788500" cy="18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1677750" y="4007610"/>
            <a:ext cx="5788500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5996250" y="416062"/>
            <a:ext cx="1867800" cy="5094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496725" y="1407777"/>
            <a:ext cx="114300" cy="114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7522138" y="3769660"/>
            <a:ext cx="114300" cy="114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4514850" y="3769660"/>
            <a:ext cx="114300" cy="114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4514850" y="1407777"/>
            <a:ext cx="114300" cy="114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7522138" y="1407777"/>
            <a:ext cx="114300" cy="114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1500206" y="3769660"/>
            <a:ext cx="114300" cy="114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68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34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6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03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845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720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82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33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53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06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4050" y="-17536"/>
            <a:ext cx="9152100" cy="5178573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279950" y="1054250"/>
            <a:ext cx="6584100" cy="3252132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1811480" y="1807751"/>
            <a:ext cx="1177544" cy="1177544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3157200" y="1764638"/>
            <a:ext cx="45159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1737125" y="1854887"/>
            <a:ext cx="12882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1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3238725" y="2472350"/>
            <a:ext cx="40050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2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41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7575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480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69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BLANK_1_1_1_1_2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4050" y="-17536"/>
            <a:ext cx="9152100" cy="5178573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725950" y="364520"/>
            <a:ext cx="7674000" cy="5838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278925" y="368825"/>
            <a:ext cx="6586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4050" y="-17536"/>
            <a:ext cx="9152100" cy="5178573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4050" y="-17536"/>
            <a:ext cx="9152100" cy="5178573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720000" y="681000"/>
            <a:ext cx="7704000" cy="37815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33131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_COLUMN_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4050" y="-17536"/>
            <a:ext cx="9152100" cy="5178573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7872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4050" y="-17536"/>
            <a:ext cx="9152100" cy="5178573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7355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4050" y="-17536"/>
            <a:ext cx="9152100" cy="5178573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14964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379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29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4818750" y="707425"/>
            <a:ext cx="3363900" cy="229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742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0ADBB-C429-38EE-20B2-F01798655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B3CD73-8477-6F0A-5E37-B61B58271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26362" y="502500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CEFAB4C-3587-87BD-6FB8-7CD8F21F6C8E}"/>
              </a:ext>
            </a:extLst>
          </p:cNvPr>
          <p:cNvSpPr txBox="1"/>
          <p:nvPr userDrawn="1"/>
        </p:nvSpPr>
        <p:spPr>
          <a:xfrm>
            <a:off x="1457908" y="60262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E393B2-BFA0-8013-EE76-AA11E42C9EC2}"/>
              </a:ext>
            </a:extLst>
          </p:cNvPr>
          <p:cNvSpPr txBox="1">
            <a:spLocks/>
          </p:cNvSpPr>
          <p:nvPr userDrawn="1"/>
        </p:nvSpPr>
        <p:spPr>
          <a:xfrm>
            <a:off x="-307482" y="673316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F85542-2ADD-56A6-E59B-04B4765F465B}"/>
              </a:ext>
            </a:extLst>
          </p:cNvPr>
          <p:cNvSpPr txBox="1">
            <a:spLocks/>
          </p:cNvSpPr>
          <p:nvPr userDrawn="1"/>
        </p:nvSpPr>
        <p:spPr>
          <a:xfrm>
            <a:off x="-2052206" y="19120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By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Ngọc</a:t>
            </a:r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Hảo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DF6DCE-BA50-EE4C-1319-59E5B3CE0A5E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37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ED0D0-0112-7684-E2DE-261E162E3FA9}"/>
              </a:ext>
            </a:extLst>
          </p:cNvPr>
          <p:cNvSpPr txBox="1"/>
          <p:nvPr userDrawn="1"/>
        </p:nvSpPr>
        <p:spPr>
          <a:xfrm>
            <a:off x="6681606" y="33819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9C0D2-6D05-B8E6-6441-B1A95E107798}"/>
              </a:ext>
            </a:extLst>
          </p:cNvPr>
          <p:cNvSpPr txBox="1"/>
          <p:nvPr userDrawn="1"/>
        </p:nvSpPr>
        <p:spPr>
          <a:xfrm>
            <a:off x="-1219486" y="7344928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87" r:id="rId4"/>
    <p:sldLayoutId id="2147483686" r:id="rId5"/>
    <p:sldLayoutId id="2147483656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5" r:id="rId21"/>
    <p:sldLayoutId id="2147483684" r:id="rId22"/>
    <p:sldLayoutId id="2147483683" r:id="rId23"/>
    <p:sldLayoutId id="2147483682" r:id="rId24"/>
    <p:sldLayoutId id="2147483658" r:id="rId25"/>
    <p:sldLayoutId id="2147483659" r:id="rId26"/>
    <p:sldLayoutId id="2147483675" r:id="rId27"/>
    <p:sldLayoutId id="2147483676" r:id="rId28"/>
    <p:sldLayoutId id="2147483681" r:id="rId29"/>
    <p:sldLayoutId id="2147483702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4"/>
          <p:cNvSpPr txBox="1">
            <a:spLocks noGrp="1"/>
          </p:cNvSpPr>
          <p:nvPr>
            <p:ph type="ctrTitle"/>
          </p:nvPr>
        </p:nvSpPr>
        <p:spPr>
          <a:xfrm>
            <a:off x="1152996" y="2061057"/>
            <a:ext cx="6763898" cy="1338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dirty="0">
                <a:solidFill>
                  <a:schemeClr val="tx2"/>
                </a:solidFill>
                <a:latin typeface="SVN-Poky's" panose="020B0606040200020203" pitchFamily="34" charset="0"/>
              </a:rPr>
              <a:t>LUYỆN TẬP CHUNG</a:t>
            </a:r>
          </a:p>
        </p:txBody>
      </p:sp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5947161" y="380239"/>
            <a:ext cx="2024851" cy="622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SVN-Poky's" panose="020B0606040200020203" pitchFamily="34" charset="0"/>
              </a:rPr>
              <a:t>LỚP 3</a:t>
            </a:r>
            <a:endParaRPr sz="3200" b="0" i="1" dirty="0">
              <a:latin typeface="SVN-Poky's" panose="020B0606040200020203" pitchFamily="34" charset="0"/>
              <a:sym typeface="Rubik Black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7749875" y="4037763"/>
            <a:ext cx="462438" cy="509414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5947161" y="373833"/>
            <a:ext cx="114300" cy="114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34"/>
          <p:cNvSpPr/>
          <p:nvPr/>
        </p:nvSpPr>
        <p:spPr>
          <a:xfrm>
            <a:off x="7784733" y="870879"/>
            <a:ext cx="114300" cy="114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8231779" y="2873125"/>
            <a:ext cx="495739" cy="493997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A5C443D-985A-7D6F-39B3-32DCBD76C622}"/>
              </a:ext>
            </a:extLst>
          </p:cNvPr>
          <p:cNvSpPr txBox="1"/>
          <p:nvPr/>
        </p:nvSpPr>
        <p:spPr>
          <a:xfrm>
            <a:off x="6040844" y="3249325"/>
            <a:ext cx="19802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dirty="0">
                <a:solidFill>
                  <a:schemeClr val="accent1"/>
                </a:solidFill>
                <a:latin typeface="SVN-Androgyne" panose="02040603050506020204" pitchFamily="18" charset="0"/>
              </a:rPr>
              <a:t>(TIẾT 2)</a:t>
            </a:r>
            <a:endParaRPr lang="en-US" sz="3200" dirty="0">
              <a:solidFill>
                <a:schemeClr val="accent1"/>
              </a:solidFill>
              <a:latin typeface="SVN-Androgyne" panose="02040603050506020204" pitchFamily="18" charset="0"/>
            </a:endParaRPr>
          </a:p>
        </p:txBody>
      </p:sp>
      <p:sp>
        <p:nvSpPr>
          <p:cNvPr id="21" name="Google Shape;1353;p34">
            <a:extLst>
              <a:ext uri="{FF2B5EF4-FFF2-40B4-BE49-F238E27FC236}">
                <a16:creationId xmlns:a16="http://schemas.microsoft.com/office/drawing/2014/main" id="{E56E5281-9D33-115D-392B-D2C3E0686BAA}"/>
              </a:ext>
            </a:extLst>
          </p:cNvPr>
          <p:cNvSpPr txBox="1">
            <a:spLocks/>
          </p:cNvSpPr>
          <p:nvPr/>
        </p:nvSpPr>
        <p:spPr>
          <a:xfrm>
            <a:off x="1100152" y="2153027"/>
            <a:ext cx="6763898" cy="81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45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800" dirty="0">
                <a:latin typeface="SVN-Poky's" panose="020B0606040200020203" pitchFamily="34" charset="0"/>
              </a:rPr>
              <a:t>LUYỆN TẬP CHUNG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EAEFCC-BA9E-C3D0-1B5D-BC9B3D5ADA17}"/>
              </a:ext>
            </a:extLst>
          </p:cNvPr>
          <p:cNvSpPr txBox="1"/>
          <p:nvPr/>
        </p:nvSpPr>
        <p:spPr>
          <a:xfrm>
            <a:off x="3671679" y="1539562"/>
            <a:ext cx="19802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bg1"/>
                </a:solidFill>
                <a:latin typeface="SVN-Poky's" panose="020B0606040200020203" pitchFamily="34" charset="0"/>
              </a:rPr>
              <a:t>BÀI 8</a:t>
            </a:r>
            <a:endParaRPr lang="en-US" sz="5400" dirty="0">
              <a:solidFill>
                <a:schemeClr val="bg1"/>
              </a:solidFill>
              <a:latin typeface="SVN-Poky's" panose="020B0606040200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1854BA-3D18-A795-111D-4E0BDFEBF206}"/>
              </a:ext>
            </a:extLst>
          </p:cNvPr>
          <p:cNvSpPr txBox="1"/>
          <p:nvPr/>
        </p:nvSpPr>
        <p:spPr>
          <a:xfrm>
            <a:off x="3671678" y="1626652"/>
            <a:ext cx="19802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accent1"/>
                </a:solidFill>
                <a:latin typeface="SVN-Poky's" panose="020B0606040200020203" pitchFamily="34" charset="0"/>
              </a:rPr>
              <a:t>BÀI 8</a:t>
            </a:r>
            <a:endParaRPr lang="en-US" sz="5400" dirty="0">
              <a:solidFill>
                <a:schemeClr val="accent1"/>
              </a:solidFill>
              <a:latin typeface="SVN-Poky's" panose="020B0606040200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63081" y="491574"/>
            <a:ext cx="2969568" cy="2782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3A49D-AE23-B510-0114-C72619A3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7" y="3333598"/>
            <a:ext cx="1756420" cy="1756420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788095" y="305365"/>
            <a:ext cx="624114" cy="622514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336725" y="3084101"/>
            <a:ext cx="636900" cy="7353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361;p34">
            <a:extLst>
              <a:ext uri="{FF2B5EF4-FFF2-40B4-BE49-F238E27FC236}">
                <a16:creationId xmlns:a16="http://schemas.microsoft.com/office/drawing/2014/main" id="{14445656-0770-EF93-FCB2-BD911D94D3AA}"/>
              </a:ext>
            </a:extLst>
          </p:cNvPr>
          <p:cNvGrpSpPr/>
          <p:nvPr/>
        </p:nvGrpSpPr>
        <p:grpSpPr>
          <a:xfrm>
            <a:off x="2280842" y="3088438"/>
            <a:ext cx="624114" cy="622514"/>
            <a:chOff x="300826" y="234887"/>
            <a:chExt cx="1323397" cy="1320003"/>
          </a:xfrm>
        </p:grpSpPr>
        <p:sp>
          <p:nvSpPr>
            <p:cNvPr id="31" name="Google Shape;1362;p34">
              <a:extLst>
                <a:ext uri="{FF2B5EF4-FFF2-40B4-BE49-F238E27FC236}">
                  <a16:creationId xmlns:a16="http://schemas.microsoft.com/office/drawing/2014/main" id="{FFB85193-B246-8B15-72AF-457116405FA2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63;p34">
              <a:extLst>
                <a:ext uri="{FF2B5EF4-FFF2-40B4-BE49-F238E27FC236}">
                  <a16:creationId xmlns:a16="http://schemas.microsoft.com/office/drawing/2014/main" id="{66EB6E73-B135-3454-5C5A-401D824B055A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61;p34">
            <a:extLst>
              <a:ext uri="{FF2B5EF4-FFF2-40B4-BE49-F238E27FC236}">
                <a16:creationId xmlns:a16="http://schemas.microsoft.com/office/drawing/2014/main" id="{37B1855E-5D58-6041-3609-CD236B385957}"/>
              </a:ext>
            </a:extLst>
          </p:cNvPr>
          <p:cNvGrpSpPr/>
          <p:nvPr/>
        </p:nvGrpSpPr>
        <p:grpSpPr>
          <a:xfrm>
            <a:off x="3910831" y="3089107"/>
            <a:ext cx="624114" cy="622514"/>
            <a:chOff x="300826" y="234887"/>
            <a:chExt cx="1323397" cy="1320003"/>
          </a:xfrm>
        </p:grpSpPr>
        <p:sp>
          <p:nvSpPr>
            <p:cNvPr id="34" name="Google Shape;1362;p34">
              <a:extLst>
                <a:ext uri="{FF2B5EF4-FFF2-40B4-BE49-F238E27FC236}">
                  <a16:creationId xmlns:a16="http://schemas.microsoft.com/office/drawing/2014/main" id="{43DB6BD2-3247-B38F-1C23-964EDAD7EF15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63;p34">
              <a:extLst>
                <a:ext uri="{FF2B5EF4-FFF2-40B4-BE49-F238E27FC236}">
                  <a16:creationId xmlns:a16="http://schemas.microsoft.com/office/drawing/2014/main" id="{8184E085-F959-F0E7-9787-E6F9FE283DCB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049" y="470064"/>
            <a:ext cx="1689343" cy="167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3" grpId="0"/>
      <p:bldP spid="1355" grpId="0" build="p" animBg="1"/>
      <p:bldP spid="1359" grpId="0" animBg="1"/>
      <p:bldP spid="1360" grpId="0" animBg="1"/>
      <p:bldP spid="20" grpId="0"/>
      <p:bldP spid="21" grpId="0"/>
      <p:bldP spid="22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2;p7">
            <a:extLst>
              <a:ext uri="{FF2B5EF4-FFF2-40B4-BE49-F238E27FC236}">
                <a16:creationId xmlns:a16="http://schemas.microsoft.com/office/drawing/2014/main" id="{FBD6DCBB-DA44-3C3D-D2E0-13330F20C612}"/>
              </a:ext>
            </a:extLst>
          </p:cNvPr>
          <p:cNvSpPr/>
          <p:nvPr/>
        </p:nvSpPr>
        <p:spPr>
          <a:xfrm>
            <a:off x="50998" y="1115102"/>
            <a:ext cx="6028069" cy="1907493"/>
          </a:xfrm>
          <a:prstGeom prst="rect">
            <a:avLst/>
          </a:prstGeom>
          <a:solidFill>
            <a:srgbClr val="00B05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44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5" name="Google Shape;293;p7">
            <a:extLst>
              <a:ext uri="{FF2B5EF4-FFF2-40B4-BE49-F238E27FC236}">
                <a16:creationId xmlns:a16="http://schemas.microsoft.com/office/drawing/2014/main" id="{0506093A-1C47-0026-0335-F83FD91D3450}"/>
              </a:ext>
            </a:extLst>
          </p:cNvPr>
          <p:cNvSpPr/>
          <p:nvPr/>
        </p:nvSpPr>
        <p:spPr>
          <a:xfrm>
            <a:off x="1337733" y="118533"/>
            <a:ext cx="7062216" cy="829787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4F23A-EC0D-926A-BC97-A88B08A1A02C}"/>
              </a:ext>
            </a:extLst>
          </p:cNvPr>
          <p:cNvSpPr txBox="1"/>
          <p:nvPr/>
        </p:nvSpPr>
        <p:spPr>
          <a:xfrm>
            <a:off x="744051" y="35715"/>
            <a:ext cx="1081063" cy="995422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SVN-Gretoon" panose="02040603050506020204" pitchFamily="18" charset="0"/>
              </a:rPr>
              <a:t>2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5A59A-B4F4-403C-0231-53DE23CA0449}"/>
              </a:ext>
            </a:extLst>
          </p:cNvPr>
          <p:cNvSpPr txBox="1"/>
          <p:nvPr/>
        </p:nvSpPr>
        <p:spPr>
          <a:xfrm>
            <a:off x="2010057" y="126015"/>
            <a:ext cx="5796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#9Slide03 IcielPanton Black" panose="00000A00000000000000" pitchFamily="2" charset="0"/>
              </a:rPr>
              <a:t>Tính</a:t>
            </a:r>
            <a:r>
              <a:rPr lang="en-US" sz="4800" dirty="0">
                <a:latin typeface="#9Slide03 IcielPanton Black" panose="00000A00000000000000" pitchFamily="2" charset="0"/>
              </a:rPr>
              <a:t> ( Theo </a:t>
            </a:r>
            <a:r>
              <a:rPr lang="en-US" sz="4800" dirty="0" err="1">
                <a:latin typeface="#9Slide03 IcielPanton Black" panose="00000A00000000000000" pitchFamily="2" charset="0"/>
              </a:rPr>
              <a:t>mẫu</a:t>
            </a:r>
            <a:r>
              <a:rPr lang="en-US" sz="4800" dirty="0">
                <a:latin typeface="#9Slide03 IcielPanton Black" panose="00000A00000000000000" pitchFamily="2" charset="0"/>
              </a:rPr>
              <a:t> 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8DF25-1B97-8335-E218-B682799FC6BC}"/>
              </a:ext>
            </a:extLst>
          </p:cNvPr>
          <p:cNvSpPr txBox="1"/>
          <p:nvPr/>
        </p:nvSpPr>
        <p:spPr>
          <a:xfrm>
            <a:off x="102456" y="1115102"/>
            <a:ext cx="2686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3 = ?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6888D-3563-3A50-6247-ABC4356457D0}"/>
              </a:ext>
            </a:extLst>
          </p:cNvPr>
          <p:cNvSpPr txBox="1"/>
          <p:nvPr/>
        </p:nvSpPr>
        <p:spPr>
          <a:xfrm>
            <a:off x="-293166" y="1748604"/>
            <a:ext cx="63129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3 = 1 + 1 + 1 = 3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FEAB77-731C-0D70-FB8D-02574F50614D}"/>
              </a:ext>
            </a:extLst>
          </p:cNvPr>
          <p:cNvSpPr txBox="1"/>
          <p:nvPr/>
        </p:nvSpPr>
        <p:spPr>
          <a:xfrm>
            <a:off x="180308" y="2334035"/>
            <a:ext cx="25306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3 = 3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2" name="Google Shape;292;p7">
            <a:extLst>
              <a:ext uri="{FF2B5EF4-FFF2-40B4-BE49-F238E27FC236}">
                <a16:creationId xmlns:a16="http://schemas.microsoft.com/office/drawing/2014/main" id="{E8C4BC20-BABE-27CB-C0B3-271EF70EA76B}"/>
              </a:ext>
            </a:extLst>
          </p:cNvPr>
          <p:cNvSpPr/>
          <p:nvPr/>
        </p:nvSpPr>
        <p:spPr>
          <a:xfrm>
            <a:off x="2075917" y="3117474"/>
            <a:ext cx="6551616" cy="1907493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44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CF3F3D-C778-6868-1FB9-C077069D9C83}"/>
              </a:ext>
            </a:extLst>
          </p:cNvPr>
          <p:cNvSpPr txBox="1"/>
          <p:nvPr/>
        </p:nvSpPr>
        <p:spPr>
          <a:xfrm>
            <a:off x="2113965" y="3126166"/>
            <a:ext cx="2686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4 = ?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09B99D-B9D6-F0D2-5436-1D0641637589}"/>
              </a:ext>
            </a:extLst>
          </p:cNvPr>
          <p:cNvSpPr txBox="1"/>
          <p:nvPr/>
        </p:nvSpPr>
        <p:spPr>
          <a:xfrm>
            <a:off x="2195243" y="3726941"/>
            <a:ext cx="63129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4 = 1 + 1 + 1 + 1 = 4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CCE094-254B-5A6A-00B0-B238CCCB6F96}"/>
              </a:ext>
            </a:extLst>
          </p:cNvPr>
          <p:cNvSpPr txBox="1"/>
          <p:nvPr/>
        </p:nvSpPr>
        <p:spPr>
          <a:xfrm>
            <a:off x="1927571" y="4302478"/>
            <a:ext cx="30930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4 = 4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6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2;p7">
            <a:extLst>
              <a:ext uri="{FF2B5EF4-FFF2-40B4-BE49-F238E27FC236}">
                <a16:creationId xmlns:a16="http://schemas.microsoft.com/office/drawing/2014/main" id="{FBD6DCBB-DA44-3C3D-D2E0-13330F20C612}"/>
              </a:ext>
            </a:extLst>
          </p:cNvPr>
          <p:cNvSpPr/>
          <p:nvPr/>
        </p:nvSpPr>
        <p:spPr>
          <a:xfrm>
            <a:off x="50998" y="1115102"/>
            <a:ext cx="8288669" cy="1907493"/>
          </a:xfrm>
          <a:prstGeom prst="rect">
            <a:avLst/>
          </a:prstGeom>
          <a:solidFill>
            <a:srgbClr val="00B05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44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5" name="Google Shape;293;p7">
            <a:extLst>
              <a:ext uri="{FF2B5EF4-FFF2-40B4-BE49-F238E27FC236}">
                <a16:creationId xmlns:a16="http://schemas.microsoft.com/office/drawing/2014/main" id="{0506093A-1C47-0026-0335-F83FD91D3450}"/>
              </a:ext>
            </a:extLst>
          </p:cNvPr>
          <p:cNvSpPr/>
          <p:nvPr/>
        </p:nvSpPr>
        <p:spPr>
          <a:xfrm>
            <a:off x="1337733" y="118533"/>
            <a:ext cx="7062216" cy="829787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4F23A-EC0D-926A-BC97-A88B08A1A02C}"/>
              </a:ext>
            </a:extLst>
          </p:cNvPr>
          <p:cNvSpPr txBox="1"/>
          <p:nvPr/>
        </p:nvSpPr>
        <p:spPr>
          <a:xfrm>
            <a:off x="744051" y="35715"/>
            <a:ext cx="1081063" cy="995422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SVN-Gretoon" panose="02040603050506020204" pitchFamily="18" charset="0"/>
              </a:rPr>
              <a:t>2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5A59A-B4F4-403C-0231-53DE23CA0449}"/>
              </a:ext>
            </a:extLst>
          </p:cNvPr>
          <p:cNvSpPr txBox="1"/>
          <p:nvPr/>
        </p:nvSpPr>
        <p:spPr>
          <a:xfrm>
            <a:off x="2010057" y="126015"/>
            <a:ext cx="5796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#9Slide03 IcielPanton Black" panose="00000A00000000000000" pitchFamily="2" charset="0"/>
              </a:rPr>
              <a:t>Tính</a:t>
            </a:r>
            <a:r>
              <a:rPr lang="en-US" sz="4800" dirty="0">
                <a:latin typeface="#9Slide03 IcielPanton Black" panose="00000A00000000000000" pitchFamily="2" charset="0"/>
              </a:rPr>
              <a:t> ( Theo </a:t>
            </a:r>
            <a:r>
              <a:rPr lang="en-US" sz="4800" dirty="0" err="1">
                <a:latin typeface="#9Slide03 IcielPanton Black" panose="00000A00000000000000" pitchFamily="2" charset="0"/>
              </a:rPr>
              <a:t>mẫu</a:t>
            </a:r>
            <a:r>
              <a:rPr lang="en-US" sz="4800" dirty="0">
                <a:latin typeface="#9Slide03 IcielPanton Black" panose="00000A00000000000000" pitchFamily="2" charset="0"/>
              </a:rPr>
              <a:t> 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8DF25-1B97-8335-E218-B682799FC6BC}"/>
              </a:ext>
            </a:extLst>
          </p:cNvPr>
          <p:cNvSpPr txBox="1"/>
          <p:nvPr/>
        </p:nvSpPr>
        <p:spPr>
          <a:xfrm>
            <a:off x="-5457" y="1123794"/>
            <a:ext cx="2686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6 = ?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6888D-3563-3A50-6247-ABC4356457D0}"/>
              </a:ext>
            </a:extLst>
          </p:cNvPr>
          <p:cNvSpPr txBox="1"/>
          <p:nvPr/>
        </p:nvSpPr>
        <p:spPr>
          <a:xfrm>
            <a:off x="-63550" y="1730993"/>
            <a:ext cx="84634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6 = 1 + 1 + 1 + 1 + 1 + 1 = 6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FEAB77-731C-0D70-FB8D-02574F50614D}"/>
              </a:ext>
            </a:extLst>
          </p:cNvPr>
          <p:cNvSpPr txBox="1"/>
          <p:nvPr/>
        </p:nvSpPr>
        <p:spPr>
          <a:xfrm>
            <a:off x="-90628" y="2334035"/>
            <a:ext cx="28676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3 = 6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2" name="Google Shape;292;p7">
            <a:extLst>
              <a:ext uri="{FF2B5EF4-FFF2-40B4-BE49-F238E27FC236}">
                <a16:creationId xmlns:a16="http://schemas.microsoft.com/office/drawing/2014/main" id="{E8C4BC20-BABE-27CB-C0B3-271EF70EA76B}"/>
              </a:ext>
            </a:extLst>
          </p:cNvPr>
          <p:cNvSpPr/>
          <p:nvPr/>
        </p:nvSpPr>
        <p:spPr>
          <a:xfrm>
            <a:off x="1348576" y="3117474"/>
            <a:ext cx="7278957" cy="1907493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44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CF3F3D-C778-6868-1FB9-C077069D9C83}"/>
              </a:ext>
            </a:extLst>
          </p:cNvPr>
          <p:cNvSpPr txBox="1"/>
          <p:nvPr/>
        </p:nvSpPr>
        <p:spPr>
          <a:xfrm>
            <a:off x="1284582" y="3079495"/>
            <a:ext cx="2686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5 = ?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09B99D-B9D6-F0D2-5436-1D0641637589}"/>
              </a:ext>
            </a:extLst>
          </p:cNvPr>
          <p:cNvSpPr txBox="1"/>
          <p:nvPr/>
        </p:nvSpPr>
        <p:spPr>
          <a:xfrm>
            <a:off x="1348576" y="3720516"/>
            <a:ext cx="7278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5 = 1 + 1 + 1 + 1 + 1 = 5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CCE094-254B-5A6A-00B0-B238CCCB6F96}"/>
              </a:ext>
            </a:extLst>
          </p:cNvPr>
          <p:cNvSpPr txBox="1"/>
          <p:nvPr/>
        </p:nvSpPr>
        <p:spPr>
          <a:xfrm>
            <a:off x="1117471" y="4323558"/>
            <a:ext cx="30930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#9Slide03 IcielPanton Black" panose="00000A00000000000000" pitchFamily="2" charset="0"/>
              </a:rPr>
              <a:t>1 x 5 = 5 </a:t>
            </a:r>
            <a:endParaRPr lang="en-US" sz="4400" dirty="0">
              <a:solidFill>
                <a:schemeClr val="accent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6518D-2403-589B-88F8-762A6EEFB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5296" y="849194"/>
            <a:ext cx="3362363" cy="315102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F1DEC96-ED84-2774-7928-F7350D014626}"/>
              </a:ext>
            </a:extLst>
          </p:cNvPr>
          <p:cNvSpPr/>
          <p:nvPr/>
        </p:nvSpPr>
        <p:spPr>
          <a:xfrm>
            <a:off x="744051" y="2791866"/>
            <a:ext cx="8160248" cy="1428750"/>
          </a:xfrm>
          <a:prstGeom prst="wedgeRoundRectCallout">
            <a:avLst>
              <a:gd name="adj1" fmla="val -49388"/>
              <a:gd name="adj2" fmla="val -11790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1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cũng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bằng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đó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10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9F0759-CFD8-C5B2-F1D8-20A09337B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76" y="952406"/>
            <a:ext cx="8057847" cy="3966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92C92E-FF4B-3D1A-850D-BAF726616771}"/>
              </a:ext>
            </a:extLst>
          </p:cNvPr>
          <p:cNvSpPr txBox="1"/>
          <p:nvPr/>
        </p:nvSpPr>
        <p:spPr>
          <a:xfrm>
            <a:off x="1437036" y="41894"/>
            <a:ext cx="1678304" cy="783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Số ?</a:t>
            </a:r>
            <a:endParaRPr lang="en-US" sz="40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5DF2B-3039-4168-EF13-A369E9D23EF7}"/>
              </a:ext>
            </a:extLst>
          </p:cNvPr>
          <p:cNvSpPr txBox="1"/>
          <p:nvPr/>
        </p:nvSpPr>
        <p:spPr>
          <a:xfrm>
            <a:off x="735979" y="22337"/>
            <a:ext cx="852658" cy="822305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SVN-Gretoon" panose="02040603050506020204" pitchFamily="18" charset="0"/>
              </a:rPr>
              <a:t>3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9276" y="560550"/>
            <a:ext cx="5727188" cy="20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n>
                  <a:solidFill>
                    <a:schemeClr val="accent1"/>
                  </a:solidFill>
                </a:ln>
                <a:latin typeface="#9Slide07 SVNTransformer" pitchFamily="2" charset="0"/>
              </a:rPr>
              <a:t>VƯỢT CHƯỚNG </a:t>
            </a:r>
            <a:r>
              <a:rPr lang="en" sz="66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#9Slide07 SVNTransformer" pitchFamily="2" charset="0"/>
              </a:rPr>
              <a:t>NGẠI VẬT</a:t>
            </a:r>
            <a:endParaRPr sz="6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7 SVNTransform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DAF0-74D2-9C2E-D6A1-4A80C3F2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/>
        </p:blipFill>
        <p:spPr>
          <a:xfrm>
            <a:off x="2867353" y="2144055"/>
            <a:ext cx="3211033" cy="25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3 x 7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550195" y="74630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676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5 : 1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147714" y="76108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94370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4 x 4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550195" y="74630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79832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14 : 2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550195" y="74630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7191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5 x 3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550195" y="74630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580052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2 x 6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550195" y="74630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2027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478;p13">
            <a:extLst>
              <a:ext uri="{FF2B5EF4-FFF2-40B4-BE49-F238E27FC236}">
                <a16:creationId xmlns:a16="http://schemas.microsoft.com/office/drawing/2014/main" id="{044D5A03-D49B-ED25-2EB5-06FAD25E85DC}"/>
              </a:ext>
            </a:extLst>
          </p:cNvPr>
          <p:cNvSpPr/>
          <p:nvPr/>
        </p:nvSpPr>
        <p:spPr>
          <a:xfrm>
            <a:off x="202019" y="1200999"/>
            <a:ext cx="8817173" cy="3761895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123825" dir="32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0" name="Google Shape;1390;p36"/>
          <p:cNvGrpSpPr/>
          <p:nvPr/>
        </p:nvGrpSpPr>
        <p:grpSpPr>
          <a:xfrm>
            <a:off x="239735" y="2280450"/>
            <a:ext cx="724050" cy="462600"/>
            <a:chOff x="2289779" y="3170145"/>
            <a:chExt cx="724050" cy="462600"/>
          </a:xfrm>
        </p:grpSpPr>
        <p:sp>
          <p:nvSpPr>
            <p:cNvPr id="1391" name="Google Shape;1391;p36"/>
            <p:cNvSpPr/>
            <p:nvPr/>
          </p:nvSpPr>
          <p:spPr>
            <a:xfrm>
              <a:off x="2289779" y="3170145"/>
              <a:ext cx="711000" cy="4626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2919029" y="3171336"/>
              <a:ext cx="94800" cy="798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36"/>
          <p:cNvGrpSpPr/>
          <p:nvPr/>
        </p:nvGrpSpPr>
        <p:grpSpPr>
          <a:xfrm>
            <a:off x="266609" y="1036181"/>
            <a:ext cx="790791" cy="463143"/>
            <a:chOff x="2289779" y="1323391"/>
            <a:chExt cx="714379" cy="463143"/>
          </a:xfrm>
        </p:grpSpPr>
        <p:grpSp>
          <p:nvGrpSpPr>
            <p:cNvPr id="1394" name="Google Shape;1394;p36"/>
            <p:cNvGrpSpPr/>
            <p:nvPr/>
          </p:nvGrpSpPr>
          <p:grpSpPr>
            <a:xfrm>
              <a:off x="2289779" y="1324070"/>
              <a:ext cx="712540" cy="462464"/>
              <a:chOff x="1915400" y="1893675"/>
              <a:chExt cx="1290834" cy="1288200"/>
            </a:xfrm>
          </p:grpSpPr>
          <p:sp>
            <p:nvSpPr>
              <p:cNvPr id="1395" name="Google Shape;1395;p36"/>
              <p:cNvSpPr/>
              <p:nvPr/>
            </p:nvSpPr>
            <p:spPr>
              <a:xfrm>
                <a:off x="1915400" y="1893675"/>
                <a:ext cx="1288200" cy="1288200"/>
              </a:xfrm>
              <a:prstGeom prst="snip1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76200" dir="3240000" algn="bl" rotWithShape="0">
                  <a:schemeClr val="accent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6"/>
              <p:cNvSpPr/>
              <p:nvPr/>
            </p:nvSpPr>
            <p:spPr>
              <a:xfrm>
                <a:off x="3034634" y="1894454"/>
                <a:ext cx="171600" cy="222300"/>
              </a:xfrm>
              <a:prstGeom prst="rtTriangle">
                <a:avLst/>
              </a:prstGeom>
              <a:solidFill>
                <a:schemeClr val="lt1"/>
              </a:solidFill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7" name="Google Shape;1397;p36"/>
            <p:cNvSpPr/>
            <p:nvPr/>
          </p:nvSpPr>
          <p:spPr>
            <a:xfrm>
              <a:off x="2909358" y="1323391"/>
              <a:ext cx="94800" cy="798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36"/>
          <p:cNvGrpSpPr/>
          <p:nvPr/>
        </p:nvGrpSpPr>
        <p:grpSpPr>
          <a:xfrm>
            <a:off x="197062" y="3511523"/>
            <a:ext cx="724050" cy="462600"/>
            <a:chOff x="2289779" y="3170145"/>
            <a:chExt cx="724050" cy="462600"/>
          </a:xfrm>
        </p:grpSpPr>
        <p:sp>
          <p:nvSpPr>
            <p:cNvPr id="1399" name="Google Shape;1399;p36"/>
            <p:cNvSpPr/>
            <p:nvPr/>
          </p:nvSpPr>
          <p:spPr>
            <a:xfrm>
              <a:off x="2289779" y="3170145"/>
              <a:ext cx="711000" cy="4626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>
              <a:off x="2919029" y="3171336"/>
              <a:ext cx="94800" cy="798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1" name="Google Shape;1401;p36"/>
          <p:cNvSpPr/>
          <p:nvPr/>
        </p:nvSpPr>
        <p:spPr>
          <a:xfrm>
            <a:off x="3059498" y="373800"/>
            <a:ext cx="3135485" cy="5727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6"/>
          <p:cNvSpPr/>
          <p:nvPr/>
        </p:nvSpPr>
        <p:spPr>
          <a:xfrm>
            <a:off x="2964175" y="112200"/>
            <a:ext cx="3202763" cy="794487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36"/>
          <p:cNvSpPr txBox="1">
            <a:spLocks noGrp="1"/>
          </p:cNvSpPr>
          <p:nvPr>
            <p:ph type="title" idx="3"/>
          </p:nvPr>
        </p:nvSpPr>
        <p:spPr>
          <a:xfrm>
            <a:off x="1496323" y="158552"/>
            <a:ext cx="60609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SVN-Poky's" panose="020B0606040200020203" pitchFamily="34" charset="0"/>
              </a:rPr>
              <a:t>YÊU </a:t>
            </a:r>
            <a:r>
              <a:rPr lang="en" sz="4400" dirty="0">
                <a:solidFill>
                  <a:schemeClr val="dk2"/>
                </a:solidFill>
                <a:latin typeface="SVN-Poky's" panose="020B0606040200020203" pitchFamily="34" charset="0"/>
              </a:rPr>
              <a:t>CẦU</a:t>
            </a:r>
            <a:endParaRPr sz="4400" b="0" dirty="0">
              <a:solidFill>
                <a:schemeClr val="dk2"/>
              </a:solidFill>
              <a:latin typeface="SVN-Poky's" panose="020B0606040200020203" pitchFamily="34" charset="0"/>
            </a:endParaRPr>
          </a:p>
        </p:txBody>
      </p:sp>
      <p:sp>
        <p:nvSpPr>
          <p:cNvPr id="1406" name="Google Shape;1406;p36"/>
          <p:cNvSpPr txBox="1">
            <a:spLocks noGrp="1"/>
          </p:cNvSpPr>
          <p:nvPr>
            <p:ph type="title" idx="4294967295"/>
          </p:nvPr>
        </p:nvSpPr>
        <p:spPr>
          <a:xfrm>
            <a:off x="227646" y="1046361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1407" name="Google Shape;1407;p36"/>
          <p:cNvGrpSpPr/>
          <p:nvPr/>
        </p:nvGrpSpPr>
        <p:grpSpPr>
          <a:xfrm>
            <a:off x="8571170" y="4467284"/>
            <a:ext cx="462438" cy="509414"/>
            <a:chOff x="7979400" y="3952400"/>
            <a:chExt cx="462438" cy="509414"/>
          </a:xfrm>
        </p:grpSpPr>
        <p:sp>
          <p:nvSpPr>
            <p:cNvPr id="1408" name="Google Shape;1408;p36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6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10" name="Google Shape;1410;p36"/>
          <p:cNvGrpSpPr/>
          <p:nvPr/>
        </p:nvGrpSpPr>
        <p:grpSpPr>
          <a:xfrm>
            <a:off x="110392" y="4480830"/>
            <a:ext cx="462384" cy="533664"/>
            <a:chOff x="8299200" y="3445865"/>
            <a:chExt cx="963300" cy="1111800"/>
          </a:xfrm>
        </p:grpSpPr>
        <p:sp>
          <p:nvSpPr>
            <p:cNvPr id="1411" name="Google Shape;1411;p36"/>
            <p:cNvSpPr/>
            <p:nvPr/>
          </p:nvSpPr>
          <p:spPr>
            <a:xfrm>
              <a:off x="8299200" y="3445865"/>
              <a:ext cx="963300" cy="11118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6"/>
            <p:cNvSpPr/>
            <p:nvPr/>
          </p:nvSpPr>
          <p:spPr>
            <a:xfrm>
              <a:off x="8459700" y="3631125"/>
              <a:ext cx="642300" cy="7413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413;p36"/>
          <p:cNvGrpSpPr/>
          <p:nvPr/>
        </p:nvGrpSpPr>
        <p:grpSpPr>
          <a:xfrm>
            <a:off x="8571170" y="1162406"/>
            <a:ext cx="624114" cy="622514"/>
            <a:chOff x="300826" y="234887"/>
            <a:chExt cx="1323397" cy="1320003"/>
          </a:xfrm>
        </p:grpSpPr>
        <p:sp>
          <p:nvSpPr>
            <p:cNvPr id="1414" name="Google Shape;1414;p36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36"/>
          <p:cNvSpPr txBox="1">
            <a:spLocks noGrp="1"/>
          </p:cNvSpPr>
          <p:nvPr>
            <p:ph type="title" idx="4294967295"/>
          </p:nvPr>
        </p:nvSpPr>
        <p:spPr>
          <a:xfrm>
            <a:off x="158210" y="2321541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421" name="Google Shape;1421;p36"/>
          <p:cNvSpPr txBox="1">
            <a:spLocks noGrp="1"/>
          </p:cNvSpPr>
          <p:nvPr>
            <p:ph type="title" idx="4294967295"/>
          </p:nvPr>
        </p:nvSpPr>
        <p:spPr>
          <a:xfrm>
            <a:off x="162920" y="3541560"/>
            <a:ext cx="792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801F4-C6D3-807B-9FAD-4C7A37088D69}"/>
              </a:ext>
            </a:extLst>
          </p:cNvPr>
          <p:cNvSpPr txBox="1"/>
          <p:nvPr/>
        </p:nvSpPr>
        <p:spPr>
          <a:xfrm>
            <a:off x="735864" y="1259189"/>
            <a:ext cx="8282476" cy="368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b="1" dirty="0">
                <a:latin typeface="SVN-Poky's" panose="020B0606040200020203" pitchFamily="34" charset="0"/>
                <a:ea typeface="Times New Roman" panose="02020603050405020304" pitchFamily="18" charset="0"/>
              </a:rPr>
              <a:t>   </a:t>
            </a:r>
            <a:r>
              <a:rPr lang="nl-NL" b="1" dirty="0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 </a:t>
            </a:r>
            <a:r>
              <a:rPr lang="nl-NL" sz="1600" b="1" dirty="0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Năng lực đặc thù:</a:t>
            </a:r>
            <a:endParaRPr lang="en-US" dirty="0">
              <a:effectLst/>
              <a:latin typeface="SVN-Poky's" panose="020B0606040200020203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Thực hiện được phép nhân, phép chia trong bảng đã học</a:t>
            </a:r>
            <a:endParaRPr lang="en-US" sz="12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 Thực hiện được tính nhẩm phép nhân, phép chia với (cho) 1.</a:t>
            </a:r>
            <a:endParaRPr lang="en-US" sz="12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Phát triển năng lực lập luận, tư duy toán học và năng lực giao tiếp toán học</a:t>
            </a:r>
            <a:endParaRPr lang="en-US" sz="12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latin typeface="SVN-Poky's" panose="020B0606040200020203" pitchFamily="34" charset="0"/>
                <a:ea typeface="Times New Roman" panose="02020603050405020304" pitchFamily="18" charset="0"/>
              </a:rPr>
              <a:t>   </a:t>
            </a:r>
            <a:r>
              <a:rPr lang="en-US" sz="1600" b="1" dirty="0" err="1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Năng</a:t>
            </a:r>
            <a:r>
              <a:rPr lang="en-US" sz="1600" b="1" dirty="0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lực</a:t>
            </a:r>
            <a:r>
              <a:rPr lang="en-US" sz="1600" b="1" dirty="0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chung</a:t>
            </a:r>
            <a:r>
              <a:rPr lang="en-US" sz="1600" b="1" dirty="0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SVN-Poky's" panose="020B0606040200020203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chủ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lắng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nghe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quyết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vấn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đề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tạo:tham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gia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trò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chơi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vận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dụng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giao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hợp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tác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latin typeface="SVN-Poky's" panose="020B0606040200020203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Phẩm</a:t>
            </a:r>
            <a:r>
              <a:rPr lang="en-US" sz="1600" b="1" dirty="0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chất</a:t>
            </a:r>
            <a:r>
              <a:rPr lang="en-US" sz="1600" b="1" dirty="0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ái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ý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thức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giúp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đỡ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lẫn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hoàn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nhiệm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vụ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chăm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Chăm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;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tốt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trách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nhiệm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Giữ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trật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lắng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nghe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nghiêm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túc</a:t>
            </a:r>
            <a:r>
              <a:rPr lang="en-US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6 : 3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550195" y="74630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0054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1 x 9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147714" y="814248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01265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12 : 4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550195" y="74630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3252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4 x 6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550195" y="74630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114258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20 : 5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550195" y="74630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0211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010093" y="287079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382" y="761084"/>
            <a:ext cx="5727188" cy="1172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/>
                  </a:solidFill>
                </a:ln>
                <a:latin typeface="#9Slide03 IcielPanton Black" panose="00000A00000000000000" pitchFamily="2" charset="0"/>
              </a:rPr>
              <a:t>6 x 1 =</a:t>
            </a:r>
            <a:endParaRPr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3530008"/>
            <a:ext cx="4195382" cy="1404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3923241" y="2892058"/>
            <a:ext cx="2727916" cy="2123852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5359301" y="761083"/>
            <a:ext cx="2583712" cy="1172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algn="ctr"/>
            <a:r>
              <a:rPr lang="en-US" sz="96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6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DDD40B-E3CD-C67E-9C0C-1A29B619DB07}"/>
              </a:ext>
            </a:extLst>
          </p:cNvPr>
          <p:cNvSpPr/>
          <p:nvPr/>
        </p:nvSpPr>
        <p:spPr>
          <a:xfrm>
            <a:off x="991645" y="256246"/>
            <a:ext cx="7719237" cy="2498651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err="1">
                <a:solidFill>
                  <a:srgbClr val="C00000"/>
                </a:solidFill>
                <a:latin typeface="#9Slide07 SVNTransformer" pitchFamily="2" charset="0"/>
              </a:rPr>
              <a:t>Về</a:t>
            </a:r>
            <a:r>
              <a:rPr lang="en-US" sz="13800" dirty="0">
                <a:solidFill>
                  <a:srgbClr val="C00000"/>
                </a:solidFill>
                <a:latin typeface="#9Slide07 SVNTransformer" pitchFamily="2" charset="0"/>
              </a:rPr>
              <a:t> </a:t>
            </a:r>
            <a:r>
              <a:rPr lang="en-US" sz="13800" dirty="0" err="1">
                <a:solidFill>
                  <a:srgbClr val="C00000"/>
                </a:solidFill>
                <a:latin typeface="#9Slide07 SVNTransformer" pitchFamily="2" charset="0"/>
              </a:rPr>
              <a:t>đích</a:t>
            </a:r>
            <a:endParaRPr lang="en-US" sz="13800" dirty="0">
              <a:solidFill>
                <a:srgbClr val="C00000"/>
              </a:solidFill>
              <a:latin typeface="#9Slide07 SVNTransform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00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  <p:bldP spid="6" grpId="0"/>
      <p:bldP spid="6" grpId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92C92E-FF4B-3D1A-850D-BAF726616771}"/>
              </a:ext>
            </a:extLst>
          </p:cNvPr>
          <p:cNvSpPr txBox="1"/>
          <p:nvPr/>
        </p:nvSpPr>
        <p:spPr>
          <a:xfrm>
            <a:off x="1437036" y="41894"/>
            <a:ext cx="1678304" cy="783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Số ?</a:t>
            </a:r>
            <a:endParaRPr lang="en-US" sz="40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5DF2B-3039-4168-EF13-A369E9D23EF7}"/>
              </a:ext>
            </a:extLst>
          </p:cNvPr>
          <p:cNvSpPr txBox="1"/>
          <p:nvPr/>
        </p:nvSpPr>
        <p:spPr>
          <a:xfrm>
            <a:off x="735979" y="22337"/>
            <a:ext cx="852658" cy="822305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SVN-Gretoon" panose="02040603050506020204" pitchFamily="18" charset="0"/>
              </a:rPr>
              <a:t>4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175438" y="956929"/>
            <a:ext cx="8835656" cy="4123411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C7F69-A330-D54D-BB2A-A8C200361CFD}"/>
              </a:ext>
            </a:extLst>
          </p:cNvPr>
          <p:cNvSpPr txBox="1"/>
          <p:nvPr/>
        </p:nvSpPr>
        <p:spPr>
          <a:xfrm rot="20971208">
            <a:off x="48941" y="1242692"/>
            <a:ext cx="1179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SVN-Gretoon" panose="02040603050506020204" pitchFamily="18" charset="0"/>
              </a:rPr>
              <a:t>a)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377DA-3349-7CB3-EF8D-A05B602B361F}"/>
              </a:ext>
            </a:extLst>
          </p:cNvPr>
          <p:cNvSpPr txBox="1"/>
          <p:nvPr/>
        </p:nvSpPr>
        <p:spPr>
          <a:xfrm>
            <a:off x="1055983" y="1165339"/>
            <a:ext cx="3409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4  x  </a:t>
            </a:r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2</a:t>
            </a:r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 = 8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E3CCA-FC02-0BA6-0D9D-4041C7ACCE1F}"/>
              </a:ext>
            </a:extLst>
          </p:cNvPr>
          <p:cNvSpPr txBox="1"/>
          <p:nvPr/>
        </p:nvSpPr>
        <p:spPr>
          <a:xfrm>
            <a:off x="939024" y="3150911"/>
            <a:ext cx="3866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3  x  </a:t>
            </a:r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6</a:t>
            </a:r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 = 18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930F2-CAAC-77AD-C1CE-B35B02665C3E}"/>
              </a:ext>
            </a:extLst>
          </p:cNvPr>
          <p:cNvSpPr txBox="1"/>
          <p:nvPr/>
        </p:nvSpPr>
        <p:spPr>
          <a:xfrm>
            <a:off x="831052" y="2112670"/>
            <a:ext cx="37090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12  :  </a:t>
            </a:r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4</a:t>
            </a:r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 = 3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0322F-840D-91CC-31BB-9DA4E10EB3DC}"/>
              </a:ext>
            </a:extLst>
          </p:cNvPr>
          <p:cNvSpPr txBox="1"/>
          <p:nvPr/>
        </p:nvSpPr>
        <p:spPr>
          <a:xfrm>
            <a:off x="852317" y="4126258"/>
            <a:ext cx="37090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25  :  </a:t>
            </a:r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5</a:t>
            </a:r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  = 5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D63A5C-F089-2B6D-131B-6C3A90B674A8}"/>
              </a:ext>
            </a:extLst>
          </p:cNvPr>
          <p:cNvSpPr/>
          <p:nvPr/>
        </p:nvSpPr>
        <p:spPr>
          <a:xfrm>
            <a:off x="2498651" y="1165339"/>
            <a:ext cx="723014" cy="741425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C99753-E641-C35A-0E0B-6BD967814DD0}"/>
              </a:ext>
            </a:extLst>
          </p:cNvPr>
          <p:cNvSpPr/>
          <p:nvPr/>
        </p:nvSpPr>
        <p:spPr>
          <a:xfrm>
            <a:off x="2498651" y="2112670"/>
            <a:ext cx="723014" cy="741425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3DDDA7-7B2A-4061-FEA9-13EC8D2D66F3}"/>
              </a:ext>
            </a:extLst>
          </p:cNvPr>
          <p:cNvSpPr/>
          <p:nvPr/>
        </p:nvSpPr>
        <p:spPr>
          <a:xfrm>
            <a:off x="2498651" y="3060001"/>
            <a:ext cx="723014" cy="741425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7DD52E0-F46D-A2A7-0D7C-B2DA6EA94266}"/>
              </a:ext>
            </a:extLst>
          </p:cNvPr>
          <p:cNvSpPr/>
          <p:nvPr/>
        </p:nvSpPr>
        <p:spPr>
          <a:xfrm>
            <a:off x="2498651" y="4007332"/>
            <a:ext cx="723014" cy="741425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8736FA1-4502-9264-EC6F-E4D19E976EC3}"/>
              </a:ext>
            </a:extLst>
          </p:cNvPr>
          <p:cNvSpPr/>
          <p:nvPr/>
        </p:nvSpPr>
        <p:spPr>
          <a:xfrm>
            <a:off x="4832262" y="1165339"/>
            <a:ext cx="3996774" cy="2025667"/>
          </a:xfrm>
          <a:prstGeom prst="wedgeRoundRectCallout">
            <a:avLst>
              <a:gd name="adj1" fmla="val 33611"/>
              <a:gd name="adj2" fmla="val 67094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phiếu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nhé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E6D41B-174A-CCFE-AFC9-7950C312A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05075" y="2882111"/>
            <a:ext cx="2832635" cy="265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92C92E-FF4B-3D1A-850D-BAF726616771}"/>
              </a:ext>
            </a:extLst>
          </p:cNvPr>
          <p:cNvSpPr txBox="1"/>
          <p:nvPr/>
        </p:nvSpPr>
        <p:spPr>
          <a:xfrm>
            <a:off x="1437036" y="41894"/>
            <a:ext cx="1678304" cy="783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Số ?</a:t>
            </a:r>
            <a:endParaRPr lang="en-US" sz="40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5DF2B-3039-4168-EF13-A369E9D23EF7}"/>
              </a:ext>
            </a:extLst>
          </p:cNvPr>
          <p:cNvSpPr txBox="1"/>
          <p:nvPr/>
        </p:nvSpPr>
        <p:spPr>
          <a:xfrm>
            <a:off x="735979" y="22337"/>
            <a:ext cx="852658" cy="822305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SVN-Gretoon" panose="02040603050506020204" pitchFamily="18" charset="0"/>
              </a:rPr>
              <a:t>4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171E36-A4E3-244F-F465-40DDD26E43B0}"/>
              </a:ext>
            </a:extLst>
          </p:cNvPr>
          <p:cNvSpPr/>
          <p:nvPr/>
        </p:nvSpPr>
        <p:spPr>
          <a:xfrm>
            <a:off x="175438" y="956929"/>
            <a:ext cx="8835656" cy="4123411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C7F69-A330-D54D-BB2A-A8C200361CFD}"/>
              </a:ext>
            </a:extLst>
          </p:cNvPr>
          <p:cNvSpPr txBox="1"/>
          <p:nvPr/>
        </p:nvSpPr>
        <p:spPr>
          <a:xfrm rot="20971208">
            <a:off x="48941" y="1242692"/>
            <a:ext cx="1179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SVN-Gretoon" panose="02040603050506020204" pitchFamily="18" charset="0"/>
              </a:rPr>
              <a:t>b)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D63A5C-F089-2B6D-131B-6C3A90B674A8}"/>
              </a:ext>
            </a:extLst>
          </p:cNvPr>
          <p:cNvSpPr/>
          <p:nvPr/>
        </p:nvSpPr>
        <p:spPr>
          <a:xfrm>
            <a:off x="2599821" y="2820293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E6D41B-174A-CCFE-AFC9-7950C312A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05075" y="2882111"/>
            <a:ext cx="2832635" cy="26545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8E37227-2EBD-741F-6310-1455282A00A6}"/>
              </a:ext>
            </a:extLst>
          </p:cNvPr>
          <p:cNvSpPr/>
          <p:nvPr/>
        </p:nvSpPr>
        <p:spPr>
          <a:xfrm>
            <a:off x="714022" y="3467981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BDC885-7FB8-EA18-27D6-518B3B671E4C}"/>
              </a:ext>
            </a:extLst>
          </p:cNvPr>
          <p:cNvSpPr/>
          <p:nvPr/>
        </p:nvSpPr>
        <p:spPr>
          <a:xfrm>
            <a:off x="1470574" y="3467980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0C00D0-9FC2-F665-4DCD-FDA89612006D}"/>
              </a:ext>
            </a:extLst>
          </p:cNvPr>
          <p:cNvSpPr/>
          <p:nvPr/>
        </p:nvSpPr>
        <p:spPr>
          <a:xfrm>
            <a:off x="2230407" y="3467981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8D646B-8354-48B2-5296-CA7B8CB7946D}"/>
              </a:ext>
            </a:extLst>
          </p:cNvPr>
          <p:cNvSpPr/>
          <p:nvPr/>
        </p:nvSpPr>
        <p:spPr>
          <a:xfrm>
            <a:off x="2986959" y="3467980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62514A8-C814-DDFA-2CEE-FED0D16CD45C}"/>
              </a:ext>
            </a:extLst>
          </p:cNvPr>
          <p:cNvSpPr/>
          <p:nvPr/>
        </p:nvSpPr>
        <p:spPr>
          <a:xfrm>
            <a:off x="1094156" y="2781864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1D20A1-23E0-6B58-9BAD-2994336F29FE}"/>
              </a:ext>
            </a:extLst>
          </p:cNvPr>
          <p:cNvSpPr/>
          <p:nvPr/>
        </p:nvSpPr>
        <p:spPr>
          <a:xfrm>
            <a:off x="1850754" y="2794206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6A0523-D94B-8DF7-EA8C-4F4B15607168}"/>
              </a:ext>
            </a:extLst>
          </p:cNvPr>
          <p:cNvSpPr/>
          <p:nvPr/>
        </p:nvSpPr>
        <p:spPr>
          <a:xfrm>
            <a:off x="1511698" y="2117013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D76B589-FD48-4450-C126-40FFC866DAF4}"/>
              </a:ext>
            </a:extLst>
          </p:cNvPr>
          <p:cNvSpPr/>
          <p:nvPr/>
        </p:nvSpPr>
        <p:spPr>
          <a:xfrm>
            <a:off x="2271577" y="2151045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00DF6B9-56F3-2413-848B-A41E03892C4E}"/>
              </a:ext>
            </a:extLst>
          </p:cNvPr>
          <p:cNvSpPr/>
          <p:nvPr/>
        </p:nvSpPr>
        <p:spPr>
          <a:xfrm>
            <a:off x="1929240" y="1458706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8736FA1-4502-9264-EC6F-E4D19E976EC3}"/>
              </a:ext>
            </a:extLst>
          </p:cNvPr>
          <p:cNvSpPr/>
          <p:nvPr/>
        </p:nvSpPr>
        <p:spPr>
          <a:xfrm>
            <a:off x="3759940" y="390514"/>
            <a:ext cx="4935908" cy="3077466"/>
          </a:xfrm>
          <a:prstGeom prst="wedgeRoundRectCallout">
            <a:avLst>
              <a:gd name="adj1" fmla="val 36632"/>
              <a:gd name="adj2" fmla="val 60012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1"/>
                </a:solidFill>
                <a:latin typeface="UTM Avo" panose="02040603050506020204" pitchFamily="18" charset="0"/>
              </a:rPr>
              <a:t>Quan sát “tháp số” để nhận ra: 1 x 2 = 2. Vậy ô phía trên chính là kết quả của hai ô dưới nhân nhau. Từ đó hãy tìm ra các số còn lại nhé !</a:t>
            </a:r>
            <a:endParaRPr lang="en-US" sz="2800" b="1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03E3EDA-EA19-7DB4-5353-B72D0E6AA38B}"/>
              </a:ext>
            </a:extLst>
          </p:cNvPr>
          <p:cNvSpPr/>
          <p:nvPr/>
        </p:nvSpPr>
        <p:spPr>
          <a:xfrm>
            <a:off x="2605213" y="2820145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80399F-3605-6683-825A-A7C873636D2F}"/>
              </a:ext>
            </a:extLst>
          </p:cNvPr>
          <p:cNvSpPr/>
          <p:nvPr/>
        </p:nvSpPr>
        <p:spPr>
          <a:xfrm>
            <a:off x="1513341" y="2111501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8CE3372-6FB4-DB2A-9944-FE747D1FD663}"/>
              </a:ext>
            </a:extLst>
          </p:cNvPr>
          <p:cNvSpPr/>
          <p:nvPr/>
        </p:nvSpPr>
        <p:spPr>
          <a:xfrm>
            <a:off x="2273019" y="2142629"/>
            <a:ext cx="723014" cy="741425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rPr>
              <a:t>4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2E8339-EC32-88A0-C6FE-7E5659902A09}"/>
              </a:ext>
            </a:extLst>
          </p:cNvPr>
          <p:cNvGrpSpPr/>
          <p:nvPr/>
        </p:nvGrpSpPr>
        <p:grpSpPr>
          <a:xfrm>
            <a:off x="1641022" y="1416053"/>
            <a:ext cx="1285442" cy="850133"/>
            <a:chOff x="1800515" y="1575543"/>
            <a:chExt cx="1285442" cy="85013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4421A98-4DAF-753C-EE54-218989A2B604}"/>
                </a:ext>
              </a:extLst>
            </p:cNvPr>
            <p:cNvSpPr/>
            <p:nvPr/>
          </p:nvSpPr>
          <p:spPr>
            <a:xfrm>
              <a:off x="2081640" y="1611106"/>
              <a:ext cx="723014" cy="741425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accent1"/>
                </a:solidFill>
                <a:latin typeface="#9Slide03 IcielPanton Black" panose="00000A00000000000000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59CAFFA-2151-E7DC-2E57-23F3DF160433}"/>
                </a:ext>
              </a:extLst>
            </p:cNvPr>
            <p:cNvSpPr/>
            <p:nvPr/>
          </p:nvSpPr>
          <p:spPr>
            <a:xfrm>
              <a:off x="1800515" y="1575543"/>
              <a:ext cx="1285442" cy="85013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accent1"/>
                  </a:solidFill>
                  <a:latin typeface="#9Slide03 IcielPanton Black" panose="00000A00000000000000" pitchFamily="2" charset="0"/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1769023" y="1865520"/>
            <a:ext cx="12882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496725" y="1252884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37"/>
          <p:cNvSpPr/>
          <p:nvPr/>
        </p:nvSpPr>
        <p:spPr>
          <a:xfrm>
            <a:off x="7522138" y="3463803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37"/>
          <p:cNvSpPr/>
          <p:nvPr/>
        </p:nvSpPr>
        <p:spPr>
          <a:xfrm>
            <a:off x="4514850" y="3463803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37"/>
          <p:cNvSpPr/>
          <p:nvPr/>
        </p:nvSpPr>
        <p:spPr>
          <a:xfrm>
            <a:off x="7522138" y="1252884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37"/>
          <p:cNvSpPr/>
          <p:nvPr/>
        </p:nvSpPr>
        <p:spPr>
          <a:xfrm>
            <a:off x="1500206" y="3463803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37"/>
          <p:cNvSpPr/>
          <p:nvPr/>
        </p:nvSpPr>
        <p:spPr>
          <a:xfrm>
            <a:off x="4509438" y="1252878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8167611" y="3181234"/>
            <a:ext cx="624114" cy="622514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514254" y="595300"/>
            <a:ext cx="495739" cy="493997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3B49DD-158A-7122-7279-4C39D8567BAF}"/>
              </a:ext>
            </a:extLst>
          </p:cNvPr>
          <p:cNvSpPr txBox="1"/>
          <p:nvPr/>
        </p:nvSpPr>
        <p:spPr>
          <a:xfrm>
            <a:off x="3928467" y="1212479"/>
            <a:ext cx="3715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 err="1">
                <a:ln w="28575">
                  <a:solidFill>
                    <a:schemeClr val="accent1"/>
                  </a:solidFill>
                </a:ln>
                <a:solidFill>
                  <a:schemeClr val="bg1">
                    <a:lumMod val="90000"/>
                  </a:schemeClr>
                </a:solidFill>
                <a:latin typeface="SVN-Blade Runner" panose="02040603050506020204" pitchFamily="18" charset="0"/>
              </a:rPr>
              <a:t>Dặn</a:t>
            </a:r>
            <a:r>
              <a:rPr lang="en-US" sz="7200" dirty="0">
                <a:ln w="28575">
                  <a:solidFill>
                    <a:schemeClr val="accent1"/>
                  </a:solidFill>
                </a:ln>
                <a:solidFill>
                  <a:schemeClr val="bg1">
                    <a:lumMod val="90000"/>
                  </a:schemeClr>
                </a:solidFill>
                <a:latin typeface="SVN-Blade Runner" panose="02040603050506020204" pitchFamily="18" charset="0"/>
              </a:rPr>
              <a:t> </a:t>
            </a:r>
            <a:r>
              <a:rPr lang="en-US" sz="7200" dirty="0" err="1">
                <a:ln w="28575">
                  <a:solidFill>
                    <a:schemeClr val="accent1"/>
                  </a:solidFill>
                </a:ln>
                <a:solidFill>
                  <a:schemeClr val="bg1">
                    <a:lumMod val="90000"/>
                  </a:schemeClr>
                </a:solidFill>
                <a:latin typeface="SVN-Blade Runner" panose="02040603050506020204" pitchFamily="18" charset="0"/>
              </a:rPr>
              <a:t>dò</a:t>
            </a:r>
            <a:endParaRPr lang="en-US" sz="7200" dirty="0">
              <a:ln w="28575">
                <a:solidFill>
                  <a:schemeClr val="accent1"/>
                </a:solidFill>
              </a:ln>
              <a:solidFill>
                <a:schemeClr val="bg1">
                  <a:lumMod val="90000"/>
                </a:schemeClr>
              </a:solidFill>
              <a:latin typeface="SVN-Blade Runn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defRPr/>
            </a:pPr>
            <a:r>
              <a:rPr lang="en-US" sz="2000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0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0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ZALO :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0382348780</a:t>
            </a:r>
            <a:r>
              <a:rPr lang="en-US" sz="2000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 -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1769023" y="1865520"/>
            <a:ext cx="12882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29" name="Google Shape;1429;p37"/>
          <p:cNvSpPr/>
          <p:nvPr/>
        </p:nvSpPr>
        <p:spPr>
          <a:xfrm>
            <a:off x="1496725" y="1252884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37"/>
          <p:cNvSpPr/>
          <p:nvPr/>
        </p:nvSpPr>
        <p:spPr>
          <a:xfrm>
            <a:off x="7522138" y="3463803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37"/>
          <p:cNvSpPr/>
          <p:nvPr/>
        </p:nvSpPr>
        <p:spPr>
          <a:xfrm>
            <a:off x="4514850" y="3463803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37"/>
          <p:cNvSpPr/>
          <p:nvPr/>
        </p:nvSpPr>
        <p:spPr>
          <a:xfrm>
            <a:off x="7522138" y="1252884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37"/>
          <p:cNvSpPr/>
          <p:nvPr/>
        </p:nvSpPr>
        <p:spPr>
          <a:xfrm>
            <a:off x="1500206" y="3463803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37"/>
          <p:cNvSpPr/>
          <p:nvPr/>
        </p:nvSpPr>
        <p:spPr>
          <a:xfrm>
            <a:off x="4509438" y="1252878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8167611" y="3181234"/>
            <a:ext cx="624114" cy="622514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514254" y="595300"/>
            <a:ext cx="495739" cy="493997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3B49DD-158A-7122-7279-4C39D8567BAF}"/>
              </a:ext>
            </a:extLst>
          </p:cNvPr>
          <p:cNvSpPr txBox="1"/>
          <p:nvPr/>
        </p:nvSpPr>
        <p:spPr>
          <a:xfrm>
            <a:off x="3928467" y="1212479"/>
            <a:ext cx="3715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n w="28575">
                  <a:solidFill>
                    <a:schemeClr val="accent1"/>
                  </a:solidFill>
                </a:ln>
                <a:solidFill>
                  <a:schemeClr val="bg1">
                    <a:lumMod val="90000"/>
                  </a:schemeClr>
                </a:solidFill>
                <a:latin typeface="SVN-Blade Runner" panose="020406030505060202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15" y="154653"/>
            <a:ext cx="7981786" cy="4245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103" y="3991763"/>
            <a:ext cx="2493480" cy="670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73" y="-250085"/>
            <a:ext cx="2697203" cy="2527671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5487" y="1689863"/>
            <a:ext cx="5641547" cy="23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dirty="0">
                <a:latin typeface="UTM Avo" panose="02040603050506020204" pitchFamily="18" charset="0"/>
              </a:rPr>
              <a:t>CÁC EM HÃY DÙNG BẢNG CON ĐẶT TÍNH VÀ TÍNH CÁC PHÉP TÍNH SAU NHÉ !</a:t>
            </a:r>
            <a:endParaRPr sz="3600" b="1" i="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415" y="325179"/>
            <a:ext cx="8938735" cy="4493141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680" y="2047258"/>
            <a:ext cx="3386132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57 + 71 = </a:t>
            </a:r>
            <a:endParaRPr sz="5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5306785" y="817662"/>
            <a:ext cx="31432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00" b="1" dirty="0">
                <a:latin typeface="Bevan" panose="020B0604020202020204" charset="0"/>
              </a:rPr>
              <a:t>57</a:t>
            </a:r>
            <a:endParaRPr lang="en-US" sz="6600" b="1" dirty="0">
              <a:latin typeface="Bevan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4735287" y="1557127"/>
            <a:ext cx="7674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b="1" dirty="0">
                <a:latin typeface="Bevan" panose="020B0604020202020204" charset="0"/>
              </a:rPr>
              <a:t>+</a:t>
            </a:r>
            <a:endParaRPr lang="en-US" sz="4400" b="1" dirty="0">
              <a:latin typeface="Bevan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5306784" y="1946078"/>
            <a:ext cx="31432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00" b="1" dirty="0">
                <a:latin typeface="Bevan" panose="020B0604020202020204" charset="0"/>
              </a:rPr>
              <a:t>71</a:t>
            </a:r>
            <a:endParaRPr lang="en-US" sz="6600" b="1" dirty="0">
              <a:latin typeface="Bevan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5021036" y="3160845"/>
            <a:ext cx="14124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4891933" y="3157606"/>
            <a:ext cx="31432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00" b="1" dirty="0">
                <a:latin typeface="Bevan" panose="020B0604020202020204" charset="0"/>
              </a:rPr>
              <a:t>128</a:t>
            </a:r>
            <a:endParaRPr lang="en-US" sz="6600" b="1" dirty="0">
              <a:latin typeface="Bev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415" y="325179"/>
            <a:ext cx="8938735" cy="4493141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680" y="2047258"/>
            <a:ext cx="3386132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456 - 328 = </a:t>
            </a:r>
            <a:endParaRPr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133D8B-782D-8B6C-5679-0032002F03F5}"/>
              </a:ext>
            </a:extLst>
          </p:cNvPr>
          <p:cNvSpPr txBox="1"/>
          <p:nvPr/>
        </p:nvSpPr>
        <p:spPr>
          <a:xfrm>
            <a:off x="5306785" y="817662"/>
            <a:ext cx="31432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00" b="1" dirty="0">
                <a:latin typeface="Bevan" panose="020B0604020202020204" charset="0"/>
              </a:rPr>
              <a:t>456</a:t>
            </a:r>
            <a:endParaRPr lang="en-US" sz="6600" b="1" dirty="0">
              <a:latin typeface="Bevan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27ECBF-3A52-72D0-4733-F4E514935555}"/>
              </a:ext>
            </a:extLst>
          </p:cNvPr>
          <p:cNvSpPr txBox="1"/>
          <p:nvPr/>
        </p:nvSpPr>
        <p:spPr>
          <a:xfrm>
            <a:off x="4735287" y="1557127"/>
            <a:ext cx="7674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b="1" dirty="0">
                <a:latin typeface="Bevan" panose="020B0604020202020204" charset="0"/>
              </a:rPr>
              <a:t>-</a:t>
            </a:r>
            <a:endParaRPr lang="en-US" sz="4400" b="1" dirty="0">
              <a:latin typeface="Bevan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C5241-AF26-3E88-CF62-4B9FA9E6E3ED}"/>
              </a:ext>
            </a:extLst>
          </p:cNvPr>
          <p:cNvSpPr txBox="1"/>
          <p:nvPr/>
        </p:nvSpPr>
        <p:spPr>
          <a:xfrm>
            <a:off x="5306784" y="1946078"/>
            <a:ext cx="31432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00" b="1" dirty="0">
                <a:latin typeface="Bevan" panose="020B0604020202020204" charset="0"/>
              </a:rPr>
              <a:t>328</a:t>
            </a:r>
            <a:endParaRPr lang="en-US" sz="6600" b="1" dirty="0">
              <a:latin typeface="Bevan" panose="020B060402020202020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5306784" y="3175201"/>
            <a:ext cx="141242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280323-8C69-5613-065A-9FF4A55E3BEE}"/>
              </a:ext>
            </a:extLst>
          </p:cNvPr>
          <p:cNvSpPr txBox="1"/>
          <p:nvPr/>
        </p:nvSpPr>
        <p:spPr>
          <a:xfrm>
            <a:off x="5275653" y="3216890"/>
            <a:ext cx="31432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600" b="1" dirty="0">
                <a:latin typeface="Bevan" panose="020B0604020202020204" charset="0"/>
              </a:rPr>
              <a:t>128</a:t>
            </a:r>
            <a:endParaRPr lang="en-US" sz="6600" b="1" dirty="0">
              <a:latin typeface="Bev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0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1769023" y="1865520"/>
            <a:ext cx="12882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496725" y="1252884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37"/>
          <p:cNvSpPr/>
          <p:nvPr/>
        </p:nvSpPr>
        <p:spPr>
          <a:xfrm>
            <a:off x="7522138" y="3463803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37"/>
          <p:cNvSpPr/>
          <p:nvPr/>
        </p:nvSpPr>
        <p:spPr>
          <a:xfrm>
            <a:off x="4514850" y="3463803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37"/>
          <p:cNvSpPr/>
          <p:nvPr/>
        </p:nvSpPr>
        <p:spPr>
          <a:xfrm>
            <a:off x="7522138" y="1252884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37"/>
          <p:cNvSpPr/>
          <p:nvPr/>
        </p:nvSpPr>
        <p:spPr>
          <a:xfrm>
            <a:off x="1500206" y="3463803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37"/>
          <p:cNvSpPr/>
          <p:nvPr/>
        </p:nvSpPr>
        <p:spPr>
          <a:xfrm>
            <a:off x="4509438" y="1252878"/>
            <a:ext cx="114300" cy="114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8167611" y="3181234"/>
            <a:ext cx="624114" cy="622514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514254" y="595300"/>
            <a:ext cx="495739" cy="493997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3B49DD-158A-7122-7279-4C39D8567BAF}"/>
              </a:ext>
            </a:extLst>
          </p:cNvPr>
          <p:cNvSpPr txBox="1"/>
          <p:nvPr/>
        </p:nvSpPr>
        <p:spPr>
          <a:xfrm>
            <a:off x="3928467" y="1212479"/>
            <a:ext cx="3715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n w="28575">
                  <a:solidFill>
                    <a:schemeClr val="accent1"/>
                  </a:solidFill>
                </a:ln>
                <a:solidFill>
                  <a:schemeClr val="bg1">
                    <a:lumMod val="90000"/>
                  </a:schemeClr>
                </a:solidFill>
                <a:latin typeface="SVN-Blade Runner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89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" grpId="0"/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40BE68-25C9-7194-FD8E-E9E112DAD095}"/>
              </a:ext>
            </a:extLst>
          </p:cNvPr>
          <p:cNvSpPr txBox="1"/>
          <p:nvPr/>
        </p:nvSpPr>
        <p:spPr>
          <a:xfrm>
            <a:off x="1437036" y="41894"/>
            <a:ext cx="3241100" cy="78319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Tính nhẩm</a:t>
            </a:r>
            <a:endParaRPr lang="en-US" sz="40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CF035-84F3-442D-D950-2D8E4562FCB0}"/>
              </a:ext>
            </a:extLst>
          </p:cNvPr>
          <p:cNvSpPr txBox="1"/>
          <p:nvPr/>
        </p:nvSpPr>
        <p:spPr>
          <a:xfrm>
            <a:off x="608389" y="32620"/>
            <a:ext cx="852658" cy="822305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SVN-Gretoon" panose="02040603050506020204" pitchFamily="18" charset="0"/>
              </a:rPr>
              <a:t>1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1D083F-1ED8-FA37-752D-EF57F61DE55E}"/>
              </a:ext>
            </a:extLst>
          </p:cNvPr>
          <p:cNvSpPr/>
          <p:nvPr/>
        </p:nvSpPr>
        <p:spPr>
          <a:xfrm>
            <a:off x="93889" y="903449"/>
            <a:ext cx="8956222" cy="2909282"/>
          </a:xfrm>
          <a:prstGeom prst="roundRect">
            <a:avLst>
              <a:gd name="adj" fmla="val 714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12931-79A1-AB78-3DAB-A9304E21C63E}"/>
              </a:ext>
            </a:extLst>
          </p:cNvPr>
          <p:cNvSpPr txBox="1"/>
          <p:nvPr/>
        </p:nvSpPr>
        <p:spPr>
          <a:xfrm rot="20971208">
            <a:off x="-65314" y="976879"/>
            <a:ext cx="1179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SVN-Gretoon" panose="02040603050506020204" pitchFamily="18" charset="0"/>
              </a:rPr>
              <a:t>a)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3B8EA-915E-768B-BC8F-751B634166B5}"/>
              </a:ext>
            </a:extLst>
          </p:cNvPr>
          <p:cNvSpPr txBox="1"/>
          <p:nvPr/>
        </p:nvSpPr>
        <p:spPr>
          <a:xfrm rot="20971208">
            <a:off x="-65314" y="2424146"/>
            <a:ext cx="1179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SVN-Gretoon" panose="02040603050506020204" pitchFamily="18" charset="0"/>
              </a:rPr>
              <a:t>b)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765F2-6566-F6AC-4F43-E11E964C6B50}"/>
              </a:ext>
            </a:extLst>
          </p:cNvPr>
          <p:cNvSpPr txBox="1"/>
          <p:nvPr/>
        </p:nvSpPr>
        <p:spPr>
          <a:xfrm>
            <a:off x="962755" y="915323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2 x 1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6CA0D3-358A-C598-65B8-F559F34906C0}"/>
              </a:ext>
            </a:extLst>
          </p:cNvPr>
          <p:cNvSpPr txBox="1"/>
          <p:nvPr/>
        </p:nvSpPr>
        <p:spPr>
          <a:xfrm>
            <a:off x="2990440" y="915322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3 x 1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E9799A-1241-FA5B-3459-067159652650}"/>
              </a:ext>
            </a:extLst>
          </p:cNvPr>
          <p:cNvSpPr txBox="1"/>
          <p:nvPr/>
        </p:nvSpPr>
        <p:spPr>
          <a:xfrm>
            <a:off x="5094514" y="915321"/>
            <a:ext cx="16089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4 x 1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CBB4D1-C230-29D6-A851-63871E95F1F6}"/>
              </a:ext>
            </a:extLst>
          </p:cNvPr>
          <p:cNvSpPr txBox="1"/>
          <p:nvPr/>
        </p:nvSpPr>
        <p:spPr>
          <a:xfrm>
            <a:off x="7461110" y="915320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5 x 1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3D8DD1-AA9B-25DA-B633-6DEFFEB2B94E}"/>
              </a:ext>
            </a:extLst>
          </p:cNvPr>
          <p:cNvSpPr txBox="1"/>
          <p:nvPr/>
        </p:nvSpPr>
        <p:spPr>
          <a:xfrm>
            <a:off x="962755" y="2342413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2 : 1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76793-A781-95CC-77C2-CC37975755C9}"/>
              </a:ext>
            </a:extLst>
          </p:cNvPr>
          <p:cNvSpPr txBox="1"/>
          <p:nvPr/>
        </p:nvSpPr>
        <p:spPr>
          <a:xfrm>
            <a:off x="2990440" y="2342412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3 : 1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A0BFC-90E9-96E1-FBEB-9CCCD8E5B340}"/>
              </a:ext>
            </a:extLst>
          </p:cNvPr>
          <p:cNvSpPr txBox="1"/>
          <p:nvPr/>
        </p:nvSpPr>
        <p:spPr>
          <a:xfrm>
            <a:off x="5094514" y="2342411"/>
            <a:ext cx="16089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4 : 1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72D852-A68B-1299-F765-F95B9356E9DB}"/>
              </a:ext>
            </a:extLst>
          </p:cNvPr>
          <p:cNvSpPr txBox="1"/>
          <p:nvPr/>
        </p:nvSpPr>
        <p:spPr>
          <a:xfrm>
            <a:off x="7461110" y="2342410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5 : 1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E1357B-F3C4-C5A0-41F3-8463FA566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3140" y="3052687"/>
            <a:ext cx="2658693" cy="2491581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AFDCDB8-6FA3-3EE8-2448-D5B2B65AF2C1}"/>
              </a:ext>
            </a:extLst>
          </p:cNvPr>
          <p:cNvSpPr/>
          <p:nvPr/>
        </p:nvSpPr>
        <p:spPr>
          <a:xfrm>
            <a:off x="1943100" y="3624944"/>
            <a:ext cx="5251352" cy="1428750"/>
          </a:xfrm>
          <a:prstGeom prst="wedgeRoundRectCallout">
            <a:avLst>
              <a:gd name="adj1" fmla="val -55739"/>
              <a:gd name="adj2" fmla="val -7790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làm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vào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vở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nhé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5E999-03FF-C023-E785-2FAD2591AC78}"/>
              </a:ext>
            </a:extLst>
          </p:cNvPr>
          <p:cNvSpPr txBox="1"/>
          <p:nvPr/>
        </p:nvSpPr>
        <p:spPr>
          <a:xfrm>
            <a:off x="755105" y="1628868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2 </a:t>
            </a:r>
            <a:endParaRPr lang="en-US" sz="4400" dirty="0"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DA549B-CA09-68FA-7374-CAA88012B85F}"/>
              </a:ext>
            </a:extLst>
          </p:cNvPr>
          <p:cNvSpPr txBox="1"/>
          <p:nvPr/>
        </p:nvSpPr>
        <p:spPr>
          <a:xfrm>
            <a:off x="2791946" y="1633046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3 </a:t>
            </a:r>
            <a:endParaRPr lang="en-US" sz="4400" dirty="0"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3A060-30FE-C38C-763B-036CB9F4755F}"/>
              </a:ext>
            </a:extLst>
          </p:cNvPr>
          <p:cNvSpPr txBox="1"/>
          <p:nvPr/>
        </p:nvSpPr>
        <p:spPr>
          <a:xfrm>
            <a:off x="4916230" y="1624866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4 </a:t>
            </a:r>
            <a:endParaRPr lang="en-US" sz="4400" dirty="0"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367DCF-74CB-4A4C-607B-DA43F1866854}"/>
              </a:ext>
            </a:extLst>
          </p:cNvPr>
          <p:cNvSpPr txBox="1"/>
          <p:nvPr/>
        </p:nvSpPr>
        <p:spPr>
          <a:xfrm>
            <a:off x="7269733" y="1630346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5 </a:t>
            </a:r>
            <a:endParaRPr lang="en-US" sz="4400" dirty="0"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0FF577-13FC-8A71-5096-B121886CB790}"/>
              </a:ext>
            </a:extLst>
          </p:cNvPr>
          <p:cNvSpPr txBox="1"/>
          <p:nvPr/>
        </p:nvSpPr>
        <p:spPr>
          <a:xfrm>
            <a:off x="813153" y="2969082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2 </a:t>
            </a:r>
            <a:endParaRPr lang="en-US" sz="4400" dirty="0"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B5110C-A385-4B83-717E-889597A6E873}"/>
              </a:ext>
            </a:extLst>
          </p:cNvPr>
          <p:cNvSpPr txBox="1"/>
          <p:nvPr/>
        </p:nvSpPr>
        <p:spPr>
          <a:xfrm>
            <a:off x="2849994" y="2973260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3 </a:t>
            </a:r>
            <a:endParaRPr lang="en-US" sz="4400" dirty="0"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1DD3C5-B48D-EB90-42A6-4D4B9A075737}"/>
              </a:ext>
            </a:extLst>
          </p:cNvPr>
          <p:cNvSpPr txBox="1"/>
          <p:nvPr/>
        </p:nvSpPr>
        <p:spPr>
          <a:xfrm>
            <a:off x="4974278" y="2965080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4 </a:t>
            </a:r>
            <a:endParaRPr lang="en-US" sz="4400" dirty="0"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E58F6F-C1C1-B445-0084-E4262BA17872}"/>
              </a:ext>
            </a:extLst>
          </p:cNvPr>
          <p:cNvSpPr txBox="1"/>
          <p:nvPr/>
        </p:nvSpPr>
        <p:spPr>
          <a:xfrm>
            <a:off x="7327781" y="2970560"/>
            <a:ext cx="14777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#9Slide03 IcielPanton Black" panose="00000A00000000000000" pitchFamily="2" charset="0"/>
              </a:rPr>
              <a:t>= 5 </a:t>
            </a:r>
            <a:endParaRPr lang="en-US" sz="4400" dirty="0">
              <a:solidFill>
                <a:srgbClr val="C0000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C600CD3-F34F-2463-D396-9B452959DCC5}"/>
              </a:ext>
            </a:extLst>
          </p:cNvPr>
          <p:cNvSpPr/>
          <p:nvPr/>
        </p:nvSpPr>
        <p:spPr>
          <a:xfrm>
            <a:off x="894154" y="3650817"/>
            <a:ext cx="8160248" cy="1428750"/>
          </a:xfrm>
          <a:prstGeom prst="wedgeRoundRectCallout">
            <a:avLst>
              <a:gd name="adj1" fmla="val -49388"/>
              <a:gd name="adj2" fmla="val -11790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cũng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chính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đó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cũng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chính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đó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67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93;p7">
            <a:extLst>
              <a:ext uri="{FF2B5EF4-FFF2-40B4-BE49-F238E27FC236}">
                <a16:creationId xmlns:a16="http://schemas.microsoft.com/office/drawing/2014/main" id="{EFC5B26B-9FDC-AA70-D8C7-1D311D57D66B}"/>
              </a:ext>
            </a:extLst>
          </p:cNvPr>
          <p:cNvSpPr/>
          <p:nvPr/>
        </p:nvSpPr>
        <p:spPr>
          <a:xfrm>
            <a:off x="5244141" y="1180165"/>
            <a:ext cx="2302669" cy="829787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292;p7">
            <a:extLst>
              <a:ext uri="{FF2B5EF4-FFF2-40B4-BE49-F238E27FC236}">
                <a16:creationId xmlns:a16="http://schemas.microsoft.com/office/drawing/2014/main" id="{FBD6DCBB-DA44-3C3D-D2E0-13330F20C612}"/>
              </a:ext>
            </a:extLst>
          </p:cNvPr>
          <p:cNvSpPr/>
          <p:nvPr/>
        </p:nvSpPr>
        <p:spPr>
          <a:xfrm>
            <a:off x="271135" y="1331366"/>
            <a:ext cx="4529465" cy="28725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44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93;p7">
            <a:extLst>
              <a:ext uri="{FF2B5EF4-FFF2-40B4-BE49-F238E27FC236}">
                <a16:creationId xmlns:a16="http://schemas.microsoft.com/office/drawing/2014/main" id="{0506093A-1C47-0026-0335-F83FD91D3450}"/>
              </a:ext>
            </a:extLst>
          </p:cNvPr>
          <p:cNvSpPr/>
          <p:nvPr/>
        </p:nvSpPr>
        <p:spPr>
          <a:xfrm>
            <a:off x="1337733" y="118533"/>
            <a:ext cx="7062216" cy="829787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4F23A-EC0D-926A-BC97-A88B08A1A02C}"/>
              </a:ext>
            </a:extLst>
          </p:cNvPr>
          <p:cNvSpPr txBox="1"/>
          <p:nvPr/>
        </p:nvSpPr>
        <p:spPr>
          <a:xfrm>
            <a:off x="744051" y="35715"/>
            <a:ext cx="1081063" cy="995422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/>
                </a:solidFill>
                <a:latin typeface="SVN-Gretoon" panose="02040603050506020204" pitchFamily="18" charset="0"/>
              </a:rPr>
              <a:t>2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5A59A-B4F4-403C-0231-53DE23CA0449}"/>
              </a:ext>
            </a:extLst>
          </p:cNvPr>
          <p:cNvSpPr txBox="1"/>
          <p:nvPr/>
        </p:nvSpPr>
        <p:spPr>
          <a:xfrm>
            <a:off x="2010057" y="126015"/>
            <a:ext cx="5796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#9Slide03 IcielPanton Black" panose="00000A00000000000000" pitchFamily="2" charset="0"/>
              </a:rPr>
              <a:t>Tính</a:t>
            </a:r>
            <a:r>
              <a:rPr lang="en-US" sz="4800" dirty="0">
                <a:latin typeface="#9Slide03 IcielPanton Black" panose="00000A00000000000000" pitchFamily="2" charset="0"/>
              </a:rPr>
              <a:t> ( Theo </a:t>
            </a:r>
            <a:r>
              <a:rPr lang="en-US" sz="4800" dirty="0" err="1">
                <a:latin typeface="#9Slide03 IcielPanton Black" panose="00000A00000000000000" pitchFamily="2" charset="0"/>
              </a:rPr>
              <a:t>mẫu</a:t>
            </a:r>
            <a:r>
              <a:rPr lang="en-US" sz="4800" dirty="0">
                <a:latin typeface="#9Slide03 IcielPanton Black" panose="00000A00000000000000" pitchFamily="2" charset="0"/>
              </a:rPr>
              <a:t>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4F65B-BE42-5DC0-54CC-28ED5DAF1C6D}"/>
              </a:ext>
            </a:extLst>
          </p:cNvPr>
          <p:cNvSpPr txBox="1"/>
          <p:nvPr/>
        </p:nvSpPr>
        <p:spPr>
          <a:xfrm rot="20971208">
            <a:off x="103623" y="1472997"/>
            <a:ext cx="1607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FFC000"/>
                </a:solidFill>
                <a:latin typeface="SVN-Gretoon" panose="02040603050506020204" pitchFamily="18" charset="0"/>
              </a:rPr>
              <a:t>Mẫu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8DF25-1B97-8335-E218-B682799FC6BC}"/>
              </a:ext>
            </a:extLst>
          </p:cNvPr>
          <p:cNvSpPr txBox="1"/>
          <p:nvPr/>
        </p:nvSpPr>
        <p:spPr>
          <a:xfrm>
            <a:off x="271135" y="1970469"/>
            <a:ext cx="2686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1 x 2 = ?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6888D-3563-3A50-6247-ABC4356457D0}"/>
              </a:ext>
            </a:extLst>
          </p:cNvPr>
          <p:cNvSpPr txBox="1"/>
          <p:nvPr/>
        </p:nvSpPr>
        <p:spPr>
          <a:xfrm>
            <a:off x="313798" y="2655419"/>
            <a:ext cx="443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1 x 2 = 1 + 1 = 2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FEAB77-731C-0D70-FB8D-02574F50614D}"/>
              </a:ext>
            </a:extLst>
          </p:cNvPr>
          <p:cNvSpPr txBox="1"/>
          <p:nvPr/>
        </p:nvSpPr>
        <p:spPr>
          <a:xfrm>
            <a:off x="322593" y="3283154"/>
            <a:ext cx="25306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1 x 2 = 2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E3B3F7-E1E9-D7FB-F1C3-6518A5F7735C}"/>
              </a:ext>
            </a:extLst>
          </p:cNvPr>
          <p:cNvSpPr txBox="1"/>
          <p:nvPr/>
        </p:nvSpPr>
        <p:spPr>
          <a:xfrm>
            <a:off x="5114431" y="1222879"/>
            <a:ext cx="2686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1 x 3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4" name="Google Shape;293;p7">
            <a:extLst>
              <a:ext uri="{FF2B5EF4-FFF2-40B4-BE49-F238E27FC236}">
                <a16:creationId xmlns:a16="http://schemas.microsoft.com/office/drawing/2014/main" id="{2398DBB5-F160-EC43-26AF-1245640D0431}"/>
              </a:ext>
            </a:extLst>
          </p:cNvPr>
          <p:cNvSpPr/>
          <p:nvPr/>
        </p:nvSpPr>
        <p:spPr>
          <a:xfrm>
            <a:off x="6666506" y="2175365"/>
            <a:ext cx="2302669" cy="829787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A71D64-5A14-3A5F-FD48-AB0666CEF6A4}"/>
              </a:ext>
            </a:extLst>
          </p:cNvPr>
          <p:cNvSpPr txBox="1"/>
          <p:nvPr/>
        </p:nvSpPr>
        <p:spPr>
          <a:xfrm>
            <a:off x="6536796" y="2218079"/>
            <a:ext cx="2686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1 x 4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6" name="Google Shape;293;p7">
            <a:extLst>
              <a:ext uri="{FF2B5EF4-FFF2-40B4-BE49-F238E27FC236}">
                <a16:creationId xmlns:a16="http://schemas.microsoft.com/office/drawing/2014/main" id="{63908511-A605-42FD-B825-63156DF3A345}"/>
              </a:ext>
            </a:extLst>
          </p:cNvPr>
          <p:cNvSpPr/>
          <p:nvPr/>
        </p:nvSpPr>
        <p:spPr>
          <a:xfrm>
            <a:off x="5143194" y="3167959"/>
            <a:ext cx="2302669" cy="829787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B0D71D-F134-33F6-C800-B3B8A1DB9EC8}"/>
              </a:ext>
            </a:extLst>
          </p:cNvPr>
          <p:cNvSpPr txBox="1"/>
          <p:nvPr/>
        </p:nvSpPr>
        <p:spPr>
          <a:xfrm>
            <a:off x="5013484" y="3210673"/>
            <a:ext cx="2686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1 x 6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8" name="Google Shape;293;p7">
            <a:extLst>
              <a:ext uri="{FF2B5EF4-FFF2-40B4-BE49-F238E27FC236}">
                <a16:creationId xmlns:a16="http://schemas.microsoft.com/office/drawing/2014/main" id="{64E07BF0-AB15-82DB-1164-2C87E6A86A85}"/>
              </a:ext>
            </a:extLst>
          </p:cNvPr>
          <p:cNvSpPr/>
          <p:nvPr/>
        </p:nvSpPr>
        <p:spPr>
          <a:xfrm>
            <a:off x="6666506" y="4128214"/>
            <a:ext cx="2302669" cy="829787"/>
          </a:xfrm>
          <a:prstGeom prst="rect">
            <a:avLst/>
          </a:prstGeom>
          <a:solidFill>
            <a:srgbClr val="FFC000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57CCFA-E55C-06B0-C7AE-38967F0ACC89}"/>
              </a:ext>
            </a:extLst>
          </p:cNvPr>
          <p:cNvSpPr txBox="1"/>
          <p:nvPr/>
        </p:nvSpPr>
        <p:spPr>
          <a:xfrm>
            <a:off x="6536796" y="4170928"/>
            <a:ext cx="2686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1"/>
                </a:solidFill>
                <a:latin typeface="#9Slide03 IcielPanton Black" panose="00000A00000000000000" pitchFamily="2" charset="0"/>
              </a:rPr>
              <a:t>1 x 5 </a:t>
            </a:r>
            <a:endParaRPr lang="en-US" sz="4400" dirty="0">
              <a:solidFill>
                <a:schemeClr val="accent1"/>
              </a:solidFill>
              <a:latin typeface="#9Slide03 IcielPanton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5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99624776"/>
</p:tagLst>
</file>

<file path=ppt/theme/theme1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681</Words>
  <Application>Microsoft Office PowerPoint</Application>
  <PresentationFormat>On-screen Show (16:9)</PresentationFormat>
  <Paragraphs>152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SVN-Poky's</vt:lpstr>
      <vt:lpstr>#9Slide07 SVNTransformer</vt:lpstr>
      <vt:lpstr>SVN-Dancing Script</vt:lpstr>
      <vt:lpstr>SVN-Blade Runner</vt:lpstr>
      <vt:lpstr>#9Slide07 HoneyCream</vt:lpstr>
      <vt:lpstr>#9Slide07 Altus</vt:lpstr>
      <vt:lpstr>Bevan</vt:lpstr>
      <vt:lpstr>#9Slide03 IcielPanton Black</vt:lpstr>
      <vt:lpstr>SVN-Androgyne</vt:lpstr>
      <vt:lpstr>SVN-Newton</vt:lpstr>
      <vt:lpstr>UTM Avo</vt:lpstr>
      <vt:lpstr>Times New Roman</vt:lpstr>
      <vt:lpstr>#9Slide05 Bodega Script</vt:lpstr>
      <vt:lpstr>Arial</vt:lpstr>
      <vt:lpstr>#9Slide05 Aphrodite Pro</vt:lpstr>
      <vt:lpstr>SVN-Gretoon</vt:lpstr>
      <vt:lpstr>Rubik Black</vt:lpstr>
      <vt:lpstr>Comfortaa Medium</vt:lpstr>
      <vt:lpstr>Math Subject for High School - 10th Grade: Circles by Slidesgo</vt:lpstr>
      <vt:lpstr>LUYỆN TẬP CHUNG</vt:lpstr>
      <vt:lpstr>YÊU CẦU</vt:lpstr>
      <vt:lpstr>01</vt:lpstr>
      <vt:lpstr>CÁC EM HÃY DÙNG BẢNG CON ĐẶT TÍNH VÀ TÍNH CÁC PHÉP TÍNH SAU NHÉ !</vt:lpstr>
      <vt:lpstr>57 + 71 = </vt:lpstr>
      <vt:lpstr>456 - 328 = 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VƯỢT CHƯỚNG NGẠI VẬT</vt:lpstr>
      <vt:lpstr>3 x 7 =</vt:lpstr>
      <vt:lpstr>5 : 1 =</vt:lpstr>
      <vt:lpstr>4 x 4 =</vt:lpstr>
      <vt:lpstr>14 : 2 =</vt:lpstr>
      <vt:lpstr>5 x 3 =</vt:lpstr>
      <vt:lpstr>2 x 6 =</vt:lpstr>
      <vt:lpstr>6 : 3 =</vt:lpstr>
      <vt:lpstr>1 x 9 =</vt:lpstr>
      <vt:lpstr>12 : 4 =</vt:lpstr>
      <vt:lpstr>4 x 6 =</vt:lpstr>
      <vt:lpstr>20 : 5 =</vt:lpstr>
      <vt:lpstr>6 x 1 =</vt:lpstr>
      <vt:lpstr>PowerPoint Presentation</vt:lpstr>
      <vt:lpstr>PowerPoint Presentation</vt:lpstr>
      <vt:lpstr>03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haoho</dc:creator>
  <cp:keywords>MĂNG NON TEAM</cp:keywords>
  <cp:lastModifiedBy>Nguyễn Thị Hồng Linh</cp:lastModifiedBy>
  <cp:revision>5</cp:revision>
  <dcterms:modified xsi:type="dcterms:W3CDTF">2022-09-03T09:01:41Z</dcterms:modified>
</cp:coreProperties>
</file>