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258" r:id="rId3"/>
    <p:sldId id="330" r:id="rId4"/>
    <p:sldId id="306" r:id="rId5"/>
    <p:sldId id="331" r:id="rId6"/>
    <p:sldId id="344" r:id="rId7"/>
    <p:sldId id="332" r:id="rId8"/>
    <p:sldId id="334" r:id="rId9"/>
    <p:sldId id="333" r:id="rId10"/>
    <p:sldId id="335" r:id="rId11"/>
    <p:sldId id="341" r:id="rId12"/>
    <p:sldId id="339" r:id="rId13"/>
    <p:sldId id="343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C3E"/>
    <a:srgbClr val="0E462E"/>
    <a:srgbClr val="112121"/>
    <a:srgbClr val="A22502"/>
    <a:srgbClr val="3B4A08"/>
    <a:srgbClr val="B5B9BE"/>
    <a:srgbClr val="363F44"/>
    <a:srgbClr val="434E55"/>
    <a:srgbClr val="DC1D46"/>
    <a:srgbClr val="A91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5" autoAdjust="0"/>
    <p:restoredTop sz="94960" autoAdjust="0"/>
  </p:normalViewPr>
  <p:slideViewPr>
    <p:cSldViewPr snapToGrid="0">
      <p:cViewPr>
        <p:scale>
          <a:sx n="66" d="100"/>
          <a:sy n="66" d="100"/>
        </p:scale>
        <p:origin x="389" y="394"/>
      </p:cViewPr>
      <p:guideLst>
        <p:guide orient="horz" pos="2160"/>
        <p:guide pos="3864"/>
        <p:guide pos="7680"/>
        <p:guide/>
        <p:guide orient="horz"/>
        <p:guide orient="horz" pos="43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A9F09-5942-4793-A4CB-2F0134B12E0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B2D5C-9461-409E-A36E-164E80E9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 bị che có là THỂ TÍCH</a:t>
            </a:r>
          </a:p>
          <a:p>
            <a:r>
              <a:rPr lang="en-US"/>
              <a:t>Mỗi lượt học sinh chọn 1 ô và trả lời câu hỏi so sánh số đo thể tích của bài tập 3 SGK trang 119. Trả lời đúng sẽ lật được ô.</a:t>
            </a:r>
          </a:p>
          <a:p>
            <a:r>
              <a:rPr lang="en-US"/>
              <a:t>Mở rộng quy đổi đơn vị đo thể tích sang lít và mi-li-lít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D5C-9461-409E-A36E-164E80E9A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 bị che có là THỂ TÍCH</a:t>
            </a:r>
          </a:p>
          <a:p>
            <a:r>
              <a:rPr lang="en-US"/>
              <a:t>Mỗi lượt học sinh chọn 1 ô và trả lời câu hỏi so sánh số đo thể tích của bài tập 3 SGK trang 119. Trả lời đúng sẽ lật được ô.</a:t>
            </a:r>
          </a:p>
          <a:p>
            <a:r>
              <a:rPr lang="en-US"/>
              <a:t>Mở rộng quy đổi đơn vị đo thể tích sang lít và mi-li-lít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D5C-9461-409E-A36E-164E80E9A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D5C-9461-409E-A36E-164E80E9A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4D30C63-9999-4653-B677-E35262865D07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CEDA-4FFA-4FA5-91F8-79CB4F68947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 peeking from table">
            <a:extLst>
              <a:ext uri="{FF2B5EF4-FFF2-40B4-BE49-F238E27FC236}">
                <a16:creationId xmlns:a16="http://schemas.microsoft.com/office/drawing/2014/main" id="{99A5BAD9-3C41-4D4D-A0A4-8610FC9C6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36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429279" y="939284"/>
            <a:ext cx="94756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Môn Toán</a:t>
            </a:r>
            <a:endParaRPr lang="en-US" sz="4800" b="1">
              <a:ln>
                <a:gradFill>
                  <a:gsLst>
                    <a:gs pos="15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4800" b="1"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LUYỆN TẬP (tr 119)</a:t>
            </a:r>
            <a:endParaRPr lang="en-US" sz="4800" b="1" dirty="0">
              <a:ln>
                <a:gradFill>
                  <a:gsLst>
                    <a:gs pos="15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886199" y="2607100"/>
            <a:ext cx="456184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3401059" y="2523280"/>
            <a:ext cx="553212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B375FD-7AD1-4090-AF0F-E4C0519612CC}"/>
              </a:ext>
            </a:extLst>
          </p:cNvPr>
          <p:cNvSpPr txBox="1"/>
          <p:nvPr/>
        </p:nvSpPr>
        <p:spPr>
          <a:xfrm>
            <a:off x="931440" y="2739777"/>
            <a:ext cx="22994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Học sinh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3D8E94-6FF6-420F-8EFB-DCAF12EE7DBA}"/>
              </a:ext>
            </a:extLst>
          </p:cNvPr>
          <p:cNvCxnSpPr/>
          <p:nvPr/>
        </p:nvCxnSpPr>
        <p:spPr>
          <a:xfrm>
            <a:off x="2081160" y="3447663"/>
            <a:ext cx="929640" cy="30376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48148E-6 L 0.07631 0.0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ll bamboo trees">
            <a:extLst>
              <a:ext uri="{FF2B5EF4-FFF2-40B4-BE49-F238E27FC236}">
                <a16:creationId xmlns:a16="http://schemas.microsoft.com/office/drawing/2014/main" id="{C685E7C4-834F-477D-845A-2ACE8E07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"/>
            <a:ext cx="12192000" cy="6858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3AF8191-CFB3-4121-9599-BC92D7B86226}"/>
              </a:ext>
            </a:extLst>
          </p:cNvPr>
          <p:cNvGrpSpPr/>
          <p:nvPr/>
        </p:nvGrpSpPr>
        <p:grpSpPr>
          <a:xfrm>
            <a:off x="1727464" y="311233"/>
            <a:ext cx="8960856" cy="867327"/>
            <a:chOff x="1193397" y="365851"/>
            <a:chExt cx="9455336" cy="2098283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FE4A8690-B45A-4AD1-9BC6-C991A2AA1360}"/>
                </a:ext>
              </a:extLst>
            </p:cNvPr>
            <p:cNvSpPr/>
            <p:nvPr/>
          </p:nvSpPr>
          <p:spPr>
            <a:xfrm>
              <a:off x="1193397" y="365851"/>
              <a:ext cx="8699347" cy="2098283"/>
            </a:xfrm>
            <a:prstGeom prst="homePlate">
              <a:avLst>
                <a:gd name="adj" fmla="val 58561"/>
              </a:avLst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44E978CB-78AE-4A19-B2F5-90BC146D3F1D}"/>
                </a:ext>
              </a:extLst>
            </p:cNvPr>
            <p:cNvSpPr/>
            <p:nvPr/>
          </p:nvSpPr>
          <p:spPr>
            <a:xfrm>
              <a:off x="8971764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C5C342C5-3B22-4C03-85FA-32CD0C883BB0}"/>
                </a:ext>
              </a:extLst>
            </p:cNvPr>
            <p:cNvSpPr/>
            <p:nvPr/>
          </p:nvSpPr>
          <p:spPr>
            <a:xfrm>
              <a:off x="9539766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05E2ACB-62C1-45A5-9BB6-BFC927E31A1A}"/>
              </a:ext>
            </a:extLst>
          </p:cNvPr>
          <p:cNvSpPr txBox="1"/>
          <p:nvPr/>
        </p:nvSpPr>
        <p:spPr>
          <a:xfrm>
            <a:off x="1701478" y="515684"/>
            <a:ext cx="821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8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tiếp theo có bao nhiêu khối lập phương ?</a:t>
            </a:r>
            <a:endParaRPr lang="vi-VN" sz="2400" spc="-8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826F8-9909-4B39-A0CC-A6DCBF56612C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B3EC7E-41E8-4A35-A136-F70D66C6CF50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3B641-E36E-4832-AF86-E5C3E9F483E7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48B2F-D311-4F36-89F0-A8870C4E7AE4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D9EDA1-D92A-447B-ACE4-122DAD405163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rgbClr val="00E66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9D51FA-2871-4B31-9A70-79E8EAE4043F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rgbClr val="00E66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47B30-AF92-4412-A9B1-B64539D67DAA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363AF7-8569-4AB4-B93B-3387B995516A}"/>
              </a:ext>
            </a:extLst>
          </p:cNvPr>
          <p:cNvSpPr/>
          <p:nvPr/>
        </p:nvSpPr>
        <p:spPr>
          <a:xfrm>
            <a:off x="995423" y="863600"/>
            <a:ext cx="706055" cy="4773271"/>
          </a:xfrm>
          <a:custGeom>
            <a:avLst/>
            <a:gdLst>
              <a:gd name="connsiteX0" fmla="*/ 0 w 706055"/>
              <a:gd name="connsiteY0" fmla="*/ 416688 h 416688"/>
              <a:gd name="connsiteX1" fmla="*/ 347240 w 706055"/>
              <a:gd name="connsiteY1" fmla="*/ 416688 h 416688"/>
              <a:gd name="connsiteX2" fmla="*/ 347240 w 706055"/>
              <a:gd name="connsiteY2" fmla="*/ 0 h 416688"/>
              <a:gd name="connsiteX3" fmla="*/ 706055 w 706055"/>
              <a:gd name="connsiteY3" fmla="*/ 0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55" h="416688">
                <a:moveTo>
                  <a:pt x="0" y="416688"/>
                </a:moveTo>
                <a:lnTo>
                  <a:pt x="347240" y="416688"/>
                </a:lnTo>
                <a:lnTo>
                  <a:pt x="347240" y="0"/>
                </a:lnTo>
                <a:lnTo>
                  <a:pt x="706055" y="0"/>
                </a:lnTo>
              </a:path>
            </a:pathLst>
          </a:custGeom>
          <a:noFill/>
          <a:ln w="38100">
            <a:solidFill>
              <a:srgbClr val="FF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Histogram&#10;&#10;Description automatically generated">
            <a:extLst>
              <a:ext uri="{FF2B5EF4-FFF2-40B4-BE49-F238E27FC236}">
                <a16:creationId xmlns:a16="http://schemas.microsoft.com/office/drawing/2014/main" id="{1643A3CB-4B4A-45E2-9863-446E763F5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39" y="1926824"/>
            <a:ext cx="10450677" cy="178979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55DD7E-51D7-4F5E-8EEA-90DAE707D956}"/>
              </a:ext>
            </a:extLst>
          </p:cNvPr>
          <p:cNvSpPr txBox="1"/>
          <p:nvPr/>
        </p:nvSpPr>
        <p:spPr>
          <a:xfrm>
            <a:off x="4126834" y="5018952"/>
            <a:ext cx="3650171" cy="1538883"/>
          </a:xfrm>
          <a:custGeom>
            <a:avLst/>
            <a:gdLst>
              <a:gd name="connsiteX0" fmla="*/ 0 w 3650171"/>
              <a:gd name="connsiteY0" fmla="*/ 0 h 1538883"/>
              <a:gd name="connsiteX1" fmla="*/ 608362 w 3650171"/>
              <a:gd name="connsiteY1" fmla="*/ 0 h 1538883"/>
              <a:gd name="connsiteX2" fmla="*/ 1216724 w 3650171"/>
              <a:gd name="connsiteY2" fmla="*/ 0 h 1538883"/>
              <a:gd name="connsiteX3" fmla="*/ 1898089 w 3650171"/>
              <a:gd name="connsiteY3" fmla="*/ 0 h 1538883"/>
              <a:gd name="connsiteX4" fmla="*/ 2506451 w 3650171"/>
              <a:gd name="connsiteY4" fmla="*/ 0 h 1538883"/>
              <a:gd name="connsiteX5" fmla="*/ 3650171 w 3650171"/>
              <a:gd name="connsiteY5" fmla="*/ 0 h 1538883"/>
              <a:gd name="connsiteX6" fmla="*/ 3650171 w 3650171"/>
              <a:gd name="connsiteY6" fmla="*/ 543739 h 1538883"/>
              <a:gd name="connsiteX7" fmla="*/ 3650171 w 3650171"/>
              <a:gd name="connsiteY7" fmla="*/ 1072088 h 1538883"/>
              <a:gd name="connsiteX8" fmla="*/ 3650171 w 3650171"/>
              <a:gd name="connsiteY8" fmla="*/ 1538883 h 1538883"/>
              <a:gd name="connsiteX9" fmla="*/ 2968806 w 3650171"/>
              <a:gd name="connsiteY9" fmla="*/ 1538883 h 1538883"/>
              <a:gd name="connsiteX10" fmla="*/ 2469949 w 3650171"/>
              <a:gd name="connsiteY10" fmla="*/ 1538883 h 1538883"/>
              <a:gd name="connsiteX11" fmla="*/ 1825086 w 3650171"/>
              <a:gd name="connsiteY11" fmla="*/ 1538883 h 1538883"/>
              <a:gd name="connsiteX12" fmla="*/ 1216724 w 3650171"/>
              <a:gd name="connsiteY12" fmla="*/ 1538883 h 1538883"/>
              <a:gd name="connsiteX13" fmla="*/ 571860 w 3650171"/>
              <a:gd name="connsiteY13" fmla="*/ 1538883 h 1538883"/>
              <a:gd name="connsiteX14" fmla="*/ 0 w 3650171"/>
              <a:gd name="connsiteY14" fmla="*/ 1538883 h 1538883"/>
              <a:gd name="connsiteX15" fmla="*/ 0 w 3650171"/>
              <a:gd name="connsiteY15" fmla="*/ 995144 h 1538883"/>
              <a:gd name="connsiteX16" fmla="*/ 0 w 3650171"/>
              <a:gd name="connsiteY16" fmla="*/ 482183 h 1538883"/>
              <a:gd name="connsiteX17" fmla="*/ 0 w 3650171"/>
              <a:gd name="connsiteY17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0171" h="1538883" fill="none" extrusionOk="0">
                <a:moveTo>
                  <a:pt x="0" y="0"/>
                </a:moveTo>
                <a:cubicBezTo>
                  <a:pt x="294528" y="-4819"/>
                  <a:pt x="465593" y="27614"/>
                  <a:pt x="608362" y="0"/>
                </a:cubicBezTo>
                <a:cubicBezTo>
                  <a:pt x="751131" y="-27614"/>
                  <a:pt x="1071809" y="-28165"/>
                  <a:pt x="1216724" y="0"/>
                </a:cubicBezTo>
                <a:cubicBezTo>
                  <a:pt x="1361639" y="28165"/>
                  <a:pt x="1698295" y="-6069"/>
                  <a:pt x="1898089" y="0"/>
                </a:cubicBezTo>
                <a:cubicBezTo>
                  <a:pt x="2097883" y="6069"/>
                  <a:pt x="2222539" y="19861"/>
                  <a:pt x="2506451" y="0"/>
                </a:cubicBezTo>
                <a:cubicBezTo>
                  <a:pt x="2790363" y="-19861"/>
                  <a:pt x="3372565" y="51488"/>
                  <a:pt x="3650171" y="0"/>
                </a:cubicBezTo>
                <a:cubicBezTo>
                  <a:pt x="3656243" y="146671"/>
                  <a:pt x="3628462" y="277229"/>
                  <a:pt x="3650171" y="543739"/>
                </a:cubicBezTo>
                <a:cubicBezTo>
                  <a:pt x="3671880" y="810249"/>
                  <a:pt x="3646555" y="883845"/>
                  <a:pt x="3650171" y="1072088"/>
                </a:cubicBezTo>
                <a:cubicBezTo>
                  <a:pt x="3653787" y="1260331"/>
                  <a:pt x="3670924" y="1307990"/>
                  <a:pt x="3650171" y="1538883"/>
                </a:cubicBezTo>
                <a:cubicBezTo>
                  <a:pt x="3420446" y="1564558"/>
                  <a:pt x="3275509" y="1567594"/>
                  <a:pt x="2968806" y="1538883"/>
                </a:cubicBezTo>
                <a:cubicBezTo>
                  <a:pt x="2662103" y="1510172"/>
                  <a:pt x="2678616" y="1561787"/>
                  <a:pt x="2469949" y="1538883"/>
                </a:cubicBezTo>
                <a:cubicBezTo>
                  <a:pt x="2261282" y="1515979"/>
                  <a:pt x="1981906" y="1562963"/>
                  <a:pt x="1825086" y="1538883"/>
                </a:cubicBezTo>
                <a:cubicBezTo>
                  <a:pt x="1668266" y="1514803"/>
                  <a:pt x="1503807" y="1535254"/>
                  <a:pt x="1216724" y="1538883"/>
                </a:cubicBezTo>
                <a:cubicBezTo>
                  <a:pt x="929641" y="1542512"/>
                  <a:pt x="809875" y="1567635"/>
                  <a:pt x="571860" y="1538883"/>
                </a:cubicBezTo>
                <a:cubicBezTo>
                  <a:pt x="333845" y="1510131"/>
                  <a:pt x="213380" y="1533606"/>
                  <a:pt x="0" y="1538883"/>
                </a:cubicBezTo>
                <a:cubicBezTo>
                  <a:pt x="4640" y="1379838"/>
                  <a:pt x="-8294" y="1239378"/>
                  <a:pt x="0" y="995144"/>
                </a:cubicBezTo>
                <a:cubicBezTo>
                  <a:pt x="8294" y="750910"/>
                  <a:pt x="2794" y="650401"/>
                  <a:pt x="0" y="482183"/>
                </a:cubicBezTo>
                <a:cubicBezTo>
                  <a:pt x="-2794" y="313965"/>
                  <a:pt x="3915" y="226112"/>
                  <a:pt x="0" y="0"/>
                </a:cubicBezTo>
                <a:close/>
              </a:path>
              <a:path w="3650171" h="1538883" stroke="0" extrusionOk="0">
                <a:moveTo>
                  <a:pt x="0" y="0"/>
                </a:moveTo>
                <a:cubicBezTo>
                  <a:pt x="256992" y="28649"/>
                  <a:pt x="495909" y="-1719"/>
                  <a:pt x="644864" y="0"/>
                </a:cubicBezTo>
                <a:cubicBezTo>
                  <a:pt x="793819" y="1719"/>
                  <a:pt x="950839" y="-428"/>
                  <a:pt x="1180222" y="0"/>
                </a:cubicBezTo>
                <a:cubicBezTo>
                  <a:pt x="1409605" y="428"/>
                  <a:pt x="1629732" y="2324"/>
                  <a:pt x="1788584" y="0"/>
                </a:cubicBezTo>
                <a:cubicBezTo>
                  <a:pt x="1947436" y="-2324"/>
                  <a:pt x="2141345" y="-4164"/>
                  <a:pt x="2287440" y="0"/>
                </a:cubicBezTo>
                <a:cubicBezTo>
                  <a:pt x="2433535" y="4164"/>
                  <a:pt x="2707256" y="-24949"/>
                  <a:pt x="2895802" y="0"/>
                </a:cubicBezTo>
                <a:cubicBezTo>
                  <a:pt x="3084348" y="24949"/>
                  <a:pt x="3487422" y="15881"/>
                  <a:pt x="3650171" y="0"/>
                </a:cubicBezTo>
                <a:cubicBezTo>
                  <a:pt x="3671162" y="120607"/>
                  <a:pt x="3674630" y="352728"/>
                  <a:pt x="3650171" y="497572"/>
                </a:cubicBezTo>
                <a:cubicBezTo>
                  <a:pt x="3625712" y="642416"/>
                  <a:pt x="3663876" y="847581"/>
                  <a:pt x="3650171" y="979756"/>
                </a:cubicBezTo>
                <a:cubicBezTo>
                  <a:pt x="3636466" y="1111931"/>
                  <a:pt x="3676236" y="1305754"/>
                  <a:pt x="3650171" y="1538883"/>
                </a:cubicBezTo>
                <a:cubicBezTo>
                  <a:pt x="3486902" y="1543196"/>
                  <a:pt x="3187315" y="1556971"/>
                  <a:pt x="3005307" y="1538883"/>
                </a:cubicBezTo>
                <a:cubicBezTo>
                  <a:pt x="2823299" y="1520795"/>
                  <a:pt x="2596469" y="1540832"/>
                  <a:pt x="2469949" y="1538883"/>
                </a:cubicBezTo>
                <a:cubicBezTo>
                  <a:pt x="2343429" y="1536934"/>
                  <a:pt x="2173908" y="1516393"/>
                  <a:pt x="1971092" y="1538883"/>
                </a:cubicBezTo>
                <a:cubicBezTo>
                  <a:pt x="1768276" y="1561373"/>
                  <a:pt x="1643967" y="1526354"/>
                  <a:pt x="1399232" y="1538883"/>
                </a:cubicBezTo>
                <a:cubicBezTo>
                  <a:pt x="1154497" y="1551412"/>
                  <a:pt x="1050269" y="1534042"/>
                  <a:pt x="754369" y="1538883"/>
                </a:cubicBezTo>
                <a:cubicBezTo>
                  <a:pt x="458469" y="1543724"/>
                  <a:pt x="172752" y="1518799"/>
                  <a:pt x="0" y="1538883"/>
                </a:cubicBezTo>
                <a:cubicBezTo>
                  <a:pt x="-3222" y="1392700"/>
                  <a:pt x="4451" y="1186064"/>
                  <a:pt x="0" y="995144"/>
                </a:cubicBezTo>
                <a:cubicBezTo>
                  <a:pt x="-4451" y="804224"/>
                  <a:pt x="-5196" y="632765"/>
                  <a:pt x="0" y="528350"/>
                </a:cubicBezTo>
                <a:cubicBezTo>
                  <a:pt x="5196" y="423935"/>
                  <a:pt x="20460" y="160732"/>
                  <a:pt x="0" y="0"/>
                </a:cubicBezTo>
                <a:close/>
              </a:path>
            </a:pathLst>
          </a:custGeom>
          <a:solidFill>
            <a:srgbClr val="154645">
              <a:alpha val="53000"/>
            </a:srgb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93066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endParaRPr lang="en-US" sz="4000" b="1" spc="-8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7CBFF-3BB3-428D-A050-2813EEF525CC}"/>
              </a:ext>
            </a:extLst>
          </p:cNvPr>
          <p:cNvSpPr txBox="1"/>
          <p:nvPr/>
        </p:nvSpPr>
        <p:spPr>
          <a:xfrm>
            <a:off x="1424397" y="3791288"/>
            <a:ext cx="5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97181-E764-46C6-B1D5-B87C9EB477D0}"/>
              </a:ext>
            </a:extLst>
          </p:cNvPr>
          <p:cNvSpPr txBox="1"/>
          <p:nvPr/>
        </p:nvSpPr>
        <p:spPr>
          <a:xfrm>
            <a:off x="2517907" y="3791288"/>
            <a:ext cx="5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C6A3C-B720-4BF2-84EF-FB5203D97A99}"/>
              </a:ext>
            </a:extLst>
          </p:cNvPr>
          <p:cNvSpPr txBox="1"/>
          <p:nvPr/>
        </p:nvSpPr>
        <p:spPr>
          <a:xfrm>
            <a:off x="4016769" y="3791288"/>
            <a:ext cx="5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8978C-40FA-463A-97F2-F36C56B6CD8F}"/>
              </a:ext>
            </a:extLst>
          </p:cNvPr>
          <p:cNvSpPr txBox="1"/>
          <p:nvPr/>
        </p:nvSpPr>
        <p:spPr>
          <a:xfrm>
            <a:off x="5498668" y="3791288"/>
            <a:ext cx="93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60342-A766-465B-B3C3-CE0DDEAF81BE}"/>
              </a:ext>
            </a:extLst>
          </p:cNvPr>
          <p:cNvSpPr txBox="1"/>
          <p:nvPr/>
        </p:nvSpPr>
        <p:spPr>
          <a:xfrm>
            <a:off x="7619307" y="3791288"/>
            <a:ext cx="84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29A126-DCEB-469A-97A8-82FEADC3FBA7}"/>
              </a:ext>
            </a:extLst>
          </p:cNvPr>
          <p:cNvSpPr txBox="1"/>
          <p:nvPr/>
        </p:nvSpPr>
        <p:spPr>
          <a:xfrm>
            <a:off x="1886568" y="2543036"/>
            <a:ext cx="82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+ 2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CCC9C8-18F1-46F2-8137-8E66BDD4B30F}"/>
              </a:ext>
            </a:extLst>
          </p:cNvPr>
          <p:cNvSpPr txBox="1"/>
          <p:nvPr/>
        </p:nvSpPr>
        <p:spPr>
          <a:xfrm>
            <a:off x="3145408" y="2322335"/>
            <a:ext cx="76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+ 3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2EF34-1DF0-4EB1-8538-8B1C786B2C87}"/>
              </a:ext>
            </a:extLst>
          </p:cNvPr>
          <p:cNvSpPr txBox="1"/>
          <p:nvPr/>
        </p:nvSpPr>
        <p:spPr>
          <a:xfrm>
            <a:off x="4652918" y="2014000"/>
            <a:ext cx="79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+ 4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36637-382A-4B71-8343-A50244EBA919}"/>
              </a:ext>
            </a:extLst>
          </p:cNvPr>
          <p:cNvSpPr txBox="1"/>
          <p:nvPr/>
        </p:nvSpPr>
        <p:spPr>
          <a:xfrm>
            <a:off x="6390059" y="1665214"/>
            <a:ext cx="938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+ 5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7D920F-890A-4807-B6AE-D9FD78A885AD}"/>
              </a:ext>
            </a:extLst>
          </p:cNvPr>
          <p:cNvSpPr txBox="1"/>
          <p:nvPr/>
        </p:nvSpPr>
        <p:spPr>
          <a:xfrm>
            <a:off x="9493950" y="1347382"/>
            <a:ext cx="84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+ 6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4" grpId="0" animBg="1"/>
      <p:bldP spid="9" grpId="0" animBg="1"/>
      <p:bldP spid="3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7ABEEB-A052-481F-A944-D89A82B86F8D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473906" y="1392641"/>
            <a:ext cx="9475681" cy="1107996"/>
          </a:xfrm>
          <a:prstGeom prst="rect">
            <a:avLst/>
          </a:prstGeom>
          <a:solidFill>
            <a:srgbClr val="E5433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Cambria" panose="02040503050406030204" pitchFamily="18" charset="0"/>
              </a:rPr>
              <a:t>VỀ ĐÍCH</a:t>
            </a:r>
            <a:endParaRPr lang="en-US" sz="66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1080" y="2646470"/>
            <a:ext cx="505968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3040" y="2523280"/>
            <a:ext cx="671576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D4EE0E-2207-4EFC-946B-FDE1FC33171B}"/>
              </a:ext>
            </a:extLst>
          </p:cNvPr>
          <p:cNvCxnSpPr>
            <a:cxnSpLocks/>
          </p:cNvCxnSpPr>
          <p:nvPr/>
        </p:nvCxnSpPr>
        <p:spPr>
          <a:xfrm>
            <a:off x="4262120" y="2769660"/>
            <a:ext cx="3657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FC477-C522-43B5-BDCA-6D98176FD55A}"/>
              </a:ext>
            </a:extLst>
          </p:cNvPr>
          <p:cNvCxnSpPr>
            <a:cxnSpLocks/>
          </p:cNvCxnSpPr>
          <p:nvPr/>
        </p:nvCxnSpPr>
        <p:spPr>
          <a:xfrm>
            <a:off x="4693920" y="2889034"/>
            <a:ext cx="285292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6CBC3F-FA70-4D32-B105-0B8C6AFFDDBE}"/>
              </a:ext>
            </a:extLst>
          </p:cNvPr>
          <p:cNvCxnSpPr>
            <a:cxnSpLocks/>
          </p:cNvCxnSpPr>
          <p:nvPr/>
        </p:nvCxnSpPr>
        <p:spPr>
          <a:xfrm>
            <a:off x="5004816" y="3034868"/>
            <a:ext cx="221284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C0F55E-D696-4732-A332-3B612635BE0F}"/>
              </a:ext>
            </a:extLst>
          </p:cNvPr>
          <p:cNvSpPr txBox="1"/>
          <p:nvPr/>
        </p:nvSpPr>
        <p:spPr>
          <a:xfrm>
            <a:off x="2454982" y="3147903"/>
            <a:ext cx="7513527" cy="553998"/>
          </a:xfrm>
          <a:prstGeom prst="rect">
            <a:avLst/>
          </a:prstGeom>
          <a:solidFill>
            <a:srgbClr val="D24C3E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Giải thích được cách làm, bạn được 50 điểm !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5F26958A-6E08-4F6E-8DC1-E1D90318312D}"/>
              </a:ext>
            </a:extLst>
          </p:cNvPr>
          <p:cNvGrpSpPr/>
          <p:nvPr/>
        </p:nvGrpSpPr>
        <p:grpSpPr>
          <a:xfrm>
            <a:off x="0" y="934742"/>
            <a:ext cx="12191996" cy="5927540"/>
            <a:chOff x="633195" y="0"/>
            <a:chExt cx="12191996" cy="5927540"/>
          </a:xfrm>
        </p:grpSpPr>
        <p:pic>
          <p:nvPicPr>
            <p:cNvPr id="68" name="Picture 67" descr="Top view of houses made out of wood blocks">
              <a:extLst>
                <a:ext uri="{FF2B5EF4-FFF2-40B4-BE49-F238E27FC236}">
                  <a16:creationId xmlns:a16="http://schemas.microsoft.com/office/drawing/2014/main" id="{70B7E524-67BD-4074-9709-C41ABC885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2" b="13568"/>
            <a:stretch/>
          </p:blipFill>
          <p:spPr>
            <a:xfrm>
              <a:off x="633195" y="0"/>
              <a:ext cx="9165432" cy="5927540"/>
            </a:xfrm>
            <a:prstGeom prst="rect">
              <a:avLst/>
            </a:prstGeom>
          </p:spPr>
        </p:pic>
        <p:pic>
          <p:nvPicPr>
            <p:cNvPr id="69" name="Picture 68" descr="Top view of houses made out of wood blocks">
              <a:extLst>
                <a:ext uri="{FF2B5EF4-FFF2-40B4-BE49-F238E27FC236}">
                  <a16:creationId xmlns:a16="http://schemas.microsoft.com/office/drawing/2014/main" id="{539F4539-BEDA-430E-A5DC-529C4E1EA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5" r="10308" b="13568"/>
            <a:stretch/>
          </p:blipFill>
          <p:spPr>
            <a:xfrm flipH="1">
              <a:off x="8916753" y="0"/>
              <a:ext cx="3908438" cy="59275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0936C0-C1D0-4B30-B6B9-DAE2B57D2E83}"/>
              </a:ext>
            </a:extLst>
          </p:cNvPr>
          <p:cNvGrpSpPr/>
          <p:nvPr/>
        </p:nvGrpSpPr>
        <p:grpSpPr>
          <a:xfrm>
            <a:off x="961252" y="1984728"/>
            <a:ext cx="2486917" cy="2489200"/>
            <a:chOff x="788332" y="3245107"/>
            <a:chExt cx="2486917" cy="24892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B82974-00BD-464B-B68B-7D34D86616AC}"/>
                </a:ext>
              </a:extLst>
            </p:cNvPr>
            <p:cNvCxnSpPr>
              <a:cxnSpLocks/>
            </p:cNvCxnSpPr>
            <p:nvPr/>
          </p:nvCxnSpPr>
          <p:spPr>
            <a:xfrm>
              <a:off x="1420792" y="3245107"/>
              <a:ext cx="0" cy="1875924"/>
            </a:xfrm>
            <a:prstGeom prst="line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31F762A-3DE8-4E28-ADFA-66DEDA05B3AF}"/>
                </a:ext>
              </a:extLst>
            </p:cNvPr>
            <p:cNvCxnSpPr>
              <a:cxnSpLocks/>
            </p:cNvCxnSpPr>
            <p:nvPr/>
          </p:nvCxnSpPr>
          <p:spPr>
            <a:xfrm>
              <a:off x="1420794" y="5121032"/>
              <a:ext cx="1854455" cy="0"/>
            </a:xfrm>
            <a:prstGeom prst="line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593E59-B0FD-46C2-BAE4-2FB2856FC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332" y="5121031"/>
              <a:ext cx="632462" cy="613276"/>
            </a:xfrm>
            <a:prstGeom prst="line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49BA86-9151-48C1-95ED-5F84AED63216}"/>
              </a:ext>
            </a:extLst>
          </p:cNvPr>
          <p:cNvSpPr txBox="1"/>
          <p:nvPr/>
        </p:nvSpPr>
        <p:spPr>
          <a:xfrm>
            <a:off x="123759" y="8520"/>
            <a:ext cx="1194448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khối rubic rỗng có cạnh dài 3 dm.</a:t>
            </a:r>
          </a:p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đặt vào bên trong khối rubic bao nhiêu khối lập phương có thể tích </a:t>
            </a:r>
            <a:r>
              <a:rPr lang="en-US" sz="2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2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020A2267-5B79-4963-B1A7-F893FAFD3FF5}"/>
              </a:ext>
            </a:extLst>
          </p:cNvPr>
          <p:cNvSpPr/>
          <p:nvPr/>
        </p:nvSpPr>
        <p:spPr>
          <a:xfrm>
            <a:off x="1365112" y="32305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A5476BE0-E6A0-4F44-822B-B49478341ED5}"/>
              </a:ext>
            </a:extLst>
          </p:cNvPr>
          <p:cNvSpPr/>
          <p:nvPr/>
        </p:nvSpPr>
        <p:spPr>
          <a:xfrm>
            <a:off x="1989952" y="32305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0EA68985-8E35-4F81-90F3-9FE035951D55}"/>
              </a:ext>
            </a:extLst>
          </p:cNvPr>
          <p:cNvSpPr/>
          <p:nvPr/>
        </p:nvSpPr>
        <p:spPr>
          <a:xfrm>
            <a:off x="2614792" y="32305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63B5CEA8-38B8-4766-9B63-D46AC45BFCE1}"/>
              </a:ext>
            </a:extLst>
          </p:cNvPr>
          <p:cNvSpPr/>
          <p:nvPr/>
        </p:nvSpPr>
        <p:spPr>
          <a:xfrm>
            <a:off x="1163182" y="343633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39C719B-3208-49B8-B9C0-AAECEA00902A}"/>
              </a:ext>
            </a:extLst>
          </p:cNvPr>
          <p:cNvSpPr/>
          <p:nvPr/>
        </p:nvSpPr>
        <p:spPr>
          <a:xfrm>
            <a:off x="1788022" y="343633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19955ADC-A880-4F80-A577-7300B692CEEE}"/>
              </a:ext>
            </a:extLst>
          </p:cNvPr>
          <p:cNvSpPr/>
          <p:nvPr/>
        </p:nvSpPr>
        <p:spPr>
          <a:xfrm>
            <a:off x="2412862" y="343633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15F6F76-B84C-4FA5-A93A-FBECEFBB46C2}"/>
              </a:ext>
            </a:extLst>
          </p:cNvPr>
          <p:cNvSpPr/>
          <p:nvPr/>
        </p:nvSpPr>
        <p:spPr>
          <a:xfrm>
            <a:off x="957442" y="364461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83AB2EC5-D0F5-4629-B09E-A300094EC482}"/>
              </a:ext>
            </a:extLst>
          </p:cNvPr>
          <p:cNvSpPr/>
          <p:nvPr/>
        </p:nvSpPr>
        <p:spPr>
          <a:xfrm>
            <a:off x="1582282" y="364461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93E29F70-6C86-4AB1-8E01-6BA8AEC3D9C0}"/>
              </a:ext>
            </a:extLst>
          </p:cNvPr>
          <p:cNvSpPr/>
          <p:nvPr/>
        </p:nvSpPr>
        <p:spPr>
          <a:xfrm>
            <a:off x="2207122" y="364461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552B1213-80E8-4ABB-80CF-2EF107BC75BB}"/>
              </a:ext>
            </a:extLst>
          </p:cNvPr>
          <p:cNvSpPr/>
          <p:nvPr/>
        </p:nvSpPr>
        <p:spPr>
          <a:xfrm>
            <a:off x="1365112" y="260575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812F5339-63E8-491C-B9C8-68B4275470B4}"/>
              </a:ext>
            </a:extLst>
          </p:cNvPr>
          <p:cNvSpPr/>
          <p:nvPr/>
        </p:nvSpPr>
        <p:spPr>
          <a:xfrm>
            <a:off x="1989952" y="260575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6CD11A0F-1D62-4457-9B1E-2E47A4FC677E}"/>
              </a:ext>
            </a:extLst>
          </p:cNvPr>
          <p:cNvSpPr/>
          <p:nvPr/>
        </p:nvSpPr>
        <p:spPr>
          <a:xfrm>
            <a:off x="2614792" y="260575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A3228C47-6CD8-41CC-8FED-942C77E20B93}"/>
              </a:ext>
            </a:extLst>
          </p:cNvPr>
          <p:cNvSpPr/>
          <p:nvPr/>
        </p:nvSpPr>
        <p:spPr>
          <a:xfrm>
            <a:off x="1163182" y="28114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841E1239-F84A-4620-AEFF-3DC86AC44975}"/>
              </a:ext>
            </a:extLst>
          </p:cNvPr>
          <p:cNvSpPr/>
          <p:nvPr/>
        </p:nvSpPr>
        <p:spPr>
          <a:xfrm>
            <a:off x="1788022" y="28114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796AFE98-1B67-4971-97C4-A660C29D4F04}"/>
              </a:ext>
            </a:extLst>
          </p:cNvPr>
          <p:cNvSpPr/>
          <p:nvPr/>
        </p:nvSpPr>
        <p:spPr>
          <a:xfrm>
            <a:off x="2412862" y="28114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A933508A-D6C2-46AD-BC4E-B96D650BC9D8}"/>
              </a:ext>
            </a:extLst>
          </p:cNvPr>
          <p:cNvSpPr/>
          <p:nvPr/>
        </p:nvSpPr>
        <p:spPr>
          <a:xfrm>
            <a:off x="957442" y="301977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C679D56E-E86A-437D-A73C-608F83F6A093}"/>
              </a:ext>
            </a:extLst>
          </p:cNvPr>
          <p:cNvSpPr/>
          <p:nvPr/>
        </p:nvSpPr>
        <p:spPr>
          <a:xfrm>
            <a:off x="1582282" y="301977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CBFA10AF-E95F-484F-BDAA-11FB9FC21960}"/>
              </a:ext>
            </a:extLst>
          </p:cNvPr>
          <p:cNvSpPr/>
          <p:nvPr/>
        </p:nvSpPr>
        <p:spPr>
          <a:xfrm>
            <a:off x="2207122" y="301977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DC47994B-1E0D-495B-BCAF-D0B30088E167}"/>
              </a:ext>
            </a:extLst>
          </p:cNvPr>
          <p:cNvSpPr/>
          <p:nvPr/>
        </p:nvSpPr>
        <p:spPr>
          <a:xfrm>
            <a:off x="1365112" y="198472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1B306E4B-D427-4975-AA51-31CEF9355569}"/>
              </a:ext>
            </a:extLst>
          </p:cNvPr>
          <p:cNvSpPr/>
          <p:nvPr/>
        </p:nvSpPr>
        <p:spPr>
          <a:xfrm>
            <a:off x="1989952" y="198472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C4514197-76FB-4CA1-904B-AA9EC935A1EE}"/>
              </a:ext>
            </a:extLst>
          </p:cNvPr>
          <p:cNvSpPr/>
          <p:nvPr/>
        </p:nvSpPr>
        <p:spPr>
          <a:xfrm>
            <a:off x="2614792" y="198472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BB242E26-6179-4752-A7C1-50776DDFDD99}"/>
              </a:ext>
            </a:extLst>
          </p:cNvPr>
          <p:cNvSpPr/>
          <p:nvPr/>
        </p:nvSpPr>
        <p:spPr>
          <a:xfrm>
            <a:off x="1163182" y="219046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97169979-5874-4704-A910-0D5E985C0C80}"/>
              </a:ext>
            </a:extLst>
          </p:cNvPr>
          <p:cNvSpPr/>
          <p:nvPr/>
        </p:nvSpPr>
        <p:spPr>
          <a:xfrm>
            <a:off x="1788022" y="219046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5343FC18-AB4B-4584-8D97-BD886D641B60}"/>
              </a:ext>
            </a:extLst>
          </p:cNvPr>
          <p:cNvSpPr/>
          <p:nvPr/>
        </p:nvSpPr>
        <p:spPr>
          <a:xfrm>
            <a:off x="2412862" y="219046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E3F3C143-1EBA-4389-B49F-CF510ACF4736}"/>
              </a:ext>
            </a:extLst>
          </p:cNvPr>
          <p:cNvSpPr/>
          <p:nvPr/>
        </p:nvSpPr>
        <p:spPr>
          <a:xfrm>
            <a:off x="957442" y="239874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4A6E7F9A-0BA2-40A7-BCC0-FAA6ECC96950}"/>
              </a:ext>
            </a:extLst>
          </p:cNvPr>
          <p:cNvSpPr/>
          <p:nvPr/>
        </p:nvSpPr>
        <p:spPr>
          <a:xfrm>
            <a:off x="1582282" y="239874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881A27F7-90B8-49E9-A07C-5B1D6B25B952}"/>
              </a:ext>
            </a:extLst>
          </p:cNvPr>
          <p:cNvSpPr/>
          <p:nvPr/>
        </p:nvSpPr>
        <p:spPr>
          <a:xfrm>
            <a:off x="2207122" y="239874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DAAD9AB6-5057-43BB-8F4A-61BC257ABA5E}"/>
              </a:ext>
            </a:extLst>
          </p:cNvPr>
          <p:cNvSpPr/>
          <p:nvPr/>
        </p:nvSpPr>
        <p:spPr>
          <a:xfrm>
            <a:off x="963832" y="1984728"/>
            <a:ext cx="2484337" cy="2495935"/>
          </a:xfrm>
          <a:prstGeom prst="cube">
            <a:avLst/>
          </a:prstGeom>
          <a:solidFill>
            <a:srgbClr val="92D050">
              <a:alpha val="45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39FB1DF7-83BB-4C90-AE13-F7D51263B7EE}"/>
              </a:ext>
            </a:extLst>
          </p:cNvPr>
          <p:cNvSpPr/>
          <p:nvPr/>
        </p:nvSpPr>
        <p:spPr>
          <a:xfrm>
            <a:off x="3820052" y="3647286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0C834D-DF3E-4703-AD5E-C3D47012E59F}"/>
              </a:ext>
            </a:extLst>
          </p:cNvPr>
          <p:cNvSpPr txBox="1"/>
          <p:nvPr/>
        </p:nvSpPr>
        <p:spPr>
          <a:xfrm>
            <a:off x="1509790" y="4605926"/>
            <a:ext cx="960323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endParaRPr lang="en-US" sz="2600" b="1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D867CA-D9D3-48C5-8FB8-C0814E13AE46}"/>
              </a:ext>
            </a:extLst>
          </p:cNvPr>
          <p:cNvSpPr txBox="1"/>
          <p:nvPr/>
        </p:nvSpPr>
        <p:spPr>
          <a:xfrm>
            <a:off x="3724517" y="4465044"/>
            <a:ext cx="960323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endParaRPr lang="en-US" sz="2600" b="1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4E7EFEE-B355-45C5-AB13-CB890328F532}"/>
              </a:ext>
            </a:extLst>
          </p:cNvPr>
          <p:cNvSpPr txBox="1"/>
          <p:nvPr/>
        </p:nvSpPr>
        <p:spPr>
          <a:xfrm>
            <a:off x="3760958" y="3997593"/>
            <a:ext cx="81205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2000" spc="-1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9508B6-BC2B-4CB0-954D-238D25CB8C73}"/>
              </a:ext>
            </a:extLst>
          </p:cNvPr>
          <p:cNvSpPr txBox="1"/>
          <p:nvPr/>
        </p:nvSpPr>
        <p:spPr>
          <a:xfrm>
            <a:off x="6050662" y="2296503"/>
            <a:ext cx="3777438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r>
              <a:rPr lang="en-US" sz="2800" b="1" spc="-10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800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  <a:endParaRPr lang="en-US" sz="2800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AF80A653-0858-46F0-99B1-BFB36CFDBCB8}"/>
              </a:ext>
            </a:extLst>
          </p:cNvPr>
          <p:cNvSpPr/>
          <p:nvPr/>
        </p:nvSpPr>
        <p:spPr>
          <a:xfrm rot="5400000">
            <a:off x="1790560" y="3668512"/>
            <a:ext cx="206584" cy="1858954"/>
          </a:xfrm>
          <a:prstGeom prst="rightBrace">
            <a:avLst>
              <a:gd name="adj1" fmla="val 33333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48" grpId="0" animBg="1"/>
      <p:bldP spid="49" grpId="0" animBg="1"/>
      <p:bldP spid="50" grpId="0" animBg="1"/>
      <p:bldP spid="45" grpId="0" animBg="1"/>
      <p:bldP spid="46" grpId="0" animBg="1"/>
      <p:bldP spid="47" grpId="0" animBg="1"/>
      <p:bldP spid="35" grpId="0" animBg="1"/>
      <p:bldP spid="43" grpId="0" animBg="1"/>
      <p:bldP spid="44" grpId="0" animBg="1"/>
      <p:bldP spid="61" grpId="0" animBg="1"/>
      <p:bldP spid="62" grpId="0" animBg="1"/>
      <p:bldP spid="63" grpId="0" animBg="1"/>
      <p:bldP spid="58" grpId="0" animBg="1"/>
      <p:bldP spid="59" grpId="0" animBg="1"/>
      <p:bldP spid="60" grpId="0" animBg="1"/>
      <p:bldP spid="55" grpId="0" animBg="1"/>
      <p:bldP spid="56" grpId="0" animBg="1"/>
      <p:bldP spid="57" grpId="0" animBg="1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FC8234-2629-49B7-8D57-B7D5E86B7E6E}"/>
              </a:ext>
            </a:extLst>
          </p:cNvPr>
          <p:cNvGrpSpPr/>
          <p:nvPr/>
        </p:nvGrpSpPr>
        <p:grpSpPr>
          <a:xfrm>
            <a:off x="668203" y="3815020"/>
            <a:ext cx="10587385" cy="962984"/>
            <a:chOff x="685799" y="1461475"/>
            <a:chExt cx="10587385" cy="962982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0563E5BE-5934-43C2-972C-DFBC4BADE6E5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Graphic 2" descr="Bullseye with solid fill">
              <a:extLst>
                <a:ext uri="{FF2B5EF4-FFF2-40B4-BE49-F238E27FC236}">
                  <a16:creationId xmlns:a16="http://schemas.microsoft.com/office/drawing/2014/main" id="{19E9CFA9-0BF9-4A37-86C0-1A77BDE8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522BA-0165-4DA0-8431-E47E2A299417}"/>
                </a:ext>
              </a:extLst>
            </p:cNvPr>
            <p:cNvSpPr txBox="1"/>
            <p:nvPr/>
          </p:nvSpPr>
          <p:spPr>
            <a:xfrm>
              <a:off x="1197568" y="1603593"/>
              <a:ext cx="9815104" cy="820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Ôn tập quy đổi - so sánh số đo thể tích. </a:t>
              </a:r>
            </a:p>
            <a:p>
              <a:pPr algn="l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C162E-C90F-408E-8EBF-F58B2A76E9B4}"/>
              </a:ext>
            </a:extLst>
          </p:cNvPr>
          <p:cNvGrpSpPr/>
          <p:nvPr/>
        </p:nvGrpSpPr>
        <p:grpSpPr>
          <a:xfrm>
            <a:off x="668203" y="5153039"/>
            <a:ext cx="10740808" cy="1067019"/>
            <a:chOff x="685800" y="2590800"/>
            <a:chExt cx="10740808" cy="106701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662641A0-D22D-4555-8C33-EB593DDA771A}"/>
                </a:ext>
              </a:extLst>
            </p:cNvPr>
            <p:cNvSpPr/>
            <p:nvPr/>
          </p:nvSpPr>
          <p:spPr>
            <a:xfrm>
              <a:off x="685800" y="2590800"/>
              <a:ext cx="10670893" cy="1067018"/>
            </a:xfrm>
            <a:custGeom>
              <a:avLst/>
              <a:gdLst>
                <a:gd name="connsiteX0" fmla="*/ 0 w 10670893"/>
                <a:gd name="connsiteY0" fmla="*/ 0 h 1067018"/>
                <a:gd name="connsiteX1" fmla="*/ 10137384 w 10670893"/>
                <a:gd name="connsiteY1" fmla="*/ 0 h 1067018"/>
                <a:gd name="connsiteX2" fmla="*/ 10670893 w 10670893"/>
                <a:gd name="connsiteY2" fmla="*/ 533509 h 1067018"/>
                <a:gd name="connsiteX3" fmla="*/ 10137384 w 10670893"/>
                <a:gd name="connsiteY3" fmla="*/ 1067018 h 1067018"/>
                <a:gd name="connsiteX4" fmla="*/ 0 w 10670893"/>
                <a:gd name="connsiteY4" fmla="*/ 1067018 h 1067018"/>
                <a:gd name="connsiteX5" fmla="*/ 0 w 10670893"/>
                <a:gd name="connsiteY5" fmla="*/ 0 h 10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0893" h="1067018" extrusionOk="0">
                  <a:moveTo>
                    <a:pt x="0" y="0"/>
                  </a:moveTo>
                  <a:cubicBezTo>
                    <a:pt x="2728021" y="-131686"/>
                    <a:pt x="6713389" y="-9070"/>
                    <a:pt x="10137384" y="0"/>
                  </a:cubicBezTo>
                  <a:cubicBezTo>
                    <a:pt x="10232599" y="135733"/>
                    <a:pt x="10453336" y="276815"/>
                    <a:pt x="10670893" y="533509"/>
                  </a:cubicBezTo>
                  <a:cubicBezTo>
                    <a:pt x="10539853" y="698612"/>
                    <a:pt x="10400765" y="859208"/>
                    <a:pt x="10137384" y="1067018"/>
                  </a:cubicBezTo>
                  <a:cubicBezTo>
                    <a:pt x="8597361" y="1050581"/>
                    <a:pt x="2333584" y="929184"/>
                    <a:pt x="0" y="1067018"/>
                  </a:cubicBezTo>
                  <a:cubicBezTo>
                    <a:pt x="88521" y="641463"/>
                    <a:pt x="91223" y="36797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Graphic 8" descr="Bullseye with solid fill">
              <a:extLst>
                <a:ext uri="{FF2B5EF4-FFF2-40B4-BE49-F238E27FC236}">
                  <a16:creationId xmlns:a16="http://schemas.microsoft.com/office/drawing/2014/main" id="{0F2320BC-F75F-4555-A16D-78D12E068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5715" y="2786904"/>
              <a:ext cx="609600" cy="60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313E11-10A8-403F-8624-1BC928D4DD26}"/>
                </a:ext>
              </a:extLst>
            </p:cNvPr>
            <p:cNvSpPr txBox="1"/>
            <p:nvPr/>
          </p:nvSpPr>
          <p:spPr>
            <a:xfrm>
              <a:off x="1196202" y="2891649"/>
              <a:ext cx="10230406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00">
                  <a:latin typeface="Cambria" panose="02040503050406030204" pitchFamily="18" charset="0"/>
                  <a:ea typeface="Cambria" panose="02040503050406030204" pitchFamily="18" charset="0"/>
                </a:rPr>
                <a:t>Rèn luyện khả năng tưởng tượng trong không gian và đếm hình khối.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CF7E32-9BF6-4BAC-85FC-686CC16400E9}"/>
              </a:ext>
            </a:extLst>
          </p:cNvPr>
          <p:cNvGrpSpPr/>
          <p:nvPr/>
        </p:nvGrpSpPr>
        <p:grpSpPr>
          <a:xfrm>
            <a:off x="1296124" y="959591"/>
            <a:ext cx="9599753" cy="921226"/>
            <a:chOff x="-74753" y="423526"/>
            <a:chExt cx="9599753" cy="6096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647413-02D0-4C18-8A88-99E0B6D9CBD5}"/>
                </a:ext>
              </a:extLst>
            </p:cNvPr>
            <p:cNvGrpSpPr/>
            <p:nvPr/>
          </p:nvGrpSpPr>
          <p:grpSpPr>
            <a:xfrm>
              <a:off x="-74753" y="423526"/>
              <a:ext cx="9599753" cy="609600"/>
              <a:chOff x="-74753" y="423526"/>
              <a:chExt cx="9599753" cy="609600"/>
            </a:xfrm>
          </p:grpSpPr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F0A4BDE-782E-4255-9CA2-87967DCDB791}"/>
                  </a:ext>
                </a:extLst>
              </p:cNvPr>
              <p:cNvSpPr/>
              <p:nvPr/>
            </p:nvSpPr>
            <p:spPr>
              <a:xfrm>
                <a:off x="457200" y="423526"/>
                <a:ext cx="8003894" cy="609600"/>
              </a:xfrm>
              <a:custGeom>
                <a:avLst/>
                <a:gdLst>
                  <a:gd name="connsiteX0" fmla="*/ 0 w 8003894"/>
                  <a:gd name="connsiteY0" fmla="*/ 0 h 609600"/>
                  <a:gd name="connsiteX1" fmla="*/ 7699094 w 8003894"/>
                  <a:gd name="connsiteY1" fmla="*/ 0 h 609600"/>
                  <a:gd name="connsiteX2" fmla="*/ 8003894 w 8003894"/>
                  <a:gd name="connsiteY2" fmla="*/ 304800 h 609600"/>
                  <a:gd name="connsiteX3" fmla="*/ 7699094 w 8003894"/>
                  <a:gd name="connsiteY3" fmla="*/ 609600 h 609600"/>
                  <a:gd name="connsiteX4" fmla="*/ 0 w 8003894"/>
                  <a:gd name="connsiteY4" fmla="*/ 609600 h 609600"/>
                  <a:gd name="connsiteX5" fmla="*/ 304800 w 8003894"/>
                  <a:gd name="connsiteY5" fmla="*/ 304800 h 609600"/>
                  <a:gd name="connsiteX6" fmla="*/ 0 w 8003894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3894" h="609600" extrusionOk="0">
                    <a:moveTo>
                      <a:pt x="0" y="0"/>
                    </a:moveTo>
                    <a:cubicBezTo>
                      <a:pt x="3464723" y="-75776"/>
                      <a:pt x="6198635" y="-148425"/>
                      <a:pt x="7699094" y="0"/>
                    </a:cubicBezTo>
                    <a:cubicBezTo>
                      <a:pt x="7715801" y="62892"/>
                      <a:pt x="7970032" y="242870"/>
                      <a:pt x="8003894" y="304800"/>
                    </a:cubicBezTo>
                    <a:cubicBezTo>
                      <a:pt x="7926840" y="364800"/>
                      <a:pt x="7838014" y="505899"/>
                      <a:pt x="7699094" y="609600"/>
                    </a:cubicBezTo>
                    <a:cubicBezTo>
                      <a:pt x="6655707" y="654605"/>
                      <a:pt x="1549004" y="571872"/>
                      <a:pt x="0" y="609600"/>
                    </a:cubicBezTo>
                    <a:cubicBezTo>
                      <a:pt x="92132" y="547564"/>
                      <a:pt x="147485" y="416416"/>
                      <a:pt x="304800" y="304800"/>
                    </a:cubicBezTo>
                    <a:cubicBezTo>
                      <a:pt x="227650" y="264168"/>
                      <a:pt x="53371" y="67566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3847993527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22D9D15D-06EB-429C-9403-722F18D387D3}"/>
                  </a:ext>
                </a:extLst>
              </p:cNvPr>
              <p:cNvSpPr/>
              <p:nvPr/>
            </p:nvSpPr>
            <p:spPr>
              <a:xfrm>
                <a:off x="83058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23929" y="-559"/>
                      <a:pt x="332832" y="21638"/>
                      <a:pt x="381000" y="0"/>
                    </a:cubicBezTo>
                    <a:cubicBezTo>
                      <a:pt x="469923" y="139326"/>
                      <a:pt x="634794" y="274607"/>
                      <a:pt x="685800" y="304800"/>
                    </a:cubicBezTo>
                    <a:cubicBezTo>
                      <a:pt x="607300" y="391842"/>
                      <a:pt x="428827" y="553818"/>
                      <a:pt x="381000" y="609600"/>
                    </a:cubicBezTo>
                    <a:cubicBezTo>
                      <a:pt x="220212" y="584930"/>
                      <a:pt x="141264" y="615973"/>
                      <a:pt x="0" y="609600"/>
                    </a:cubicBezTo>
                    <a:cubicBezTo>
                      <a:pt x="54626" y="555399"/>
                      <a:pt x="258842" y="383805"/>
                      <a:pt x="304800" y="304800"/>
                    </a:cubicBezTo>
                    <a:cubicBezTo>
                      <a:pt x="165748" y="198633"/>
                      <a:pt x="144285" y="140173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117385" y="-27832"/>
                      <a:pt x="241862" y="13908"/>
                      <a:pt x="381000" y="0"/>
                    </a:cubicBezTo>
                    <a:cubicBezTo>
                      <a:pt x="432157" y="79408"/>
                      <a:pt x="622117" y="274179"/>
                      <a:pt x="685800" y="304800"/>
                    </a:cubicBezTo>
                    <a:cubicBezTo>
                      <a:pt x="558819" y="410483"/>
                      <a:pt x="459013" y="521355"/>
                      <a:pt x="381000" y="609600"/>
                    </a:cubicBezTo>
                    <a:cubicBezTo>
                      <a:pt x="318822" y="587115"/>
                      <a:pt x="160958" y="635822"/>
                      <a:pt x="0" y="609600"/>
                    </a:cubicBezTo>
                    <a:cubicBezTo>
                      <a:pt x="133138" y="521979"/>
                      <a:pt x="205866" y="448909"/>
                      <a:pt x="304800" y="304800"/>
                    </a:cubicBezTo>
                    <a:cubicBezTo>
                      <a:pt x="176116" y="190031"/>
                      <a:pt x="65305" y="93335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429009539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7A5F70E1-9F6D-486E-A47B-E87B9C1E4D39}"/>
                  </a:ext>
                </a:extLst>
              </p:cNvPr>
              <p:cNvSpPr/>
              <p:nvPr/>
            </p:nvSpPr>
            <p:spPr>
              <a:xfrm>
                <a:off x="88392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30C7697E-82C9-4C4A-A275-E436E8307701}"/>
                  </a:ext>
                </a:extLst>
              </p:cNvPr>
              <p:cNvSpPr/>
              <p:nvPr/>
            </p:nvSpPr>
            <p:spPr>
              <a:xfrm>
                <a:off x="-74753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045397-50D1-4959-9802-C33C821DB4D9}"/>
                </a:ext>
              </a:extLst>
            </p:cNvPr>
            <p:cNvSpPr txBox="1"/>
            <p:nvPr/>
          </p:nvSpPr>
          <p:spPr>
            <a:xfrm>
              <a:off x="945411" y="423526"/>
              <a:ext cx="7015849" cy="529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TIÊU BÀI HỌC</a:t>
              </a:r>
            </a:p>
            <a:p>
              <a:pPr algn="ctr"/>
              <a:r>
                <a:rPr lang="en-US" sz="24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 (tr119)</a:t>
              </a:r>
              <a:endParaRPr lang="en-US" sz="28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CAE33C4-6B1B-4D59-A658-2FCC2ABF42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09746 w 9144000"/>
              <a:gd name="connsiteY5" fmla="*/ 95918 h 5143500"/>
              <a:gd name="connsiteX6" fmla="*/ 109746 w 9144000"/>
              <a:gd name="connsiteY6" fmla="*/ 5026733 h 5143500"/>
              <a:gd name="connsiteX7" fmla="*/ 9045402 w 9144000"/>
              <a:gd name="connsiteY7" fmla="*/ 5026733 h 5143500"/>
              <a:gd name="connsiteX8" fmla="*/ 9045402 w 9144000"/>
              <a:gd name="connsiteY8" fmla="*/ 95918 h 5143500"/>
              <a:gd name="connsiteX9" fmla="*/ 109746 w 9144000"/>
              <a:gd name="connsiteY9" fmla="*/ 959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109746" y="95918"/>
                </a:moveTo>
                <a:lnTo>
                  <a:pt x="109746" y="5026733"/>
                </a:lnTo>
                <a:lnTo>
                  <a:pt x="9045402" y="5026733"/>
                </a:lnTo>
                <a:lnTo>
                  <a:pt x="9045402" y="95918"/>
                </a:lnTo>
                <a:lnTo>
                  <a:pt x="109746" y="95918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051A5B-0786-4EA1-AAAB-C0B00B6017FD}"/>
              </a:ext>
            </a:extLst>
          </p:cNvPr>
          <p:cNvGrpSpPr/>
          <p:nvPr/>
        </p:nvGrpSpPr>
        <p:grpSpPr>
          <a:xfrm>
            <a:off x="668203" y="2518759"/>
            <a:ext cx="10587385" cy="921226"/>
            <a:chOff x="685799" y="1461475"/>
            <a:chExt cx="10587385" cy="921224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3183E8E5-29E4-46E3-B67C-B6863FE74976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7" name="Graphic 26" descr="Bullseye with solid fill">
              <a:extLst>
                <a:ext uri="{FF2B5EF4-FFF2-40B4-BE49-F238E27FC236}">
                  <a16:creationId xmlns:a16="http://schemas.microsoft.com/office/drawing/2014/main" id="{88F6EAF3-5CEB-4058-AEE4-D60E51EC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BA3972-7978-4F15-9F06-E9587FDE9EF4}"/>
                </a:ext>
              </a:extLst>
            </p:cNvPr>
            <p:cNvSpPr txBox="1"/>
            <p:nvPr/>
          </p:nvSpPr>
          <p:spPr>
            <a:xfrm>
              <a:off x="1197568" y="1653810"/>
              <a:ext cx="9815104" cy="410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Luyện tập đọc và viết đơn vị đo thể tích.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8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7CF7E32-9BF6-4BAC-85FC-686CC16400E9}"/>
              </a:ext>
            </a:extLst>
          </p:cNvPr>
          <p:cNvGrpSpPr/>
          <p:nvPr/>
        </p:nvGrpSpPr>
        <p:grpSpPr>
          <a:xfrm>
            <a:off x="2186633" y="886308"/>
            <a:ext cx="7015849" cy="994509"/>
            <a:chOff x="951222" y="375033"/>
            <a:chExt cx="7015849" cy="65809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647413-02D0-4C18-8A88-99E0B6D9CBD5}"/>
                </a:ext>
              </a:extLst>
            </p:cNvPr>
            <p:cNvGrpSpPr/>
            <p:nvPr/>
          </p:nvGrpSpPr>
          <p:grpSpPr>
            <a:xfrm>
              <a:off x="2322885" y="423526"/>
              <a:ext cx="4272524" cy="609600"/>
              <a:chOff x="2322885" y="423526"/>
              <a:chExt cx="4272524" cy="609600"/>
            </a:xfrm>
          </p:grpSpPr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F0A4BDE-782E-4255-9CA2-87967DCDB791}"/>
                  </a:ext>
                </a:extLst>
              </p:cNvPr>
              <p:cNvSpPr/>
              <p:nvPr/>
            </p:nvSpPr>
            <p:spPr>
              <a:xfrm>
                <a:off x="2665785" y="423526"/>
                <a:ext cx="3586724" cy="609600"/>
              </a:xfrm>
              <a:custGeom>
                <a:avLst/>
                <a:gdLst>
                  <a:gd name="connsiteX0" fmla="*/ 0 w 3586724"/>
                  <a:gd name="connsiteY0" fmla="*/ 0 h 609600"/>
                  <a:gd name="connsiteX1" fmla="*/ 3586724 w 3586724"/>
                  <a:gd name="connsiteY1" fmla="*/ 0 h 609600"/>
                  <a:gd name="connsiteX2" fmla="*/ 3586724 w 3586724"/>
                  <a:gd name="connsiteY2" fmla="*/ 304800 h 609600"/>
                  <a:gd name="connsiteX3" fmla="*/ 3586724 w 3586724"/>
                  <a:gd name="connsiteY3" fmla="*/ 609600 h 609600"/>
                  <a:gd name="connsiteX4" fmla="*/ 0 w 3586724"/>
                  <a:gd name="connsiteY4" fmla="*/ 609600 h 609600"/>
                  <a:gd name="connsiteX5" fmla="*/ 0 w 3586724"/>
                  <a:gd name="connsiteY5" fmla="*/ 304800 h 609600"/>
                  <a:gd name="connsiteX6" fmla="*/ 0 w 3586724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86724" h="609600" extrusionOk="0">
                    <a:moveTo>
                      <a:pt x="0" y="0"/>
                    </a:moveTo>
                    <a:cubicBezTo>
                      <a:pt x="976559" y="-75776"/>
                      <a:pt x="2102161" y="-148425"/>
                      <a:pt x="3586724" y="0"/>
                    </a:cubicBezTo>
                    <a:cubicBezTo>
                      <a:pt x="3568162" y="59676"/>
                      <a:pt x="3562510" y="175368"/>
                      <a:pt x="3586724" y="304800"/>
                    </a:cubicBezTo>
                    <a:cubicBezTo>
                      <a:pt x="3574409" y="393265"/>
                      <a:pt x="3564081" y="578276"/>
                      <a:pt x="3586724" y="609600"/>
                    </a:cubicBezTo>
                    <a:cubicBezTo>
                      <a:pt x="2137891" y="654605"/>
                      <a:pt x="741599" y="571872"/>
                      <a:pt x="0" y="609600"/>
                    </a:cubicBezTo>
                    <a:cubicBezTo>
                      <a:pt x="-7420" y="538167"/>
                      <a:pt x="24226" y="406943"/>
                      <a:pt x="0" y="304800"/>
                    </a:cubicBezTo>
                    <a:cubicBezTo>
                      <a:pt x="-17874" y="153522"/>
                      <a:pt x="23781" y="69674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3847993527">
                      <a:prstGeom prst="chevron">
                        <a:avLst>
                          <a:gd name="adj" fmla="val 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22D9D15D-06EB-429C-9403-722F18D387D3}"/>
                  </a:ext>
                </a:extLst>
              </p:cNvPr>
              <p:cNvSpPr/>
              <p:nvPr/>
            </p:nvSpPr>
            <p:spPr>
              <a:xfrm>
                <a:off x="5909609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23929" y="-559"/>
                      <a:pt x="332832" y="21638"/>
                      <a:pt x="381000" y="0"/>
                    </a:cubicBezTo>
                    <a:cubicBezTo>
                      <a:pt x="469923" y="139326"/>
                      <a:pt x="634794" y="274607"/>
                      <a:pt x="685800" y="304800"/>
                    </a:cubicBezTo>
                    <a:cubicBezTo>
                      <a:pt x="607300" y="391842"/>
                      <a:pt x="428827" y="553818"/>
                      <a:pt x="381000" y="609600"/>
                    </a:cubicBezTo>
                    <a:cubicBezTo>
                      <a:pt x="220212" y="584930"/>
                      <a:pt x="141264" y="615973"/>
                      <a:pt x="0" y="609600"/>
                    </a:cubicBezTo>
                    <a:cubicBezTo>
                      <a:pt x="54626" y="555399"/>
                      <a:pt x="258842" y="383805"/>
                      <a:pt x="304800" y="304800"/>
                    </a:cubicBezTo>
                    <a:cubicBezTo>
                      <a:pt x="165748" y="198633"/>
                      <a:pt x="144285" y="140173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117385" y="-27832"/>
                      <a:pt x="241862" y="13908"/>
                      <a:pt x="381000" y="0"/>
                    </a:cubicBezTo>
                    <a:cubicBezTo>
                      <a:pt x="432157" y="79408"/>
                      <a:pt x="622117" y="274179"/>
                      <a:pt x="685800" y="304800"/>
                    </a:cubicBezTo>
                    <a:cubicBezTo>
                      <a:pt x="558819" y="410483"/>
                      <a:pt x="459013" y="521355"/>
                      <a:pt x="381000" y="609600"/>
                    </a:cubicBezTo>
                    <a:cubicBezTo>
                      <a:pt x="318822" y="587115"/>
                      <a:pt x="160958" y="635822"/>
                      <a:pt x="0" y="609600"/>
                    </a:cubicBezTo>
                    <a:cubicBezTo>
                      <a:pt x="133138" y="521979"/>
                      <a:pt x="205866" y="448909"/>
                      <a:pt x="304800" y="304800"/>
                    </a:cubicBezTo>
                    <a:cubicBezTo>
                      <a:pt x="176116" y="190031"/>
                      <a:pt x="65305" y="93335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429009539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30C7697E-82C9-4C4A-A275-E436E8307701}"/>
                  </a:ext>
                </a:extLst>
              </p:cNvPr>
              <p:cNvSpPr/>
              <p:nvPr/>
            </p:nvSpPr>
            <p:spPr>
              <a:xfrm flipH="1">
                <a:off x="2322885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045397-50D1-4959-9802-C33C821DB4D9}"/>
                </a:ext>
              </a:extLst>
            </p:cNvPr>
            <p:cNvSpPr txBox="1"/>
            <p:nvPr/>
          </p:nvSpPr>
          <p:spPr>
            <a:xfrm>
              <a:off x="951222" y="375033"/>
              <a:ext cx="7015849" cy="610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CAE33C4-6B1B-4D59-A658-2FCC2ABF42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09746 w 9144000"/>
              <a:gd name="connsiteY5" fmla="*/ 95918 h 5143500"/>
              <a:gd name="connsiteX6" fmla="*/ 109746 w 9144000"/>
              <a:gd name="connsiteY6" fmla="*/ 5026733 h 5143500"/>
              <a:gd name="connsiteX7" fmla="*/ 9045402 w 9144000"/>
              <a:gd name="connsiteY7" fmla="*/ 5026733 h 5143500"/>
              <a:gd name="connsiteX8" fmla="*/ 9045402 w 9144000"/>
              <a:gd name="connsiteY8" fmla="*/ 95918 h 5143500"/>
              <a:gd name="connsiteX9" fmla="*/ 109746 w 9144000"/>
              <a:gd name="connsiteY9" fmla="*/ 959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109746" y="95918"/>
                </a:moveTo>
                <a:lnTo>
                  <a:pt x="109746" y="5026733"/>
                </a:lnTo>
                <a:lnTo>
                  <a:pt x="9045402" y="5026733"/>
                </a:lnTo>
                <a:lnTo>
                  <a:pt x="9045402" y="95918"/>
                </a:lnTo>
                <a:lnTo>
                  <a:pt x="109746" y="9591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2B4515-8F05-420F-BED2-B78FB96C76EF}"/>
              </a:ext>
            </a:extLst>
          </p:cNvPr>
          <p:cNvGrpSpPr/>
          <p:nvPr/>
        </p:nvGrpSpPr>
        <p:grpSpPr>
          <a:xfrm>
            <a:off x="657615" y="2518908"/>
            <a:ext cx="10587385" cy="921226"/>
            <a:chOff x="657615" y="2518908"/>
            <a:chExt cx="10587385" cy="9212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051A5B-0786-4EA1-AAAB-C0B00B6017FD}"/>
                </a:ext>
              </a:extLst>
            </p:cNvPr>
            <p:cNvGrpSpPr/>
            <p:nvPr/>
          </p:nvGrpSpPr>
          <p:grpSpPr>
            <a:xfrm>
              <a:off x="657615" y="2518908"/>
              <a:ext cx="10587385" cy="921226"/>
              <a:chOff x="685799" y="1461475"/>
              <a:chExt cx="10587385" cy="921224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3183E8E5-29E4-46E3-B67C-B6863FE74976}"/>
                  </a:ext>
                </a:extLst>
              </p:cNvPr>
              <p:cNvSpPr/>
              <p:nvPr/>
            </p:nvSpPr>
            <p:spPr>
              <a:xfrm>
                <a:off x="685799" y="1461475"/>
                <a:ext cx="10587385" cy="921224"/>
              </a:xfrm>
              <a:custGeom>
                <a:avLst/>
                <a:gdLst>
                  <a:gd name="connsiteX0" fmla="*/ 0 w 10587385"/>
                  <a:gd name="connsiteY0" fmla="*/ 0 h 921224"/>
                  <a:gd name="connsiteX1" fmla="*/ 10126773 w 10587385"/>
                  <a:gd name="connsiteY1" fmla="*/ 0 h 921224"/>
                  <a:gd name="connsiteX2" fmla="*/ 10587385 w 10587385"/>
                  <a:gd name="connsiteY2" fmla="*/ 460612 h 921224"/>
                  <a:gd name="connsiteX3" fmla="*/ 10126773 w 10587385"/>
                  <a:gd name="connsiteY3" fmla="*/ 921224 h 921224"/>
                  <a:gd name="connsiteX4" fmla="*/ 0 w 10587385"/>
                  <a:gd name="connsiteY4" fmla="*/ 921224 h 921224"/>
                  <a:gd name="connsiteX5" fmla="*/ 0 w 10587385"/>
                  <a:gd name="connsiteY5" fmla="*/ 0 h 92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7385" h="921224" extrusionOk="0">
                    <a:moveTo>
                      <a:pt x="0" y="0"/>
                    </a:moveTo>
                    <a:cubicBezTo>
                      <a:pt x="2968891" y="-131686"/>
                      <a:pt x="8732662" y="-9070"/>
                      <a:pt x="10126773" y="0"/>
                    </a:cubicBezTo>
                    <a:cubicBezTo>
                      <a:pt x="10282723" y="92874"/>
                      <a:pt x="10506544" y="396579"/>
                      <a:pt x="10587385" y="460612"/>
                    </a:cubicBezTo>
                    <a:cubicBezTo>
                      <a:pt x="10485944" y="596664"/>
                      <a:pt x="10320241" y="698285"/>
                      <a:pt x="10126773" y="921224"/>
                    </a:cubicBezTo>
                    <a:cubicBezTo>
                      <a:pt x="6096348" y="904787"/>
                      <a:pt x="2393498" y="783390"/>
                      <a:pt x="0" y="921224"/>
                    </a:cubicBezTo>
                    <a:cubicBezTo>
                      <a:pt x="-48900" y="468175"/>
                      <a:pt x="-52157" y="381729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79163599">
                      <a:prstGeom prst="homePlat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BA3972-7978-4F15-9F06-E9587FDE9EF4}"/>
                  </a:ext>
                </a:extLst>
              </p:cNvPr>
              <p:cNvSpPr txBox="1"/>
              <p:nvPr/>
            </p:nvSpPr>
            <p:spPr>
              <a:xfrm>
                <a:off x="1589620" y="1632894"/>
                <a:ext cx="7958599" cy="410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11661"/>
                <a:r>
                  <a:rPr lang="en-US" sz="2667">
                    <a:latin typeface="Cambria" panose="02040503050406030204" pitchFamily="18" charset="0"/>
                    <a:ea typeface="Cambria" panose="02040503050406030204" pitchFamily="18" charset="0"/>
                  </a:rPr>
                  <a:t>...</a:t>
                </a:r>
              </a:p>
            </p:txBody>
          </p:sp>
        </p:grpSp>
        <p:pic>
          <p:nvPicPr>
            <p:cNvPr id="4" name="Graphic 3" descr="Address Book with solid fill">
              <a:extLst>
                <a:ext uri="{FF2B5EF4-FFF2-40B4-BE49-F238E27FC236}">
                  <a16:creationId xmlns:a16="http://schemas.microsoft.com/office/drawing/2014/main" id="{F9721170-7505-4DC7-94EB-3C421C1EB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468728">
              <a:off x="787052" y="2632895"/>
              <a:ext cx="655535" cy="65553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777A9B-A504-432C-968C-D6B8497B3A83}"/>
              </a:ext>
            </a:extLst>
          </p:cNvPr>
          <p:cNvGrpSpPr/>
          <p:nvPr/>
        </p:nvGrpSpPr>
        <p:grpSpPr>
          <a:xfrm>
            <a:off x="657615" y="3908795"/>
            <a:ext cx="10587385" cy="921226"/>
            <a:chOff x="657615" y="2518908"/>
            <a:chExt cx="10587385" cy="92122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AB3457-C0D7-489B-BFCD-9E2C842DB795}"/>
                </a:ext>
              </a:extLst>
            </p:cNvPr>
            <p:cNvGrpSpPr/>
            <p:nvPr/>
          </p:nvGrpSpPr>
          <p:grpSpPr>
            <a:xfrm>
              <a:off x="657615" y="2518908"/>
              <a:ext cx="10587385" cy="921226"/>
              <a:chOff x="685799" y="1461475"/>
              <a:chExt cx="10587385" cy="921224"/>
            </a:xfrm>
          </p:grpSpPr>
          <p:sp>
            <p:nvSpPr>
              <p:cNvPr id="33" name="Arrow: Pentagon 32">
                <a:extLst>
                  <a:ext uri="{FF2B5EF4-FFF2-40B4-BE49-F238E27FC236}">
                    <a16:creationId xmlns:a16="http://schemas.microsoft.com/office/drawing/2014/main" id="{03B04D83-AB17-43D1-825B-DE59034AD26B}"/>
                  </a:ext>
                </a:extLst>
              </p:cNvPr>
              <p:cNvSpPr/>
              <p:nvPr/>
            </p:nvSpPr>
            <p:spPr>
              <a:xfrm>
                <a:off x="685799" y="1461475"/>
                <a:ext cx="10587385" cy="921224"/>
              </a:xfrm>
              <a:custGeom>
                <a:avLst/>
                <a:gdLst>
                  <a:gd name="connsiteX0" fmla="*/ 0 w 10587385"/>
                  <a:gd name="connsiteY0" fmla="*/ 0 h 921224"/>
                  <a:gd name="connsiteX1" fmla="*/ 10126773 w 10587385"/>
                  <a:gd name="connsiteY1" fmla="*/ 0 h 921224"/>
                  <a:gd name="connsiteX2" fmla="*/ 10587385 w 10587385"/>
                  <a:gd name="connsiteY2" fmla="*/ 460612 h 921224"/>
                  <a:gd name="connsiteX3" fmla="*/ 10126773 w 10587385"/>
                  <a:gd name="connsiteY3" fmla="*/ 921224 h 921224"/>
                  <a:gd name="connsiteX4" fmla="*/ 0 w 10587385"/>
                  <a:gd name="connsiteY4" fmla="*/ 921224 h 921224"/>
                  <a:gd name="connsiteX5" fmla="*/ 0 w 10587385"/>
                  <a:gd name="connsiteY5" fmla="*/ 0 h 92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7385" h="921224" extrusionOk="0">
                    <a:moveTo>
                      <a:pt x="0" y="0"/>
                    </a:moveTo>
                    <a:cubicBezTo>
                      <a:pt x="2968891" y="-131686"/>
                      <a:pt x="8732662" y="-9070"/>
                      <a:pt x="10126773" y="0"/>
                    </a:cubicBezTo>
                    <a:cubicBezTo>
                      <a:pt x="10282723" y="92874"/>
                      <a:pt x="10506544" y="396579"/>
                      <a:pt x="10587385" y="460612"/>
                    </a:cubicBezTo>
                    <a:cubicBezTo>
                      <a:pt x="10485944" y="596664"/>
                      <a:pt x="10320241" y="698285"/>
                      <a:pt x="10126773" y="921224"/>
                    </a:cubicBezTo>
                    <a:cubicBezTo>
                      <a:pt x="6096348" y="904787"/>
                      <a:pt x="2393498" y="783390"/>
                      <a:pt x="0" y="921224"/>
                    </a:cubicBezTo>
                    <a:cubicBezTo>
                      <a:pt x="-48900" y="468175"/>
                      <a:pt x="-52157" y="381729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79163599">
                      <a:prstGeom prst="homePlat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70983E-0B29-4956-BBB6-9C9058E30928}"/>
                  </a:ext>
                </a:extLst>
              </p:cNvPr>
              <p:cNvSpPr txBox="1"/>
              <p:nvPr/>
            </p:nvSpPr>
            <p:spPr>
              <a:xfrm>
                <a:off x="1589620" y="1632894"/>
                <a:ext cx="7958599" cy="410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11661"/>
                <a:r>
                  <a:rPr lang="en-US" sz="2667">
                    <a:latin typeface="Cambria" panose="02040503050406030204" pitchFamily="18" charset="0"/>
                    <a:ea typeface="Cambria" panose="02040503050406030204" pitchFamily="18" charset="0"/>
                  </a:rPr>
                  <a:t>...</a:t>
                </a:r>
              </a:p>
            </p:txBody>
          </p:sp>
        </p:grpSp>
        <p:pic>
          <p:nvPicPr>
            <p:cNvPr id="32" name="Graphic 31" descr="Address Book with solid fill">
              <a:extLst>
                <a:ext uri="{FF2B5EF4-FFF2-40B4-BE49-F238E27FC236}">
                  <a16:creationId xmlns:a16="http://schemas.microsoft.com/office/drawing/2014/main" id="{97B0A1F8-A9A7-4454-A93E-C5364AC00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468728">
              <a:off x="787052" y="2632895"/>
              <a:ext cx="655535" cy="65553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9386C8-876F-432C-8A2C-0195222BC68E}"/>
              </a:ext>
            </a:extLst>
          </p:cNvPr>
          <p:cNvGrpSpPr/>
          <p:nvPr/>
        </p:nvGrpSpPr>
        <p:grpSpPr>
          <a:xfrm>
            <a:off x="657615" y="5234675"/>
            <a:ext cx="10587385" cy="921226"/>
            <a:chOff x="657615" y="2518908"/>
            <a:chExt cx="10587385" cy="9212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2AAFFEC-FF50-4D83-A95D-772C80A1464F}"/>
                </a:ext>
              </a:extLst>
            </p:cNvPr>
            <p:cNvGrpSpPr/>
            <p:nvPr/>
          </p:nvGrpSpPr>
          <p:grpSpPr>
            <a:xfrm>
              <a:off x="657615" y="2518908"/>
              <a:ext cx="10587385" cy="921226"/>
              <a:chOff x="685799" y="1461475"/>
              <a:chExt cx="10587385" cy="921224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9FAA963D-5658-4102-B14C-F8775A128AAD}"/>
                  </a:ext>
                </a:extLst>
              </p:cNvPr>
              <p:cNvSpPr/>
              <p:nvPr/>
            </p:nvSpPr>
            <p:spPr>
              <a:xfrm>
                <a:off x="685799" y="1461475"/>
                <a:ext cx="10587385" cy="921224"/>
              </a:xfrm>
              <a:custGeom>
                <a:avLst/>
                <a:gdLst>
                  <a:gd name="connsiteX0" fmla="*/ 0 w 10587385"/>
                  <a:gd name="connsiteY0" fmla="*/ 0 h 921224"/>
                  <a:gd name="connsiteX1" fmla="*/ 10126773 w 10587385"/>
                  <a:gd name="connsiteY1" fmla="*/ 0 h 921224"/>
                  <a:gd name="connsiteX2" fmla="*/ 10587385 w 10587385"/>
                  <a:gd name="connsiteY2" fmla="*/ 460612 h 921224"/>
                  <a:gd name="connsiteX3" fmla="*/ 10126773 w 10587385"/>
                  <a:gd name="connsiteY3" fmla="*/ 921224 h 921224"/>
                  <a:gd name="connsiteX4" fmla="*/ 0 w 10587385"/>
                  <a:gd name="connsiteY4" fmla="*/ 921224 h 921224"/>
                  <a:gd name="connsiteX5" fmla="*/ 0 w 10587385"/>
                  <a:gd name="connsiteY5" fmla="*/ 0 h 92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7385" h="921224" extrusionOk="0">
                    <a:moveTo>
                      <a:pt x="0" y="0"/>
                    </a:moveTo>
                    <a:cubicBezTo>
                      <a:pt x="2968891" y="-131686"/>
                      <a:pt x="8732662" y="-9070"/>
                      <a:pt x="10126773" y="0"/>
                    </a:cubicBezTo>
                    <a:cubicBezTo>
                      <a:pt x="10282723" y="92874"/>
                      <a:pt x="10506544" y="396579"/>
                      <a:pt x="10587385" y="460612"/>
                    </a:cubicBezTo>
                    <a:cubicBezTo>
                      <a:pt x="10485944" y="596664"/>
                      <a:pt x="10320241" y="698285"/>
                      <a:pt x="10126773" y="921224"/>
                    </a:cubicBezTo>
                    <a:cubicBezTo>
                      <a:pt x="6096348" y="904787"/>
                      <a:pt x="2393498" y="783390"/>
                      <a:pt x="0" y="921224"/>
                    </a:cubicBezTo>
                    <a:cubicBezTo>
                      <a:pt x="-48900" y="468175"/>
                      <a:pt x="-52157" y="381729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79163599">
                      <a:prstGeom prst="homePlat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FF2F-50E0-4A64-9B6E-EC7A83FC3F42}"/>
                  </a:ext>
                </a:extLst>
              </p:cNvPr>
              <p:cNvSpPr txBox="1"/>
              <p:nvPr/>
            </p:nvSpPr>
            <p:spPr>
              <a:xfrm>
                <a:off x="1589620" y="1632894"/>
                <a:ext cx="7958599" cy="410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11661"/>
                <a:r>
                  <a:rPr lang="en-US" sz="2667">
                    <a:latin typeface="Cambria" panose="02040503050406030204" pitchFamily="18" charset="0"/>
                    <a:ea typeface="Cambria" panose="02040503050406030204" pitchFamily="18" charset="0"/>
                  </a:rPr>
                  <a:t>...</a:t>
                </a:r>
              </a:p>
            </p:txBody>
          </p:sp>
        </p:grpSp>
        <p:pic>
          <p:nvPicPr>
            <p:cNvPr id="37" name="Graphic 36" descr="Address Book with solid fill">
              <a:extLst>
                <a:ext uri="{FF2B5EF4-FFF2-40B4-BE49-F238E27FC236}">
                  <a16:creationId xmlns:a16="http://schemas.microsoft.com/office/drawing/2014/main" id="{543C1398-2073-4783-B954-AA292351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468728">
              <a:off x="787052" y="2632895"/>
              <a:ext cx="655535" cy="655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5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FC8234-2629-49B7-8D57-B7D5E86B7E6E}"/>
              </a:ext>
            </a:extLst>
          </p:cNvPr>
          <p:cNvGrpSpPr/>
          <p:nvPr/>
        </p:nvGrpSpPr>
        <p:grpSpPr>
          <a:xfrm>
            <a:off x="668203" y="3815020"/>
            <a:ext cx="10587385" cy="962984"/>
            <a:chOff x="685799" y="1461475"/>
            <a:chExt cx="10587385" cy="962982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0563E5BE-5934-43C2-972C-DFBC4BADE6E5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Graphic 2" descr="Bullseye with solid fill">
              <a:extLst>
                <a:ext uri="{FF2B5EF4-FFF2-40B4-BE49-F238E27FC236}">
                  <a16:creationId xmlns:a16="http://schemas.microsoft.com/office/drawing/2014/main" id="{19E9CFA9-0BF9-4A37-86C0-1A77BDE8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522BA-0165-4DA0-8431-E47E2A299417}"/>
                </a:ext>
              </a:extLst>
            </p:cNvPr>
            <p:cNvSpPr txBox="1"/>
            <p:nvPr/>
          </p:nvSpPr>
          <p:spPr>
            <a:xfrm>
              <a:off x="1197568" y="1603593"/>
              <a:ext cx="9815104" cy="820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Ôn tập quy đổi - so sánh số đo thể tích. </a:t>
              </a:r>
            </a:p>
            <a:p>
              <a:pPr algn="l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C162E-C90F-408E-8EBF-F58B2A76E9B4}"/>
              </a:ext>
            </a:extLst>
          </p:cNvPr>
          <p:cNvGrpSpPr/>
          <p:nvPr/>
        </p:nvGrpSpPr>
        <p:grpSpPr>
          <a:xfrm>
            <a:off x="668203" y="5153039"/>
            <a:ext cx="10740808" cy="1067019"/>
            <a:chOff x="685800" y="2590800"/>
            <a:chExt cx="10740808" cy="106701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662641A0-D22D-4555-8C33-EB593DDA771A}"/>
                </a:ext>
              </a:extLst>
            </p:cNvPr>
            <p:cNvSpPr/>
            <p:nvPr/>
          </p:nvSpPr>
          <p:spPr>
            <a:xfrm>
              <a:off x="685800" y="2590800"/>
              <a:ext cx="10670893" cy="1067018"/>
            </a:xfrm>
            <a:custGeom>
              <a:avLst/>
              <a:gdLst>
                <a:gd name="connsiteX0" fmla="*/ 0 w 10670893"/>
                <a:gd name="connsiteY0" fmla="*/ 0 h 1067018"/>
                <a:gd name="connsiteX1" fmla="*/ 10137384 w 10670893"/>
                <a:gd name="connsiteY1" fmla="*/ 0 h 1067018"/>
                <a:gd name="connsiteX2" fmla="*/ 10670893 w 10670893"/>
                <a:gd name="connsiteY2" fmla="*/ 533509 h 1067018"/>
                <a:gd name="connsiteX3" fmla="*/ 10137384 w 10670893"/>
                <a:gd name="connsiteY3" fmla="*/ 1067018 h 1067018"/>
                <a:gd name="connsiteX4" fmla="*/ 0 w 10670893"/>
                <a:gd name="connsiteY4" fmla="*/ 1067018 h 1067018"/>
                <a:gd name="connsiteX5" fmla="*/ 0 w 10670893"/>
                <a:gd name="connsiteY5" fmla="*/ 0 h 10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0893" h="1067018" extrusionOk="0">
                  <a:moveTo>
                    <a:pt x="0" y="0"/>
                  </a:moveTo>
                  <a:cubicBezTo>
                    <a:pt x="2728021" y="-131686"/>
                    <a:pt x="6713389" y="-9070"/>
                    <a:pt x="10137384" y="0"/>
                  </a:cubicBezTo>
                  <a:cubicBezTo>
                    <a:pt x="10232599" y="135733"/>
                    <a:pt x="10453336" y="276815"/>
                    <a:pt x="10670893" y="533509"/>
                  </a:cubicBezTo>
                  <a:cubicBezTo>
                    <a:pt x="10539853" y="698612"/>
                    <a:pt x="10400765" y="859208"/>
                    <a:pt x="10137384" y="1067018"/>
                  </a:cubicBezTo>
                  <a:cubicBezTo>
                    <a:pt x="8597361" y="1050581"/>
                    <a:pt x="2333584" y="929184"/>
                    <a:pt x="0" y="1067018"/>
                  </a:cubicBezTo>
                  <a:cubicBezTo>
                    <a:pt x="88521" y="641463"/>
                    <a:pt x="91223" y="36797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Graphic 8" descr="Bullseye with solid fill">
              <a:extLst>
                <a:ext uri="{FF2B5EF4-FFF2-40B4-BE49-F238E27FC236}">
                  <a16:creationId xmlns:a16="http://schemas.microsoft.com/office/drawing/2014/main" id="{0F2320BC-F75F-4555-A16D-78D12E068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5715" y="2786904"/>
              <a:ext cx="609600" cy="60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313E11-10A8-403F-8624-1BC928D4DD26}"/>
                </a:ext>
              </a:extLst>
            </p:cNvPr>
            <p:cNvSpPr txBox="1"/>
            <p:nvPr/>
          </p:nvSpPr>
          <p:spPr>
            <a:xfrm>
              <a:off x="1196202" y="2891649"/>
              <a:ext cx="10230406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00">
                  <a:latin typeface="Cambria" panose="02040503050406030204" pitchFamily="18" charset="0"/>
                  <a:ea typeface="Cambria" panose="02040503050406030204" pitchFamily="18" charset="0"/>
                </a:rPr>
                <a:t>Rèn luyện khả năng tưởng tượng trong không gian và đếm hình khối.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CF7E32-9BF6-4BAC-85FC-686CC16400E9}"/>
              </a:ext>
            </a:extLst>
          </p:cNvPr>
          <p:cNvGrpSpPr/>
          <p:nvPr/>
        </p:nvGrpSpPr>
        <p:grpSpPr>
          <a:xfrm>
            <a:off x="1296124" y="959591"/>
            <a:ext cx="9599753" cy="921226"/>
            <a:chOff x="-74753" y="423526"/>
            <a:chExt cx="9599753" cy="6096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647413-02D0-4C18-8A88-99E0B6D9CBD5}"/>
                </a:ext>
              </a:extLst>
            </p:cNvPr>
            <p:cNvGrpSpPr/>
            <p:nvPr/>
          </p:nvGrpSpPr>
          <p:grpSpPr>
            <a:xfrm>
              <a:off x="-74753" y="423526"/>
              <a:ext cx="9599753" cy="609600"/>
              <a:chOff x="-74753" y="423526"/>
              <a:chExt cx="9599753" cy="609600"/>
            </a:xfrm>
          </p:grpSpPr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F0A4BDE-782E-4255-9CA2-87967DCDB791}"/>
                  </a:ext>
                </a:extLst>
              </p:cNvPr>
              <p:cNvSpPr/>
              <p:nvPr/>
            </p:nvSpPr>
            <p:spPr>
              <a:xfrm>
                <a:off x="457200" y="423526"/>
                <a:ext cx="8003894" cy="609600"/>
              </a:xfrm>
              <a:custGeom>
                <a:avLst/>
                <a:gdLst>
                  <a:gd name="connsiteX0" fmla="*/ 0 w 8003894"/>
                  <a:gd name="connsiteY0" fmla="*/ 0 h 609600"/>
                  <a:gd name="connsiteX1" fmla="*/ 7699094 w 8003894"/>
                  <a:gd name="connsiteY1" fmla="*/ 0 h 609600"/>
                  <a:gd name="connsiteX2" fmla="*/ 8003894 w 8003894"/>
                  <a:gd name="connsiteY2" fmla="*/ 304800 h 609600"/>
                  <a:gd name="connsiteX3" fmla="*/ 7699094 w 8003894"/>
                  <a:gd name="connsiteY3" fmla="*/ 609600 h 609600"/>
                  <a:gd name="connsiteX4" fmla="*/ 0 w 8003894"/>
                  <a:gd name="connsiteY4" fmla="*/ 609600 h 609600"/>
                  <a:gd name="connsiteX5" fmla="*/ 304800 w 8003894"/>
                  <a:gd name="connsiteY5" fmla="*/ 304800 h 609600"/>
                  <a:gd name="connsiteX6" fmla="*/ 0 w 8003894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3894" h="609600" extrusionOk="0">
                    <a:moveTo>
                      <a:pt x="0" y="0"/>
                    </a:moveTo>
                    <a:cubicBezTo>
                      <a:pt x="3464723" y="-75776"/>
                      <a:pt x="6198635" y="-148425"/>
                      <a:pt x="7699094" y="0"/>
                    </a:cubicBezTo>
                    <a:cubicBezTo>
                      <a:pt x="7715801" y="62892"/>
                      <a:pt x="7970032" y="242870"/>
                      <a:pt x="8003894" y="304800"/>
                    </a:cubicBezTo>
                    <a:cubicBezTo>
                      <a:pt x="7926840" y="364800"/>
                      <a:pt x="7838014" y="505899"/>
                      <a:pt x="7699094" y="609600"/>
                    </a:cubicBezTo>
                    <a:cubicBezTo>
                      <a:pt x="6655707" y="654605"/>
                      <a:pt x="1549004" y="571872"/>
                      <a:pt x="0" y="609600"/>
                    </a:cubicBezTo>
                    <a:cubicBezTo>
                      <a:pt x="92132" y="547564"/>
                      <a:pt x="147485" y="416416"/>
                      <a:pt x="304800" y="304800"/>
                    </a:cubicBezTo>
                    <a:cubicBezTo>
                      <a:pt x="227650" y="264168"/>
                      <a:pt x="53371" y="67566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3847993527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22D9D15D-06EB-429C-9403-722F18D387D3}"/>
                  </a:ext>
                </a:extLst>
              </p:cNvPr>
              <p:cNvSpPr/>
              <p:nvPr/>
            </p:nvSpPr>
            <p:spPr>
              <a:xfrm>
                <a:off x="83058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23929" y="-559"/>
                      <a:pt x="332832" y="21638"/>
                      <a:pt x="381000" y="0"/>
                    </a:cubicBezTo>
                    <a:cubicBezTo>
                      <a:pt x="469923" y="139326"/>
                      <a:pt x="634794" y="274607"/>
                      <a:pt x="685800" y="304800"/>
                    </a:cubicBezTo>
                    <a:cubicBezTo>
                      <a:pt x="607300" y="391842"/>
                      <a:pt x="428827" y="553818"/>
                      <a:pt x="381000" y="609600"/>
                    </a:cubicBezTo>
                    <a:cubicBezTo>
                      <a:pt x="220212" y="584930"/>
                      <a:pt x="141264" y="615973"/>
                      <a:pt x="0" y="609600"/>
                    </a:cubicBezTo>
                    <a:cubicBezTo>
                      <a:pt x="54626" y="555399"/>
                      <a:pt x="258842" y="383805"/>
                      <a:pt x="304800" y="304800"/>
                    </a:cubicBezTo>
                    <a:cubicBezTo>
                      <a:pt x="165748" y="198633"/>
                      <a:pt x="144285" y="140173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117385" y="-27832"/>
                      <a:pt x="241862" y="13908"/>
                      <a:pt x="381000" y="0"/>
                    </a:cubicBezTo>
                    <a:cubicBezTo>
                      <a:pt x="432157" y="79408"/>
                      <a:pt x="622117" y="274179"/>
                      <a:pt x="685800" y="304800"/>
                    </a:cubicBezTo>
                    <a:cubicBezTo>
                      <a:pt x="558819" y="410483"/>
                      <a:pt x="459013" y="521355"/>
                      <a:pt x="381000" y="609600"/>
                    </a:cubicBezTo>
                    <a:cubicBezTo>
                      <a:pt x="318822" y="587115"/>
                      <a:pt x="160958" y="635822"/>
                      <a:pt x="0" y="609600"/>
                    </a:cubicBezTo>
                    <a:cubicBezTo>
                      <a:pt x="133138" y="521979"/>
                      <a:pt x="205866" y="448909"/>
                      <a:pt x="304800" y="304800"/>
                    </a:cubicBezTo>
                    <a:cubicBezTo>
                      <a:pt x="176116" y="190031"/>
                      <a:pt x="65305" y="93335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429009539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7A5F70E1-9F6D-486E-A47B-E87B9C1E4D39}"/>
                  </a:ext>
                </a:extLst>
              </p:cNvPr>
              <p:cNvSpPr/>
              <p:nvPr/>
            </p:nvSpPr>
            <p:spPr>
              <a:xfrm>
                <a:off x="88392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30C7697E-82C9-4C4A-A275-E436E8307701}"/>
                  </a:ext>
                </a:extLst>
              </p:cNvPr>
              <p:cNvSpPr/>
              <p:nvPr/>
            </p:nvSpPr>
            <p:spPr>
              <a:xfrm>
                <a:off x="-74753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045397-50D1-4959-9802-C33C821DB4D9}"/>
                </a:ext>
              </a:extLst>
            </p:cNvPr>
            <p:cNvSpPr txBox="1"/>
            <p:nvPr/>
          </p:nvSpPr>
          <p:spPr>
            <a:xfrm>
              <a:off x="1374072" y="423526"/>
              <a:ext cx="7015849" cy="529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TIÊU BÀI HỌC</a:t>
              </a:r>
            </a:p>
            <a:p>
              <a:pPr algn="ctr"/>
              <a:r>
                <a:rPr lang="en-US" sz="24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 (tr119)</a:t>
              </a:r>
              <a:endParaRPr lang="en-US" sz="28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CAE33C4-6B1B-4D59-A658-2FCC2ABF42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09746 w 9144000"/>
              <a:gd name="connsiteY5" fmla="*/ 95918 h 5143500"/>
              <a:gd name="connsiteX6" fmla="*/ 109746 w 9144000"/>
              <a:gd name="connsiteY6" fmla="*/ 5026733 h 5143500"/>
              <a:gd name="connsiteX7" fmla="*/ 9045402 w 9144000"/>
              <a:gd name="connsiteY7" fmla="*/ 5026733 h 5143500"/>
              <a:gd name="connsiteX8" fmla="*/ 9045402 w 9144000"/>
              <a:gd name="connsiteY8" fmla="*/ 95918 h 5143500"/>
              <a:gd name="connsiteX9" fmla="*/ 109746 w 9144000"/>
              <a:gd name="connsiteY9" fmla="*/ 959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109746" y="95918"/>
                </a:moveTo>
                <a:lnTo>
                  <a:pt x="109746" y="5026733"/>
                </a:lnTo>
                <a:lnTo>
                  <a:pt x="9045402" y="5026733"/>
                </a:lnTo>
                <a:lnTo>
                  <a:pt x="9045402" y="95918"/>
                </a:lnTo>
                <a:lnTo>
                  <a:pt x="109746" y="95918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051A5B-0786-4EA1-AAAB-C0B00B6017FD}"/>
              </a:ext>
            </a:extLst>
          </p:cNvPr>
          <p:cNvGrpSpPr/>
          <p:nvPr/>
        </p:nvGrpSpPr>
        <p:grpSpPr>
          <a:xfrm>
            <a:off x="668203" y="2518759"/>
            <a:ext cx="10587385" cy="921226"/>
            <a:chOff x="685799" y="1461475"/>
            <a:chExt cx="10587385" cy="921224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3183E8E5-29E4-46E3-B67C-B6863FE74976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7" name="Graphic 26" descr="Bullseye with solid fill">
              <a:extLst>
                <a:ext uri="{FF2B5EF4-FFF2-40B4-BE49-F238E27FC236}">
                  <a16:creationId xmlns:a16="http://schemas.microsoft.com/office/drawing/2014/main" id="{88F6EAF3-5CEB-4058-AEE4-D60E51EC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BA3972-7978-4F15-9F06-E9587FDE9EF4}"/>
                </a:ext>
              </a:extLst>
            </p:cNvPr>
            <p:cNvSpPr txBox="1"/>
            <p:nvPr/>
          </p:nvSpPr>
          <p:spPr>
            <a:xfrm>
              <a:off x="1197568" y="1653810"/>
              <a:ext cx="9815104" cy="410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Luyện tập đọc và viết đơn vị đo thể tích.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6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9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9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21EA3-3AB8-417C-A693-0F72A28834D8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4235776" y="1848037"/>
            <a:ext cx="37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</a:rPr>
              <a:t>KHỞI ĐỘNG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Freeform: Shape 9" hidden="1">
            <a:extLst>
              <a:ext uri="{FF2B5EF4-FFF2-40B4-BE49-F238E27FC236}">
                <a16:creationId xmlns:a16="http://schemas.microsoft.com/office/drawing/2014/main" id="{5270E022-5745-42EA-B5AB-CE200850E559}"/>
              </a:ext>
            </a:extLst>
          </p:cNvPr>
          <p:cNvSpPr/>
          <p:nvPr/>
        </p:nvSpPr>
        <p:spPr>
          <a:xfrm>
            <a:off x="4914838" y="3895977"/>
            <a:ext cx="327722" cy="648888"/>
          </a:xfrm>
          <a:custGeom>
            <a:avLst/>
            <a:gdLst>
              <a:gd name="connsiteX0" fmla="*/ 5788 w 578735"/>
              <a:gd name="connsiteY0" fmla="*/ 0 h 1145893"/>
              <a:gd name="connsiteX1" fmla="*/ 578735 w 578735"/>
              <a:gd name="connsiteY1" fmla="*/ 572947 h 1145893"/>
              <a:gd name="connsiteX2" fmla="*/ 121257 w 578735"/>
              <a:gd name="connsiteY2" fmla="*/ 1134254 h 1145893"/>
              <a:gd name="connsiteX3" fmla="*/ 5798 w 578735"/>
              <a:gd name="connsiteY3" fmla="*/ 1145893 h 1145893"/>
              <a:gd name="connsiteX4" fmla="*/ 5778 w 578735"/>
              <a:gd name="connsiteY4" fmla="*/ 1145893 h 1145893"/>
              <a:gd name="connsiteX5" fmla="*/ 0 w 578735"/>
              <a:gd name="connsiteY5" fmla="*/ 1145311 h 1145893"/>
              <a:gd name="connsiteX6" fmla="*/ 0 w 578735"/>
              <a:gd name="connsiteY6" fmla="*/ 584 h 1145893"/>
              <a:gd name="connsiteX7" fmla="*/ 5788 w 578735"/>
              <a:gd name="connsiteY7" fmla="*/ 0 h 114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735" h="1145893">
                <a:moveTo>
                  <a:pt x="5788" y="0"/>
                </a:moveTo>
                <a:cubicBezTo>
                  <a:pt x="322218" y="0"/>
                  <a:pt x="578735" y="256517"/>
                  <a:pt x="578735" y="572947"/>
                </a:cubicBezTo>
                <a:cubicBezTo>
                  <a:pt x="578735" y="849823"/>
                  <a:pt x="382339" y="1080829"/>
                  <a:pt x="121257" y="1134254"/>
                </a:cubicBezTo>
                <a:lnTo>
                  <a:pt x="5798" y="1145893"/>
                </a:lnTo>
                <a:lnTo>
                  <a:pt x="5778" y="1145893"/>
                </a:lnTo>
                <a:lnTo>
                  <a:pt x="0" y="1145311"/>
                </a:lnTo>
                <a:lnTo>
                  <a:pt x="0" y="584"/>
                </a:lnTo>
                <a:lnTo>
                  <a:pt x="57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 hidden="1">
            <a:extLst>
              <a:ext uri="{FF2B5EF4-FFF2-40B4-BE49-F238E27FC236}">
                <a16:creationId xmlns:a16="http://schemas.microsoft.com/office/drawing/2014/main" id="{80D6C129-675A-4325-AC8D-5B78BBD91DE0}"/>
              </a:ext>
            </a:extLst>
          </p:cNvPr>
          <p:cNvSpPr/>
          <p:nvPr/>
        </p:nvSpPr>
        <p:spPr>
          <a:xfrm>
            <a:off x="4593671" y="3895977"/>
            <a:ext cx="321167" cy="648228"/>
          </a:xfrm>
          <a:custGeom>
            <a:avLst/>
            <a:gdLst>
              <a:gd name="connsiteX0" fmla="*/ 567159 w 567159"/>
              <a:gd name="connsiteY0" fmla="*/ 0 h 1144727"/>
              <a:gd name="connsiteX1" fmla="*/ 567159 w 567159"/>
              <a:gd name="connsiteY1" fmla="*/ 1144727 h 1144727"/>
              <a:gd name="connsiteX2" fmla="*/ 457478 w 567159"/>
              <a:gd name="connsiteY2" fmla="*/ 1133670 h 1144727"/>
              <a:gd name="connsiteX3" fmla="*/ 0 w 567159"/>
              <a:gd name="connsiteY3" fmla="*/ 572363 h 1144727"/>
              <a:gd name="connsiteX4" fmla="*/ 457478 w 567159"/>
              <a:gd name="connsiteY4" fmla="*/ 11056 h 1144727"/>
              <a:gd name="connsiteX5" fmla="*/ 567159 w 567159"/>
              <a:gd name="connsiteY5" fmla="*/ 0 h 114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159" h="1144727">
                <a:moveTo>
                  <a:pt x="567159" y="0"/>
                </a:moveTo>
                <a:lnTo>
                  <a:pt x="567159" y="1144727"/>
                </a:lnTo>
                <a:lnTo>
                  <a:pt x="457478" y="1133670"/>
                </a:lnTo>
                <a:cubicBezTo>
                  <a:pt x="196396" y="1080245"/>
                  <a:pt x="0" y="849239"/>
                  <a:pt x="0" y="572363"/>
                </a:cubicBezTo>
                <a:cubicBezTo>
                  <a:pt x="0" y="295487"/>
                  <a:pt x="196396" y="64482"/>
                  <a:pt x="457478" y="11056"/>
                </a:cubicBezTo>
                <a:lnTo>
                  <a:pt x="56715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 hidden="1">
            <a:extLst>
              <a:ext uri="{FF2B5EF4-FFF2-40B4-BE49-F238E27FC236}">
                <a16:creationId xmlns:a16="http://schemas.microsoft.com/office/drawing/2014/main" id="{EBD2A2E2-38EB-4BF9-8218-C48AF966B294}"/>
              </a:ext>
            </a:extLst>
          </p:cNvPr>
          <p:cNvSpPr/>
          <p:nvPr/>
        </p:nvSpPr>
        <p:spPr>
          <a:xfrm>
            <a:off x="4027990" y="4745038"/>
            <a:ext cx="5778" cy="582"/>
          </a:xfrm>
          <a:custGeom>
            <a:avLst/>
            <a:gdLst>
              <a:gd name="connsiteX0" fmla="*/ 0 w 5778"/>
              <a:gd name="connsiteY0" fmla="*/ 0 h 582"/>
              <a:gd name="connsiteX1" fmla="*/ 5778 w 5778"/>
              <a:gd name="connsiteY1" fmla="*/ 582 h 582"/>
              <a:gd name="connsiteX2" fmla="*/ 0 w 5778"/>
              <a:gd name="connsiteY2" fmla="*/ 582 h 582"/>
              <a:gd name="connsiteX3" fmla="*/ 0 w 5778"/>
              <a:gd name="connsiteY3" fmla="*/ 0 h 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" h="582">
                <a:moveTo>
                  <a:pt x="0" y="0"/>
                </a:moveTo>
                <a:lnTo>
                  <a:pt x="5778" y="58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 hidden="1">
            <a:extLst>
              <a:ext uri="{FF2B5EF4-FFF2-40B4-BE49-F238E27FC236}">
                <a16:creationId xmlns:a16="http://schemas.microsoft.com/office/drawing/2014/main" id="{C789C85C-E9A8-48B7-B6AC-323AE4383FD6}"/>
              </a:ext>
            </a:extLst>
          </p:cNvPr>
          <p:cNvSpPr/>
          <p:nvPr/>
        </p:nvSpPr>
        <p:spPr>
          <a:xfrm>
            <a:off x="5563727" y="4540469"/>
            <a:ext cx="684035" cy="324460"/>
          </a:xfrm>
          <a:custGeom>
            <a:avLst/>
            <a:gdLst>
              <a:gd name="connsiteX0" fmla="*/ 0 w 1144727"/>
              <a:gd name="connsiteY0" fmla="*/ 0 h 542981"/>
              <a:gd name="connsiteX1" fmla="*/ 1144727 w 1144727"/>
              <a:gd name="connsiteY1" fmla="*/ 0 h 542981"/>
              <a:gd name="connsiteX2" fmla="*/ 1144727 w 1144727"/>
              <a:gd name="connsiteY2" fmla="*/ 542981 h 542981"/>
              <a:gd name="connsiteX3" fmla="*/ 0 w 1144727"/>
              <a:gd name="connsiteY3" fmla="*/ 542981 h 542981"/>
              <a:gd name="connsiteX4" fmla="*/ 0 w 1144727"/>
              <a:gd name="connsiteY4" fmla="*/ 0 h 5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727" h="542981">
                <a:moveTo>
                  <a:pt x="0" y="0"/>
                </a:moveTo>
                <a:lnTo>
                  <a:pt x="1144727" y="0"/>
                </a:lnTo>
                <a:lnTo>
                  <a:pt x="1144727" y="542981"/>
                </a:lnTo>
                <a:lnTo>
                  <a:pt x="0" y="5429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 hidden="1">
            <a:extLst>
              <a:ext uri="{FF2B5EF4-FFF2-40B4-BE49-F238E27FC236}">
                <a16:creationId xmlns:a16="http://schemas.microsoft.com/office/drawing/2014/main" id="{BAB6D0B6-E182-4FB8-B920-79DD6E09191E}"/>
              </a:ext>
            </a:extLst>
          </p:cNvPr>
          <p:cNvSpPr/>
          <p:nvPr/>
        </p:nvSpPr>
        <p:spPr>
          <a:xfrm>
            <a:off x="5563728" y="4864237"/>
            <a:ext cx="684035" cy="324460"/>
          </a:xfrm>
          <a:custGeom>
            <a:avLst/>
            <a:gdLst>
              <a:gd name="connsiteX0" fmla="*/ 0 w 1144727"/>
              <a:gd name="connsiteY0" fmla="*/ 0 h 542981"/>
              <a:gd name="connsiteX1" fmla="*/ 1144727 w 1144727"/>
              <a:gd name="connsiteY1" fmla="*/ 0 h 542981"/>
              <a:gd name="connsiteX2" fmla="*/ 1144727 w 1144727"/>
              <a:gd name="connsiteY2" fmla="*/ 542981 h 542981"/>
              <a:gd name="connsiteX3" fmla="*/ 0 w 1144727"/>
              <a:gd name="connsiteY3" fmla="*/ 542981 h 542981"/>
              <a:gd name="connsiteX4" fmla="*/ 0 w 1144727"/>
              <a:gd name="connsiteY4" fmla="*/ 0 h 5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727" h="542981">
                <a:moveTo>
                  <a:pt x="0" y="0"/>
                </a:moveTo>
                <a:lnTo>
                  <a:pt x="1144727" y="0"/>
                </a:lnTo>
                <a:lnTo>
                  <a:pt x="1144727" y="542981"/>
                </a:lnTo>
                <a:lnTo>
                  <a:pt x="0" y="5429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4551680" y="2607100"/>
            <a:ext cx="306832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3947160" y="2523280"/>
            <a:ext cx="429768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00C778-EE60-4C0A-87AB-2F9AF8138555}"/>
              </a:ext>
            </a:extLst>
          </p:cNvPr>
          <p:cNvSpPr txBox="1"/>
          <p:nvPr/>
        </p:nvSpPr>
        <p:spPr>
          <a:xfrm>
            <a:off x="197913" y="3152001"/>
            <a:ext cx="11994087" cy="553998"/>
          </a:xfrm>
          <a:prstGeom prst="rect">
            <a:avLst/>
          </a:prstGeom>
          <a:solidFill>
            <a:srgbClr val="6B5256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Trả lời nhanh các câu hỏi sau, mỗi câu trả lời đúng được 10 điểm.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827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decel="10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1744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decel="10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54167E-6 2.22222E-6 L 0.01653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3000" decel="100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1.85185E-6 L 5E-6 -0.01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decel="10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-3.7037E-7 L 5E-6 0.01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CF2304-74F1-407B-8F17-1D91652C4658}"/>
              </a:ext>
            </a:extLst>
          </p:cNvPr>
          <p:cNvGrpSpPr/>
          <p:nvPr/>
        </p:nvGrpSpPr>
        <p:grpSpPr>
          <a:xfrm>
            <a:off x="-151465" y="0"/>
            <a:ext cx="12494930" cy="7239000"/>
            <a:chOff x="-151465" y="0"/>
            <a:chExt cx="12494930" cy="7239000"/>
          </a:xfrm>
        </p:grpSpPr>
        <p:pic>
          <p:nvPicPr>
            <p:cNvPr id="3" name="Picture 2" descr="Honey in beehive">
              <a:extLst>
                <a:ext uri="{FF2B5EF4-FFF2-40B4-BE49-F238E27FC236}">
                  <a16:creationId xmlns:a16="http://schemas.microsoft.com/office/drawing/2014/main" id="{3FEE7F17-7268-4373-A8CB-C64464CCE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3"/>
            <a:stretch/>
          </p:blipFill>
          <p:spPr>
            <a:xfrm>
              <a:off x="-151465" y="0"/>
              <a:ext cx="7522038" cy="7239000"/>
            </a:xfrm>
            <a:prstGeom prst="rect">
              <a:avLst/>
            </a:prstGeom>
          </p:spPr>
        </p:pic>
        <p:pic>
          <p:nvPicPr>
            <p:cNvPr id="28" name="Picture 27" descr="Honey in beehive">
              <a:extLst>
                <a:ext uri="{FF2B5EF4-FFF2-40B4-BE49-F238E27FC236}">
                  <a16:creationId xmlns:a16="http://schemas.microsoft.com/office/drawing/2014/main" id="{81EA02E1-F6F5-492E-BFEF-F583FE1FF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2"/>
            <a:stretch/>
          </p:blipFill>
          <p:spPr>
            <a:xfrm flipH="1">
              <a:off x="7370572" y="0"/>
              <a:ext cx="4972893" cy="7239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893479E-C4F7-4A07-9744-5DB8247DFA1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491" y="76605"/>
            <a:ext cx="12027018" cy="66352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A32922-6614-4A28-91C1-7B5043FE4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8" y="5369736"/>
            <a:ext cx="1891844" cy="1540780"/>
          </a:xfrm>
          <a:prstGeom prst="rect">
            <a:avLst/>
          </a:prstGeom>
        </p:spPr>
      </p:pic>
      <p:pic>
        <p:nvPicPr>
          <p:cNvPr id="24" name="ong 4">
            <a:extLst>
              <a:ext uri="{FF2B5EF4-FFF2-40B4-BE49-F238E27FC236}">
                <a16:creationId xmlns:a16="http://schemas.microsoft.com/office/drawing/2014/main" id="{9F345DE7-EDFF-4F09-B291-2942F6B33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9" y="3787990"/>
            <a:ext cx="1891844" cy="1540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B8FF0-A07A-4C26-A8A6-64A2A41E3B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41" y="5245168"/>
            <a:ext cx="1891844" cy="154078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87A2A2A-EC79-4301-9895-12B40E2D1A2F}"/>
              </a:ext>
            </a:extLst>
          </p:cNvPr>
          <p:cNvGrpSpPr/>
          <p:nvPr/>
        </p:nvGrpSpPr>
        <p:grpSpPr>
          <a:xfrm>
            <a:off x="4560823" y="67034"/>
            <a:ext cx="7078079" cy="1007386"/>
            <a:chOff x="4621096" y="97514"/>
            <a:chExt cx="7078079" cy="1007386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EBFA6A5-E907-4704-9A43-868337FDE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096" y="97514"/>
              <a:ext cx="1433690" cy="100738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0CC554-6EA1-47DF-AD13-E09C8BF666BB}"/>
                </a:ext>
              </a:extLst>
            </p:cNvPr>
            <p:cNvSpPr txBox="1"/>
            <p:nvPr/>
          </p:nvSpPr>
          <p:spPr>
            <a:xfrm>
              <a:off x="5833974" y="204561"/>
              <a:ext cx="5865201" cy="6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số đo:</a:t>
              </a:r>
              <a:r>
                <a:rPr lang="en-US" sz="2600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m</a:t>
              </a:r>
              <a:r>
                <a:rPr lang="en-US" sz="2600" spc="-5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2010 cm</a:t>
              </a:r>
              <a:r>
                <a:rPr lang="en-US" sz="2600" spc="-5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2005 dm</a:t>
              </a:r>
              <a:r>
                <a:rPr lang="en-US" sz="2600" spc="-5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vi-VN" sz="2600" spc="-50" dirty="0">
                <a:solidFill>
                  <a:srgbClr val="A91D1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77C12-7662-4EBA-9F2A-C2E21558EB3F}"/>
              </a:ext>
            </a:extLst>
          </p:cNvPr>
          <p:cNvGrpSpPr/>
          <p:nvPr/>
        </p:nvGrpSpPr>
        <p:grpSpPr>
          <a:xfrm>
            <a:off x="3324686" y="1126507"/>
            <a:ext cx="7492691" cy="1164794"/>
            <a:chOff x="4577518" y="980939"/>
            <a:chExt cx="7492691" cy="1164794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800882E-F9BF-4D44-8EDD-37E69B116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518" y="980939"/>
              <a:ext cx="1430194" cy="116479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D35361-DBD1-4B8C-A53A-E2E5211267FF}"/>
                </a:ext>
              </a:extLst>
            </p:cNvPr>
            <p:cNvSpPr txBox="1"/>
            <p:nvPr/>
          </p:nvSpPr>
          <p:spPr>
            <a:xfrm>
              <a:off x="5813655" y="1005985"/>
              <a:ext cx="6256554" cy="6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pc="-8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số đo:</a:t>
              </a:r>
              <a:r>
                <a:rPr lang="en-US" sz="2600" spc="-8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spc="-8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10,125 m</a:t>
              </a:r>
              <a:r>
                <a:rPr lang="en-US" sz="2600" spc="-8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8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0,109 cm</a:t>
              </a:r>
              <a:r>
                <a:rPr lang="en-US" sz="2600" spc="-8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8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0,015 dm</a:t>
              </a:r>
              <a:r>
                <a:rPr lang="en-US" sz="2600" spc="-8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8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600" spc="-80" dirty="0">
                <a:solidFill>
                  <a:srgbClr val="A91D1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00F4F4-2F38-492D-8CA4-16D4BCE8174A}"/>
              </a:ext>
            </a:extLst>
          </p:cNvPr>
          <p:cNvGrpSpPr/>
          <p:nvPr/>
        </p:nvGrpSpPr>
        <p:grpSpPr>
          <a:xfrm>
            <a:off x="3233238" y="2268501"/>
            <a:ext cx="3062407" cy="1222368"/>
            <a:chOff x="4479773" y="2445766"/>
            <a:chExt cx="3062407" cy="122236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E7F818E-0A65-4FDC-AADE-907A4F5CC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773" y="2459890"/>
              <a:ext cx="1483542" cy="120824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07AE33-7F68-4CD1-9C88-3CADE0801BFC}"/>
                </a:ext>
              </a:extLst>
            </p:cNvPr>
            <p:cNvSpPr txBox="1"/>
            <p:nvPr/>
          </p:nvSpPr>
          <p:spPr>
            <a:xfrm>
              <a:off x="5796806" y="2445766"/>
              <a:ext cx="1745374" cy="6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số đo: </a:t>
              </a:r>
              <a:endParaRPr lang="vi-VN" sz="2600" b="1" spc="-5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386362-31E1-4105-8358-53D47D7CCA57}"/>
              </a:ext>
            </a:extLst>
          </p:cNvPr>
          <p:cNvGrpSpPr/>
          <p:nvPr/>
        </p:nvGrpSpPr>
        <p:grpSpPr>
          <a:xfrm>
            <a:off x="2424717" y="3225800"/>
            <a:ext cx="9488063" cy="3446288"/>
            <a:chOff x="3433709" y="3446338"/>
            <a:chExt cx="9488063" cy="3446288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85CD974-FF11-4532-8985-43FAB0807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09" y="3446338"/>
              <a:ext cx="1508968" cy="122895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CCE5E90-3D8A-443A-BD5D-E5EDD9531E25}"/>
                </a:ext>
              </a:extLst>
            </p:cNvPr>
            <p:cNvSpPr txBox="1"/>
            <p:nvPr/>
          </p:nvSpPr>
          <p:spPr>
            <a:xfrm>
              <a:off x="3882574" y="3775682"/>
              <a:ext cx="7404924" cy="311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</a:t>
              </a:r>
              <a:r>
                <a:rPr lang="en-US" sz="2600" b="1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Nối cách đọc với cách viết số đo thể tích.</a:t>
              </a:r>
            </a:p>
            <a:p>
              <a:pPr algn="just">
                <a:lnSpc>
                  <a:spcPct val="170000"/>
                </a:lnSpc>
              </a:pPr>
              <a:r>
                <a:rPr lang="en-US" sz="2400" b="1" spc="-5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 nghìn chín trăm năm mươi hai xăng-ti-mét khối                    </a:t>
              </a:r>
            </a:p>
            <a:p>
              <a:pPr algn="just">
                <a:lnSpc>
                  <a:spcPct val="170000"/>
                </a:lnSpc>
              </a:pPr>
              <a:r>
                <a:rPr lang="en-US" sz="2400" b="1" spc="-5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 nghìn không trăm mười lăm mét khối</a:t>
              </a:r>
            </a:p>
            <a:p>
              <a:pPr algn="just">
                <a:lnSpc>
                  <a:spcPct val="170000"/>
                </a:lnSpc>
              </a:pPr>
              <a:r>
                <a:rPr lang="en-US" sz="2400" b="1" spc="-5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phần tám đề-xi-mét khối</a:t>
              </a:r>
            </a:p>
            <a:p>
              <a:pPr algn="just">
                <a:lnSpc>
                  <a:spcPct val="170000"/>
                </a:lnSpc>
              </a:pPr>
              <a:r>
                <a:rPr lang="en-US" sz="2400" b="1" spc="-5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phẩy chín trăm mười chín mét khối</a:t>
              </a:r>
              <a:endParaRPr lang="vi-VN" sz="2400" b="1" spc="-50" dirty="0">
                <a:solidFill>
                  <a:srgbClr val="DC1D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67836B-C294-45D2-9143-4BE50F2B91E7}"/>
                </a:ext>
              </a:extLst>
            </p:cNvPr>
            <p:cNvSpPr txBox="1"/>
            <p:nvPr/>
          </p:nvSpPr>
          <p:spPr>
            <a:xfrm>
              <a:off x="11484229" y="4370383"/>
              <a:ext cx="1437543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vi-VN" sz="2000" spc="-5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ong 2">
            <a:extLst>
              <a:ext uri="{FF2B5EF4-FFF2-40B4-BE49-F238E27FC236}">
                <a16:creationId xmlns:a16="http://schemas.microsoft.com/office/drawing/2014/main" id="{00244A9F-756F-446F-A416-7C1CB1468F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5" y="2584103"/>
            <a:ext cx="1891844" cy="1540780"/>
          </a:xfrm>
          <a:prstGeom prst="rect">
            <a:avLst/>
          </a:prstGeom>
        </p:spPr>
      </p:pic>
      <p:pic>
        <p:nvPicPr>
          <p:cNvPr id="5" name="ong 3">
            <a:extLst>
              <a:ext uri="{FF2B5EF4-FFF2-40B4-BE49-F238E27FC236}">
                <a16:creationId xmlns:a16="http://schemas.microsoft.com/office/drawing/2014/main" id="{DBE80EAB-DC3F-4F88-8E0F-2EFF764D43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58" y="1924049"/>
            <a:ext cx="1891844" cy="1540780"/>
          </a:xfrm>
          <a:prstGeom prst="rect">
            <a:avLst/>
          </a:prstGeom>
        </p:spPr>
      </p:pic>
      <p:pic>
        <p:nvPicPr>
          <p:cNvPr id="62" name="ong1">
            <a:extLst>
              <a:ext uri="{FF2B5EF4-FFF2-40B4-BE49-F238E27FC236}">
                <a16:creationId xmlns:a16="http://schemas.microsoft.com/office/drawing/2014/main" id="{7BA34825-8E01-4A59-A3A0-A0F5EB50CF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252" y="1178185"/>
            <a:ext cx="1942564" cy="136495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1028A3-1D98-4C9E-B68D-5FDDFB897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54664"/>
              </p:ext>
            </p:extLst>
          </p:nvPr>
        </p:nvGraphicFramePr>
        <p:xfrm>
          <a:off x="6160725" y="2268538"/>
          <a:ext cx="2368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5" imgW="1079280" imgH="393480" progId="Equation.DSMT4">
                  <p:embed/>
                </p:oleObj>
              </mc:Choice>
              <mc:Fallback>
                <p:oleObj name="Equation" r:id="rId15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60725" y="2268538"/>
                        <a:ext cx="236855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6F00221-6BAF-40A7-B2C6-CAF37E908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11641"/>
              </p:ext>
            </p:extLst>
          </p:nvPr>
        </p:nvGraphicFramePr>
        <p:xfrm>
          <a:off x="10367714" y="4067192"/>
          <a:ext cx="1652587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7" imgW="660240" imgH="1041120" progId="Equation.DSMT4">
                  <p:embed/>
                </p:oleObj>
              </mc:Choice>
              <mc:Fallback>
                <p:oleObj name="Equation" r:id="rId17" imgW="6602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67714" y="4067192"/>
                        <a:ext cx="1652587" cy="260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79D4DED-AB67-4735-ADF1-0FFE16D3EC31}"/>
              </a:ext>
            </a:extLst>
          </p:cNvPr>
          <p:cNvSpPr txBox="1"/>
          <p:nvPr/>
        </p:nvSpPr>
        <p:spPr>
          <a:xfrm>
            <a:off x="63730" y="96489"/>
            <a:ext cx="3756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pc="-5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chú Ong chăm chỉ, rồi trả lời câu hỏi.</a:t>
            </a:r>
          </a:p>
          <a:p>
            <a:pPr algn="ctr"/>
            <a:r>
              <a:rPr lang="en-US" sz="2600" b="1" spc="-5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(^.^)</a:t>
            </a:r>
            <a:endParaRPr lang="vi-VN" sz="2600" b="1" spc="-5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9" presetClass="path" presetSubtype="0" accel="35000" decel="6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7 C -2.70833E-6 -0.03588 0.03529 -0.18195 0.06758 -0.19213 C 0.11953 -0.1963 0.13607 -0.0551 0.21328 -0.0257 C 0.25951 -0.02778 0.34427 -0.10811 0.3724 -0.1759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C 0.02213 -0.01713 0.03776 -0.05463 0.06107 -0.07176 C 0.0776 -0.09028 0.09075 -0.1081 0.11575 -0.12315 C 0.14075 -0.13819 0.18411 -0.16389 0.21107 -0.1625 C 0.23542 -0.16528 0.25182 -0.13056 0.2694 -0.0881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8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5937 -0.112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3568 -0.138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69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0F56A0-AAE8-4F8E-B0DC-8ADF98144328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358159" y="170040"/>
            <a:ext cx="94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63F44"/>
                </a:solidFill>
                <a:latin typeface="Cambria" panose="02040503050406030204" pitchFamily="18" charset="0"/>
              </a:rPr>
              <a:t>VƯỢT CHƯỚNG NGẠI VẬT</a:t>
            </a:r>
            <a:endParaRPr lang="en-US" sz="4000" b="1" dirty="0">
              <a:solidFill>
                <a:srgbClr val="363F44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6159" y="968473"/>
            <a:ext cx="5059680" cy="0"/>
          </a:xfrm>
          <a:prstGeom prst="line">
            <a:avLst/>
          </a:prstGeom>
          <a:ln w="19050">
            <a:solidFill>
              <a:srgbClr val="363F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8119" y="845283"/>
            <a:ext cx="6715760" cy="0"/>
          </a:xfrm>
          <a:prstGeom prst="line">
            <a:avLst/>
          </a:prstGeom>
          <a:ln w="19050">
            <a:solidFill>
              <a:srgbClr val="363F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CF9C5F-2355-4050-A004-976A5BF9C94D}"/>
              </a:ext>
            </a:extLst>
          </p:cNvPr>
          <p:cNvSpPr txBox="1"/>
          <p:nvPr/>
        </p:nvSpPr>
        <p:spPr>
          <a:xfrm>
            <a:off x="1066800" y="968473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Bạn cần tìm được từ khóa của ngày hôm nay mới có thể đi tiếp !</a:t>
            </a:r>
            <a:endParaRPr lang="vi-VN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836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0F56A0-AAE8-4F8E-B0DC-8ADF98144328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4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401165-D9D4-4841-84B6-F39750EB267F}"/>
              </a:ext>
            </a:extLst>
          </p:cNvPr>
          <p:cNvSpPr/>
          <p:nvPr/>
        </p:nvSpPr>
        <p:spPr>
          <a:xfrm>
            <a:off x="1574157" y="3889094"/>
            <a:ext cx="9016678" cy="2035181"/>
          </a:xfrm>
          <a:prstGeom prst="roundRect">
            <a:avLst>
              <a:gd name="adj" fmla="val 6999"/>
            </a:avLst>
          </a:prstGeom>
          <a:solidFill>
            <a:srgbClr val="B5B9BE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358159" y="170040"/>
            <a:ext cx="94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63F44"/>
                </a:solidFill>
                <a:latin typeface="Cambria" panose="02040503050406030204" pitchFamily="18" charset="0"/>
              </a:rPr>
              <a:t>VƯỢT CHƯỚNG NGẠI VẬT</a:t>
            </a:r>
            <a:endParaRPr lang="en-US" sz="4000" b="1" dirty="0">
              <a:solidFill>
                <a:srgbClr val="363F44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6159" y="968473"/>
            <a:ext cx="5059680" cy="0"/>
          </a:xfrm>
          <a:prstGeom prst="line">
            <a:avLst/>
          </a:prstGeom>
          <a:ln w="19050">
            <a:solidFill>
              <a:srgbClr val="363F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8119" y="845283"/>
            <a:ext cx="6715760" cy="0"/>
          </a:xfrm>
          <a:prstGeom prst="line">
            <a:avLst/>
          </a:prstGeom>
          <a:ln w="19050">
            <a:solidFill>
              <a:srgbClr val="363F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FA641B-CCF6-47F0-B0AF-58BD8F7E0B47}"/>
              </a:ext>
            </a:extLst>
          </p:cNvPr>
          <p:cNvGrpSpPr/>
          <p:nvPr/>
        </p:nvGrpSpPr>
        <p:grpSpPr>
          <a:xfrm>
            <a:off x="2597556" y="2409239"/>
            <a:ext cx="7031251" cy="1015663"/>
            <a:chOff x="2597556" y="837115"/>
            <a:chExt cx="7031251" cy="10156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E82459-135C-4F2E-8A4D-530C2E6D3BEC}"/>
                </a:ext>
              </a:extLst>
            </p:cNvPr>
            <p:cNvSpPr txBox="1"/>
            <p:nvPr/>
          </p:nvSpPr>
          <p:spPr>
            <a:xfrm>
              <a:off x="4643184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Ể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F30631-362C-4559-9CAB-1BDFEFB3E2E2}"/>
                </a:ext>
              </a:extLst>
            </p:cNvPr>
            <p:cNvSpPr txBox="1"/>
            <p:nvPr/>
          </p:nvSpPr>
          <p:spPr>
            <a:xfrm>
              <a:off x="3620370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DB28DE-BB63-4098-AB62-1FCE443A4CFA}"/>
                </a:ext>
              </a:extLst>
            </p:cNvPr>
            <p:cNvSpPr txBox="1"/>
            <p:nvPr/>
          </p:nvSpPr>
          <p:spPr>
            <a:xfrm>
              <a:off x="8734440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7CEA46-6A72-411C-B5A9-5A096FCE6631}"/>
                </a:ext>
              </a:extLst>
            </p:cNvPr>
            <p:cNvSpPr txBox="1"/>
            <p:nvPr/>
          </p:nvSpPr>
          <p:spPr>
            <a:xfrm>
              <a:off x="5665998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564FCB-3537-423F-8195-E1ECBC225176}"/>
                </a:ext>
              </a:extLst>
            </p:cNvPr>
            <p:cNvSpPr txBox="1"/>
            <p:nvPr/>
          </p:nvSpPr>
          <p:spPr>
            <a:xfrm>
              <a:off x="7711627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27210A-7809-4EAB-9E8F-108219C04C59}"/>
                </a:ext>
              </a:extLst>
            </p:cNvPr>
            <p:cNvSpPr txBox="1"/>
            <p:nvPr/>
          </p:nvSpPr>
          <p:spPr>
            <a:xfrm>
              <a:off x="6688813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Í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000B9F-1DFB-4C1C-88DE-97B323B3A021}"/>
                </a:ext>
              </a:extLst>
            </p:cNvPr>
            <p:cNvSpPr txBox="1"/>
            <p:nvPr/>
          </p:nvSpPr>
          <p:spPr>
            <a:xfrm>
              <a:off x="2597556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T">
            <a:extLst>
              <a:ext uri="{FF2B5EF4-FFF2-40B4-BE49-F238E27FC236}">
                <a16:creationId xmlns:a16="http://schemas.microsoft.com/office/drawing/2014/main" id="{BFA389F8-D5B5-45A9-9102-AD0267BB713B}"/>
              </a:ext>
            </a:extLst>
          </p:cNvPr>
          <p:cNvSpPr txBox="1"/>
          <p:nvPr/>
        </p:nvSpPr>
        <p:spPr>
          <a:xfrm>
            <a:off x="2446260" y="4669420"/>
            <a:ext cx="7339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sánh: 913,232413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.......... 913 232 413 cm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h">
            <a:extLst>
              <a:ext uri="{FF2B5EF4-FFF2-40B4-BE49-F238E27FC236}">
                <a16:creationId xmlns:a16="http://schemas.microsoft.com/office/drawing/2014/main" id="{7213025D-8CD3-4D70-BA76-C2240C44B2BE}"/>
              </a:ext>
            </a:extLst>
          </p:cNvPr>
          <p:cNvGrpSpPr/>
          <p:nvPr/>
        </p:nvGrpSpPr>
        <p:grpSpPr>
          <a:xfrm>
            <a:off x="2446260" y="4538398"/>
            <a:ext cx="7339013" cy="1015663"/>
            <a:chOff x="485473" y="3293500"/>
            <a:chExt cx="7339013" cy="1015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BFF405-11F8-4650-9F3E-F5DFF026C743}"/>
                </a:ext>
              </a:extLst>
            </p:cNvPr>
            <p:cNvSpPr txBox="1"/>
            <p:nvPr/>
          </p:nvSpPr>
          <p:spPr>
            <a:xfrm>
              <a:off x="485473" y="3429000"/>
              <a:ext cx="73390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sánh:                           .......... 12,345cm</a:t>
              </a:r>
              <a:r>
                <a:rPr lang="en-US" sz="3000" spc="-100" baseline="300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000" spc="-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B010351F-6265-4CF6-865B-07DA258C2F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02033" y="3293500"/>
            <a:ext cx="1834746" cy="101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5" imgW="711000" imgH="393480" progId="Equation.DSMT4">
                    <p:embed/>
                  </p:oleObj>
                </mc:Choice>
                <mc:Fallback>
                  <p:oleObj name="Equation" r:id="rId5" imgW="711000" imgH="3934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B010351F-6265-4CF6-865B-07DA258C2F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02033" y="3293500"/>
                          <a:ext cx="1834746" cy="1015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Ê">
            <a:extLst>
              <a:ext uri="{FF2B5EF4-FFF2-40B4-BE49-F238E27FC236}">
                <a16:creationId xmlns:a16="http://schemas.microsoft.com/office/drawing/2014/main" id="{7C571A88-2D80-4240-88FF-03DBFF5EFECE}"/>
              </a:ext>
            </a:extLst>
          </p:cNvPr>
          <p:cNvGrpSpPr/>
          <p:nvPr/>
        </p:nvGrpSpPr>
        <p:grpSpPr>
          <a:xfrm>
            <a:off x="2446260" y="4526590"/>
            <a:ext cx="7339013" cy="1015663"/>
            <a:chOff x="485473" y="4771418"/>
            <a:chExt cx="7339013" cy="1015663"/>
          </a:xfrm>
        </p:grpSpPr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98CAB348-AADF-4423-A000-DE4C813805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68562" y="4771418"/>
            <a:ext cx="2358959" cy="101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7" imgW="914400" imgH="393480" progId="Equation.DSMT4">
                    <p:embed/>
                  </p:oleObj>
                </mc:Choice>
                <mc:Fallback>
                  <p:oleObj name="Equation" r:id="rId7" imgW="914400" imgH="393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98CAB348-AADF-4423-A000-DE4C8138054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68562" y="4771418"/>
                          <a:ext cx="2358959" cy="1015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B9DC6A-3EEC-4C45-9263-DDC1411F5A84}"/>
                </a:ext>
              </a:extLst>
            </p:cNvPr>
            <p:cNvSpPr txBox="1"/>
            <p:nvPr/>
          </p:nvSpPr>
          <p:spPr>
            <a:xfrm>
              <a:off x="485473" y="4915667"/>
              <a:ext cx="73390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sánh:                                  .......... 8 372 361 dm</a:t>
              </a:r>
              <a:r>
                <a:rPr lang="en-US" sz="3000" spc="-100" baseline="300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000" spc="-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CEC287-4DF0-4A30-9FF1-9377FEB9430B}"/>
              </a:ext>
            </a:extLst>
          </p:cNvPr>
          <p:cNvSpPr txBox="1"/>
          <p:nvPr/>
        </p:nvSpPr>
        <p:spPr>
          <a:xfrm>
            <a:off x="6381845" y="4471049"/>
            <a:ext cx="41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vi-VN" sz="4400" b="1" spc="-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5FD611-FA59-490D-B60C-BEFD3F867B72}"/>
              </a:ext>
            </a:extLst>
          </p:cNvPr>
          <p:cNvSpPr txBox="1"/>
          <p:nvPr/>
        </p:nvSpPr>
        <p:spPr>
          <a:xfrm>
            <a:off x="5790375" y="4450038"/>
            <a:ext cx="41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vi-VN" sz="4400" b="1" spc="-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8D2A44-9C77-4689-A802-3DC3083B41BE}"/>
              </a:ext>
            </a:extLst>
          </p:cNvPr>
          <p:cNvSpPr txBox="1"/>
          <p:nvPr/>
        </p:nvSpPr>
        <p:spPr>
          <a:xfrm>
            <a:off x="6317921" y="4455396"/>
            <a:ext cx="41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vi-VN" sz="4400" b="1" spc="-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C2">
            <a:extLst>
              <a:ext uri="{FF2B5EF4-FFF2-40B4-BE49-F238E27FC236}">
                <a16:creationId xmlns:a16="http://schemas.microsoft.com/office/drawing/2014/main" id="{A89DA53A-8008-46E5-833C-10363884723C}"/>
              </a:ext>
            </a:extLst>
          </p:cNvPr>
          <p:cNvSpPr txBox="1"/>
          <p:nvPr/>
        </p:nvSpPr>
        <p:spPr>
          <a:xfrm>
            <a:off x="4357700" y="43457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hay Sai 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1,3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13 000 cm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C1">
            <a:extLst>
              <a:ext uri="{FF2B5EF4-FFF2-40B4-BE49-F238E27FC236}">
                <a16:creationId xmlns:a16="http://schemas.microsoft.com/office/drawing/2014/main" id="{A7BE1040-57CE-4D01-8C39-FCAAA385A2FE}"/>
              </a:ext>
            </a:extLst>
          </p:cNvPr>
          <p:cNvSpPr txBox="1"/>
          <p:nvPr/>
        </p:nvSpPr>
        <p:spPr>
          <a:xfrm>
            <a:off x="4357700" y="43457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hay</a:t>
            </a:r>
            <a:r>
              <a:rPr lang="en-US" sz="3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000" b="1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1,3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13 000 cm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I2">
            <a:extLst>
              <a:ext uri="{FF2B5EF4-FFF2-40B4-BE49-F238E27FC236}">
                <a16:creationId xmlns:a16="http://schemas.microsoft.com/office/drawing/2014/main" id="{F1D0B213-9840-4F12-BA6C-17F69A28D25A}"/>
              </a:ext>
            </a:extLst>
          </p:cNvPr>
          <p:cNvSpPr txBox="1"/>
          <p:nvPr/>
        </p:nvSpPr>
        <p:spPr>
          <a:xfrm>
            <a:off x="4357700" y="43325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hay Sai 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0,35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350 dm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I1">
            <a:extLst>
              <a:ext uri="{FF2B5EF4-FFF2-40B4-BE49-F238E27FC236}">
                <a16:creationId xmlns:a16="http://schemas.microsoft.com/office/drawing/2014/main" id="{A0764473-61D8-4B18-927D-BA18A810C482}"/>
              </a:ext>
            </a:extLst>
          </p:cNvPr>
          <p:cNvSpPr txBox="1"/>
          <p:nvPr/>
        </p:nvSpPr>
        <p:spPr>
          <a:xfrm>
            <a:off x="4357700" y="43325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Sai 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0,35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350 dm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 - thể">
            <a:extLst>
              <a:ext uri="{FF2B5EF4-FFF2-40B4-BE49-F238E27FC236}">
                <a16:creationId xmlns:a16="http://schemas.microsoft.com/office/drawing/2014/main" id="{D07A718B-A549-4F27-B10E-D4C32EF41375}"/>
              </a:ext>
            </a:extLst>
          </p:cNvPr>
          <p:cNvSpPr/>
          <p:nvPr/>
        </p:nvSpPr>
        <p:spPr>
          <a:xfrm>
            <a:off x="2596684" y="2409579"/>
            <a:ext cx="896112" cy="1014984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2" name="H - thể">
            <a:extLst>
              <a:ext uri="{FF2B5EF4-FFF2-40B4-BE49-F238E27FC236}">
                <a16:creationId xmlns:a16="http://schemas.microsoft.com/office/drawing/2014/main" id="{2CBB182F-D117-45CC-8EBC-8AED5EB506C7}"/>
              </a:ext>
            </a:extLst>
          </p:cNvPr>
          <p:cNvSpPr/>
          <p:nvPr/>
        </p:nvSpPr>
        <p:spPr>
          <a:xfrm>
            <a:off x="3619498" y="2409579"/>
            <a:ext cx="896112" cy="10149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3" name="Ê?">
            <a:extLst>
              <a:ext uri="{FF2B5EF4-FFF2-40B4-BE49-F238E27FC236}">
                <a16:creationId xmlns:a16="http://schemas.microsoft.com/office/drawing/2014/main" id="{98B0EDB6-9154-4EF5-9D9E-8027DB5FE26D}"/>
              </a:ext>
            </a:extLst>
          </p:cNvPr>
          <p:cNvSpPr/>
          <p:nvPr/>
        </p:nvSpPr>
        <p:spPr>
          <a:xfrm>
            <a:off x="4642312" y="2409579"/>
            <a:ext cx="896112" cy="1014984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4" name="T - tích">
            <a:extLst>
              <a:ext uri="{FF2B5EF4-FFF2-40B4-BE49-F238E27FC236}">
                <a16:creationId xmlns:a16="http://schemas.microsoft.com/office/drawing/2014/main" id="{FB88719B-67AA-49A4-9DC7-9372295E9CCC}"/>
              </a:ext>
            </a:extLst>
          </p:cNvPr>
          <p:cNvSpPr/>
          <p:nvPr/>
        </p:nvSpPr>
        <p:spPr>
          <a:xfrm>
            <a:off x="5665126" y="2409579"/>
            <a:ext cx="896112" cy="1014984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5" name="Í">
            <a:extLst>
              <a:ext uri="{FF2B5EF4-FFF2-40B4-BE49-F238E27FC236}">
                <a16:creationId xmlns:a16="http://schemas.microsoft.com/office/drawing/2014/main" id="{14EF13FD-F598-4414-A857-1621971EB2B6}"/>
              </a:ext>
            </a:extLst>
          </p:cNvPr>
          <p:cNvSpPr/>
          <p:nvPr/>
        </p:nvSpPr>
        <p:spPr>
          <a:xfrm>
            <a:off x="6687940" y="2409579"/>
            <a:ext cx="896112" cy="1014984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6" name="C">
            <a:extLst>
              <a:ext uri="{FF2B5EF4-FFF2-40B4-BE49-F238E27FC236}">
                <a16:creationId xmlns:a16="http://schemas.microsoft.com/office/drawing/2014/main" id="{2A0CC225-2C31-42E8-BEA7-6C8AE41D9192}"/>
              </a:ext>
            </a:extLst>
          </p:cNvPr>
          <p:cNvSpPr/>
          <p:nvPr/>
        </p:nvSpPr>
        <p:spPr>
          <a:xfrm>
            <a:off x="7710754" y="2409579"/>
            <a:ext cx="896112" cy="1014984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7" name="H - tích">
            <a:extLst>
              <a:ext uri="{FF2B5EF4-FFF2-40B4-BE49-F238E27FC236}">
                <a16:creationId xmlns:a16="http://schemas.microsoft.com/office/drawing/2014/main" id="{1ABD7391-50D7-4504-9B9D-E50E04AA08B3}"/>
              </a:ext>
            </a:extLst>
          </p:cNvPr>
          <p:cNvSpPr/>
          <p:nvPr/>
        </p:nvSpPr>
        <p:spPr>
          <a:xfrm>
            <a:off x="8733567" y="2409579"/>
            <a:ext cx="896112" cy="1014984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45B17A-3F79-4911-8BE6-5DB8CCC69179}"/>
              </a:ext>
            </a:extLst>
          </p:cNvPr>
          <p:cNvSpPr txBox="1"/>
          <p:nvPr/>
        </p:nvSpPr>
        <p:spPr>
          <a:xfrm>
            <a:off x="2776236" y="4022569"/>
            <a:ext cx="6852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</a:rPr>
              <a:t>Quy đổi đơn vị đo thể tích thường gặp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1 cm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 = 1 ml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1 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 = 1 lít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1 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 = 1000 lít</a:t>
            </a:r>
            <a:endParaRPr lang="vi-VN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4CBFB7-5C95-4D5C-B9B7-6D9DF2EF7FDF}"/>
              </a:ext>
            </a:extLst>
          </p:cNvPr>
          <p:cNvSpPr txBox="1"/>
          <p:nvPr/>
        </p:nvSpPr>
        <p:spPr>
          <a:xfrm>
            <a:off x="1066800" y="968473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Bạn cần tìm được từ khóa của ngày hôm nay mới có thể đi tiếp !</a:t>
            </a:r>
            <a:endParaRPr lang="vi-VN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6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7" grpId="1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BE722C-ACC9-486D-BC13-800D755E820F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358159" y="600058"/>
            <a:ext cx="94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mbria" panose="02040503050406030204" pitchFamily="18" charset="0"/>
              </a:rPr>
              <a:t>TĂNG TỐC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1080" y="1398491"/>
            <a:ext cx="505968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3040" y="1275301"/>
            <a:ext cx="671576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D4EE0E-2207-4EFC-946B-FDE1FC33171B}"/>
              </a:ext>
            </a:extLst>
          </p:cNvPr>
          <p:cNvCxnSpPr>
            <a:cxnSpLocks/>
          </p:cNvCxnSpPr>
          <p:nvPr/>
        </p:nvCxnSpPr>
        <p:spPr>
          <a:xfrm>
            <a:off x="4262120" y="1521681"/>
            <a:ext cx="3657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FC477-C522-43B5-BDCA-6D98176FD55A}"/>
              </a:ext>
            </a:extLst>
          </p:cNvPr>
          <p:cNvCxnSpPr>
            <a:cxnSpLocks/>
          </p:cNvCxnSpPr>
          <p:nvPr/>
        </p:nvCxnSpPr>
        <p:spPr>
          <a:xfrm>
            <a:off x="4693920" y="1641055"/>
            <a:ext cx="285292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C93D7A-2A59-42CE-86D6-FBEE11CFD26C}"/>
              </a:ext>
            </a:extLst>
          </p:cNvPr>
          <p:cNvSpPr txBox="1"/>
          <p:nvPr/>
        </p:nvSpPr>
        <p:spPr>
          <a:xfrm>
            <a:off x="1137036" y="1383973"/>
            <a:ext cx="196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30 điểm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46BBA-A9A0-42A9-B03F-D0053DC0B5CB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BF6ABF-3375-475A-865D-B8C617C370A8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BC819F-8D0E-4F46-ABCC-8694D11FB18F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7270F-16EB-4DBC-AB56-B40B5AA43DD8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F3B48B9-C692-41E2-9930-68A46A1F4892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AED4D-90A2-4CE2-A2BD-3287DC868427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6552C4-1D30-4E2E-9ED1-609F03CCC932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1F47C7-9D6F-4D90-9507-2D3444E03978}"/>
              </a:ext>
            </a:extLst>
          </p:cNvPr>
          <p:cNvSpPr txBox="1"/>
          <p:nvPr/>
        </p:nvSpPr>
        <p:spPr>
          <a:xfrm>
            <a:off x="1137036" y="3365344"/>
            <a:ext cx="196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30 điểm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660725-F3A6-4D25-ABA3-ECAD95E93AD8}"/>
              </a:ext>
            </a:extLst>
          </p:cNvPr>
          <p:cNvSpPr txBox="1"/>
          <p:nvPr/>
        </p:nvSpPr>
        <p:spPr>
          <a:xfrm>
            <a:off x="1137036" y="5287367"/>
            <a:ext cx="196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30 điểm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6" presetClass="emph" presetSubtype="0" decel="10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6" presetClass="emph" presetSubtype="0" decel="10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6" presetClass="emph" presetSubtype="0" decel="10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 descr="Dreamy leaves in sunlight">
            <a:extLst>
              <a:ext uri="{FF2B5EF4-FFF2-40B4-BE49-F238E27FC236}">
                <a16:creationId xmlns:a16="http://schemas.microsoft.com/office/drawing/2014/main" id="{ACE0C478-6FEB-42E9-AED2-9F5A1531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-814" y="-29316"/>
            <a:ext cx="12192814" cy="6879121"/>
          </a:xfrm>
          <a:prstGeom prst="rect">
            <a:avLst/>
          </a:prstGeom>
        </p:spPr>
      </p:pic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65253FF3-4221-44A0-9BF0-BE58CDC77071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4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92A632-F72A-419B-BC5B-51059F7CD625}"/>
              </a:ext>
            </a:extLst>
          </p:cNvPr>
          <p:cNvGrpSpPr/>
          <p:nvPr/>
        </p:nvGrpSpPr>
        <p:grpSpPr>
          <a:xfrm>
            <a:off x="1712450" y="108470"/>
            <a:ext cx="9698914" cy="879676"/>
            <a:chOff x="1193397" y="365851"/>
            <a:chExt cx="9158681" cy="2098281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24B53B9-E4DE-48BD-9343-51F738F6BB49}"/>
                </a:ext>
              </a:extLst>
            </p:cNvPr>
            <p:cNvSpPr/>
            <p:nvPr/>
          </p:nvSpPr>
          <p:spPr>
            <a:xfrm>
              <a:off x="1193397" y="365851"/>
              <a:ext cx="8333109" cy="2098281"/>
            </a:xfrm>
            <a:prstGeom prst="homePlate">
              <a:avLst>
                <a:gd name="adj" fmla="val 46143"/>
              </a:avLst>
            </a:prstGeom>
            <a:pattFill prst="pct5">
              <a:fgClr>
                <a:srgbClr val="3B4A08"/>
              </a:fgClr>
              <a:bgClr>
                <a:schemeClr val="bg1"/>
              </a:bgClr>
            </a:pattFill>
            <a:ln w="38100">
              <a:solidFill>
                <a:srgbClr val="3B4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A24FDAA-B38B-480A-A43F-86F319801DBA}"/>
                </a:ext>
              </a:extLst>
            </p:cNvPr>
            <p:cNvSpPr/>
            <p:nvPr/>
          </p:nvSpPr>
          <p:spPr>
            <a:xfrm>
              <a:off x="8667962" y="365851"/>
              <a:ext cx="1122744" cy="2094725"/>
            </a:xfrm>
            <a:prstGeom prst="chevron">
              <a:avLst>
                <a:gd name="adj" fmla="val 6468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rgbClr val="3B4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37E5731-B400-4570-AF07-C46C9B267E80}"/>
                </a:ext>
              </a:extLst>
            </p:cNvPr>
            <p:cNvSpPr/>
            <p:nvPr/>
          </p:nvSpPr>
          <p:spPr>
            <a:xfrm>
              <a:off x="9229334" y="365851"/>
              <a:ext cx="1122744" cy="2084436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rgbClr val="3B4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05E2ACB-62C1-45A5-9BB6-BFC927E31A1A}"/>
              </a:ext>
            </a:extLst>
          </p:cNvPr>
          <p:cNvSpPr txBox="1"/>
          <p:nvPr/>
        </p:nvSpPr>
        <p:spPr>
          <a:xfrm>
            <a:off x="1712450" y="283357"/>
            <a:ext cx="8323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-8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dưới đây có bao nhiêu khối lập phương 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826F8-9909-4B39-A0CC-A6DCBF56612C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B3EC7E-41E8-4A35-A136-F70D66C6CF50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3B641-E36E-4832-AF86-E5C3E9F483E7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48B2F-D311-4F36-89F0-A8870C4E7AE4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D9EDA1-D92A-447B-ACE4-122DAD405163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9D51FA-2871-4B31-9A70-79E8EAE4043F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47B30-AF92-4412-A9B1-B64539D67DAA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363AF7-8569-4AB4-B93B-3387B995516A}"/>
              </a:ext>
            </a:extLst>
          </p:cNvPr>
          <p:cNvSpPr/>
          <p:nvPr/>
        </p:nvSpPr>
        <p:spPr>
          <a:xfrm>
            <a:off x="995423" y="474562"/>
            <a:ext cx="706055" cy="1156811"/>
          </a:xfrm>
          <a:custGeom>
            <a:avLst/>
            <a:gdLst>
              <a:gd name="connsiteX0" fmla="*/ 0 w 706055"/>
              <a:gd name="connsiteY0" fmla="*/ 416688 h 416688"/>
              <a:gd name="connsiteX1" fmla="*/ 347240 w 706055"/>
              <a:gd name="connsiteY1" fmla="*/ 416688 h 416688"/>
              <a:gd name="connsiteX2" fmla="*/ 347240 w 706055"/>
              <a:gd name="connsiteY2" fmla="*/ 0 h 416688"/>
              <a:gd name="connsiteX3" fmla="*/ 706055 w 706055"/>
              <a:gd name="connsiteY3" fmla="*/ 0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55" h="416688">
                <a:moveTo>
                  <a:pt x="0" y="416688"/>
                </a:moveTo>
                <a:lnTo>
                  <a:pt x="347240" y="416688"/>
                </a:lnTo>
                <a:lnTo>
                  <a:pt x="347240" y="0"/>
                </a:lnTo>
                <a:lnTo>
                  <a:pt x="706055" y="0"/>
                </a:lnTo>
              </a:path>
            </a:pathLst>
          </a:custGeom>
          <a:noFill/>
          <a:ln w="38100">
            <a:solidFill>
              <a:srgbClr val="3B4A08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0F466F-DBEB-4A7F-A3D8-256345ECA7FE}"/>
              </a:ext>
            </a:extLst>
          </p:cNvPr>
          <p:cNvSpPr txBox="1"/>
          <p:nvPr/>
        </p:nvSpPr>
        <p:spPr>
          <a:xfrm>
            <a:off x="7044404" y="3698681"/>
            <a:ext cx="3650171" cy="1877437"/>
          </a:xfrm>
          <a:custGeom>
            <a:avLst/>
            <a:gdLst>
              <a:gd name="connsiteX0" fmla="*/ 0 w 3650171"/>
              <a:gd name="connsiteY0" fmla="*/ 0 h 1877437"/>
              <a:gd name="connsiteX1" fmla="*/ 608362 w 3650171"/>
              <a:gd name="connsiteY1" fmla="*/ 0 h 1877437"/>
              <a:gd name="connsiteX2" fmla="*/ 1216724 w 3650171"/>
              <a:gd name="connsiteY2" fmla="*/ 0 h 1877437"/>
              <a:gd name="connsiteX3" fmla="*/ 1898089 w 3650171"/>
              <a:gd name="connsiteY3" fmla="*/ 0 h 1877437"/>
              <a:gd name="connsiteX4" fmla="*/ 2506451 w 3650171"/>
              <a:gd name="connsiteY4" fmla="*/ 0 h 1877437"/>
              <a:gd name="connsiteX5" fmla="*/ 3650171 w 3650171"/>
              <a:gd name="connsiteY5" fmla="*/ 0 h 1877437"/>
              <a:gd name="connsiteX6" fmla="*/ 3650171 w 3650171"/>
              <a:gd name="connsiteY6" fmla="*/ 663361 h 1877437"/>
              <a:gd name="connsiteX7" fmla="*/ 3650171 w 3650171"/>
              <a:gd name="connsiteY7" fmla="*/ 1307948 h 1877437"/>
              <a:gd name="connsiteX8" fmla="*/ 3650171 w 3650171"/>
              <a:gd name="connsiteY8" fmla="*/ 1877437 h 1877437"/>
              <a:gd name="connsiteX9" fmla="*/ 2968806 w 3650171"/>
              <a:gd name="connsiteY9" fmla="*/ 1877437 h 1877437"/>
              <a:gd name="connsiteX10" fmla="*/ 2469949 w 3650171"/>
              <a:gd name="connsiteY10" fmla="*/ 1877437 h 1877437"/>
              <a:gd name="connsiteX11" fmla="*/ 1825086 w 3650171"/>
              <a:gd name="connsiteY11" fmla="*/ 1877437 h 1877437"/>
              <a:gd name="connsiteX12" fmla="*/ 1216724 w 3650171"/>
              <a:gd name="connsiteY12" fmla="*/ 1877437 h 1877437"/>
              <a:gd name="connsiteX13" fmla="*/ 571860 w 3650171"/>
              <a:gd name="connsiteY13" fmla="*/ 1877437 h 1877437"/>
              <a:gd name="connsiteX14" fmla="*/ 0 w 3650171"/>
              <a:gd name="connsiteY14" fmla="*/ 1877437 h 1877437"/>
              <a:gd name="connsiteX15" fmla="*/ 0 w 3650171"/>
              <a:gd name="connsiteY15" fmla="*/ 1214076 h 1877437"/>
              <a:gd name="connsiteX16" fmla="*/ 0 w 3650171"/>
              <a:gd name="connsiteY16" fmla="*/ 588264 h 1877437"/>
              <a:gd name="connsiteX17" fmla="*/ 0 w 3650171"/>
              <a:gd name="connsiteY17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0171" h="1877437" fill="none" extrusionOk="0">
                <a:moveTo>
                  <a:pt x="0" y="0"/>
                </a:moveTo>
                <a:cubicBezTo>
                  <a:pt x="294528" y="-4819"/>
                  <a:pt x="465593" y="27614"/>
                  <a:pt x="608362" y="0"/>
                </a:cubicBezTo>
                <a:cubicBezTo>
                  <a:pt x="751131" y="-27614"/>
                  <a:pt x="1071809" y="-28165"/>
                  <a:pt x="1216724" y="0"/>
                </a:cubicBezTo>
                <a:cubicBezTo>
                  <a:pt x="1361639" y="28165"/>
                  <a:pt x="1698295" y="-6069"/>
                  <a:pt x="1898089" y="0"/>
                </a:cubicBezTo>
                <a:cubicBezTo>
                  <a:pt x="2097883" y="6069"/>
                  <a:pt x="2222539" y="19861"/>
                  <a:pt x="2506451" y="0"/>
                </a:cubicBezTo>
                <a:cubicBezTo>
                  <a:pt x="2790363" y="-19861"/>
                  <a:pt x="3372565" y="51488"/>
                  <a:pt x="3650171" y="0"/>
                </a:cubicBezTo>
                <a:cubicBezTo>
                  <a:pt x="3634834" y="239269"/>
                  <a:pt x="3667565" y="502866"/>
                  <a:pt x="3650171" y="663361"/>
                </a:cubicBezTo>
                <a:cubicBezTo>
                  <a:pt x="3632777" y="823856"/>
                  <a:pt x="3630828" y="1173429"/>
                  <a:pt x="3650171" y="1307948"/>
                </a:cubicBezTo>
                <a:cubicBezTo>
                  <a:pt x="3669514" y="1442467"/>
                  <a:pt x="3670907" y="1699406"/>
                  <a:pt x="3650171" y="1877437"/>
                </a:cubicBezTo>
                <a:cubicBezTo>
                  <a:pt x="3420446" y="1903112"/>
                  <a:pt x="3275509" y="1906148"/>
                  <a:pt x="2968806" y="1877437"/>
                </a:cubicBezTo>
                <a:cubicBezTo>
                  <a:pt x="2662103" y="1848726"/>
                  <a:pt x="2678616" y="1900341"/>
                  <a:pt x="2469949" y="1877437"/>
                </a:cubicBezTo>
                <a:cubicBezTo>
                  <a:pt x="2261282" y="1854533"/>
                  <a:pt x="1981906" y="1901517"/>
                  <a:pt x="1825086" y="1877437"/>
                </a:cubicBezTo>
                <a:cubicBezTo>
                  <a:pt x="1668266" y="1853357"/>
                  <a:pt x="1503807" y="1873808"/>
                  <a:pt x="1216724" y="1877437"/>
                </a:cubicBezTo>
                <a:cubicBezTo>
                  <a:pt x="929641" y="1881066"/>
                  <a:pt x="809875" y="1906189"/>
                  <a:pt x="571860" y="1877437"/>
                </a:cubicBezTo>
                <a:cubicBezTo>
                  <a:pt x="333845" y="1848685"/>
                  <a:pt x="213380" y="1872160"/>
                  <a:pt x="0" y="1877437"/>
                </a:cubicBezTo>
                <a:cubicBezTo>
                  <a:pt x="10609" y="1719197"/>
                  <a:pt x="-7963" y="1534364"/>
                  <a:pt x="0" y="1214076"/>
                </a:cubicBezTo>
                <a:cubicBezTo>
                  <a:pt x="7963" y="893788"/>
                  <a:pt x="25450" y="730745"/>
                  <a:pt x="0" y="588264"/>
                </a:cubicBezTo>
                <a:cubicBezTo>
                  <a:pt x="-25450" y="445783"/>
                  <a:pt x="1896" y="177925"/>
                  <a:pt x="0" y="0"/>
                </a:cubicBezTo>
                <a:close/>
              </a:path>
              <a:path w="3650171" h="1877437" stroke="0" extrusionOk="0">
                <a:moveTo>
                  <a:pt x="0" y="0"/>
                </a:moveTo>
                <a:cubicBezTo>
                  <a:pt x="256992" y="28649"/>
                  <a:pt x="495909" y="-1719"/>
                  <a:pt x="644864" y="0"/>
                </a:cubicBezTo>
                <a:cubicBezTo>
                  <a:pt x="793819" y="1719"/>
                  <a:pt x="950839" y="-428"/>
                  <a:pt x="1180222" y="0"/>
                </a:cubicBezTo>
                <a:cubicBezTo>
                  <a:pt x="1409605" y="428"/>
                  <a:pt x="1629732" y="2324"/>
                  <a:pt x="1788584" y="0"/>
                </a:cubicBezTo>
                <a:cubicBezTo>
                  <a:pt x="1947436" y="-2324"/>
                  <a:pt x="2141345" y="-4164"/>
                  <a:pt x="2287440" y="0"/>
                </a:cubicBezTo>
                <a:cubicBezTo>
                  <a:pt x="2433535" y="4164"/>
                  <a:pt x="2707256" y="-24949"/>
                  <a:pt x="2895802" y="0"/>
                </a:cubicBezTo>
                <a:cubicBezTo>
                  <a:pt x="3084348" y="24949"/>
                  <a:pt x="3487422" y="15881"/>
                  <a:pt x="3650171" y="0"/>
                </a:cubicBezTo>
                <a:cubicBezTo>
                  <a:pt x="3662722" y="131221"/>
                  <a:pt x="3674049" y="351344"/>
                  <a:pt x="3650171" y="607038"/>
                </a:cubicBezTo>
                <a:cubicBezTo>
                  <a:pt x="3626293" y="862732"/>
                  <a:pt x="3629616" y="907964"/>
                  <a:pt x="3650171" y="1195302"/>
                </a:cubicBezTo>
                <a:cubicBezTo>
                  <a:pt x="3670726" y="1482640"/>
                  <a:pt x="3642470" y="1681216"/>
                  <a:pt x="3650171" y="1877437"/>
                </a:cubicBezTo>
                <a:cubicBezTo>
                  <a:pt x="3486902" y="1881750"/>
                  <a:pt x="3187315" y="1895525"/>
                  <a:pt x="3005307" y="1877437"/>
                </a:cubicBezTo>
                <a:cubicBezTo>
                  <a:pt x="2823299" y="1859349"/>
                  <a:pt x="2596469" y="1879386"/>
                  <a:pt x="2469949" y="1877437"/>
                </a:cubicBezTo>
                <a:cubicBezTo>
                  <a:pt x="2343429" y="1875488"/>
                  <a:pt x="2173908" y="1854947"/>
                  <a:pt x="1971092" y="1877437"/>
                </a:cubicBezTo>
                <a:cubicBezTo>
                  <a:pt x="1768276" y="1899927"/>
                  <a:pt x="1643967" y="1864908"/>
                  <a:pt x="1399232" y="1877437"/>
                </a:cubicBezTo>
                <a:cubicBezTo>
                  <a:pt x="1154497" y="1889966"/>
                  <a:pt x="1050269" y="1872596"/>
                  <a:pt x="754369" y="1877437"/>
                </a:cubicBezTo>
                <a:cubicBezTo>
                  <a:pt x="458469" y="1882278"/>
                  <a:pt x="172752" y="1857353"/>
                  <a:pt x="0" y="1877437"/>
                </a:cubicBezTo>
                <a:cubicBezTo>
                  <a:pt x="12301" y="1594769"/>
                  <a:pt x="7494" y="1354247"/>
                  <a:pt x="0" y="1214076"/>
                </a:cubicBezTo>
                <a:cubicBezTo>
                  <a:pt x="-7494" y="1073905"/>
                  <a:pt x="6601" y="896866"/>
                  <a:pt x="0" y="644587"/>
                </a:cubicBezTo>
                <a:cubicBezTo>
                  <a:pt x="-6601" y="392308"/>
                  <a:pt x="27328" y="262989"/>
                  <a:pt x="0" y="0"/>
                </a:cubicBezTo>
                <a:close/>
              </a:path>
            </a:pathLst>
          </a:custGeom>
          <a:solidFill>
            <a:srgbClr val="154645">
              <a:alpha val="53000"/>
            </a:srgb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93066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</a:t>
            </a:r>
            <a:r>
              <a:rPr lang="en-US" sz="48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C1F520-B823-4663-92CF-DB2CA4A389C7}"/>
              </a:ext>
            </a:extLst>
          </p:cNvPr>
          <p:cNvGrpSpPr/>
          <p:nvPr/>
        </p:nvGrpSpPr>
        <p:grpSpPr>
          <a:xfrm>
            <a:off x="1936549" y="5075181"/>
            <a:ext cx="4159451" cy="1532456"/>
            <a:chOff x="2936250" y="4220170"/>
            <a:chExt cx="4159451" cy="15324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D105B0-2083-426E-86A3-0C8F3B75BBE7}"/>
                </a:ext>
              </a:extLst>
            </p:cNvPr>
            <p:cNvGrpSpPr/>
            <p:nvPr/>
          </p:nvGrpSpPr>
          <p:grpSpPr>
            <a:xfrm>
              <a:off x="3587125" y="4220170"/>
              <a:ext cx="3508576" cy="879676"/>
              <a:chOff x="3587125" y="4220170"/>
              <a:chExt cx="3508576" cy="879676"/>
            </a:xfrm>
          </p:grpSpPr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id="{BEB3977E-3DE3-4740-A87A-E1439B8C9ECA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6F0AA8A4-7F57-4A14-87F1-B2A2483675D6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8871B6DA-4D34-4A0D-A7FF-26359BA94C30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262CB5A3-8200-41D6-AF89-C9B80451EBB0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207F27D3-894C-4542-B89B-1A2AA30522C0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D7C9717-2DBF-4265-BF9D-EF6FF364C4CB}"/>
                </a:ext>
              </a:extLst>
            </p:cNvPr>
            <p:cNvGrpSpPr/>
            <p:nvPr/>
          </p:nvGrpSpPr>
          <p:grpSpPr>
            <a:xfrm>
              <a:off x="3369955" y="4437340"/>
              <a:ext cx="3508576" cy="879676"/>
              <a:chOff x="3587125" y="4220170"/>
              <a:chExt cx="3508576" cy="879676"/>
            </a:xfrm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4877AD9E-D470-49E1-9301-BD3FC9AC7319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F2075180-974B-40DC-BC87-D1C99861A48B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06EC3EC8-86D6-4484-A73E-E5B6BD1C716F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A3B6DD29-B7C8-4BF8-918F-A2CF166397CB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164291D9-7116-4E73-8A03-ABA1122115CF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6722FF0-F3C9-47E6-8BC4-74A57EB0EEEF}"/>
                </a:ext>
              </a:extLst>
            </p:cNvPr>
            <p:cNvGrpSpPr/>
            <p:nvPr/>
          </p:nvGrpSpPr>
          <p:grpSpPr>
            <a:xfrm>
              <a:off x="3154690" y="4654510"/>
              <a:ext cx="3508576" cy="879676"/>
              <a:chOff x="3587125" y="4220170"/>
              <a:chExt cx="3508576" cy="879676"/>
            </a:xfrm>
          </p:grpSpPr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4FEC811E-62B0-4D34-9C92-D4EC0976682C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7F9F944F-2C48-42CD-9B21-33341D509BBC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AF555109-6002-4E5D-8EFF-242A685EC9C3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43DCB895-F61C-40CB-BE36-3B48FAB70CCB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2DAF2308-C8A6-420D-A3C4-EE7DCCF14184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3C74FA4-928C-4AC6-BAF0-91EF5AE5459B}"/>
                </a:ext>
              </a:extLst>
            </p:cNvPr>
            <p:cNvGrpSpPr/>
            <p:nvPr/>
          </p:nvGrpSpPr>
          <p:grpSpPr>
            <a:xfrm>
              <a:off x="2936250" y="4872950"/>
              <a:ext cx="2853256" cy="879676"/>
              <a:chOff x="3587125" y="4220170"/>
              <a:chExt cx="2853256" cy="879676"/>
            </a:xfrm>
          </p:grpSpPr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767C66D2-F55F-4807-A6EB-0906C57611FD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768F2753-78D5-46EB-93F3-3DBEE1404DC0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AF630ACC-EBD4-49D6-8F02-F7D6565132DC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EA3A851B-8321-439B-B90E-AE557C5C7B77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65DDE85-D666-402C-82D0-3A522C30DC56}"/>
              </a:ext>
            </a:extLst>
          </p:cNvPr>
          <p:cNvGrpSpPr/>
          <p:nvPr/>
        </p:nvGrpSpPr>
        <p:grpSpPr>
          <a:xfrm>
            <a:off x="1936549" y="4413044"/>
            <a:ext cx="4159451" cy="1532456"/>
            <a:chOff x="2936250" y="4220170"/>
            <a:chExt cx="4159451" cy="153245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19DF23F-0BB5-4218-85A9-1AEFCC92CE39}"/>
                </a:ext>
              </a:extLst>
            </p:cNvPr>
            <p:cNvGrpSpPr/>
            <p:nvPr/>
          </p:nvGrpSpPr>
          <p:grpSpPr>
            <a:xfrm>
              <a:off x="3587125" y="4220170"/>
              <a:ext cx="3508576" cy="879676"/>
              <a:chOff x="3587125" y="4220170"/>
              <a:chExt cx="3508576" cy="879676"/>
            </a:xfrm>
          </p:grpSpPr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F73AEC89-3B08-4B90-8C6D-19D05CC4571E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08984DBA-0057-4EC6-8913-59E277752D08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AE58D47B-0416-419A-9091-0CCA9CFFCEE5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C3B07293-27FB-40EB-902A-20F92B101BDB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61706F17-8886-43C5-8259-E669A08562AA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EC214BF-315B-45E3-A171-4C2EE1B7AF76}"/>
                </a:ext>
              </a:extLst>
            </p:cNvPr>
            <p:cNvGrpSpPr/>
            <p:nvPr/>
          </p:nvGrpSpPr>
          <p:grpSpPr>
            <a:xfrm>
              <a:off x="3369955" y="4437340"/>
              <a:ext cx="2194126" cy="879676"/>
              <a:chOff x="3587125" y="4220170"/>
              <a:chExt cx="2194126" cy="879676"/>
            </a:xfrm>
          </p:grpSpPr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9DD250B9-A5AC-40BD-83C6-AD45F5F34ACC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19291AD6-E2A9-4C66-8677-DC58F8E89A27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00588023-F55E-46CA-9BF6-5FC8B2CE2AD9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4D02EDB-9621-46D8-90E3-0A3E9889712F}"/>
                </a:ext>
              </a:extLst>
            </p:cNvPr>
            <p:cNvGrpSpPr/>
            <p:nvPr/>
          </p:nvGrpSpPr>
          <p:grpSpPr>
            <a:xfrm>
              <a:off x="3154690" y="4654510"/>
              <a:ext cx="2194126" cy="879676"/>
              <a:chOff x="3587125" y="4220170"/>
              <a:chExt cx="2194126" cy="879676"/>
            </a:xfrm>
          </p:grpSpPr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CAA020E0-5E7B-48E0-BA8B-33D32F98AC35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811E2062-532F-46D9-B8C1-A06259122A88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042355D2-B85B-428B-AF25-FB434405344D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9C8236A6-5B74-4E6C-A9CB-FEED9050EB7D}"/>
                </a:ext>
              </a:extLst>
            </p:cNvPr>
            <p:cNvSpPr/>
            <p:nvPr/>
          </p:nvSpPr>
          <p:spPr>
            <a:xfrm>
              <a:off x="2936250" y="487295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60FA06-E164-4807-A8D5-45D4B0E70C8F}"/>
              </a:ext>
            </a:extLst>
          </p:cNvPr>
          <p:cNvGrpSpPr/>
          <p:nvPr/>
        </p:nvGrpSpPr>
        <p:grpSpPr>
          <a:xfrm>
            <a:off x="1936549" y="3757724"/>
            <a:ext cx="3504131" cy="1532456"/>
            <a:chOff x="2936250" y="4220170"/>
            <a:chExt cx="3504131" cy="153245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F0EAC2C-CE84-4288-94D7-860946E868BC}"/>
                </a:ext>
              </a:extLst>
            </p:cNvPr>
            <p:cNvGrpSpPr/>
            <p:nvPr/>
          </p:nvGrpSpPr>
          <p:grpSpPr>
            <a:xfrm>
              <a:off x="3587125" y="4220170"/>
              <a:ext cx="2853256" cy="879676"/>
              <a:chOff x="3587125" y="4220170"/>
              <a:chExt cx="2853256" cy="879676"/>
            </a:xfrm>
          </p:grpSpPr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0B309A35-F63E-47EE-968A-F4F813B6DC63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FA765DD5-E69B-48D8-B21D-CAC294583184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9FD0E321-C931-4127-B9B3-D03312C47045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0B074D24-62DD-4E3F-B1DD-9B3248D8961E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F4DD63B4-0521-4EF3-A8F5-263ED5B4E203}"/>
                </a:ext>
              </a:extLst>
            </p:cNvPr>
            <p:cNvSpPr/>
            <p:nvPr/>
          </p:nvSpPr>
          <p:spPr>
            <a:xfrm>
              <a:off x="3369955" y="443734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1F57805F-912D-4C81-ADA7-FD3EF950B596}"/>
                </a:ext>
              </a:extLst>
            </p:cNvPr>
            <p:cNvSpPr/>
            <p:nvPr/>
          </p:nvSpPr>
          <p:spPr>
            <a:xfrm>
              <a:off x="3154690" y="465451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3D6F8558-98B7-45DF-BB50-4CF72F751806}"/>
                </a:ext>
              </a:extLst>
            </p:cNvPr>
            <p:cNvSpPr/>
            <p:nvPr/>
          </p:nvSpPr>
          <p:spPr>
            <a:xfrm>
              <a:off x="2936250" y="487295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9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3.95833E-6 -0.365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-0.20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3" grpId="1" animBg="1"/>
      <p:bldP spid="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ant panda">
            <a:extLst>
              <a:ext uri="{FF2B5EF4-FFF2-40B4-BE49-F238E27FC236}">
                <a16:creationId xmlns:a16="http://schemas.microsoft.com/office/drawing/2014/main" id="{FB825A81-CA3D-40C0-9738-90897C460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/>
          <a:stretch/>
        </p:blipFill>
        <p:spPr>
          <a:xfrm flipH="1">
            <a:off x="0" y="-17328"/>
            <a:ext cx="13033094" cy="69708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92A632-F72A-419B-BC5B-51059F7CD625}"/>
              </a:ext>
            </a:extLst>
          </p:cNvPr>
          <p:cNvGrpSpPr/>
          <p:nvPr/>
        </p:nvGrpSpPr>
        <p:grpSpPr>
          <a:xfrm>
            <a:off x="1727464" y="311233"/>
            <a:ext cx="8099442" cy="1134011"/>
            <a:chOff x="1193397" y="365851"/>
            <a:chExt cx="9455336" cy="2098283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24B53B9-E4DE-48BD-9343-51F738F6BB49}"/>
                </a:ext>
              </a:extLst>
            </p:cNvPr>
            <p:cNvSpPr/>
            <p:nvPr/>
          </p:nvSpPr>
          <p:spPr>
            <a:xfrm>
              <a:off x="1193397" y="365851"/>
              <a:ext cx="8699347" cy="2098283"/>
            </a:xfrm>
            <a:prstGeom prst="homePlate">
              <a:avLst>
                <a:gd name="adj" fmla="val 58561"/>
              </a:avLst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A24FDAA-B38B-480A-A43F-86F319801DBA}"/>
                </a:ext>
              </a:extLst>
            </p:cNvPr>
            <p:cNvSpPr/>
            <p:nvPr/>
          </p:nvSpPr>
          <p:spPr>
            <a:xfrm>
              <a:off x="8971764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37E5731-B400-4570-AF07-C46C9B267E80}"/>
                </a:ext>
              </a:extLst>
            </p:cNvPr>
            <p:cNvSpPr/>
            <p:nvPr/>
          </p:nvSpPr>
          <p:spPr>
            <a:xfrm>
              <a:off x="9539766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05E2ACB-62C1-45A5-9BB6-BFC927E31A1A}"/>
              </a:ext>
            </a:extLst>
          </p:cNvPr>
          <p:cNvSpPr txBox="1"/>
          <p:nvPr/>
        </p:nvSpPr>
        <p:spPr>
          <a:xfrm>
            <a:off x="1765189" y="382549"/>
            <a:ext cx="7837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Mỗi khối lập phương có thể tích 1 dm</a:t>
            </a:r>
            <a:r>
              <a:rPr lang="en-US" sz="3200" baseline="300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3</a:t>
            </a:r>
            <a:r>
              <a:rPr lang="en-US" sz="32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. </a:t>
            </a:r>
          </a:p>
          <a:p>
            <a:pPr algn="just"/>
            <a:r>
              <a:rPr lang="en-US" sz="3200" spc="-8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Tìm thể tích của hình dưới đây.</a:t>
            </a:r>
            <a:endParaRPr lang="vi-VN" sz="3200" spc="-8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826F8-9909-4B39-A0CC-A6DCBF56612C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B3EC7E-41E8-4A35-A136-F70D66C6CF50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3B641-E36E-4832-AF86-E5C3E9F483E7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48B2F-D311-4F36-89F0-A8870C4E7AE4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D9EDA1-D92A-447B-ACE4-122DAD405163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rgbClr val="00E66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9D51FA-2871-4B31-9A70-79E8EAE4043F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47B30-AF92-4412-A9B1-B64539D67DAA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363AF7-8569-4AB4-B93B-3387B995516A}"/>
              </a:ext>
            </a:extLst>
          </p:cNvPr>
          <p:cNvSpPr/>
          <p:nvPr/>
        </p:nvSpPr>
        <p:spPr>
          <a:xfrm>
            <a:off x="995423" y="868583"/>
            <a:ext cx="706055" cy="2768235"/>
          </a:xfrm>
          <a:custGeom>
            <a:avLst/>
            <a:gdLst>
              <a:gd name="connsiteX0" fmla="*/ 0 w 706055"/>
              <a:gd name="connsiteY0" fmla="*/ 416688 h 416688"/>
              <a:gd name="connsiteX1" fmla="*/ 347240 w 706055"/>
              <a:gd name="connsiteY1" fmla="*/ 416688 h 416688"/>
              <a:gd name="connsiteX2" fmla="*/ 347240 w 706055"/>
              <a:gd name="connsiteY2" fmla="*/ 0 h 416688"/>
              <a:gd name="connsiteX3" fmla="*/ 706055 w 706055"/>
              <a:gd name="connsiteY3" fmla="*/ 0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55" h="416688">
                <a:moveTo>
                  <a:pt x="0" y="416688"/>
                </a:moveTo>
                <a:lnTo>
                  <a:pt x="347240" y="416688"/>
                </a:lnTo>
                <a:lnTo>
                  <a:pt x="347240" y="0"/>
                </a:lnTo>
                <a:lnTo>
                  <a:pt x="706055" y="0"/>
                </a:ln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401744-8F81-4162-8CCA-CBBEEE7BC632}"/>
              </a:ext>
            </a:extLst>
          </p:cNvPr>
          <p:cNvSpPr txBox="1"/>
          <p:nvPr/>
        </p:nvSpPr>
        <p:spPr>
          <a:xfrm>
            <a:off x="6465823" y="5935716"/>
            <a:ext cx="3679482" cy="830997"/>
          </a:xfrm>
          <a:custGeom>
            <a:avLst/>
            <a:gdLst>
              <a:gd name="connsiteX0" fmla="*/ 0 w 3679482"/>
              <a:gd name="connsiteY0" fmla="*/ 0 h 830997"/>
              <a:gd name="connsiteX1" fmla="*/ 502863 w 3679482"/>
              <a:gd name="connsiteY1" fmla="*/ 0 h 830997"/>
              <a:gd name="connsiteX2" fmla="*/ 1116110 w 3679482"/>
              <a:gd name="connsiteY2" fmla="*/ 0 h 830997"/>
              <a:gd name="connsiteX3" fmla="*/ 1692562 w 3679482"/>
              <a:gd name="connsiteY3" fmla="*/ 0 h 830997"/>
              <a:gd name="connsiteX4" fmla="*/ 2305809 w 3679482"/>
              <a:gd name="connsiteY4" fmla="*/ 0 h 830997"/>
              <a:gd name="connsiteX5" fmla="*/ 2992645 w 3679482"/>
              <a:gd name="connsiteY5" fmla="*/ 0 h 830997"/>
              <a:gd name="connsiteX6" fmla="*/ 3679482 w 3679482"/>
              <a:gd name="connsiteY6" fmla="*/ 0 h 830997"/>
              <a:gd name="connsiteX7" fmla="*/ 3679482 w 3679482"/>
              <a:gd name="connsiteY7" fmla="*/ 423808 h 830997"/>
              <a:gd name="connsiteX8" fmla="*/ 3679482 w 3679482"/>
              <a:gd name="connsiteY8" fmla="*/ 830997 h 830997"/>
              <a:gd name="connsiteX9" fmla="*/ 3029440 w 3679482"/>
              <a:gd name="connsiteY9" fmla="*/ 830997 h 830997"/>
              <a:gd name="connsiteX10" fmla="*/ 2342604 w 3679482"/>
              <a:gd name="connsiteY10" fmla="*/ 830997 h 830997"/>
              <a:gd name="connsiteX11" fmla="*/ 1766151 w 3679482"/>
              <a:gd name="connsiteY11" fmla="*/ 830997 h 830997"/>
              <a:gd name="connsiteX12" fmla="*/ 1263289 w 3679482"/>
              <a:gd name="connsiteY12" fmla="*/ 830997 h 830997"/>
              <a:gd name="connsiteX13" fmla="*/ 613247 w 3679482"/>
              <a:gd name="connsiteY13" fmla="*/ 830997 h 830997"/>
              <a:gd name="connsiteX14" fmla="*/ 0 w 3679482"/>
              <a:gd name="connsiteY14" fmla="*/ 830997 h 830997"/>
              <a:gd name="connsiteX15" fmla="*/ 0 w 3679482"/>
              <a:gd name="connsiteY15" fmla="*/ 407189 h 830997"/>
              <a:gd name="connsiteX16" fmla="*/ 0 w 3679482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482" h="830997" fill="none" extrusionOk="0">
                <a:moveTo>
                  <a:pt x="0" y="0"/>
                </a:moveTo>
                <a:cubicBezTo>
                  <a:pt x="196503" y="9328"/>
                  <a:pt x="289282" y="-1935"/>
                  <a:pt x="502863" y="0"/>
                </a:cubicBezTo>
                <a:cubicBezTo>
                  <a:pt x="716444" y="1935"/>
                  <a:pt x="939082" y="16637"/>
                  <a:pt x="1116110" y="0"/>
                </a:cubicBezTo>
                <a:cubicBezTo>
                  <a:pt x="1293138" y="-16637"/>
                  <a:pt x="1428810" y="-11503"/>
                  <a:pt x="1692562" y="0"/>
                </a:cubicBezTo>
                <a:cubicBezTo>
                  <a:pt x="1956314" y="11503"/>
                  <a:pt x="2085756" y="25304"/>
                  <a:pt x="2305809" y="0"/>
                </a:cubicBezTo>
                <a:cubicBezTo>
                  <a:pt x="2525862" y="-25304"/>
                  <a:pt x="2672497" y="29215"/>
                  <a:pt x="2992645" y="0"/>
                </a:cubicBezTo>
                <a:cubicBezTo>
                  <a:pt x="3312793" y="-29215"/>
                  <a:pt x="3350355" y="-31105"/>
                  <a:pt x="3679482" y="0"/>
                </a:cubicBezTo>
                <a:cubicBezTo>
                  <a:pt x="3665966" y="111988"/>
                  <a:pt x="3660340" y="265461"/>
                  <a:pt x="3679482" y="423808"/>
                </a:cubicBezTo>
                <a:cubicBezTo>
                  <a:pt x="3698624" y="582155"/>
                  <a:pt x="3675653" y="734414"/>
                  <a:pt x="3679482" y="830997"/>
                </a:cubicBezTo>
                <a:cubicBezTo>
                  <a:pt x="3383593" y="799162"/>
                  <a:pt x="3176679" y="857310"/>
                  <a:pt x="3029440" y="830997"/>
                </a:cubicBezTo>
                <a:cubicBezTo>
                  <a:pt x="2882201" y="804684"/>
                  <a:pt x="2582831" y="830248"/>
                  <a:pt x="2342604" y="830997"/>
                </a:cubicBezTo>
                <a:cubicBezTo>
                  <a:pt x="2102377" y="831746"/>
                  <a:pt x="1975492" y="802628"/>
                  <a:pt x="1766151" y="830997"/>
                </a:cubicBezTo>
                <a:cubicBezTo>
                  <a:pt x="1556810" y="859366"/>
                  <a:pt x="1432160" y="838339"/>
                  <a:pt x="1263289" y="830997"/>
                </a:cubicBezTo>
                <a:cubicBezTo>
                  <a:pt x="1094418" y="823655"/>
                  <a:pt x="760326" y="847636"/>
                  <a:pt x="613247" y="830997"/>
                </a:cubicBezTo>
                <a:cubicBezTo>
                  <a:pt x="466168" y="814358"/>
                  <a:pt x="236008" y="804402"/>
                  <a:pt x="0" y="830997"/>
                </a:cubicBezTo>
                <a:cubicBezTo>
                  <a:pt x="8349" y="673206"/>
                  <a:pt x="625" y="610531"/>
                  <a:pt x="0" y="407189"/>
                </a:cubicBezTo>
                <a:cubicBezTo>
                  <a:pt x="-625" y="203847"/>
                  <a:pt x="19691" y="190918"/>
                  <a:pt x="0" y="0"/>
                </a:cubicBezTo>
                <a:close/>
              </a:path>
              <a:path w="3679482" h="830997" stroke="0" extrusionOk="0">
                <a:moveTo>
                  <a:pt x="0" y="0"/>
                </a:moveTo>
                <a:cubicBezTo>
                  <a:pt x="188208" y="8856"/>
                  <a:pt x="501953" y="-1415"/>
                  <a:pt x="650042" y="0"/>
                </a:cubicBezTo>
                <a:cubicBezTo>
                  <a:pt x="798131" y="1415"/>
                  <a:pt x="953382" y="16160"/>
                  <a:pt x="1189699" y="0"/>
                </a:cubicBezTo>
                <a:cubicBezTo>
                  <a:pt x="1426016" y="-16160"/>
                  <a:pt x="1525402" y="-17570"/>
                  <a:pt x="1802946" y="0"/>
                </a:cubicBezTo>
                <a:cubicBezTo>
                  <a:pt x="2080490" y="17570"/>
                  <a:pt x="2056355" y="5040"/>
                  <a:pt x="2305809" y="0"/>
                </a:cubicBezTo>
                <a:cubicBezTo>
                  <a:pt x="2555263" y="-5040"/>
                  <a:pt x="2660736" y="-24956"/>
                  <a:pt x="2919056" y="0"/>
                </a:cubicBezTo>
                <a:cubicBezTo>
                  <a:pt x="3177376" y="24956"/>
                  <a:pt x="3339597" y="37949"/>
                  <a:pt x="3679482" y="0"/>
                </a:cubicBezTo>
                <a:cubicBezTo>
                  <a:pt x="3663414" y="135480"/>
                  <a:pt x="3690524" y="254420"/>
                  <a:pt x="3679482" y="407189"/>
                </a:cubicBezTo>
                <a:cubicBezTo>
                  <a:pt x="3668440" y="559958"/>
                  <a:pt x="3695242" y="716709"/>
                  <a:pt x="3679482" y="830997"/>
                </a:cubicBezTo>
                <a:cubicBezTo>
                  <a:pt x="3470573" y="806240"/>
                  <a:pt x="3300781" y="834756"/>
                  <a:pt x="3066235" y="830997"/>
                </a:cubicBezTo>
                <a:cubicBezTo>
                  <a:pt x="2831689" y="827238"/>
                  <a:pt x="2714763" y="837515"/>
                  <a:pt x="2526578" y="830997"/>
                </a:cubicBezTo>
                <a:cubicBezTo>
                  <a:pt x="2338393" y="824479"/>
                  <a:pt x="2250530" y="827774"/>
                  <a:pt x="1986920" y="830997"/>
                </a:cubicBezTo>
                <a:cubicBezTo>
                  <a:pt x="1723310" y="834220"/>
                  <a:pt x="1652887" y="821167"/>
                  <a:pt x="1484058" y="830997"/>
                </a:cubicBezTo>
                <a:cubicBezTo>
                  <a:pt x="1315229" y="840827"/>
                  <a:pt x="1139910" y="855738"/>
                  <a:pt x="907606" y="830997"/>
                </a:cubicBezTo>
                <a:cubicBezTo>
                  <a:pt x="675302" y="806256"/>
                  <a:pt x="240971" y="792752"/>
                  <a:pt x="0" y="830997"/>
                </a:cubicBezTo>
                <a:cubicBezTo>
                  <a:pt x="6774" y="643959"/>
                  <a:pt x="-19379" y="602037"/>
                  <a:pt x="0" y="407189"/>
                </a:cubicBezTo>
                <a:cubicBezTo>
                  <a:pt x="19379" y="212341"/>
                  <a:pt x="-15643" y="116374"/>
                  <a:pt x="0" y="0"/>
                </a:cubicBezTo>
                <a:close/>
              </a:path>
            </a:pathLst>
          </a:custGeom>
          <a:solidFill>
            <a:srgbClr val="415D8C">
              <a:alpha val="64000"/>
            </a:srgb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93066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 dm</a:t>
            </a:r>
            <a:r>
              <a:rPr lang="en-US" sz="4800" b="1" spc="-8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spc="-8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837C25-B3F7-4E83-81D1-F6A9620DF811}"/>
              </a:ext>
            </a:extLst>
          </p:cNvPr>
          <p:cNvGrpSpPr/>
          <p:nvPr/>
        </p:nvGrpSpPr>
        <p:grpSpPr>
          <a:xfrm>
            <a:off x="1559108" y="4884443"/>
            <a:ext cx="4384241" cy="1757246"/>
            <a:chOff x="1559108" y="3997439"/>
            <a:chExt cx="4384241" cy="17572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A1E0EC-8A42-42C1-9775-D903BDFAE2CF}"/>
                </a:ext>
              </a:extLst>
            </p:cNvPr>
            <p:cNvGrpSpPr/>
            <p:nvPr/>
          </p:nvGrpSpPr>
          <p:grpSpPr>
            <a:xfrm>
              <a:off x="2434773" y="3997439"/>
              <a:ext cx="3508576" cy="879676"/>
              <a:chOff x="3587125" y="4220170"/>
              <a:chExt cx="3508576" cy="879676"/>
            </a:xfrm>
          </p:grpSpPr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73E7999A-2C8B-44E4-BB3B-082F413B0730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F9882958-BF4D-4E50-8822-C2ADBE86D65B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D31076CF-5706-429B-8720-82F2AB289497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C026BD38-D31B-4064-8E0C-E611FAF0C226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FAB395EE-1A7D-4F0B-B3E3-795D858CE465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49716E-AD29-4396-8BA9-F03A27E15759}"/>
                </a:ext>
              </a:extLst>
            </p:cNvPr>
            <p:cNvGrpSpPr/>
            <p:nvPr/>
          </p:nvGrpSpPr>
          <p:grpSpPr>
            <a:xfrm>
              <a:off x="2217603" y="4214609"/>
              <a:ext cx="3508576" cy="879676"/>
              <a:chOff x="3587125" y="4220170"/>
              <a:chExt cx="3508576" cy="879676"/>
            </a:xfrm>
          </p:grpSpPr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E8DEE8DB-3A51-4508-BABB-9D6BC45805B7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95C59EC5-9BFC-46C7-BC37-E94FDA054B2B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0E6871C6-6685-40EF-A7FE-5B41B42291D1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DEA9D259-95E9-4E9E-8B17-953863119D96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5FFCD220-7F35-4C21-B05E-26015FC38C68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5C3BC1-F666-4468-9D6F-DD08F6055666}"/>
                </a:ext>
              </a:extLst>
            </p:cNvPr>
            <p:cNvGrpSpPr/>
            <p:nvPr/>
          </p:nvGrpSpPr>
          <p:grpSpPr>
            <a:xfrm>
              <a:off x="2002338" y="4431779"/>
              <a:ext cx="3508576" cy="879676"/>
              <a:chOff x="3587125" y="4220170"/>
              <a:chExt cx="3508576" cy="879676"/>
            </a:xfrm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3C7154EA-A6BE-4ADB-A4FD-C73CD5450D21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F3AB1DB0-17E3-43BB-AB3F-EF79327C63BE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1651F3E8-7BA0-4E11-B7F9-2B622A003790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CFA2D07F-1E40-47EC-8DE3-F549D9E111F7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980AF123-1E16-466E-A5B1-B001ED088F32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EFDF98-7B8E-4F2D-85CF-59569FDB3733}"/>
                </a:ext>
              </a:extLst>
            </p:cNvPr>
            <p:cNvGrpSpPr/>
            <p:nvPr/>
          </p:nvGrpSpPr>
          <p:grpSpPr>
            <a:xfrm>
              <a:off x="1783898" y="4650219"/>
              <a:ext cx="3516196" cy="879676"/>
              <a:chOff x="3587125" y="4220170"/>
              <a:chExt cx="3516196" cy="879676"/>
            </a:xfrm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3D92BE75-B3D1-4E60-A21D-25E162B680B6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3BBC1DCD-2097-4CA3-824C-A42A333E4AF0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2585AEFA-9FCE-456E-A332-F41CBF27C978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5052CF05-1376-448E-8718-0D0F63541BD4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56F772E4-E1BA-48A1-B8D0-EDD224B70EB8}"/>
                  </a:ext>
                </a:extLst>
              </p:cNvPr>
              <p:cNvSpPr/>
              <p:nvPr/>
            </p:nvSpPr>
            <p:spPr>
              <a:xfrm>
                <a:off x="62236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7557E72-3739-4FED-80E1-F17006BB99C9}"/>
                </a:ext>
              </a:extLst>
            </p:cNvPr>
            <p:cNvGrpSpPr/>
            <p:nvPr/>
          </p:nvGrpSpPr>
          <p:grpSpPr>
            <a:xfrm>
              <a:off x="1559108" y="4875009"/>
              <a:ext cx="3516196" cy="879676"/>
              <a:chOff x="3587125" y="4220170"/>
              <a:chExt cx="3516196" cy="879676"/>
            </a:xfrm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0927F794-19FF-41FB-8FD5-4AB557D68560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82B3A73D-4B73-4025-BE6F-0D6811FC6E43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95D3BF34-FD5C-4B6C-9480-8233014AC64C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A8A1818-7701-4F40-AEAD-7A733300F529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2E94E9F8-9CCB-4828-B326-18AEDD54BEC4}"/>
                  </a:ext>
                </a:extLst>
              </p:cNvPr>
              <p:cNvSpPr/>
              <p:nvPr/>
            </p:nvSpPr>
            <p:spPr>
              <a:xfrm>
                <a:off x="62236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1665EF-81E9-453C-BA89-128084FBCC7E}"/>
              </a:ext>
            </a:extLst>
          </p:cNvPr>
          <p:cNvGrpSpPr/>
          <p:nvPr/>
        </p:nvGrpSpPr>
        <p:grpSpPr>
          <a:xfrm>
            <a:off x="1559108" y="4232171"/>
            <a:ext cx="3069791" cy="1757246"/>
            <a:chOff x="1559108" y="3997439"/>
            <a:chExt cx="3069791" cy="1757246"/>
          </a:xfrm>
          <a:solidFill>
            <a:srgbClr val="FF0000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FDF9559-4ECE-4D6E-A997-EF980364B674}"/>
                </a:ext>
              </a:extLst>
            </p:cNvPr>
            <p:cNvGrpSpPr/>
            <p:nvPr/>
          </p:nvGrpSpPr>
          <p:grpSpPr>
            <a:xfrm>
              <a:off x="2434773" y="399743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387FF770-450D-41BC-9014-C0195CC85F62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71A0C29E-8275-4686-957B-07B33C59313F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0BFF169-A3DA-4F93-8635-F18E32F8AB5E}"/>
                </a:ext>
              </a:extLst>
            </p:cNvPr>
            <p:cNvGrpSpPr/>
            <p:nvPr/>
          </p:nvGrpSpPr>
          <p:grpSpPr>
            <a:xfrm>
              <a:off x="2217603" y="421460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91B31ADE-E7C2-4B2A-8A1C-67C4A3EB29BF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0EB6006A-1117-44A0-9B17-F6AE4385516F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B4ADD09-3F95-48B6-AB8D-37E7BF872992}"/>
                </a:ext>
              </a:extLst>
            </p:cNvPr>
            <p:cNvGrpSpPr/>
            <p:nvPr/>
          </p:nvGrpSpPr>
          <p:grpSpPr>
            <a:xfrm>
              <a:off x="2002338" y="443177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BFD38FFB-F0E0-49CB-8B66-3625CFF74C2B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2F96A1D7-DD7F-4434-AD52-7CA4E030B1AF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59D02AE5-3561-4CD5-8ECB-1ED95D2187A1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C9EF236-8ED2-47BC-9745-94A1829DD90C}"/>
                </a:ext>
              </a:extLst>
            </p:cNvPr>
            <p:cNvGrpSpPr/>
            <p:nvPr/>
          </p:nvGrpSpPr>
          <p:grpSpPr>
            <a:xfrm>
              <a:off x="1783898" y="465021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9B02621C-6ABE-453B-9D4C-F813BB79C35A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E7A1F570-A88B-486F-9759-E1E4BEAAE446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464A17B-9FB1-444B-A192-74A5BF633DEA}"/>
                </a:ext>
              </a:extLst>
            </p:cNvPr>
            <p:cNvGrpSpPr/>
            <p:nvPr/>
          </p:nvGrpSpPr>
          <p:grpSpPr>
            <a:xfrm>
              <a:off x="1559108" y="487500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3A9FABA5-9265-4397-97FA-D817CBC94D59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5B83A89D-DBD2-4F9E-9A90-A94F945040E0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2E3C1-B24C-4898-AE37-5E572F510EF7}"/>
              </a:ext>
            </a:extLst>
          </p:cNvPr>
          <p:cNvGrpSpPr/>
          <p:nvPr/>
        </p:nvGrpSpPr>
        <p:grpSpPr>
          <a:xfrm>
            <a:off x="4195628" y="4232171"/>
            <a:ext cx="1747721" cy="1757246"/>
            <a:chOff x="4195628" y="3345167"/>
            <a:chExt cx="1747721" cy="1757246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81D768BF-29AE-4217-8265-E193DE71937C}"/>
                </a:ext>
              </a:extLst>
            </p:cNvPr>
            <p:cNvSpPr/>
            <p:nvPr/>
          </p:nvSpPr>
          <p:spPr>
            <a:xfrm>
              <a:off x="5063673" y="334516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88028A9C-EAE9-4AA6-B3AE-4541A8A3D1D2}"/>
                </a:ext>
              </a:extLst>
            </p:cNvPr>
            <p:cNvSpPr/>
            <p:nvPr/>
          </p:nvSpPr>
          <p:spPr>
            <a:xfrm>
              <a:off x="4846503" y="356233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40FF3696-B4A0-4C0C-8850-7DA9BDD8854A}"/>
                </a:ext>
              </a:extLst>
            </p:cNvPr>
            <p:cNvSpPr/>
            <p:nvPr/>
          </p:nvSpPr>
          <p:spPr>
            <a:xfrm>
              <a:off x="4631238" y="377950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33ACB0BD-F0E2-4B2B-8D6C-789A661FE42D}"/>
                </a:ext>
              </a:extLst>
            </p:cNvPr>
            <p:cNvSpPr/>
            <p:nvPr/>
          </p:nvSpPr>
          <p:spPr>
            <a:xfrm>
              <a:off x="4420418" y="399794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6916CE88-26D3-48C5-BC7C-BADB135B1595}"/>
                </a:ext>
              </a:extLst>
            </p:cNvPr>
            <p:cNvSpPr/>
            <p:nvPr/>
          </p:nvSpPr>
          <p:spPr>
            <a:xfrm>
              <a:off x="4195628" y="422273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4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3.95833E-6 -0.24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3502 -0.24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" grpId="0" animBg="1"/>
      <p:bldP spid="9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ME" val="YES"/>
</p:tagLst>
</file>

<file path=ppt/theme/theme1.xml><?xml version="1.0" encoding="utf-8"?>
<a:theme xmlns:a="http://schemas.openxmlformats.org/drawingml/2006/main" name="Office Theme">
  <a:themeElements>
    <a:clrScheme name="9Slide - Color (13)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65598B"/>
      </a:accent1>
      <a:accent2>
        <a:srgbClr val="D64646"/>
      </a:accent2>
      <a:accent3>
        <a:srgbClr val="F86424"/>
      </a:accent3>
      <a:accent4>
        <a:srgbClr val="F8A700"/>
      </a:accent4>
      <a:accent5>
        <a:srgbClr val="84BE3B"/>
      </a:accent5>
      <a:accent6>
        <a:srgbClr val="4A76B7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5316</TotalTime>
  <Words>603</Words>
  <Application>Microsoft Office PowerPoint</Application>
  <PresentationFormat>Widescreen</PresentationFormat>
  <Paragraphs>111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Nguyễn Dạ Hương</cp:lastModifiedBy>
  <cp:revision>560</cp:revision>
  <dcterms:created xsi:type="dcterms:W3CDTF">2021-01-12T07:20:29Z</dcterms:created>
  <dcterms:modified xsi:type="dcterms:W3CDTF">2022-01-17T13:52:56Z</dcterms:modified>
  <cp:category>9Slide.vn</cp:category>
</cp:coreProperties>
</file>