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1"/>
  </p:notesMasterIdLst>
  <p:sldIdLst>
    <p:sldId id="352" r:id="rId3"/>
    <p:sldId id="353" r:id="rId4"/>
    <p:sldId id="394" r:id="rId5"/>
    <p:sldId id="355" r:id="rId6"/>
    <p:sldId id="375" r:id="rId7"/>
    <p:sldId id="396" r:id="rId8"/>
    <p:sldId id="359" r:id="rId9"/>
    <p:sldId id="360" r:id="rId10"/>
    <p:sldId id="397" r:id="rId11"/>
    <p:sldId id="363" r:id="rId12"/>
    <p:sldId id="398" r:id="rId13"/>
    <p:sldId id="380" r:id="rId14"/>
    <p:sldId id="366" r:id="rId15"/>
    <p:sldId id="369" r:id="rId16"/>
    <p:sldId id="370" r:id="rId17"/>
    <p:sldId id="381" r:id="rId18"/>
    <p:sldId id="372" r:id="rId19"/>
    <p:sldId id="389" r:id="rId20"/>
  </p:sldIdLst>
  <p:sldSz cx="6858000" cy="5143500"/>
  <p:notesSz cx="6858000" cy="9144000"/>
  <p:embeddedFontLst>
    <p:embeddedFont>
      <p:font typeface="HP001 4 hàng" charset="0"/>
      <p:regular r:id="rId22"/>
      <p:bold r:id="rId23"/>
    </p:embeddedFont>
    <p:embeddedFont>
      <p:font typeface="HP001" charset="0"/>
      <p:regular r:id="rId24"/>
      <p:bold r:id="rId25"/>
    </p:embeddedFont>
    <p:embeddedFont>
      <p:font typeface="Calibri" pitchFamily="34" charset="0"/>
      <p:regular r:id="rId26"/>
      <p:bold r:id="rId27"/>
      <p:italic r:id="rId28"/>
      <p:boldItalic r:id="rId29"/>
    </p:embeddedFont>
    <p:embeddedFont>
      <p:font typeface="Calibri Light" pitchFamily="34" charset="0"/>
      <p:regular r:id="rId30"/>
      <p:italic r:id="rId31"/>
    </p:embeddedFont>
    <p:embeddedFont>
      <p:font typeface="Montserrat" charset="0"/>
      <p:regular r:id="rId32"/>
      <p:bold r:id="rId33"/>
      <p:italic r:id="rId34"/>
      <p:boldItalic r:id="rId35"/>
    </p:embeddedFont>
    <p:embeddedFont>
      <p:font typeface="Kalam" charset="0"/>
      <p:regular r:id="rId36"/>
      <p:bold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0" autoAdjust="0"/>
    <p:restoredTop sz="92818" autoAdjust="0"/>
  </p:normalViewPr>
  <p:slideViewPr>
    <p:cSldViewPr snapToGrid="0">
      <p:cViewPr varScale="1">
        <p:scale>
          <a:sx n="98" d="100"/>
          <a:sy n="98" d="100"/>
        </p:scale>
        <p:origin x="-270" y="-102"/>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128921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78BDBA-477A-41FA-8EF6-A128ECA54F38}"/>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5" name="Footer Placeholder 4">
            <a:extLst>
              <a:ext uri="{FF2B5EF4-FFF2-40B4-BE49-F238E27FC236}">
                <a16:creationId xmlns:a16="http://schemas.microsoft.com/office/drawing/2014/main" xmlns=""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1B4A19-EF26-4488-9C6C-F995FC313F64}"/>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5" name="Footer Placeholder 4">
            <a:extLst>
              <a:ext uri="{FF2B5EF4-FFF2-40B4-BE49-F238E27FC236}">
                <a16:creationId xmlns:a16="http://schemas.microsoft.com/office/drawing/2014/main" xmlns=""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6763B3-4CE6-45C9-A209-D84FAD88FC3F}"/>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6" name="Footer Placeholder 5">
            <a:extLst>
              <a:ext uri="{FF2B5EF4-FFF2-40B4-BE49-F238E27FC236}">
                <a16:creationId xmlns:a16="http://schemas.microsoft.com/office/drawing/2014/main" xmlns=""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159021-E7D0-4019-B89A-68E963A14A07}"/>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8" name="Footer Placeholder 7">
            <a:extLst>
              <a:ext uri="{FF2B5EF4-FFF2-40B4-BE49-F238E27FC236}">
                <a16:creationId xmlns:a16="http://schemas.microsoft.com/office/drawing/2014/main" xmlns=""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0F394E-89C4-46E8-ADFA-2D841AE07AC0}"/>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4" name="Footer Placeholder 3">
            <a:extLst>
              <a:ext uri="{FF2B5EF4-FFF2-40B4-BE49-F238E27FC236}">
                <a16:creationId xmlns:a16="http://schemas.microsoft.com/office/drawing/2014/main" xmlns=""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0A8966-EA34-47B8-BC89-0FAE8FDFE8D0}"/>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3" name="Footer Placeholder 2">
            <a:extLst>
              <a:ext uri="{FF2B5EF4-FFF2-40B4-BE49-F238E27FC236}">
                <a16:creationId xmlns:a16="http://schemas.microsoft.com/office/drawing/2014/main" xmlns=""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0EB1EC-453F-418F-810F-EF3E7FBA6AF6}"/>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6" name="Footer Placeholder 5">
            <a:extLst>
              <a:ext uri="{FF2B5EF4-FFF2-40B4-BE49-F238E27FC236}">
                <a16:creationId xmlns:a16="http://schemas.microsoft.com/office/drawing/2014/main" xmlns=""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E974F8-5759-4D1C-99D7-E6BD5789D10B}"/>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6" name="Footer Placeholder 5">
            <a:extLst>
              <a:ext uri="{FF2B5EF4-FFF2-40B4-BE49-F238E27FC236}">
                <a16:creationId xmlns:a16="http://schemas.microsoft.com/office/drawing/2014/main" xmlns=""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948F21-8527-45A8-A913-46E7BFF71802}"/>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5" name="Footer Placeholder 4">
            <a:extLst>
              <a:ext uri="{FF2B5EF4-FFF2-40B4-BE49-F238E27FC236}">
                <a16:creationId xmlns:a16="http://schemas.microsoft.com/office/drawing/2014/main" xmlns=""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D941A8-77B1-4BFD-81B6-F028F0C834F8}"/>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5" name="Footer Placeholder 4">
            <a:extLst>
              <a:ext uri="{FF2B5EF4-FFF2-40B4-BE49-F238E27FC236}">
                <a16:creationId xmlns:a16="http://schemas.microsoft.com/office/drawing/2014/main" xmlns=""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CCD5C7-CF36-4C1D-B15A-773D0D547641}"/>
              </a:ext>
            </a:extLst>
          </p:cNvPr>
          <p:cNvSpPr>
            <a:spLocks noGrp="1"/>
          </p:cNvSpPr>
          <p:nvPr>
            <p:ph type="dt" sz="half" idx="10"/>
          </p:nvPr>
        </p:nvSpPr>
        <p:spPr/>
        <p:txBody>
          <a:bodyPr/>
          <a:lstStyle/>
          <a:p>
            <a:fld id="{83E351EE-8839-4BA5-9433-A3AB790C209C}" type="datetimeFigureOut">
              <a:rPr lang="en-US" smtClean="0"/>
              <a:t>5/13/2022</a:t>
            </a:fld>
            <a:endParaRPr lang="en-US"/>
          </a:p>
        </p:txBody>
      </p:sp>
      <p:sp>
        <p:nvSpPr>
          <p:cNvPr id="5" name="Footer Placeholder 4">
            <a:extLst>
              <a:ext uri="{FF2B5EF4-FFF2-40B4-BE49-F238E27FC236}">
                <a16:creationId xmlns:a16="http://schemas.microsoft.com/office/drawing/2014/main" xmlns=""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xmlns=""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5/13/2022</a:t>
            </a:fld>
            <a:endParaRPr lang="en-US"/>
          </a:p>
        </p:txBody>
      </p:sp>
      <p:sp>
        <p:nvSpPr>
          <p:cNvPr id="5" name="Footer Placeholder 4">
            <a:extLst>
              <a:ext uri="{FF2B5EF4-FFF2-40B4-BE49-F238E27FC236}">
                <a16:creationId xmlns:a16="http://schemas.microsoft.com/office/drawing/2014/main" xmlns=""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8.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17.xml"/><Relationship Id="rId6" Type="http://schemas.microsoft.com/office/2007/relationships/hdphoto" Target="../media/hdphoto10.wdp"/><Relationship Id="rId5" Type="http://schemas.openxmlformats.org/officeDocument/2006/relationships/image" Target="../media/image34.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33E36AB-714E-4BC3-850C-E6AC6384CFB5}"/>
              </a:ext>
            </a:extLst>
          </p:cNvPr>
          <p:cNvSpPr txBox="1"/>
          <p:nvPr/>
        </p:nvSpPr>
        <p:spPr>
          <a:xfrm>
            <a:off x="1630309" y="1302075"/>
            <a:ext cx="488784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Xếp các từ ngữ dưới đây vào nhóm thích hợp.</a:t>
            </a:r>
          </a:p>
        </p:txBody>
      </p:sp>
      <p:sp>
        <p:nvSpPr>
          <p:cNvPr id="6" name="TextBox 5">
            <a:extLst>
              <a:ext uri="{FF2B5EF4-FFF2-40B4-BE49-F238E27FC236}">
                <a16:creationId xmlns:a16="http://schemas.microsoft.com/office/drawing/2014/main" xmlns=""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7" name="Picture 26">
            <a:extLst>
              <a:ext uri="{FF2B5EF4-FFF2-40B4-BE49-F238E27FC236}">
                <a16:creationId xmlns:a16="http://schemas.microsoft.com/office/drawing/2014/main" xmlns="" id="{BB774EB6-E2F1-40C0-992A-F8D87333244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grpSp>
        <p:nvGrpSpPr>
          <p:cNvPr id="5" name="Group 4">
            <a:extLst>
              <a:ext uri="{FF2B5EF4-FFF2-40B4-BE49-F238E27FC236}">
                <a16:creationId xmlns:a16="http://schemas.microsoft.com/office/drawing/2014/main" xmlns="" id="{F467ABF7-0F5B-4101-A932-244BA0424A9E}"/>
              </a:ext>
            </a:extLst>
          </p:cNvPr>
          <p:cNvGrpSpPr/>
          <p:nvPr/>
        </p:nvGrpSpPr>
        <p:grpSpPr>
          <a:xfrm>
            <a:off x="494881" y="3175132"/>
            <a:ext cx="5951852" cy="1826837"/>
            <a:chOff x="512466" y="3110367"/>
            <a:chExt cx="6194809" cy="1877039"/>
          </a:xfrm>
        </p:grpSpPr>
        <p:pic>
          <p:nvPicPr>
            <p:cNvPr id="28" name="Picture 27">
              <a:extLst>
                <a:ext uri="{FF2B5EF4-FFF2-40B4-BE49-F238E27FC236}">
                  <a16:creationId xmlns:a16="http://schemas.microsoft.com/office/drawing/2014/main" xmlns=""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xmlns="" id="{A23EF5B7-B6C8-48A8-97FB-63FFC8647C94}"/>
                </a:ext>
              </a:extLst>
            </p:cNvPr>
            <p:cNvSpPr txBox="1"/>
            <p:nvPr/>
          </p:nvSpPr>
          <p:spPr>
            <a:xfrm>
              <a:off x="1467059" y="3775952"/>
              <a:ext cx="1837362" cy="338554"/>
            </a:xfrm>
            <a:prstGeom prst="rect">
              <a:avLst/>
            </a:prstGeom>
            <a:noFill/>
          </p:spPr>
          <p:txBody>
            <a:bodyPr wrap="none" rtlCol="0">
              <a:spAutoFit/>
            </a:bodyPr>
            <a:lstStyle/>
            <a:p>
              <a:r>
                <a:rPr lang="vi-VN" sz="1600" dirty="0">
                  <a:latin typeface="+mn-lt"/>
                </a:rPr>
                <a:t>Từ ngữ chỉ sự vật</a:t>
              </a:r>
            </a:p>
          </p:txBody>
        </p:sp>
        <p:sp>
          <p:nvSpPr>
            <p:cNvPr id="30" name="TextBox 29">
              <a:extLst>
                <a:ext uri="{FF2B5EF4-FFF2-40B4-BE49-F238E27FC236}">
                  <a16:creationId xmlns:a16="http://schemas.microsoft.com/office/drawing/2014/main" xmlns="" id="{B3C6B111-17B5-45AA-840E-0F7D27CEA878}"/>
                </a:ext>
              </a:extLst>
            </p:cNvPr>
            <p:cNvSpPr txBox="1"/>
            <p:nvPr/>
          </p:nvSpPr>
          <p:spPr>
            <a:xfrm>
              <a:off x="4021938" y="3775952"/>
              <a:ext cx="2231701" cy="338554"/>
            </a:xfrm>
            <a:prstGeom prst="rect">
              <a:avLst/>
            </a:prstGeom>
            <a:noFill/>
          </p:spPr>
          <p:txBody>
            <a:bodyPr wrap="none" rtlCol="0">
              <a:spAutoFit/>
            </a:bodyPr>
            <a:lstStyle/>
            <a:p>
              <a:r>
                <a:rPr lang="vi-VN" sz="1600" dirty="0">
                  <a:latin typeface="+mn-lt"/>
                </a:rPr>
                <a:t>Từ ngữ chỉ đặc điểm</a:t>
              </a:r>
            </a:p>
          </p:txBody>
        </p:sp>
      </p:grpSp>
      <p:pic>
        <p:nvPicPr>
          <p:cNvPr id="32" name="Picture 31">
            <a:extLst>
              <a:ext uri="{FF2B5EF4-FFF2-40B4-BE49-F238E27FC236}">
                <a16:creationId xmlns:a16="http://schemas.microsoft.com/office/drawing/2014/main" xmlns=""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494881" y="1868106"/>
            <a:ext cx="1916723" cy="563595"/>
          </a:xfrm>
          <a:prstGeom prst="rect">
            <a:avLst/>
          </a:prstGeom>
        </p:spPr>
      </p:pic>
      <p:pic>
        <p:nvPicPr>
          <p:cNvPr id="38" name="Picture 37">
            <a:extLst>
              <a:ext uri="{FF2B5EF4-FFF2-40B4-BE49-F238E27FC236}">
                <a16:creationId xmlns:a16="http://schemas.microsoft.com/office/drawing/2014/main" xmlns=""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512466" y="2438434"/>
            <a:ext cx="1916723" cy="563595"/>
          </a:xfrm>
          <a:prstGeom prst="rect">
            <a:avLst/>
          </a:prstGeom>
        </p:spPr>
      </p:pic>
      <p:pic>
        <p:nvPicPr>
          <p:cNvPr id="48" name="Picture 47">
            <a:extLst>
              <a:ext uri="{FF2B5EF4-FFF2-40B4-BE49-F238E27FC236}">
                <a16:creationId xmlns:a16="http://schemas.microsoft.com/office/drawing/2014/main" xmlns=""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2470638" y="1868106"/>
            <a:ext cx="1916723" cy="563595"/>
          </a:xfrm>
          <a:prstGeom prst="rect">
            <a:avLst/>
          </a:prstGeom>
        </p:spPr>
      </p:pic>
      <p:pic>
        <p:nvPicPr>
          <p:cNvPr id="49" name="Picture 48">
            <a:extLst>
              <a:ext uri="{FF2B5EF4-FFF2-40B4-BE49-F238E27FC236}">
                <a16:creationId xmlns:a16="http://schemas.microsoft.com/office/drawing/2014/main" xmlns=""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2488223" y="2438434"/>
            <a:ext cx="1916723" cy="563595"/>
          </a:xfrm>
          <a:prstGeom prst="rect">
            <a:avLst/>
          </a:prstGeom>
        </p:spPr>
      </p:pic>
      <p:pic>
        <p:nvPicPr>
          <p:cNvPr id="50" name="Picture 49">
            <a:extLst>
              <a:ext uri="{FF2B5EF4-FFF2-40B4-BE49-F238E27FC236}">
                <a16:creationId xmlns:a16="http://schemas.microsoft.com/office/drawing/2014/main" xmlns=""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4446398" y="1868106"/>
            <a:ext cx="1916723" cy="563595"/>
          </a:xfrm>
          <a:prstGeom prst="rect">
            <a:avLst/>
          </a:prstGeom>
        </p:spPr>
      </p:pic>
      <p:pic>
        <p:nvPicPr>
          <p:cNvPr id="51" name="Picture 50">
            <a:extLst>
              <a:ext uri="{FF2B5EF4-FFF2-40B4-BE49-F238E27FC236}">
                <a16:creationId xmlns:a16="http://schemas.microsoft.com/office/drawing/2014/main" xmlns=""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4463983" y="2438434"/>
            <a:ext cx="1916723" cy="563595"/>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9DCF1-CC14-4713-BDC6-4FDAF336321B}"/>
              </a:ext>
            </a:extLst>
          </p:cNvPr>
          <p:cNvGrpSpPr/>
          <p:nvPr/>
        </p:nvGrpSpPr>
        <p:grpSpPr>
          <a:xfrm>
            <a:off x="336620" y="1612049"/>
            <a:ext cx="6184760" cy="2063653"/>
            <a:chOff x="336620" y="1612049"/>
            <a:chExt cx="6184760" cy="2063653"/>
          </a:xfrm>
        </p:grpSpPr>
        <p:pic>
          <p:nvPicPr>
            <p:cNvPr id="2" name="Picture 1">
              <a:extLst>
                <a:ext uri="{FF2B5EF4-FFF2-40B4-BE49-F238E27FC236}">
                  <a16:creationId xmlns:a16="http://schemas.microsoft.com/office/drawing/2014/main" xmlns=""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xmlns="" id="{639CC407-68A2-4771-B63A-C733D549E9E1}"/>
                </a:ext>
              </a:extLst>
            </p:cNvPr>
            <p:cNvSpPr txBox="1"/>
            <p:nvPr/>
          </p:nvSpPr>
          <p:spPr>
            <a:xfrm>
              <a:off x="1507253" y="1662289"/>
              <a:ext cx="331596" cy="400110"/>
            </a:xfrm>
            <a:prstGeom prst="rect">
              <a:avLst/>
            </a:prstGeom>
            <a:noFill/>
          </p:spPr>
          <p:txBody>
            <a:bodyPr wrap="square" rtlCol="0">
              <a:spAutoFit/>
            </a:bodyPr>
            <a:lstStyle/>
            <a:p>
              <a:r>
                <a:rPr lang="vi-VN" sz="2000">
                  <a:latin typeface="+mn-lt"/>
                </a:rPr>
                <a:t>A</a:t>
              </a:r>
              <a:endParaRPr lang="vi-VN" sz="2000" dirty="0">
                <a:latin typeface="+mn-lt"/>
              </a:endParaRPr>
            </a:p>
          </p:txBody>
        </p:sp>
        <p:sp>
          <p:nvSpPr>
            <p:cNvPr id="4" name="TextBox 3">
              <a:extLst>
                <a:ext uri="{FF2B5EF4-FFF2-40B4-BE49-F238E27FC236}">
                  <a16:creationId xmlns:a16="http://schemas.microsoft.com/office/drawing/2014/main" xmlns="" id="{B0BD5395-1D3D-4237-91E3-4DFE2DED8988}"/>
                </a:ext>
              </a:extLst>
            </p:cNvPr>
            <p:cNvSpPr txBox="1"/>
            <p:nvPr/>
          </p:nvSpPr>
          <p:spPr>
            <a:xfrm>
              <a:off x="4687557" y="1662289"/>
              <a:ext cx="331596" cy="400110"/>
            </a:xfrm>
            <a:prstGeom prst="rect">
              <a:avLst/>
            </a:prstGeom>
            <a:noFill/>
          </p:spPr>
          <p:txBody>
            <a:bodyPr wrap="square" rtlCol="0">
              <a:spAutoFit/>
            </a:bodyPr>
            <a:lstStyle/>
            <a:p>
              <a:r>
                <a:rPr lang="vi-VN" sz="2000" dirty="0">
                  <a:latin typeface="+mn-lt"/>
                </a:rPr>
                <a:t>B</a:t>
              </a:r>
            </a:p>
          </p:txBody>
        </p:sp>
      </p:grpSp>
      <p:sp>
        <p:nvSpPr>
          <p:cNvPr id="6" name="TextBox 5">
            <a:extLst>
              <a:ext uri="{FF2B5EF4-FFF2-40B4-BE49-F238E27FC236}">
                <a16:creationId xmlns:a16="http://schemas.microsoft.com/office/drawing/2014/main" xmlns="" id="{8185FB34-D233-4001-AB73-D7A2B3FF7AC7}"/>
              </a:ext>
            </a:extLst>
          </p:cNvPr>
          <p:cNvSpPr txBox="1"/>
          <p:nvPr/>
        </p:nvSpPr>
        <p:spPr>
          <a:xfrm>
            <a:off x="571482" y="997537"/>
            <a:ext cx="571503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xmlns="" id="{83EF851C-71D2-4EC2-A270-9A5DCB4E8CC9}"/>
              </a:ext>
            </a:extLst>
          </p:cNvPr>
          <p:cNvCxnSpPr/>
          <p:nvPr/>
        </p:nvCxnSpPr>
        <p:spPr>
          <a:xfrm>
            <a:off x="3064747" y="2421653"/>
            <a:ext cx="364253" cy="1034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52A08BA-1D7F-467C-B196-42AB7076DDA8}"/>
              </a:ext>
            </a:extLst>
          </p:cNvPr>
          <p:cNvCxnSpPr>
            <a:cxnSpLocks/>
          </p:cNvCxnSpPr>
          <p:nvPr/>
        </p:nvCxnSpPr>
        <p:spPr>
          <a:xfrm flipV="1">
            <a:off x="3087356" y="235131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B9EC644-D335-4D52-9693-765462BD3F66}"/>
              </a:ext>
            </a:extLst>
          </p:cNvPr>
          <p:cNvCxnSpPr>
            <a:cxnSpLocks/>
          </p:cNvCxnSpPr>
          <p:nvPr/>
        </p:nvCxnSpPr>
        <p:spPr>
          <a:xfrm flipV="1">
            <a:off x="3087356" y="286880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xmlns=""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xmlns=""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xmlns=""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xmlns=""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xmlns=""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xmlns=""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xmlns=""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xmlns=""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xmlns=""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xmlns=""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xmlns=""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xmlns=""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xmlns=""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xmlns=""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xmlns=""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xmlns=""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xmlns=""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xmlns=""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xmlns=""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xmlns=""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xmlns=""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xmlns=""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xmlns=""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xmlns=""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xmlns=""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xmlns=""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xmlns=""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xmlns=""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xmlns=""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xmlns=""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xmlns=""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xmlns=""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xmlns=""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UTM Cookies" panose="02040603050506020204" pitchFamily="18" charset="0"/>
              </a:rPr>
              <a:t>NÓI VỀ QUÊ HƯƠNG, ĐẤT NƯỚC EM</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xmlns="" id="{4D3AA807-2DCC-48E4-AC94-AB911CA05AD3}"/>
              </a:ext>
            </a:extLst>
          </p:cNvPr>
          <p:cNvSpPr txBox="1"/>
          <p:nvPr/>
        </p:nvSpPr>
        <p:spPr>
          <a:xfrm>
            <a:off x="1578603" y="1394819"/>
            <a:ext cx="4939549"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1. </a:t>
            </a:r>
            <a:r>
              <a:rPr lang="vi-VN" dirty="0">
                <a:latin typeface="UTM Avo" panose="02040603050506020204"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xmlns=""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xmlns=""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xmlns=""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xmlns=""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xmlns="" id="{DF9953F9-3B32-40AC-BB0B-9283C1CBE4D4}"/>
              </a:ext>
            </a:extLst>
          </p:cNvPr>
          <p:cNvSpPr txBox="1"/>
          <p:nvPr/>
        </p:nvSpPr>
        <p:spPr>
          <a:xfrm>
            <a:off x="339848" y="1960866"/>
            <a:ext cx="2482603" cy="1872436"/>
          </a:xfrm>
          <a:prstGeom prst="rect">
            <a:avLst/>
          </a:prstGeom>
          <a:noFill/>
        </p:spPr>
        <p:txBody>
          <a:bodyPr wrap="square" rtlCol="0">
            <a:spAutoFit/>
          </a:bodyPr>
          <a:lstStyle/>
          <a:p>
            <a:pPr algn="just">
              <a:lnSpc>
                <a:spcPct val="120000"/>
              </a:lnSpc>
            </a:pPr>
            <a:r>
              <a:rPr lang="vi-VN" dirty="0">
                <a:solidFill>
                  <a:schemeClr val="accent6">
                    <a:lumMod val="75000"/>
                  </a:schemeClr>
                </a:solidFill>
                <a:latin typeface="UTM Avo" panose="02040603050506020204" pitchFamily="18" charset="0"/>
              </a:rPr>
              <a:t>G: </a:t>
            </a:r>
            <a:r>
              <a:rPr lang="vi-VN" dirty="0">
                <a:latin typeface="UTM Avo" panose="02040603050506020204" pitchFamily="18" charset="0"/>
              </a:rPr>
              <a:t>- Quê hương em hoặc nơi em sống có điều gì thú vị? (cảnh vật, hoạt động, những sản phẩm đặc biệt,...</a:t>
            </a:r>
          </a:p>
          <a:p>
            <a:pPr algn="just">
              <a:lnSpc>
                <a:spcPct val="120000"/>
              </a:lnSpc>
            </a:pPr>
            <a:r>
              <a:rPr lang="vi-VN" dirty="0">
                <a:latin typeface="UTM Avo" panose="02040603050506020204" pitchFamily="18" charset="0"/>
              </a:rPr>
              <a:t>     - Em có tình cảm như thế nào với nơi đó?</a:t>
            </a:r>
          </a:p>
        </p:txBody>
      </p:sp>
      <p:sp>
        <p:nvSpPr>
          <p:cNvPr id="20" name="TextBox 19">
            <a:extLst>
              <a:ext uri="{FF2B5EF4-FFF2-40B4-BE49-F238E27FC236}">
                <a16:creationId xmlns:a16="http://schemas.microsoft.com/office/drawing/2014/main" xmlns="" id="{3C381C74-7ACD-45E8-9A2E-B0568D8B7B06}"/>
              </a:ext>
            </a:extLst>
          </p:cNvPr>
          <p:cNvSpPr txBox="1"/>
          <p:nvPr/>
        </p:nvSpPr>
        <p:spPr>
          <a:xfrm>
            <a:off x="555346" y="3907491"/>
            <a:ext cx="5883426"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2. </a:t>
            </a:r>
            <a:r>
              <a:rPr lang="vi-VN" dirty="0">
                <a:latin typeface="UTM Avo" panose="02040603050506020204"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xmlns=""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xmlns="" id="{5BF60F04-36B4-45A2-B1D1-F13D064BD417}"/>
              </a:ext>
            </a:extLst>
          </p:cNvPr>
          <p:cNvSpPr txBox="1"/>
          <p:nvPr/>
        </p:nvSpPr>
        <p:spPr>
          <a:xfrm>
            <a:off x="1520568" y="1356213"/>
            <a:ext cx="5141490" cy="323165"/>
          </a:xfrm>
          <a:prstGeom prst="rect">
            <a:avLst/>
          </a:prstGeom>
          <a:noFill/>
        </p:spPr>
        <p:txBody>
          <a:bodyPr wrap="square" rtlCol="0">
            <a:spAutoFit/>
          </a:bodyPr>
          <a:lstStyle/>
          <a:p>
            <a:r>
              <a:rPr lang="vi-VN" sz="1500" dirty="0">
                <a:latin typeface="UTM Avo" panose="02040603050506020204" pitchFamily="18" charset="0"/>
              </a:rPr>
              <a:t>Em biết những gì về Thủ đô Hà Nội?</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xmlns=""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xmlns=""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48888" y="2139862"/>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xmlns=""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xmlns=""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xmlns=""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Kid go to school vector illustration isolated Premium Vector">
              <a:extLst>
                <a:ext uri="{FF2B5EF4-FFF2-40B4-BE49-F238E27FC236}">
                  <a16:creationId xmlns:a16="http://schemas.microsoft.com/office/drawing/2014/main" xmlns=""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xmlns=""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Kid go to school vector illustration isolated Premium Vector">
              <a:extLst>
                <a:ext uri="{FF2B5EF4-FFF2-40B4-BE49-F238E27FC236}">
                  <a16:creationId xmlns:a16="http://schemas.microsoft.com/office/drawing/2014/main" xmlns=""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xmlns=""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xmlns=""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xmlns=""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xmlns=""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xmlns=""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1FA16E6D-78E6-4951-9D41-21DB5A7C5B4F}"/>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xmlns="" id="{2C713205-79CE-43B4-B60A-CFA261386F8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xmlns="" id="{F2398219-8CB4-44E7-B2A0-7086997F29A4}"/>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xmlns="" id="{88D35578-ECCC-4E8A-8445-BFCFBFB007D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31248" y="999881"/>
            <a:ext cx="6200179" cy="2282933"/>
          </a:xfrm>
          <a:prstGeom prst="rect">
            <a:avLst/>
          </a:prstGeom>
          <a:noFill/>
        </p:spPr>
        <p:txBody>
          <a:bodyPr wrap="square" rtlCol="0">
            <a:spAutoFit/>
          </a:bodyPr>
          <a:lstStyle/>
          <a:p>
            <a:pPr indent="171450" algn="just">
              <a:lnSpc>
                <a:spcPct val="120000"/>
              </a:lnSpc>
            </a:pPr>
            <a:r>
              <a:rPr lang="vi-VN" sz="12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vi-VN" sz="1200" dirty="0">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vi-VN" sz="12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1941376" y="63811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HỒ GƯƠM</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96" y="996357"/>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8596" y="1458445"/>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31248" y="999881"/>
            <a:ext cx="6200179" cy="2282933"/>
          </a:xfrm>
          <a:prstGeom prst="rect">
            <a:avLst/>
          </a:prstGeom>
          <a:noFill/>
        </p:spPr>
        <p:txBody>
          <a:bodyPr wrap="square" rtlCol="0">
            <a:spAutoFit/>
          </a:bodyPr>
          <a:lstStyle/>
          <a:p>
            <a:pPr indent="171450" algn="just">
              <a:lnSpc>
                <a:spcPct val="120000"/>
              </a:lnSpc>
            </a:pPr>
            <a:r>
              <a:rPr lang="vi-VN" sz="1200" dirty="0">
                <a:latin typeface="UTM Avo" panose="02040603050506020204" pitchFamily="18" charset="0"/>
              </a:rPr>
              <a:t>Nhà tôi ở Hà Nội, cách Hồ Gươm không xa. Từ trên cao nhìn xuống, mặt hồ như một chiếc gương </a:t>
            </a:r>
            <a:r>
              <a:rPr lang="vi-VN" sz="1200" b="1" dirty="0">
                <a:solidFill>
                  <a:srgbClr val="FF0000"/>
                </a:solidFill>
                <a:latin typeface="UTM Avo" panose="02040603050506020204" pitchFamily="18" charset="0"/>
              </a:rPr>
              <a:t>bầu dục </a:t>
            </a:r>
            <a:r>
              <a:rPr lang="vi-VN" sz="1200" dirty="0">
                <a:latin typeface="UTM Avo" panose="02040603050506020204" pitchFamily="18" charset="0"/>
              </a:rPr>
              <a:t>lớn, sáng </a:t>
            </a:r>
            <a:r>
              <a:rPr lang="vi-VN" sz="1200" b="1" dirty="0">
                <a:solidFill>
                  <a:srgbClr val="FF0000"/>
                </a:solidFill>
                <a:latin typeface="UTM Avo" panose="02040603050506020204" pitchFamily="18" charset="0"/>
              </a:rPr>
              <a:t>long lanh</a:t>
            </a:r>
            <a:r>
              <a:rPr lang="vi-VN" sz="1200" dirty="0">
                <a:latin typeface="UTM Avo" panose="02040603050506020204" pitchFamily="18" charset="0"/>
              </a:rPr>
              <a:t>.</a:t>
            </a:r>
          </a:p>
          <a:p>
            <a:pPr indent="171450" algn="just">
              <a:lnSpc>
                <a:spcPct val="120000"/>
              </a:lnSpc>
            </a:pPr>
            <a:r>
              <a:rPr lang="vi-VN" sz="1200" dirty="0">
                <a:latin typeface="UTM Avo" panose="02040603050506020204" pitchFamily="18" charset="0"/>
              </a:rPr>
              <a:t>Cầu Thê Húc màu son, cong cong như con tôm, dẫn vào đền Ngọc Sơn. Mái đền lấp ló bên gốc đa già, rễ lá </a:t>
            </a:r>
            <a:r>
              <a:rPr lang="vi-VN" sz="1200" b="1" dirty="0">
                <a:solidFill>
                  <a:srgbClr val="FF0000"/>
                </a:solidFill>
                <a:latin typeface="UTM Avo" panose="02040603050506020204" pitchFamily="18" charset="0"/>
              </a:rPr>
              <a:t>xum xuê</a:t>
            </a:r>
            <a:r>
              <a:rPr lang="vi-VN" sz="1200" dirty="0">
                <a:latin typeface="UTM Avo" panose="02040603050506020204" pitchFamily="18" charset="0"/>
              </a:rPr>
              <a:t>. Xa một chút là Tháp Rùa, tường rêu </a:t>
            </a:r>
            <a:r>
              <a:rPr lang="vi-VN" sz="1200" b="1" dirty="0">
                <a:solidFill>
                  <a:srgbClr val="FF0000"/>
                </a:solidFill>
                <a:latin typeface="UTM Avo" panose="02040603050506020204" pitchFamily="18" charset="0"/>
              </a:rPr>
              <a:t>cổ kính</a:t>
            </a:r>
            <a:r>
              <a:rPr lang="vi-VN" sz="1200" dirty="0">
                <a:latin typeface="UTM Avo" panose="02040603050506020204" pitchFamily="18" charset="0"/>
              </a:rPr>
              <a:t>. Tháp xây trên gò đất giữa hồ, cỏ mọc </a:t>
            </a:r>
            <a:r>
              <a:rPr lang="vi-VN" sz="1200" b="1" dirty="0">
                <a:solidFill>
                  <a:srgbClr val="FF0000"/>
                </a:solidFill>
                <a:latin typeface="UTM Avo" panose="02040603050506020204" pitchFamily="18" charset="0"/>
              </a:rPr>
              <a:t>xanh um</a:t>
            </a:r>
            <a:r>
              <a:rPr lang="vi-VN" sz="1200" dirty="0">
                <a:latin typeface="UTM Avo" panose="02040603050506020204" pitchFamily="18" charset="0"/>
              </a:rPr>
              <a:t>.</a:t>
            </a:r>
          </a:p>
          <a:p>
            <a:pPr indent="171450" algn="just">
              <a:lnSpc>
                <a:spcPct val="120000"/>
              </a:lnSpc>
            </a:pPr>
            <a:r>
              <a:rPr lang="vi-VN" sz="12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a:t>
            </a:r>
            <a:r>
              <a:rPr lang="vi-VN" sz="1200" b="1" dirty="0">
                <a:solidFill>
                  <a:srgbClr val="FF0000"/>
                </a:solidFill>
                <a:latin typeface="UTM Avo" panose="02040603050506020204" pitchFamily="18" charset="0"/>
              </a:rPr>
              <a:t>ngân nga </a:t>
            </a:r>
            <a:r>
              <a:rPr lang="vi-VN" sz="1200" dirty="0">
                <a:latin typeface="UTM Avo" panose="02040603050506020204" pitchFamily="18" charset="0"/>
              </a:rPr>
              <a:t>trong gió. Tôi thầm nghĩ: không biết có phải rùa đã từng ngậm thanh kiếm của vua Lê thắng giặc đó không?</a:t>
            </a:r>
          </a:p>
          <a:p>
            <a:pPr indent="171450" algn="r">
              <a:lnSpc>
                <a:spcPct val="12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1941376" y="63811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HỒ GƯƠM</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96" y="996357"/>
            <a:ext cx="304770" cy="288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8596" y="1458445"/>
            <a:ext cx="288000" cy="288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Tree>
    <p:custDataLst>
      <p:tags r:id="rId1"/>
    </p:custDataLst>
    <p:extLst>
      <p:ext uri="{BB962C8B-B14F-4D97-AF65-F5344CB8AC3E}">
        <p14:creationId xmlns:p14="http://schemas.microsoft.com/office/powerpoint/2010/main" val="18940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xmlns=""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Hồ Gươm</a:t>
            </a:r>
            <a:endParaRPr lang="vi-VN" sz="1800" dirty="0"/>
          </a:p>
        </p:txBody>
      </p:sp>
      <p:sp>
        <p:nvSpPr>
          <p:cNvPr id="6" name="Oval 5">
            <a:extLst>
              <a:ext uri="{FF2B5EF4-FFF2-40B4-BE49-F238E27FC236}">
                <a16:creationId xmlns:a16="http://schemas.microsoft.com/office/drawing/2014/main" xmlns=""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xmlns="" id="{21F1432A-BE85-4E86-9EFF-105953948C84}"/>
              </a:ext>
            </a:extLst>
          </p:cNvPr>
          <p:cNvSpPr txBox="1"/>
          <p:nvPr/>
        </p:nvSpPr>
        <p:spPr>
          <a:xfrm>
            <a:off x="1893790" y="1346205"/>
            <a:ext cx="4503986" cy="646331"/>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còn gọi là hồ Hoàn Kiếm, ở Thủ đô Hà Nội.</a:t>
            </a:r>
            <a:endParaRPr lang="en-US" sz="1800" dirty="0">
              <a:solidFill>
                <a:schemeClr val="accent6">
                  <a:lumMod val="50000"/>
                </a:schemeClr>
              </a:solidFill>
              <a:latin typeface="UTM Avo" panose="02040603050506020204" pitchFamily="18" charset="0"/>
            </a:endParaRPr>
          </a:p>
        </p:txBody>
      </p:sp>
      <p:sp>
        <p:nvSpPr>
          <p:cNvPr id="14" name="Rectangle 13">
            <a:extLst>
              <a:ext uri="{FF2B5EF4-FFF2-40B4-BE49-F238E27FC236}">
                <a16:creationId xmlns:a16="http://schemas.microsoft.com/office/drawing/2014/main" xmlns="" id="{6231AED4-BF10-4993-B1C5-5377C3209A2C}"/>
              </a:ext>
            </a:extLst>
          </p:cNvPr>
          <p:cNvSpPr/>
          <p:nvPr/>
        </p:nvSpPr>
        <p:spPr>
          <a:xfrm>
            <a:off x="635794" y="3917455"/>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Cổ kính</a:t>
            </a:r>
            <a:endParaRPr lang="vi-VN" sz="1800" dirty="0"/>
          </a:p>
        </p:txBody>
      </p:sp>
      <p:sp>
        <p:nvSpPr>
          <p:cNvPr id="15" name="Oval 14">
            <a:extLst>
              <a:ext uri="{FF2B5EF4-FFF2-40B4-BE49-F238E27FC236}">
                <a16:creationId xmlns:a16="http://schemas.microsoft.com/office/drawing/2014/main" xmlns="" id="{275D6F96-67B9-4FB5-8B92-2BC2A3F22885}"/>
              </a:ext>
            </a:extLst>
          </p:cNvPr>
          <p:cNvSpPr/>
          <p:nvPr/>
        </p:nvSpPr>
        <p:spPr>
          <a:xfrm>
            <a:off x="726175" y="4054884"/>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xmlns="" id="{5B42D5D3-88EA-4F35-886E-E862639836F5}"/>
              </a:ext>
            </a:extLst>
          </p:cNvPr>
          <p:cNvSpPr txBox="1"/>
          <p:nvPr/>
        </p:nvSpPr>
        <p:spPr>
          <a:xfrm>
            <a:off x="1842577" y="3997200"/>
            <a:ext cx="4785148" cy="369332"/>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cổ và trang nghiêm.</a:t>
            </a:r>
            <a:endParaRPr lang="en-US" sz="1800" dirty="0">
              <a:solidFill>
                <a:schemeClr val="accent6">
                  <a:lumMod val="50000"/>
                </a:schemeClr>
              </a:solidFill>
              <a:latin typeface="UTM Avo" panose="02040603050506020204" pitchFamily="18" charset="0"/>
            </a:endParaRPr>
          </a:p>
        </p:txBody>
      </p:sp>
      <p:pic>
        <p:nvPicPr>
          <p:cNvPr id="2050" name="Picture 2" descr="Vẻ đẹp Hồ Gươm những ngày hoa gạo nở">
            <a:extLst>
              <a:ext uri="{FF2B5EF4-FFF2-40B4-BE49-F238E27FC236}">
                <a16:creationId xmlns:a16="http://schemas.microsoft.com/office/drawing/2014/main" xmlns=""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2" y="1971839"/>
            <a:ext cx="2878395" cy="1922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xmlns=""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3677696" y="1971839"/>
            <a:ext cx="2629701" cy="1922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xmlns="" id="{C33E36AB-714E-4BC3-850C-E6AC6384CFB5}"/>
              </a:ext>
            </a:extLst>
          </p:cNvPr>
          <p:cNvSpPr txBox="1"/>
          <p:nvPr/>
        </p:nvSpPr>
        <p:spPr>
          <a:xfrm>
            <a:off x="1666396" y="1366970"/>
            <a:ext cx="481251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Bài văn tả những cảnh đẹp nào ở Hồ Gươm?</a:t>
            </a:r>
          </a:p>
        </p:txBody>
      </p:sp>
      <p:sp>
        <p:nvSpPr>
          <p:cNvPr id="39" name="TextBox 38">
            <a:extLst>
              <a:ext uri="{FF2B5EF4-FFF2-40B4-BE49-F238E27FC236}">
                <a16:creationId xmlns:a16="http://schemas.microsoft.com/office/drawing/2014/main" xmlns="" id="{2B3AFC8E-C57A-43EE-8979-915DE9407EC4}"/>
              </a:ext>
            </a:extLst>
          </p:cNvPr>
          <p:cNvSpPr txBox="1"/>
          <p:nvPr/>
        </p:nvSpPr>
        <p:spPr>
          <a:xfrm>
            <a:off x="249415" y="1707011"/>
            <a:ext cx="6422691"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Bài văn tả Hồ Gươm, đền Ngọc Sơn, cầu Thê Húc, Tháp Rùa.</a:t>
            </a:r>
          </a:p>
        </p:txBody>
      </p:sp>
      <p:sp>
        <p:nvSpPr>
          <p:cNvPr id="41" name="TextBox 40">
            <a:extLst>
              <a:ext uri="{FF2B5EF4-FFF2-40B4-BE49-F238E27FC236}">
                <a16:creationId xmlns:a16="http://schemas.microsoft.com/office/drawing/2014/main" xmlns="" id="{65DB8623-FACE-4087-9DF3-725BA15FE9F7}"/>
              </a:ext>
            </a:extLst>
          </p:cNvPr>
          <p:cNvSpPr txBox="1"/>
          <p:nvPr/>
        </p:nvSpPr>
        <p:spPr>
          <a:xfrm>
            <a:off x="492369" y="3562711"/>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Cầu Thê Húc được miêu tả như thế nào?</a:t>
            </a:r>
          </a:p>
        </p:txBody>
      </p:sp>
      <p:sp>
        <p:nvSpPr>
          <p:cNvPr id="42" name="TextBox 41">
            <a:extLst>
              <a:ext uri="{FF2B5EF4-FFF2-40B4-BE49-F238E27FC236}">
                <a16:creationId xmlns:a16="http://schemas.microsoft.com/office/drawing/2014/main" xmlns="" id="{415218F8-96B8-4DE9-93EE-7BCE81EB426F}"/>
              </a:ext>
            </a:extLst>
          </p:cNvPr>
          <p:cNvSpPr txBox="1"/>
          <p:nvPr/>
        </p:nvSpPr>
        <p:spPr>
          <a:xfrm>
            <a:off x="555888" y="3920583"/>
            <a:ext cx="5809743"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Cầu Thê Húc có màu son, cong cong như con tôm, dẫn vào đền Ngọc Sơn.</a:t>
            </a:r>
            <a:endParaRPr lang="vi-VN" sz="1600" dirty="0">
              <a:solidFill>
                <a:srgbClr val="FF0000"/>
              </a:solidFill>
              <a:latin typeface="UTM Avo" panose="02040603050506020204" pitchFamily="18" charset="0"/>
            </a:endParaRPr>
          </a:p>
        </p:txBody>
      </p:sp>
      <p:pic>
        <p:nvPicPr>
          <p:cNvPr id="9" name="Picture 8">
            <a:extLst>
              <a:ext uri="{FF2B5EF4-FFF2-40B4-BE49-F238E27FC236}">
                <a16:creationId xmlns:a16="http://schemas.microsoft.com/office/drawing/2014/main" xmlns=""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xmlns=""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401935" y="2117367"/>
            <a:ext cx="2682910" cy="1483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xmlns=""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753" y="2119496"/>
            <a:ext cx="3315601" cy="1476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1985C3-9D5B-4D5A-A62A-49D5302C9A5D}"/>
              </a:ext>
            </a:extLst>
          </p:cNvPr>
          <p:cNvSpPr txBox="1"/>
          <p:nvPr/>
        </p:nvSpPr>
        <p:spPr>
          <a:xfrm>
            <a:off x="540981" y="442522"/>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1 – 2 câu giới thiệu về Tháp Rùa.</a:t>
            </a:r>
          </a:p>
        </p:txBody>
      </p:sp>
      <p:sp>
        <p:nvSpPr>
          <p:cNvPr id="4" name="TextBox 3">
            <a:extLst>
              <a:ext uri="{FF2B5EF4-FFF2-40B4-BE49-F238E27FC236}">
                <a16:creationId xmlns:a16="http://schemas.microsoft.com/office/drawing/2014/main" xmlns="" id="{907D6A3A-38EF-42B0-9AFE-1350491282F6}"/>
              </a:ext>
            </a:extLst>
          </p:cNvPr>
          <p:cNvSpPr txBox="1"/>
          <p:nvPr/>
        </p:nvSpPr>
        <p:spPr>
          <a:xfrm>
            <a:off x="329803" y="810554"/>
            <a:ext cx="2656231" cy="151733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xmlns=""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3076469" y="886604"/>
            <a:ext cx="2961752" cy="1637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CB7F797-DA84-40F8-8E2D-C8087B1652BA}"/>
              </a:ext>
            </a:extLst>
          </p:cNvPr>
          <p:cNvSpPr txBox="1"/>
          <p:nvPr/>
        </p:nvSpPr>
        <p:spPr>
          <a:xfrm>
            <a:off x="443824" y="2524251"/>
            <a:ext cx="597035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xmlns="" id="{F7C8C8D2-FCFD-4AEE-9106-2509EC147856}"/>
              </a:ext>
            </a:extLst>
          </p:cNvPr>
          <p:cNvSpPr txBox="1"/>
          <p:nvPr/>
        </p:nvSpPr>
        <p:spPr>
          <a:xfrm>
            <a:off x="460688" y="2917179"/>
            <a:ext cx="3058202" cy="177458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Khi thấy rùa hiện lên trên mặt hồ, tác giả đã nghĩ </a:t>
            </a:r>
            <a:r>
              <a:rPr lang="vi-VN" sz="1500" dirty="0">
                <a:solidFill>
                  <a:srgbClr val="FF0000"/>
                </a:solidFill>
                <a:latin typeface="UTM Avo" panose="02040603050506020204"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xmlns=""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375" y="2923414"/>
            <a:ext cx="2266217" cy="177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3544</TotalTime>
  <Words>803</Words>
  <Application>Microsoft Office PowerPoint</Application>
  <PresentationFormat>Custom</PresentationFormat>
  <Paragraphs>75</Paragraphs>
  <Slides>18</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Wingdings</vt:lpstr>
      <vt:lpstr>HP001 4 hàng</vt:lpstr>
      <vt:lpstr>HP001</vt:lpstr>
      <vt:lpstr>Calibri</vt:lpstr>
      <vt:lpstr>UTM Cookies</vt:lpstr>
      <vt:lpstr>Calibri Light</vt:lpstr>
      <vt:lpstr>Montserrat</vt:lpstr>
      <vt:lpstr>UTM Avo</vt:lpstr>
      <vt:lpstr>Kalam</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SKY</cp:lastModifiedBy>
  <cp:revision>239</cp:revision>
  <dcterms:modified xsi:type="dcterms:W3CDTF">2022-05-13T09:01:33Z</dcterms:modified>
</cp:coreProperties>
</file>