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89" r:id="rId2"/>
    <p:sldId id="277" r:id="rId3"/>
    <p:sldId id="279" r:id="rId4"/>
    <p:sldId id="278" r:id="rId5"/>
    <p:sldId id="265" r:id="rId6"/>
    <p:sldId id="281" r:id="rId7"/>
    <p:sldId id="282" r:id="rId8"/>
    <p:sldId id="286" r:id="rId9"/>
    <p:sldId id="283" r:id="rId10"/>
    <p:sldId id="272" r:id="rId11"/>
    <p:sldId id="287" r:id="rId12"/>
    <p:sldId id="288" r:id="rId13"/>
    <p:sldId id="274" r:id="rId14"/>
    <p:sldId id="280" r:id="rId15"/>
  </p:sldIdLst>
  <p:sldSz cx="9144000" cy="6858000" type="screen4x3"/>
  <p:notesSz cx="6858000" cy="9144000"/>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0D26AF-5A2D-44CE-AF86-4EE17616D349}" type="datetimeFigureOut">
              <a:rPr lang="en-US" smtClean="0"/>
              <a:pPr/>
              <a:t>5/7/2019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10D4EA-BC6C-45B6-B003-0002C148D327}" type="slidenum">
              <a:rPr lang="en-US" smtClean="0"/>
              <a:pPr/>
              <a:t>‹#›</a:t>
            </a:fld>
            <a:endParaRPr lang="en-US"/>
          </a:p>
        </p:txBody>
      </p:sp>
    </p:spTree>
    <p:extLst>
      <p:ext uri="{BB962C8B-B14F-4D97-AF65-F5344CB8AC3E}">
        <p14:creationId xmlns:p14="http://schemas.microsoft.com/office/powerpoint/2010/main" xmlns="" val="27428539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5/7/2019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gif"/><Relationship Id="rId3" Type="http://schemas.openxmlformats.org/officeDocument/2006/relationships/image" Target="../media/image2.gif"/><Relationship Id="rId7" Type="http://schemas.openxmlformats.org/officeDocument/2006/relationships/image" Target="../media/image6.gif"/><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gif"/><Relationship Id="rId5" Type="http://schemas.openxmlformats.org/officeDocument/2006/relationships/image" Target="../media/image4.gif"/><Relationship Id="rId10" Type="http://schemas.openxmlformats.org/officeDocument/2006/relationships/image" Target="../media/image9.gif"/><Relationship Id="rId4" Type="http://schemas.openxmlformats.org/officeDocument/2006/relationships/image" Target="../media/image3.gif"/><Relationship Id="rId9" Type="http://schemas.openxmlformats.org/officeDocument/2006/relationships/image" Target="../media/image8.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vi.wikipedia.org/wiki/Ph%C3%A1p" TargetMode="External"/><Relationship Id="rId2" Type="http://schemas.openxmlformats.org/officeDocument/2006/relationships/image" Target="../media/image10.jpeg"/><Relationship Id="rId1" Type="http://schemas.openxmlformats.org/officeDocument/2006/relationships/slideLayout" Target="../slideLayouts/slideLayout7.xml"/><Relationship Id="rId6" Type="http://schemas.openxmlformats.org/officeDocument/2006/relationships/hyperlink" Target="https://vi.wikipedia.org/wiki/Kh%C3%B4ng_gia_%C4%91%C3%ACnh" TargetMode="External"/><Relationship Id="rId5" Type="http://schemas.openxmlformats.org/officeDocument/2006/relationships/hyperlink" Target="https://vi.wikipedia.org/wiki/Trong_gia_%C4%91%C3%ACnh" TargetMode="External"/><Relationship Id="rId4" Type="http://schemas.openxmlformats.org/officeDocument/2006/relationships/hyperlink" Target="https://vi.wikipedia.org/w/index.php?title=Romain_Kalbris&amp;action=edit&amp;redlink=1"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vi.wikipedia.org/wiki/Hector_Malot" TargetMode="External"/><Relationship Id="rId2" Type="http://schemas.openxmlformats.org/officeDocument/2006/relationships/image" Target="../media/image12.jpeg"/><Relationship Id="rId1" Type="http://schemas.openxmlformats.org/officeDocument/2006/relationships/slideLayout" Target="../slideLayouts/slideLayout7.xml"/><Relationship Id="rId4" Type="http://schemas.openxmlformats.org/officeDocument/2006/relationships/hyperlink" Target="https://vi.wikipedia.org/wiki/1878"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WordArt 6" descr="hd2"/>
          <p:cNvSpPr>
            <a:spLocks noChangeArrowheads="1" noChangeShapeType="1" noTextEdit="1"/>
          </p:cNvSpPr>
          <p:nvPr/>
        </p:nvSpPr>
        <p:spPr bwMode="auto">
          <a:xfrm>
            <a:off x="838200" y="990600"/>
            <a:ext cx="4114800" cy="3810000"/>
          </a:xfrm>
          <a:prstGeom prst="rect">
            <a:avLst/>
          </a:prstGeom>
        </p:spPr>
        <p:txBody>
          <a:bodyPr wrap="none" fromWordArt="1">
            <a:prstTxWarp prst="textSlantUp">
              <a:avLst>
                <a:gd name="adj" fmla="val 21542"/>
              </a:avLst>
            </a:prstTxWarp>
          </a:bodyPr>
          <a:lstStyle/>
          <a:p>
            <a:pPr algn="ctr"/>
            <a:r>
              <a:rPr lang="en-US" sz="3600" kern="10">
                <a:ln w="12700">
                  <a:solidFill>
                    <a:srgbClr val="0000FF"/>
                  </a:solidFill>
                  <a:round/>
                  <a:headEnd/>
                  <a:tailEnd/>
                </a:ln>
                <a:blipFill dpi="0" rotWithShape="0">
                  <a:blip r:embed="rId3"/>
                  <a:srcRect/>
                  <a:stretch>
                    <a:fillRect/>
                  </a:stretch>
                </a:blipFill>
                <a:effectLst>
                  <a:outerShdw dist="53882" dir="2700000" algn="ctr" rotWithShape="0">
                    <a:srgbClr val="9999FF">
                      <a:alpha val="79999"/>
                    </a:srgbClr>
                  </a:outerShdw>
                </a:effectLst>
                <a:latin typeface="Arial"/>
                <a:cs typeface="Arial"/>
              </a:rPr>
              <a:t>Tiếng Việt</a:t>
            </a:r>
          </a:p>
        </p:txBody>
      </p:sp>
      <p:sp>
        <p:nvSpPr>
          <p:cNvPr id="4" name="WordArt 7" descr="lollipop[1]"/>
          <p:cNvSpPr>
            <a:spLocks noChangeArrowheads="1" noChangeShapeType="1" noTextEdit="1"/>
          </p:cNvSpPr>
          <p:nvPr/>
        </p:nvSpPr>
        <p:spPr bwMode="auto">
          <a:xfrm>
            <a:off x="5991225" y="1520825"/>
            <a:ext cx="1600200" cy="1447800"/>
          </a:xfrm>
          <a:prstGeom prst="rect">
            <a:avLst/>
          </a:prstGeom>
        </p:spPr>
        <p:txBody>
          <a:bodyPr wrap="none" fromWordArt="1">
            <a:prstTxWarp prst="textPlain">
              <a:avLst>
                <a:gd name="adj" fmla="val 50000"/>
              </a:avLst>
            </a:prstTxWarp>
          </a:bodyPr>
          <a:lstStyle/>
          <a:p>
            <a:pPr algn="ctr"/>
            <a:r>
              <a:rPr lang="en-US" sz="3600" kern="10">
                <a:ln w="12700">
                  <a:solidFill>
                    <a:srgbClr val="333399"/>
                  </a:solidFill>
                  <a:round/>
                  <a:headEnd/>
                  <a:tailEnd/>
                </a:ln>
                <a:blipFill dpi="0" rotWithShape="1">
                  <a:blip r:embed="rId4"/>
                  <a:srcRect/>
                  <a:stretch>
                    <a:fillRect/>
                  </a:stretch>
                </a:blipFill>
                <a:latin typeface="VNI-Revue"/>
              </a:rPr>
              <a:t>5</a:t>
            </a:r>
          </a:p>
        </p:txBody>
      </p:sp>
      <p:pic>
        <p:nvPicPr>
          <p:cNvPr id="5" name="Picture 10" descr="05"/>
          <p:cNvPicPr>
            <a:picLocks noChangeAspect="1" noChangeArrowheads="1" noCrop="1"/>
          </p:cNvPicPr>
          <p:nvPr/>
        </p:nvPicPr>
        <p:blipFill>
          <a:blip r:embed="rId5"/>
          <a:srcRect/>
          <a:stretch>
            <a:fillRect/>
          </a:stretch>
        </p:blipFill>
        <p:spPr bwMode="auto">
          <a:xfrm>
            <a:off x="7362825" y="3236913"/>
            <a:ext cx="1695450" cy="1447800"/>
          </a:xfrm>
          <a:prstGeom prst="rect">
            <a:avLst/>
          </a:prstGeom>
          <a:noFill/>
          <a:ln w="9525">
            <a:noFill/>
            <a:miter lim="800000"/>
            <a:headEnd/>
            <a:tailEnd/>
          </a:ln>
        </p:spPr>
      </p:pic>
      <p:sp>
        <p:nvSpPr>
          <p:cNvPr id="3078" name="WordArt 4"/>
          <p:cNvSpPr>
            <a:spLocks noChangeArrowheads="1" noChangeShapeType="1" noTextEdit="1"/>
          </p:cNvSpPr>
          <p:nvPr/>
        </p:nvSpPr>
        <p:spPr bwMode="auto">
          <a:xfrm>
            <a:off x="685800" y="381000"/>
            <a:ext cx="8172450" cy="903288"/>
          </a:xfrm>
          <a:prstGeom prst="rect">
            <a:avLst/>
          </a:prstGeom>
        </p:spPr>
        <p:txBody>
          <a:bodyPr spcFirstLastPara="1" wrap="none" fromWordArt="1">
            <a:prstTxWarp prst="textArchUp">
              <a:avLst>
                <a:gd name="adj" fmla="val 10800004"/>
              </a:avLst>
            </a:prstTxWarp>
          </a:bodyPr>
          <a:lstStyle/>
          <a:p>
            <a:pPr algn="ctr"/>
            <a:r>
              <a:rPr lang="vi-VN" sz="3600" b="1" kern="10">
                <a:ln w="9525">
                  <a:solidFill>
                    <a:schemeClr val="tx1"/>
                  </a:solidFill>
                  <a:round/>
                  <a:headEnd/>
                  <a:tailEnd/>
                </a:ln>
                <a:solidFill>
                  <a:srgbClr val="92D050"/>
                </a:solidFill>
                <a:effectLst>
                  <a:outerShdw dist="107763" dir="8100000" algn="ctr" rotWithShape="0">
                    <a:srgbClr val="808080">
                      <a:alpha val="50000"/>
                    </a:srgbClr>
                  </a:outerShdw>
                </a:effectLst>
                <a:latin typeface="Arial"/>
                <a:cs typeface="Arial"/>
              </a:rPr>
              <a:t>TRƯỜNG TIỂU HỌC GIA QUẤT</a:t>
            </a:r>
            <a:endParaRPr lang="en-US" sz="3600" b="1" kern="10">
              <a:ln w="9525">
                <a:solidFill>
                  <a:schemeClr val="tx1"/>
                </a:solidFill>
                <a:round/>
                <a:headEnd/>
                <a:tailEnd/>
              </a:ln>
              <a:solidFill>
                <a:srgbClr val="92D050"/>
              </a:solidFill>
              <a:effectLst>
                <a:outerShdw dist="107763" dir="8100000" algn="ctr" rotWithShape="0">
                  <a:srgbClr val="808080">
                    <a:alpha val="50000"/>
                  </a:srgbClr>
                </a:outerShdw>
              </a:effectLst>
              <a:latin typeface="Arial"/>
              <a:cs typeface="Arial"/>
            </a:endParaRPr>
          </a:p>
        </p:txBody>
      </p:sp>
      <p:pic>
        <p:nvPicPr>
          <p:cNvPr id="3079" name="Picture 11" descr="16258966[1]"/>
          <p:cNvPicPr>
            <a:picLocks noChangeAspect="1" noChangeArrowheads="1" noCrop="1"/>
          </p:cNvPicPr>
          <p:nvPr/>
        </p:nvPicPr>
        <p:blipFill>
          <a:blip r:embed="rId6"/>
          <a:srcRect/>
          <a:stretch>
            <a:fillRect/>
          </a:stretch>
        </p:blipFill>
        <p:spPr bwMode="auto">
          <a:xfrm>
            <a:off x="990600" y="533400"/>
            <a:ext cx="476250" cy="476250"/>
          </a:xfrm>
          <a:prstGeom prst="rect">
            <a:avLst/>
          </a:prstGeom>
          <a:noFill/>
          <a:ln w="9525">
            <a:noFill/>
            <a:miter lim="800000"/>
            <a:headEnd/>
            <a:tailEnd/>
          </a:ln>
        </p:spPr>
      </p:pic>
      <p:pic>
        <p:nvPicPr>
          <p:cNvPr id="3080" name="Picture 12" descr="02142214[1]"/>
          <p:cNvPicPr>
            <a:picLocks noChangeAspect="1" noChangeArrowheads="1" noCrop="1"/>
          </p:cNvPicPr>
          <p:nvPr/>
        </p:nvPicPr>
        <p:blipFill>
          <a:blip r:embed="rId7"/>
          <a:srcRect/>
          <a:stretch>
            <a:fillRect/>
          </a:stretch>
        </p:blipFill>
        <p:spPr bwMode="auto">
          <a:xfrm>
            <a:off x="4800600" y="2514600"/>
            <a:ext cx="476250" cy="476250"/>
          </a:xfrm>
          <a:prstGeom prst="rect">
            <a:avLst/>
          </a:prstGeom>
          <a:noFill/>
          <a:ln w="9525">
            <a:noFill/>
            <a:miter lim="800000"/>
            <a:headEnd/>
            <a:tailEnd/>
          </a:ln>
        </p:spPr>
      </p:pic>
      <p:pic>
        <p:nvPicPr>
          <p:cNvPr id="3081" name="Picture 13" descr="02142214[1]"/>
          <p:cNvPicPr>
            <a:picLocks noChangeAspect="1" noChangeArrowheads="1" noCrop="1"/>
          </p:cNvPicPr>
          <p:nvPr/>
        </p:nvPicPr>
        <p:blipFill>
          <a:blip r:embed="rId7"/>
          <a:srcRect/>
          <a:stretch>
            <a:fillRect/>
          </a:stretch>
        </p:blipFill>
        <p:spPr bwMode="auto">
          <a:xfrm>
            <a:off x="2362200" y="5257800"/>
            <a:ext cx="476250" cy="476250"/>
          </a:xfrm>
          <a:prstGeom prst="rect">
            <a:avLst/>
          </a:prstGeom>
          <a:noFill/>
          <a:ln w="9525">
            <a:noFill/>
            <a:miter lim="800000"/>
            <a:headEnd/>
            <a:tailEnd/>
          </a:ln>
        </p:spPr>
      </p:pic>
      <p:pic>
        <p:nvPicPr>
          <p:cNvPr id="3082" name="Picture 14" descr="02142214[1]"/>
          <p:cNvPicPr>
            <a:picLocks noChangeAspect="1" noChangeArrowheads="1" noCrop="1"/>
          </p:cNvPicPr>
          <p:nvPr/>
        </p:nvPicPr>
        <p:blipFill>
          <a:blip r:embed="rId7"/>
          <a:srcRect/>
          <a:stretch>
            <a:fillRect/>
          </a:stretch>
        </p:blipFill>
        <p:spPr bwMode="auto">
          <a:xfrm>
            <a:off x="685800" y="3276600"/>
            <a:ext cx="476250" cy="476250"/>
          </a:xfrm>
          <a:prstGeom prst="rect">
            <a:avLst/>
          </a:prstGeom>
          <a:noFill/>
          <a:ln w="9525">
            <a:noFill/>
            <a:miter lim="800000"/>
            <a:headEnd/>
            <a:tailEnd/>
          </a:ln>
        </p:spPr>
      </p:pic>
      <p:pic>
        <p:nvPicPr>
          <p:cNvPr id="3083" name="Picture 15" descr="16258966[1]"/>
          <p:cNvPicPr>
            <a:picLocks noChangeAspect="1" noChangeArrowheads="1" noCrop="1"/>
          </p:cNvPicPr>
          <p:nvPr/>
        </p:nvPicPr>
        <p:blipFill>
          <a:blip r:embed="rId6"/>
          <a:srcRect/>
          <a:stretch>
            <a:fillRect/>
          </a:stretch>
        </p:blipFill>
        <p:spPr bwMode="auto">
          <a:xfrm>
            <a:off x="2590800" y="2667000"/>
            <a:ext cx="476250" cy="476250"/>
          </a:xfrm>
          <a:prstGeom prst="rect">
            <a:avLst/>
          </a:prstGeom>
          <a:noFill/>
          <a:ln w="9525">
            <a:noFill/>
            <a:miter lim="800000"/>
            <a:headEnd/>
            <a:tailEnd/>
          </a:ln>
        </p:spPr>
      </p:pic>
      <p:pic>
        <p:nvPicPr>
          <p:cNvPr id="3084" name="Picture 16" descr="16258966[1]"/>
          <p:cNvPicPr>
            <a:picLocks noChangeAspect="1" noChangeArrowheads="1" noCrop="1"/>
          </p:cNvPicPr>
          <p:nvPr/>
        </p:nvPicPr>
        <p:blipFill>
          <a:blip r:embed="rId6"/>
          <a:srcRect/>
          <a:stretch>
            <a:fillRect/>
          </a:stretch>
        </p:blipFill>
        <p:spPr bwMode="auto">
          <a:xfrm>
            <a:off x="5334000" y="1219200"/>
            <a:ext cx="476250" cy="476250"/>
          </a:xfrm>
          <a:prstGeom prst="rect">
            <a:avLst/>
          </a:prstGeom>
          <a:noFill/>
          <a:ln w="9525">
            <a:noFill/>
            <a:miter lim="800000"/>
            <a:headEnd/>
            <a:tailEnd/>
          </a:ln>
        </p:spPr>
      </p:pic>
      <p:pic>
        <p:nvPicPr>
          <p:cNvPr id="3085" name="Picture 17" descr="16258966[1]"/>
          <p:cNvPicPr>
            <a:picLocks noChangeAspect="1" noChangeArrowheads="1" noCrop="1"/>
          </p:cNvPicPr>
          <p:nvPr/>
        </p:nvPicPr>
        <p:blipFill>
          <a:blip r:embed="rId6"/>
          <a:srcRect/>
          <a:stretch>
            <a:fillRect/>
          </a:stretch>
        </p:blipFill>
        <p:spPr bwMode="auto">
          <a:xfrm>
            <a:off x="990600" y="5562600"/>
            <a:ext cx="476250" cy="476250"/>
          </a:xfrm>
          <a:prstGeom prst="rect">
            <a:avLst/>
          </a:prstGeom>
          <a:noFill/>
          <a:ln w="9525">
            <a:noFill/>
            <a:miter lim="800000"/>
            <a:headEnd/>
            <a:tailEnd/>
          </a:ln>
        </p:spPr>
      </p:pic>
      <p:pic>
        <p:nvPicPr>
          <p:cNvPr id="3086" name="Picture 18" descr="16258966[1]"/>
          <p:cNvPicPr>
            <a:picLocks noChangeAspect="1" noChangeArrowheads="1" noCrop="1"/>
          </p:cNvPicPr>
          <p:nvPr/>
        </p:nvPicPr>
        <p:blipFill>
          <a:blip r:embed="rId6"/>
          <a:srcRect/>
          <a:stretch>
            <a:fillRect/>
          </a:stretch>
        </p:blipFill>
        <p:spPr bwMode="auto">
          <a:xfrm>
            <a:off x="8382000" y="5181600"/>
            <a:ext cx="476250" cy="476250"/>
          </a:xfrm>
          <a:prstGeom prst="rect">
            <a:avLst/>
          </a:prstGeom>
          <a:noFill/>
          <a:ln w="9525">
            <a:noFill/>
            <a:miter lim="800000"/>
            <a:headEnd/>
            <a:tailEnd/>
          </a:ln>
        </p:spPr>
      </p:pic>
      <p:pic>
        <p:nvPicPr>
          <p:cNvPr id="3087" name="Picture 19" descr="1STAROLL"/>
          <p:cNvPicPr>
            <a:picLocks noChangeAspect="1" noChangeArrowheads="1" noCrop="1"/>
          </p:cNvPicPr>
          <p:nvPr/>
        </p:nvPicPr>
        <p:blipFill>
          <a:blip r:embed="rId8"/>
          <a:srcRect/>
          <a:stretch>
            <a:fillRect/>
          </a:stretch>
        </p:blipFill>
        <p:spPr bwMode="auto">
          <a:xfrm>
            <a:off x="7696200" y="1066800"/>
            <a:ext cx="381000" cy="381000"/>
          </a:xfrm>
          <a:prstGeom prst="rect">
            <a:avLst/>
          </a:prstGeom>
          <a:noFill/>
          <a:ln w="9525">
            <a:noFill/>
            <a:miter lim="800000"/>
            <a:headEnd/>
            <a:tailEnd/>
          </a:ln>
        </p:spPr>
      </p:pic>
      <p:pic>
        <p:nvPicPr>
          <p:cNvPr id="3088" name="Picture 20" descr="1STAROLL"/>
          <p:cNvPicPr>
            <a:picLocks noChangeAspect="1" noChangeArrowheads="1" noCrop="1"/>
          </p:cNvPicPr>
          <p:nvPr/>
        </p:nvPicPr>
        <p:blipFill>
          <a:blip r:embed="rId8"/>
          <a:srcRect/>
          <a:stretch>
            <a:fillRect/>
          </a:stretch>
        </p:blipFill>
        <p:spPr bwMode="auto">
          <a:xfrm>
            <a:off x="3810000" y="1066800"/>
            <a:ext cx="381000" cy="381000"/>
          </a:xfrm>
          <a:prstGeom prst="rect">
            <a:avLst/>
          </a:prstGeom>
          <a:noFill/>
          <a:ln w="9525">
            <a:noFill/>
            <a:miter lim="800000"/>
            <a:headEnd/>
            <a:tailEnd/>
          </a:ln>
        </p:spPr>
      </p:pic>
      <p:pic>
        <p:nvPicPr>
          <p:cNvPr id="3089" name="Picture 21" descr="1STAROLL"/>
          <p:cNvPicPr>
            <a:picLocks noChangeAspect="1" noChangeArrowheads="1" noCrop="1"/>
          </p:cNvPicPr>
          <p:nvPr/>
        </p:nvPicPr>
        <p:blipFill>
          <a:blip r:embed="rId8"/>
          <a:srcRect/>
          <a:stretch>
            <a:fillRect/>
          </a:stretch>
        </p:blipFill>
        <p:spPr bwMode="auto">
          <a:xfrm>
            <a:off x="533400" y="3962400"/>
            <a:ext cx="381000" cy="381000"/>
          </a:xfrm>
          <a:prstGeom prst="rect">
            <a:avLst/>
          </a:prstGeom>
          <a:noFill/>
          <a:ln w="9525">
            <a:noFill/>
            <a:miter lim="800000"/>
            <a:headEnd/>
            <a:tailEnd/>
          </a:ln>
        </p:spPr>
      </p:pic>
      <p:pic>
        <p:nvPicPr>
          <p:cNvPr id="3090" name="Picture 22" descr="1STAROLL"/>
          <p:cNvPicPr>
            <a:picLocks noChangeAspect="1" noChangeArrowheads="1" noCrop="1"/>
          </p:cNvPicPr>
          <p:nvPr/>
        </p:nvPicPr>
        <p:blipFill>
          <a:blip r:embed="rId8"/>
          <a:srcRect/>
          <a:stretch>
            <a:fillRect/>
          </a:stretch>
        </p:blipFill>
        <p:spPr bwMode="auto">
          <a:xfrm>
            <a:off x="6200775" y="3349625"/>
            <a:ext cx="381000" cy="381000"/>
          </a:xfrm>
          <a:prstGeom prst="rect">
            <a:avLst/>
          </a:prstGeom>
          <a:noFill/>
          <a:ln w="9525">
            <a:noFill/>
            <a:miter lim="800000"/>
            <a:headEnd/>
            <a:tailEnd/>
          </a:ln>
        </p:spPr>
      </p:pic>
      <p:pic>
        <p:nvPicPr>
          <p:cNvPr id="3091" name="Picture 26" descr="pinksparkle6df1"/>
          <p:cNvPicPr>
            <a:picLocks noChangeAspect="1" noChangeArrowheads="1" noCrop="1"/>
          </p:cNvPicPr>
          <p:nvPr/>
        </p:nvPicPr>
        <p:blipFill>
          <a:blip r:embed="rId9"/>
          <a:srcRect/>
          <a:stretch>
            <a:fillRect/>
          </a:stretch>
        </p:blipFill>
        <p:spPr bwMode="auto">
          <a:xfrm>
            <a:off x="3581400" y="3429000"/>
            <a:ext cx="685800" cy="606425"/>
          </a:xfrm>
          <a:prstGeom prst="rect">
            <a:avLst/>
          </a:prstGeom>
          <a:noFill/>
          <a:ln w="9525">
            <a:noFill/>
            <a:miter lim="800000"/>
            <a:headEnd/>
            <a:tailEnd/>
          </a:ln>
        </p:spPr>
      </p:pic>
      <p:pic>
        <p:nvPicPr>
          <p:cNvPr id="3092" name="Picture 30" descr="th_b9hsm1"/>
          <p:cNvPicPr>
            <a:picLocks noChangeAspect="1" noChangeArrowheads="1" noCrop="1"/>
          </p:cNvPicPr>
          <p:nvPr/>
        </p:nvPicPr>
        <p:blipFill>
          <a:blip r:embed="rId10"/>
          <a:srcRect/>
          <a:stretch>
            <a:fillRect/>
          </a:stretch>
        </p:blipFill>
        <p:spPr bwMode="auto">
          <a:xfrm>
            <a:off x="1676400" y="1143000"/>
            <a:ext cx="200025" cy="200025"/>
          </a:xfrm>
          <a:prstGeom prst="rect">
            <a:avLst/>
          </a:prstGeom>
          <a:noFill/>
          <a:ln w="9525">
            <a:noFill/>
            <a:miter lim="800000"/>
            <a:headEnd/>
            <a:tailEnd/>
          </a:ln>
        </p:spPr>
      </p:pic>
      <p:pic>
        <p:nvPicPr>
          <p:cNvPr id="3093" name="Picture 34" descr="th_b9hsm1"/>
          <p:cNvPicPr>
            <a:picLocks noChangeAspect="1" noChangeArrowheads="1" noCrop="1"/>
          </p:cNvPicPr>
          <p:nvPr/>
        </p:nvPicPr>
        <p:blipFill>
          <a:blip r:embed="rId10"/>
          <a:srcRect/>
          <a:stretch>
            <a:fillRect/>
          </a:stretch>
        </p:blipFill>
        <p:spPr bwMode="auto">
          <a:xfrm>
            <a:off x="3124200" y="6019800"/>
            <a:ext cx="200025" cy="200025"/>
          </a:xfrm>
          <a:prstGeom prst="rect">
            <a:avLst/>
          </a:prstGeom>
          <a:noFill/>
          <a:ln w="9525">
            <a:noFill/>
            <a:miter lim="800000"/>
            <a:headEnd/>
            <a:tailEnd/>
          </a:ln>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1000"/>
                                        <p:tgtEl>
                                          <p:spTgt spid="3"/>
                                        </p:tgtEl>
                                      </p:cBhvr>
                                    </p:animEffect>
                                  </p:childTnLst>
                                </p:cTn>
                              </p:par>
                            </p:childTnLst>
                          </p:cTn>
                        </p:par>
                        <p:par>
                          <p:cTn id="8" fill="hold" nodeType="afterGroup">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up)">
                                      <p:cBhvr>
                                        <p:cTn id="11" dur="500"/>
                                        <p:tgtEl>
                                          <p:spTgt spid="4"/>
                                        </p:tgtEl>
                                      </p:cBhvr>
                                    </p:animEffect>
                                  </p:childTnLst>
                                </p:cTn>
                              </p:par>
                            </p:childTnLst>
                          </p:cTn>
                        </p:par>
                        <p:par>
                          <p:cTn id="12" fill="hold" nodeType="afterGroup">
                            <p:stCondLst>
                              <p:cond delay="1500"/>
                            </p:stCondLst>
                            <p:childTnLst>
                              <p:par>
                                <p:cTn id="13" presetID="23" presetClass="entr" presetSubtype="16" fill="hold" nodeType="after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1000" fill="hold"/>
                                        <p:tgtEl>
                                          <p:spTgt spid="5"/>
                                        </p:tgtEl>
                                        <p:attrNameLst>
                                          <p:attrName>ppt_w</p:attrName>
                                        </p:attrNameLst>
                                      </p:cBhvr>
                                      <p:tavLst>
                                        <p:tav tm="0">
                                          <p:val>
                                            <p:fltVal val="0"/>
                                          </p:val>
                                        </p:tav>
                                        <p:tav tm="100000">
                                          <p:val>
                                            <p:strVal val="#ppt_w"/>
                                          </p:val>
                                        </p:tav>
                                      </p:tavLst>
                                    </p:anim>
                                    <p:anim calcmode="lin" valueType="num">
                                      <p:cBhvr>
                                        <p:cTn id="16" dur="10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81000" y="1981200"/>
            <a:ext cx="8229600" cy="1676400"/>
          </a:xfrm>
          <a:prstGeom prst="roundRect">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3200" smtClean="0">
                <a:solidFill>
                  <a:srgbClr val="FF0000"/>
                </a:solidFill>
                <a:latin typeface="Times New Roman" pitchFamily="18" charset="0"/>
                <a:cs typeface="Times New Roman" pitchFamily="18" charset="0"/>
              </a:rPr>
              <a:t>Ý nghĩa: </a:t>
            </a:r>
            <a:r>
              <a:rPr lang="en-US" sz="3200">
                <a:solidFill>
                  <a:schemeClr val="tx1"/>
                </a:solidFill>
                <a:latin typeface="Times New Roman" pitchFamily="18" charset="0"/>
                <a:cs typeface="Times New Roman" pitchFamily="18" charset="0"/>
              </a:rPr>
              <a:t>Ca ngợi tấm lòng nhân từ, quan tâm giáo dục trẻ của cụ </a:t>
            </a:r>
            <a:r>
              <a:rPr lang="en-US" sz="3200" smtClean="0">
                <a:solidFill>
                  <a:schemeClr val="tx1"/>
                </a:solidFill>
                <a:latin typeface="Times New Roman" pitchFamily="18" charset="0"/>
                <a:cs typeface="Times New Roman" pitchFamily="18" charset="0"/>
              </a:rPr>
              <a:t>Vi-ta-li</a:t>
            </a:r>
            <a:r>
              <a:rPr lang="en-US" sz="3200">
                <a:solidFill>
                  <a:schemeClr val="tx1"/>
                </a:solidFill>
                <a:latin typeface="Times New Roman" pitchFamily="18" charset="0"/>
                <a:cs typeface="Times New Roman" pitchFamily="18" charset="0"/>
              </a:rPr>
              <a:t>, khát khao và quyết tâm học tập của cậu bé nghèo Rê-mi.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by="(-#ppt_w*2)" calcmode="lin" valueType="num">
                                      <p:cBhvr rctx="PPT">
                                        <p:cTn id="7" dur="500" autoRev="1" fill="hold">
                                          <p:stCondLst>
                                            <p:cond delay="0"/>
                                          </p:stCondLst>
                                        </p:cTn>
                                        <p:tgtEl>
                                          <p:spTgt spid="4"/>
                                        </p:tgtEl>
                                        <p:attrNameLst>
                                          <p:attrName>ppt_w</p:attrName>
                                        </p:attrNameLst>
                                      </p:cBhvr>
                                    </p:anim>
                                    <p:anim by="(#ppt_w*0.50)" calcmode="lin" valueType="num">
                                      <p:cBhvr>
                                        <p:cTn id="8" dur="500" decel="50000" autoRev="1" fill="hold">
                                          <p:stCondLst>
                                            <p:cond delay="0"/>
                                          </p:stCondLst>
                                        </p:cTn>
                                        <p:tgtEl>
                                          <p:spTgt spid="4"/>
                                        </p:tgtEl>
                                        <p:attrNameLst>
                                          <p:attrName>ppt_x</p:attrName>
                                        </p:attrNameLst>
                                      </p:cBhvr>
                                    </p:anim>
                                    <p:anim from="(-#ppt_h/2)" to="(#ppt_y)" calcmode="lin" valueType="num">
                                      <p:cBhvr>
                                        <p:cTn id="9" dur="1000" fill="hold">
                                          <p:stCondLst>
                                            <p:cond delay="0"/>
                                          </p:stCondLst>
                                        </p:cTn>
                                        <p:tgtEl>
                                          <p:spTgt spid="4"/>
                                        </p:tgtEl>
                                        <p:attrNameLst>
                                          <p:attrName>ppt_y</p:attrName>
                                        </p:attrNameLst>
                                      </p:cBhvr>
                                    </p:anim>
                                    <p:animRot by="21600000">
                                      <p:cBhvr>
                                        <p:cTn id="10" dur="1000" fill="hold">
                                          <p:stCondLst>
                                            <p:cond delay="0"/>
                                          </p:stCondLst>
                                        </p:cTn>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67000" y="904220"/>
            <a:ext cx="3200400" cy="523220"/>
          </a:xfrm>
          <a:prstGeom prst="rect">
            <a:avLst/>
          </a:prstGeom>
          <a:noFill/>
        </p:spPr>
        <p:txBody>
          <a:bodyPr wrap="square" rtlCol="0">
            <a:spAutoFit/>
          </a:bodyPr>
          <a:lstStyle/>
          <a:p>
            <a:pPr algn="ctr"/>
            <a:r>
              <a:rPr lang="en-US" sz="2800" b="1" smtClean="0">
                <a:solidFill>
                  <a:srgbClr val="FF0000"/>
                </a:solidFill>
                <a:latin typeface="Times New Roman" pitchFamily="18" charset="0"/>
                <a:cs typeface="Times New Roman" pitchFamily="18" charset="0"/>
              </a:rPr>
              <a:t>ĐỌC DIỄN CẢM</a:t>
            </a:r>
            <a:endParaRPr lang="en-US" sz="2800" b="1">
              <a:solidFill>
                <a:srgbClr val="FF0000"/>
              </a:solidFill>
              <a:latin typeface="Times New Roman" pitchFamily="18" charset="0"/>
              <a:cs typeface="Times New Roman" pitchFamily="18" charset="0"/>
            </a:endParaRPr>
          </a:p>
        </p:txBody>
      </p:sp>
      <p:sp>
        <p:nvSpPr>
          <p:cNvPr id="3" name="TextBox 2"/>
          <p:cNvSpPr txBox="1"/>
          <p:nvPr/>
        </p:nvSpPr>
        <p:spPr>
          <a:xfrm>
            <a:off x="1295400" y="1676400"/>
            <a:ext cx="6934200" cy="2600199"/>
          </a:xfrm>
          <a:prstGeom prst="rect">
            <a:avLst/>
          </a:prstGeom>
          <a:noFill/>
        </p:spPr>
        <p:txBody>
          <a:bodyPr wrap="square" rtlCol="0">
            <a:spAutoFit/>
          </a:bodyPr>
          <a:lstStyle/>
          <a:p>
            <a:pPr>
              <a:lnSpc>
                <a:spcPct val="150000"/>
              </a:lnSpc>
            </a:pPr>
            <a:r>
              <a:rPr lang="en-US" sz="2800" b="1" smtClean="0">
                <a:latin typeface="Times New Roman" pitchFamily="18" charset="0"/>
                <a:cs typeface="Times New Roman" pitchFamily="18" charset="0"/>
              </a:rPr>
              <a:t>Giọng kể nhẹ nhàng, cảm xúc.</a:t>
            </a:r>
          </a:p>
          <a:p>
            <a:pPr>
              <a:lnSpc>
                <a:spcPct val="150000"/>
              </a:lnSpc>
            </a:pPr>
            <a:r>
              <a:rPr lang="en-US" sz="2800" b="1" smtClean="0">
                <a:latin typeface="Times New Roman" pitchFamily="18" charset="0"/>
                <a:cs typeface="Times New Roman" pitchFamily="18" charset="0"/>
              </a:rPr>
              <a:t>Lời cụ Vi-ta-li: </a:t>
            </a:r>
            <a:r>
              <a:rPr lang="en-US" sz="2800" smtClean="0">
                <a:latin typeface="Times New Roman" pitchFamily="18" charset="0"/>
                <a:cs typeface="Times New Roman" pitchFamily="18" charset="0"/>
              </a:rPr>
              <a:t>khi ôn tồn, điềm đạm, khi nghiêm khắc, lúc nhân từ.</a:t>
            </a:r>
          </a:p>
          <a:p>
            <a:pPr>
              <a:lnSpc>
                <a:spcPct val="150000"/>
              </a:lnSpc>
            </a:pPr>
            <a:r>
              <a:rPr lang="en-US" sz="2800" b="1" smtClean="0">
                <a:latin typeface="Times New Roman" pitchFamily="18" charset="0"/>
                <a:cs typeface="Times New Roman" pitchFamily="18" charset="0"/>
              </a:rPr>
              <a:t>Lời đáp của Rê-mi </a:t>
            </a:r>
            <a:r>
              <a:rPr lang="en-US" sz="2800" smtClean="0">
                <a:latin typeface="Times New Roman" pitchFamily="18" charset="0"/>
                <a:cs typeface="Times New Roman" pitchFamily="18" charset="0"/>
              </a:rPr>
              <a:t>dịu dàng, cảm xúc.</a:t>
            </a:r>
            <a:endParaRPr lang="en-US" sz="2800">
              <a:latin typeface="Times New Roman" pitchFamily="18" charset="0"/>
              <a:cs typeface="Times New Roman" pitchFamily="18" charset="0"/>
            </a:endParaRPr>
          </a:p>
        </p:txBody>
      </p:sp>
    </p:spTree>
    <p:extLst>
      <p:ext uri="{BB962C8B-B14F-4D97-AF65-F5344CB8AC3E}">
        <p14:creationId xmlns:p14="http://schemas.microsoft.com/office/powerpoint/2010/main" xmlns="" val="7615945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430747"/>
            <a:ext cx="8153400" cy="3970318"/>
          </a:xfrm>
          <a:prstGeom prst="rect">
            <a:avLst/>
          </a:prstGeom>
        </p:spPr>
        <p:txBody>
          <a:bodyPr wrap="square">
            <a:spAutoFit/>
          </a:bodyPr>
          <a:lstStyle/>
          <a:p>
            <a:pPr algn="just">
              <a:lnSpc>
                <a:spcPct val="150000"/>
              </a:lnSpc>
            </a:pPr>
            <a:r>
              <a:rPr lang="en-US" sz="2400">
                <a:latin typeface="Times New Roman" pitchFamily="18" charset="0"/>
                <a:cs typeface="Times New Roman" pitchFamily="18" charset="0"/>
              </a:rPr>
              <a:t>Cụ Vi-ta-li hỏi tôi:</a:t>
            </a:r>
          </a:p>
          <a:p>
            <a:pPr algn="just">
              <a:lnSpc>
                <a:spcPct val="150000"/>
              </a:lnSpc>
            </a:pPr>
            <a:r>
              <a:rPr lang="en-US" sz="2400">
                <a:latin typeface="Times New Roman" pitchFamily="18" charset="0"/>
                <a:cs typeface="Times New Roman" pitchFamily="18" charset="0"/>
              </a:rPr>
              <a:t>       - Bây giờ con có muốn </a:t>
            </a:r>
            <a:r>
              <a:rPr lang="en-US" sz="2400">
                <a:solidFill>
                  <a:srgbClr val="FF0000"/>
                </a:solidFill>
                <a:latin typeface="Times New Roman" pitchFamily="18" charset="0"/>
                <a:cs typeface="Times New Roman" pitchFamily="18" charset="0"/>
              </a:rPr>
              <a:t>học nhạc </a:t>
            </a:r>
            <a:r>
              <a:rPr lang="en-US" sz="2400">
                <a:latin typeface="Times New Roman" pitchFamily="18" charset="0"/>
                <a:cs typeface="Times New Roman" pitchFamily="18" charset="0"/>
              </a:rPr>
              <a:t>không?</a:t>
            </a:r>
          </a:p>
          <a:p>
            <a:pPr algn="just">
              <a:lnSpc>
                <a:spcPct val="150000"/>
              </a:lnSpc>
            </a:pPr>
            <a:r>
              <a:rPr lang="en-US" sz="2400">
                <a:latin typeface="Times New Roman" pitchFamily="18" charset="0"/>
                <a:cs typeface="Times New Roman" pitchFamily="18" charset="0"/>
              </a:rPr>
              <a:t>       - Đấy là điều con </a:t>
            </a:r>
            <a:r>
              <a:rPr lang="en-US" sz="2400">
                <a:solidFill>
                  <a:srgbClr val="FF0000"/>
                </a:solidFill>
                <a:latin typeface="Times New Roman" pitchFamily="18" charset="0"/>
                <a:cs typeface="Times New Roman" pitchFamily="18" charset="0"/>
              </a:rPr>
              <a:t>thích nhất</a:t>
            </a:r>
            <a:r>
              <a:rPr lang="en-US" sz="2400">
                <a:latin typeface="Times New Roman" pitchFamily="18" charset="0"/>
                <a:cs typeface="Times New Roman" pitchFamily="18" charset="0"/>
              </a:rPr>
              <a:t>. Nghe thầy hát, có lúc con </a:t>
            </a:r>
            <a:r>
              <a:rPr lang="en-US" sz="2400">
                <a:solidFill>
                  <a:srgbClr val="FF0000"/>
                </a:solidFill>
                <a:latin typeface="Times New Roman" pitchFamily="18" charset="0"/>
                <a:cs typeface="Times New Roman" pitchFamily="18" charset="0"/>
              </a:rPr>
              <a:t>muốn cười,</a:t>
            </a:r>
            <a:r>
              <a:rPr lang="en-US" sz="2400">
                <a:latin typeface="Times New Roman" pitchFamily="18" charset="0"/>
                <a:cs typeface="Times New Roman" pitchFamily="18" charset="0"/>
              </a:rPr>
              <a:t> có lúc lại </a:t>
            </a:r>
            <a:r>
              <a:rPr lang="en-US" sz="2400">
                <a:solidFill>
                  <a:srgbClr val="FF0000"/>
                </a:solidFill>
                <a:latin typeface="Times New Roman" pitchFamily="18" charset="0"/>
                <a:cs typeface="Times New Roman" pitchFamily="18" charset="0"/>
              </a:rPr>
              <a:t>muốn khóc</a:t>
            </a:r>
            <a:r>
              <a:rPr lang="en-US" sz="2400">
                <a:latin typeface="Times New Roman" pitchFamily="18" charset="0"/>
                <a:cs typeface="Times New Roman" pitchFamily="18" charset="0"/>
              </a:rPr>
              <a:t>. Có lúc tự nhiên con </a:t>
            </a:r>
            <a:r>
              <a:rPr lang="en-US" sz="2400">
                <a:solidFill>
                  <a:srgbClr val="FF0000"/>
                </a:solidFill>
                <a:latin typeface="Times New Roman" pitchFamily="18" charset="0"/>
                <a:cs typeface="Times New Roman" pitchFamily="18" charset="0"/>
              </a:rPr>
              <a:t>nhớ đến </a:t>
            </a:r>
            <a:r>
              <a:rPr lang="en-US" sz="2400">
                <a:latin typeface="Times New Roman" pitchFamily="18" charset="0"/>
                <a:cs typeface="Times New Roman" pitchFamily="18" charset="0"/>
              </a:rPr>
              <a:t>mẹ con và tưởng như đang </a:t>
            </a:r>
            <a:r>
              <a:rPr lang="en-US" sz="2400">
                <a:solidFill>
                  <a:srgbClr val="FF0000"/>
                </a:solidFill>
                <a:latin typeface="Times New Roman" pitchFamily="18" charset="0"/>
                <a:cs typeface="Times New Roman" pitchFamily="18" charset="0"/>
              </a:rPr>
              <a:t>trông thấy </a:t>
            </a:r>
            <a:r>
              <a:rPr lang="en-US" sz="2400">
                <a:latin typeface="Times New Roman" pitchFamily="18" charset="0"/>
                <a:cs typeface="Times New Roman" pitchFamily="18" charset="0"/>
              </a:rPr>
              <a:t>mẹ con ở nhà. </a:t>
            </a:r>
          </a:p>
          <a:p>
            <a:pPr algn="just">
              <a:lnSpc>
                <a:spcPct val="150000"/>
              </a:lnSpc>
            </a:pPr>
            <a:r>
              <a:rPr lang="en-US" sz="2400">
                <a:latin typeface="Times New Roman" pitchFamily="18" charset="0"/>
                <a:cs typeface="Times New Roman" pitchFamily="18" charset="0"/>
              </a:rPr>
              <a:t>        Bằng một giọng </a:t>
            </a:r>
            <a:r>
              <a:rPr lang="en-US" sz="2400">
                <a:solidFill>
                  <a:srgbClr val="FF0000"/>
                </a:solidFill>
                <a:latin typeface="Times New Roman" pitchFamily="18" charset="0"/>
                <a:cs typeface="Times New Roman" pitchFamily="18" charset="0"/>
              </a:rPr>
              <a:t>cảm động </a:t>
            </a:r>
            <a:r>
              <a:rPr lang="en-US" sz="2400">
                <a:latin typeface="Times New Roman" pitchFamily="18" charset="0"/>
                <a:cs typeface="Times New Roman" pitchFamily="18" charset="0"/>
              </a:rPr>
              <a:t>thầy bảo:</a:t>
            </a:r>
          </a:p>
          <a:p>
            <a:pPr algn="just">
              <a:lnSpc>
                <a:spcPct val="150000"/>
              </a:lnSpc>
            </a:pPr>
            <a:r>
              <a:rPr lang="en-US" sz="2400">
                <a:latin typeface="Times New Roman" pitchFamily="18" charset="0"/>
                <a:cs typeface="Times New Roman" pitchFamily="18" charset="0"/>
              </a:rPr>
              <a:t>      - Con thật là một đứa trẻ có </a:t>
            </a:r>
            <a:r>
              <a:rPr lang="en-US" sz="2400">
                <a:solidFill>
                  <a:srgbClr val="FF0000"/>
                </a:solidFill>
                <a:latin typeface="Times New Roman" pitchFamily="18" charset="0"/>
                <a:cs typeface="Times New Roman" pitchFamily="18" charset="0"/>
              </a:rPr>
              <a:t>tâm hồn.</a:t>
            </a:r>
            <a:endParaRPr lang="en-US" sz="2400" dirty="0">
              <a:solidFill>
                <a:srgbClr val="FF0000"/>
              </a:solidFill>
            </a:endParaRPr>
          </a:p>
        </p:txBody>
      </p:sp>
    </p:spTree>
    <p:extLst>
      <p:ext uri="{BB962C8B-B14F-4D97-AF65-F5344CB8AC3E}">
        <p14:creationId xmlns:p14="http://schemas.microsoft.com/office/powerpoint/2010/main" xmlns="" val="36776936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41" descr="hinh_nen_trang_bia_GADT10"/>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1242" name="WordArt 42"/>
          <p:cNvSpPr>
            <a:spLocks noChangeArrowheads="1" noChangeShapeType="1" noTextEdit="1"/>
          </p:cNvSpPr>
          <p:nvPr/>
        </p:nvSpPr>
        <p:spPr bwMode="auto">
          <a:xfrm>
            <a:off x="1828800" y="1524000"/>
            <a:ext cx="5562600" cy="2743200"/>
          </a:xfrm>
          <a:prstGeom prst="rect">
            <a:avLst/>
          </a:prstGeom>
        </p:spPr>
        <p:txBody>
          <a:bodyPr wrap="none" fromWordArt="1">
            <a:prstTxWarp prst="textCanUp">
              <a:avLst>
                <a:gd name="adj" fmla="val 85713"/>
              </a:avLst>
            </a:prstTxWarp>
          </a:bodyPr>
          <a:lstStyle/>
          <a:p>
            <a:pPr algn="ctr"/>
            <a:r>
              <a:rPr lang="vi-VN"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a:cs typeface="Arial"/>
              </a:rPr>
              <a:t>Trân trọng cảm ơn</a:t>
            </a:r>
            <a:endParaRPr lang="en-US"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a:cs typeface="Arial"/>
            </a:endParaRPr>
          </a:p>
        </p:txBody>
      </p:sp>
      <p:pic>
        <p:nvPicPr>
          <p:cNvPr id="23556" name="Picture 43" descr="nen- candle"/>
          <p:cNvPicPr>
            <a:picLocks noChangeAspect="1" noChangeArrowheads="1" noCrop="1"/>
          </p:cNvPicPr>
          <p:nvPr/>
        </p:nvPicPr>
        <p:blipFill>
          <a:blip r:embed="rId3">
            <a:extLst>
              <a:ext uri="{28A0092B-C50C-407E-A947-70E740481C1C}">
                <a14:useLocalDpi xmlns:a14="http://schemas.microsoft.com/office/drawing/2010/main" xmlns="" val="0"/>
              </a:ext>
            </a:extLst>
          </a:blip>
          <a:srcRect/>
          <a:stretch>
            <a:fillRect/>
          </a:stretch>
        </p:blipFill>
        <p:spPr bwMode="auto">
          <a:xfrm>
            <a:off x="2819400" y="3886200"/>
            <a:ext cx="3505200" cy="2066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553736879"/>
      </p:ext>
    </p:extLst>
  </p:cSld>
  <p:clrMapOvr>
    <a:masterClrMapping/>
  </p:clrMapOvr>
  <p:transition>
    <p:wheel spokes="8"/>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9" presetClass="entr" presetSubtype="10" fill="hold" grpId="0" nodeType="withEffect">
                                  <p:stCondLst>
                                    <p:cond delay="0"/>
                                  </p:stCondLst>
                                  <p:childTnLst>
                                    <p:set>
                                      <p:cBhvr>
                                        <p:cTn id="6" dur="1" fill="hold">
                                          <p:stCondLst>
                                            <p:cond delay="0"/>
                                          </p:stCondLst>
                                        </p:cTn>
                                        <p:tgtEl>
                                          <p:spTgt spid="51242"/>
                                        </p:tgtEl>
                                        <p:attrNameLst>
                                          <p:attrName>style.visibility</p:attrName>
                                        </p:attrNameLst>
                                      </p:cBhvr>
                                      <p:to>
                                        <p:strVal val="visible"/>
                                      </p:to>
                                    </p:set>
                                    <p:anim calcmode="lin" valueType="num">
                                      <p:cBhvr>
                                        <p:cTn id="7" dur="5000" fill="hold"/>
                                        <p:tgtEl>
                                          <p:spTgt spid="51242"/>
                                        </p:tgtEl>
                                        <p:attrNameLst>
                                          <p:attrName>ppt_w</p:attrName>
                                        </p:attrNameLst>
                                      </p:cBhvr>
                                      <p:tavLst>
                                        <p:tav tm="0" fmla="#ppt_w*sin(2.5*pi*$)">
                                          <p:val>
                                            <p:fltVal val="0"/>
                                          </p:val>
                                        </p:tav>
                                        <p:tav tm="100000">
                                          <p:val>
                                            <p:fltVal val="1"/>
                                          </p:val>
                                        </p:tav>
                                      </p:tavLst>
                                    </p:anim>
                                    <p:anim calcmode="lin" valueType="num">
                                      <p:cBhvr>
                                        <p:cTn id="8" dur="5000" fill="hold"/>
                                        <p:tgtEl>
                                          <p:spTgt spid="5124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chemeClr val="accent5">
              <a:lumMod val="40000"/>
              <a:lumOff val="60000"/>
            </a:schemeClr>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73050" algn="just">
              <a:spcBef>
                <a:spcPct val="0"/>
              </a:spcBef>
            </a:pPr>
            <a:r>
              <a:rPr lang="en-US" dirty="0" err="1" smtClean="0">
                <a:solidFill>
                  <a:schemeClr val="tx1"/>
                </a:solidFill>
                <a:latin typeface="Times New Roman" pitchFamily="18" charset="0"/>
                <a:cs typeface="Times New Roman" pitchFamily="18" charset="0"/>
              </a:rPr>
              <a:t>Cụ</a:t>
            </a:r>
            <a:r>
              <a:rPr lang="en-US" dirty="0" smtClean="0">
                <a:solidFill>
                  <a:schemeClr val="tx1"/>
                </a:solidFill>
                <a:latin typeface="Times New Roman" pitchFamily="18" charset="0"/>
                <a:cs typeface="Times New Roman" pitchFamily="18" charset="0"/>
              </a:rPr>
              <a:t> Vi-</a:t>
            </a:r>
            <a:r>
              <a:rPr lang="en-US" dirty="0" err="1" smtClean="0">
                <a:solidFill>
                  <a:schemeClr val="tx1"/>
                </a:solidFill>
                <a:latin typeface="Times New Roman" pitchFamily="18" charset="0"/>
                <a:cs typeface="Times New Roman" pitchFamily="18" charset="0"/>
              </a:rPr>
              <a:t>ta</a:t>
            </a:r>
            <a:r>
              <a:rPr lang="en-US" dirty="0" smtClean="0">
                <a:solidFill>
                  <a:schemeClr val="tx1"/>
                </a:solidFill>
                <a:latin typeface="Times New Roman" pitchFamily="18" charset="0"/>
                <a:cs typeface="Times New Roman" pitchFamily="18" charset="0"/>
              </a:rPr>
              <a:t>-</a:t>
            </a:r>
            <a:r>
              <a:rPr lang="en-US" dirty="0" err="1" smtClean="0">
                <a:solidFill>
                  <a:schemeClr val="tx1"/>
                </a:solidFill>
                <a:latin typeface="Times New Roman" pitchFamily="18" charset="0"/>
                <a:cs typeface="Times New Roman" pitchFamily="18" charset="0"/>
              </a:rPr>
              <a:t>li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nhặt</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trên</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đường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một</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mảnh</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gỗ</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mỏng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dính</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đầy</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cát</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bụi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Cắt</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mảnh</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gỗ</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thành</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nhiều</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miếng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nhỏ</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cụ</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bảo</a:t>
            </a:r>
            <a:r>
              <a:rPr lang="en-US" dirty="0" smtClean="0">
                <a:solidFill>
                  <a:schemeClr val="tx1"/>
                </a:solidFill>
                <a:latin typeface="Times New Roman" pitchFamily="18" charset="0"/>
                <a:cs typeface="Times New Roman" pitchFamily="18" charset="0"/>
              </a:rPr>
              <a:t>: </a:t>
            </a:r>
          </a:p>
          <a:p>
            <a:pPr indent="273050" algn="just">
              <a:spcBef>
                <a:spcPct val="0"/>
              </a:spcBef>
            </a:pPr>
            <a:r>
              <a:rPr lang="en-US" dirty="0" smtClean="0">
                <a:solidFill>
                  <a:schemeClr val="tx1"/>
                </a:solidFill>
                <a:latin typeface="Times New Roman" pitchFamily="18" charset="0"/>
                <a:cs typeface="Times New Roman" pitchFamily="18" charset="0"/>
              </a:rPr>
              <a:t>   - Ta </a:t>
            </a:r>
            <a:r>
              <a:rPr lang="en-US" dirty="0" err="1" smtClean="0">
                <a:solidFill>
                  <a:schemeClr val="tx1"/>
                </a:solidFill>
                <a:latin typeface="Times New Roman" pitchFamily="18" charset="0"/>
                <a:cs typeface="Times New Roman" pitchFamily="18" charset="0"/>
              </a:rPr>
              <a:t>sẽ</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khắc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trên</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mỗi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miếng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gỗ</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một</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chữ</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cái</a:t>
            </a:r>
            <a:r>
              <a:rPr lang="en-US" dirty="0" smtClean="0">
                <a:solidFill>
                  <a:schemeClr val="tx1"/>
                </a:solidFill>
                <a:latin typeface="Times New Roman" pitchFamily="18" charset="0"/>
                <a:cs typeface="Times New Roman" pitchFamily="18" charset="0"/>
              </a:rPr>
              <a:t>. Con </a:t>
            </a:r>
            <a:r>
              <a:rPr lang="en-US" dirty="0" err="1" smtClean="0">
                <a:solidFill>
                  <a:schemeClr val="tx1"/>
                </a:solidFill>
                <a:latin typeface="Times New Roman" pitchFamily="18" charset="0"/>
                <a:cs typeface="Times New Roman" pitchFamily="18" charset="0"/>
              </a:rPr>
              <a:t>sẽ</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học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nhận</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mặt</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từng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chữ</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rồi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ghép</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các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chữ</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ấy</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lại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thành</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tiếng</a:t>
            </a:r>
            <a:r>
              <a:rPr lang="en-US" dirty="0" smtClean="0">
                <a:solidFill>
                  <a:schemeClr val="tx1"/>
                </a:solidFill>
                <a:latin typeface="Times New Roman" pitchFamily="18" charset="0"/>
                <a:cs typeface="Times New Roman" pitchFamily="18" charset="0"/>
              </a:rPr>
              <a:t>.</a:t>
            </a:r>
          </a:p>
          <a:p>
            <a:pPr indent="273050" algn="just">
              <a:spcBef>
                <a:spcPct val="0"/>
              </a:spcBef>
            </a:pPr>
            <a:r>
              <a:rPr lang="en-US" dirty="0" err="1" smtClean="0">
                <a:solidFill>
                  <a:schemeClr val="tx1"/>
                </a:solidFill>
                <a:latin typeface="Times New Roman" pitchFamily="18" charset="0"/>
                <a:cs typeface="Times New Roman" pitchFamily="18" charset="0"/>
              </a:rPr>
              <a:t>Từ</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hôm</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đó</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lúc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nào</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trong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túi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tôi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cũng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đầy</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những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miếng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gỗ</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dẹp</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Không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bao</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lâu</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tôi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đã</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thuộc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tất</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cả</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các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chữ</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cái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Nhưng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biết</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đọc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lại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là</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chuyện</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khác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Không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phải</a:t>
            </a:r>
            <a:r>
              <a:rPr lang="en-US"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ngày</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một</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ngày</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hai</a:t>
            </a:r>
            <a:r>
              <a:rPr lang="en-US" b="1"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mà</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đọc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được</a:t>
            </a:r>
            <a:r>
              <a:rPr lang="en-US" dirty="0" smtClean="0">
                <a:solidFill>
                  <a:schemeClr val="tx1"/>
                </a:solidFill>
                <a:latin typeface="Times New Roman" pitchFamily="18" charset="0"/>
                <a:cs typeface="Times New Roman" pitchFamily="18" charset="0"/>
              </a:rPr>
              <a:t>.</a:t>
            </a:r>
          </a:p>
          <a:p>
            <a:pPr indent="273050" algn="just">
              <a:spcBef>
                <a:spcPct val="0"/>
              </a:spcBef>
            </a:pP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Khi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dạy</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tôi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thầy</a:t>
            </a:r>
            <a:r>
              <a:rPr lang="en-US" dirty="0" smtClean="0">
                <a:solidFill>
                  <a:schemeClr val="tx1"/>
                </a:solidFill>
                <a:latin typeface="Times New Roman" pitchFamily="18" charset="0"/>
                <a:cs typeface="Times New Roman" pitchFamily="18" charset="0"/>
              </a:rPr>
              <a:t> Vi-</a:t>
            </a:r>
            <a:r>
              <a:rPr lang="en-US" dirty="0" err="1" smtClean="0">
                <a:solidFill>
                  <a:schemeClr val="tx1"/>
                </a:solidFill>
                <a:latin typeface="Times New Roman" pitchFamily="18" charset="0"/>
                <a:cs typeface="Times New Roman" pitchFamily="18" charset="0"/>
              </a:rPr>
              <a:t>ta</a:t>
            </a:r>
            <a:r>
              <a:rPr lang="en-US" dirty="0" smtClean="0">
                <a:solidFill>
                  <a:schemeClr val="tx1"/>
                </a:solidFill>
                <a:latin typeface="Times New Roman" pitchFamily="18" charset="0"/>
                <a:cs typeface="Times New Roman" pitchFamily="18" charset="0"/>
              </a:rPr>
              <a:t>-</a:t>
            </a:r>
            <a:r>
              <a:rPr lang="en-US" dirty="0" err="1" smtClean="0">
                <a:solidFill>
                  <a:schemeClr val="tx1"/>
                </a:solidFill>
                <a:latin typeface="Times New Roman" pitchFamily="18" charset="0"/>
                <a:cs typeface="Times New Roman" pitchFamily="18" charset="0"/>
              </a:rPr>
              <a:t>li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nghĩ</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rằng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cùng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lúc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có</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thể</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dạy</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cả</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chú</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chó</a:t>
            </a:r>
            <a:r>
              <a:rPr lang="en-US" dirty="0" smtClean="0">
                <a:solidFill>
                  <a:schemeClr val="tx1"/>
                </a:solidFill>
                <a:latin typeface="Times New Roman" pitchFamily="18" charset="0"/>
                <a:cs typeface="Times New Roman" pitchFamily="18" charset="0"/>
              </a:rPr>
              <a:t> Ca-pi </a:t>
            </a:r>
            <a:r>
              <a:rPr lang="en-US" dirty="0" err="1" smtClean="0">
                <a:solidFill>
                  <a:schemeClr val="tx1"/>
                </a:solidFill>
                <a:latin typeface="Times New Roman" pitchFamily="18" charset="0"/>
                <a:cs typeface="Times New Roman" pitchFamily="18" charset="0"/>
              </a:rPr>
              <a:t>để</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làm</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xiếc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Dĩ</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nhiên</a:t>
            </a:r>
            <a:r>
              <a:rPr lang="en-US" dirty="0" smtClean="0">
                <a:solidFill>
                  <a:schemeClr val="tx1"/>
                </a:solidFill>
                <a:latin typeface="Times New Roman" pitchFamily="18" charset="0"/>
                <a:cs typeface="Times New Roman" pitchFamily="18" charset="0"/>
              </a:rPr>
              <a:t>, Ca-pi </a:t>
            </a:r>
            <a:r>
              <a:rPr lang="en-US" dirty="0" err="1" smtClean="0">
                <a:solidFill>
                  <a:schemeClr val="tx1"/>
                </a:solidFill>
                <a:latin typeface="Times New Roman" pitchFamily="18" charset="0"/>
                <a:cs typeface="Times New Roman" pitchFamily="18" charset="0"/>
              </a:rPr>
              <a:t>không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đọc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lên</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được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những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chữ</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nó</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thấy</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vì</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nó</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không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biết</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nói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nhưng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nó</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biết</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lấy</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ra</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những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chữ</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mà</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thầy</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tôi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đọc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lên</a:t>
            </a:r>
            <a:r>
              <a:rPr lang="en-US" dirty="0" smtClean="0">
                <a:solidFill>
                  <a:schemeClr val="tx1"/>
                </a:solidFill>
                <a:latin typeface="Times New Roman" pitchFamily="18" charset="0"/>
                <a:cs typeface="Times New Roman" pitchFamily="18" charset="0"/>
              </a:rPr>
              <a:t>. </a:t>
            </a:r>
          </a:p>
          <a:p>
            <a:pPr algn="just"/>
            <a:r>
              <a:rPr lang="en-US" dirty="0" err="1" smtClean="0">
                <a:solidFill>
                  <a:schemeClr val="tx1"/>
                </a:solidFill>
                <a:latin typeface="Times New Roman" pitchFamily="18" charset="0"/>
                <a:cs typeface="Times New Roman" pitchFamily="18" charset="0"/>
              </a:rPr>
              <a:t>Buổi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đầu</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tôi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học</a:t>
            </a:r>
            <a:r>
              <a:rPr lang="en-US"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tấn</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tới</a:t>
            </a:r>
            <a:r>
              <a:rPr lang="en-US" b="1"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hơn</a:t>
            </a:r>
            <a:r>
              <a:rPr lang="en-US" dirty="0" smtClean="0">
                <a:solidFill>
                  <a:schemeClr val="tx1"/>
                </a:solidFill>
                <a:latin typeface="Times New Roman" pitchFamily="18" charset="0"/>
                <a:cs typeface="Times New Roman" pitchFamily="18" charset="0"/>
              </a:rPr>
              <a:t> Ca-pi </a:t>
            </a:r>
            <a:r>
              <a:rPr lang="en-US" dirty="0" err="1" smtClean="0">
                <a:solidFill>
                  <a:schemeClr val="tx1"/>
                </a:solidFill>
                <a:latin typeface="Times New Roman" pitchFamily="18" charset="0"/>
                <a:cs typeface="Times New Roman" pitchFamily="18" charset="0"/>
              </a:rPr>
              <a:t>nhiều</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Nhưng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nếu</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tôi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thông</a:t>
            </a:r>
            <a:r>
              <a:rPr lang="en-US" dirty="0" smtClean="0">
                <a:solidFill>
                  <a:schemeClr val="tx1"/>
                </a:solidFill>
                <a:latin typeface="Times New Roman" pitchFamily="18" charset="0"/>
                <a:cs typeface="Times New Roman" pitchFamily="18" charset="0"/>
              </a:rPr>
              <a:t> minh </a:t>
            </a:r>
            <a:r>
              <a:rPr lang="en-US" dirty="0" err="1" smtClean="0">
                <a:solidFill>
                  <a:schemeClr val="tx1"/>
                </a:solidFill>
                <a:latin typeface="Times New Roman" pitchFamily="18" charset="0"/>
                <a:cs typeface="Times New Roman" pitchFamily="18" charset="0"/>
              </a:rPr>
              <a:t>hơn</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nó</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thì</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nó</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cũng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có</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trí</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nhớ</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tốt</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hơn</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tôi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Cái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gì</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đã</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vào</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đầu</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nó</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rồi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thì</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nó</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không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bao</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giờ</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quên</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Một</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hôm</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tôi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đọc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sai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thầy</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tôi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nói</a:t>
            </a:r>
            <a:r>
              <a:rPr lang="en-US" dirty="0" smtClean="0">
                <a:solidFill>
                  <a:schemeClr val="tx1"/>
                </a:solidFill>
                <a:latin typeface="Times New Roman" pitchFamily="18" charset="0"/>
                <a:cs typeface="Times New Roman" pitchFamily="18" charset="0"/>
              </a:rPr>
              <a:t>:</a:t>
            </a:r>
          </a:p>
          <a:p>
            <a:pPr algn="just"/>
            <a:r>
              <a:rPr lang="en-US" dirty="0" smtClean="0">
                <a:solidFill>
                  <a:schemeClr val="tx1"/>
                </a:solidFill>
                <a:latin typeface="Times New Roman" pitchFamily="18" charset="0"/>
                <a:cs typeface="Times New Roman" pitchFamily="18" charset="0"/>
              </a:rPr>
              <a:t>       - Ca-pi </a:t>
            </a:r>
            <a:r>
              <a:rPr lang="en-US" dirty="0" err="1" smtClean="0">
                <a:solidFill>
                  <a:schemeClr val="tx1"/>
                </a:solidFill>
                <a:latin typeface="Times New Roman" pitchFamily="18" charset="0"/>
                <a:cs typeface="Times New Roman" pitchFamily="18" charset="0"/>
              </a:rPr>
              <a:t>sẽ</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biết</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đọc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trước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Rê</a:t>
            </a:r>
            <a:r>
              <a:rPr lang="en-US" dirty="0" smtClean="0">
                <a:solidFill>
                  <a:schemeClr val="tx1"/>
                </a:solidFill>
                <a:latin typeface="Times New Roman" pitchFamily="18" charset="0"/>
                <a:cs typeface="Times New Roman" pitchFamily="18" charset="0"/>
              </a:rPr>
              <a:t>-mi.</a:t>
            </a:r>
          </a:p>
          <a:p>
            <a:pPr algn="just"/>
            <a:r>
              <a:rPr lang="en-US" dirty="0" smtClean="0">
                <a:solidFill>
                  <a:schemeClr val="tx1"/>
                </a:solidFill>
                <a:latin typeface="Times New Roman" pitchFamily="18" charset="0"/>
                <a:cs typeface="Times New Roman" pitchFamily="18" charset="0"/>
              </a:rPr>
              <a:t>       Con </a:t>
            </a:r>
            <a:r>
              <a:rPr lang="en-US" dirty="0" err="1" smtClean="0">
                <a:solidFill>
                  <a:schemeClr val="tx1"/>
                </a:solidFill>
                <a:latin typeface="Times New Roman" pitchFamily="18" charset="0"/>
                <a:cs typeface="Times New Roman" pitchFamily="18" charset="0"/>
              </a:rPr>
              <a:t>chó</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có</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lẽ</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hiểu</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nên</a:t>
            </a:r>
            <a:r>
              <a:rPr lang="en-US"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đắc</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chí</a:t>
            </a:r>
            <a:r>
              <a:rPr lang="en-US" b="1"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vẫy</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vẫy</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cái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đuôi</a:t>
            </a:r>
            <a:r>
              <a:rPr lang="en-US" dirty="0" smtClean="0">
                <a:solidFill>
                  <a:schemeClr val="tx1"/>
                </a:solidFill>
                <a:latin typeface="Times New Roman" pitchFamily="18" charset="0"/>
                <a:cs typeface="Times New Roman" pitchFamily="18" charset="0"/>
              </a:rPr>
              <a:t>.</a:t>
            </a:r>
          </a:p>
          <a:p>
            <a:pPr algn="just"/>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Từ</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đó</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tôi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không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dám</a:t>
            </a:r>
            <a:r>
              <a:rPr lang="en-US"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sao</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nhãng</a:t>
            </a:r>
            <a:r>
              <a:rPr lang="en-US" b="1"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một</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phút</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nào</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Ít</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lâu</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sau</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tôi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đọc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được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trong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khi</a:t>
            </a:r>
            <a:r>
              <a:rPr lang="en-US" dirty="0" smtClean="0">
                <a:solidFill>
                  <a:schemeClr val="tx1"/>
                </a:solidFill>
                <a:latin typeface="Times New Roman" pitchFamily="18" charset="0"/>
                <a:cs typeface="Times New Roman" pitchFamily="18" charset="0"/>
              </a:rPr>
              <a:t> con ca-pi </a:t>
            </a:r>
            <a:r>
              <a:rPr lang="en-US" dirty="0" err="1" smtClean="0">
                <a:solidFill>
                  <a:schemeClr val="tx1"/>
                </a:solidFill>
                <a:latin typeface="Times New Roman" pitchFamily="18" charset="0"/>
                <a:cs typeface="Times New Roman" pitchFamily="18" charset="0"/>
              </a:rPr>
              <a:t>đáng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thương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chỉ</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biết</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viết</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tên</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nó</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bằng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cách</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rút</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những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chữ</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gỗ</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trong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bảng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chữ</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cái</a:t>
            </a:r>
            <a:r>
              <a:rPr lang="en-US" dirty="0" smtClean="0">
                <a:solidFill>
                  <a:schemeClr val="tx1"/>
                </a:solidFill>
                <a:latin typeface="Times New Roman" pitchFamily="18" charset="0"/>
                <a:cs typeface="Times New Roman" pitchFamily="18" charset="0"/>
              </a:rPr>
              <a:t>.</a:t>
            </a:r>
          </a:p>
          <a:p>
            <a:pPr algn="just"/>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Cụ</a:t>
            </a:r>
            <a:r>
              <a:rPr lang="en-US" dirty="0" smtClean="0">
                <a:solidFill>
                  <a:schemeClr val="tx1"/>
                </a:solidFill>
                <a:latin typeface="Times New Roman" pitchFamily="18" charset="0"/>
                <a:cs typeface="Times New Roman" pitchFamily="18" charset="0"/>
              </a:rPr>
              <a:t> Vi-</a:t>
            </a:r>
            <a:r>
              <a:rPr lang="en-US" dirty="0" err="1" smtClean="0">
                <a:solidFill>
                  <a:schemeClr val="tx1"/>
                </a:solidFill>
                <a:latin typeface="Times New Roman" pitchFamily="18" charset="0"/>
                <a:cs typeface="Times New Roman" pitchFamily="18" charset="0"/>
              </a:rPr>
              <a:t>ta</a:t>
            </a:r>
            <a:r>
              <a:rPr lang="en-US" dirty="0" smtClean="0">
                <a:solidFill>
                  <a:schemeClr val="tx1"/>
                </a:solidFill>
                <a:latin typeface="Times New Roman" pitchFamily="18" charset="0"/>
                <a:cs typeface="Times New Roman" pitchFamily="18" charset="0"/>
              </a:rPr>
              <a:t>-</a:t>
            </a:r>
            <a:r>
              <a:rPr lang="en-US" dirty="0" err="1" smtClean="0">
                <a:solidFill>
                  <a:schemeClr val="tx1"/>
                </a:solidFill>
                <a:latin typeface="Times New Roman" pitchFamily="18" charset="0"/>
                <a:cs typeface="Times New Roman" pitchFamily="18" charset="0"/>
              </a:rPr>
              <a:t>li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hỏi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tôi</a:t>
            </a:r>
            <a:r>
              <a:rPr lang="en-US" dirty="0" smtClean="0">
                <a:solidFill>
                  <a:schemeClr val="tx1"/>
                </a:solidFill>
                <a:latin typeface="Times New Roman" pitchFamily="18" charset="0"/>
                <a:cs typeface="Times New Roman" pitchFamily="18" charset="0"/>
              </a:rPr>
              <a:t>:</a:t>
            </a:r>
          </a:p>
          <a:p>
            <a:pPr algn="just"/>
            <a:r>
              <a:rPr lang="en-US" dirty="0" smtClean="0">
                <a:solidFill>
                  <a:schemeClr val="tx1"/>
                </a:solidFill>
                <a:latin typeface="Times New Roman" pitchFamily="18" charset="0"/>
                <a:cs typeface="Times New Roman" pitchFamily="18" charset="0"/>
              </a:rPr>
              <a:t>       - </a:t>
            </a:r>
            <a:r>
              <a:rPr lang="en-US" dirty="0" err="1" smtClean="0">
                <a:solidFill>
                  <a:schemeClr val="tx1"/>
                </a:solidFill>
                <a:latin typeface="Times New Roman" pitchFamily="18" charset="0"/>
                <a:cs typeface="Times New Roman" pitchFamily="18" charset="0"/>
              </a:rPr>
              <a:t>Bây</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giờ</a:t>
            </a:r>
            <a:r>
              <a:rPr lang="en-US" dirty="0" smtClean="0">
                <a:solidFill>
                  <a:schemeClr val="tx1"/>
                </a:solidFill>
                <a:latin typeface="Times New Roman" pitchFamily="18" charset="0"/>
                <a:cs typeface="Times New Roman" pitchFamily="18" charset="0"/>
              </a:rPr>
              <a:t> con </a:t>
            </a:r>
            <a:r>
              <a:rPr lang="en-US" dirty="0" err="1" smtClean="0">
                <a:solidFill>
                  <a:schemeClr val="tx1"/>
                </a:solidFill>
                <a:latin typeface="Times New Roman" pitchFamily="18" charset="0"/>
                <a:cs typeface="Times New Roman" pitchFamily="18" charset="0"/>
              </a:rPr>
              <a:t>có</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muốn</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học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nhạc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không</a:t>
            </a:r>
            <a:r>
              <a:rPr lang="en-US" dirty="0" smtClean="0">
                <a:solidFill>
                  <a:schemeClr val="tx1"/>
                </a:solidFill>
                <a:latin typeface="Times New Roman" pitchFamily="18" charset="0"/>
                <a:cs typeface="Times New Roman" pitchFamily="18" charset="0"/>
              </a:rPr>
              <a:t>?</a:t>
            </a:r>
          </a:p>
          <a:p>
            <a:pPr algn="just"/>
            <a:r>
              <a:rPr lang="en-US" dirty="0" smtClean="0">
                <a:solidFill>
                  <a:schemeClr val="tx1"/>
                </a:solidFill>
                <a:latin typeface="Times New Roman" pitchFamily="18" charset="0"/>
                <a:cs typeface="Times New Roman" pitchFamily="18" charset="0"/>
              </a:rPr>
              <a:t>       - </a:t>
            </a:r>
            <a:r>
              <a:rPr lang="en-US" dirty="0" err="1" smtClean="0">
                <a:solidFill>
                  <a:schemeClr val="tx1"/>
                </a:solidFill>
                <a:latin typeface="Times New Roman" pitchFamily="18" charset="0"/>
                <a:cs typeface="Times New Roman" pitchFamily="18" charset="0"/>
              </a:rPr>
              <a:t>Đấy</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là</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điều</a:t>
            </a:r>
            <a:r>
              <a:rPr lang="en-US" dirty="0" smtClean="0">
                <a:solidFill>
                  <a:schemeClr val="tx1"/>
                </a:solidFill>
                <a:latin typeface="Times New Roman" pitchFamily="18" charset="0"/>
                <a:cs typeface="Times New Roman" pitchFamily="18" charset="0"/>
              </a:rPr>
              <a:t> con </a:t>
            </a:r>
            <a:r>
              <a:rPr lang="en-US" dirty="0" err="1" smtClean="0">
                <a:solidFill>
                  <a:schemeClr val="tx1"/>
                </a:solidFill>
                <a:latin typeface="Times New Roman" pitchFamily="18" charset="0"/>
                <a:cs typeface="Times New Roman" pitchFamily="18" charset="0"/>
              </a:rPr>
              <a:t>thích</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nhất</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Nghe</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thầy</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hát</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có</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lúc</a:t>
            </a:r>
            <a:r>
              <a:rPr lang="en-US" dirty="0" smtClean="0">
                <a:solidFill>
                  <a:schemeClr val="tx1"/>
                </a:solidFill>
                <a:latin typeface="Times New Roman" pitchFamily="18" charset="0"/>
                <a:cs typeface="Times New Roman" pitchFamily="18" charset="0"/>
              </a:rPr>
              <a:t> con </a:t>
            </a:r>
            <a:r>
              <a:rPr lang="en-US" dirty="0" err="1" smtClean="0">
                <a:solidFill>
                  <a:schemeClr val="tx1"/>
                </a:solidFill>
                <a:latin typeface="Times New Roman" pitchFamily="18" charset="0"/>
                <a:cs typeface="Times New Roman" pitchFamily="18" charset="0"/>
              </a:rPr>
              <a:t>muốn</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cười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có</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lúc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lại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muốn</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khóc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Có</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lúc</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tự</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nhiên</a:t>
            </a:r>
            <a:r>
              <a:rPr lang="en-US" dirty="0" smtClean="0">
                <a:solidFill>
                  <a:schemeClr val="tx1"/>
                </a:solidFill>
                <a:latin typeface="Times New Roman" pitchFamily="18" charset="0"/>
                <a:cs typeface="Times New Roman" pitchFamily="18" charset="0"/>
              </a:rPr>
              <a:t> con </a:t>
            </a:r>
            <a:r>
              <a:rPr lang="en-US" dirty="0" err="1" smtClean="0">
                <a:solidFill>
                  <a:schemeClr val="tx1"/>
                </a:solidFill>
                <a:latin typeface="Times New Roman" pitchFamily="18" charset="0"/>
                <a:cs typeface="Times New Roman" pitchFamily="18" charset="0"/>
              </a:rPr>
              <a:t>nhớ</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đến</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mẹ</a:t>
            </a:r>
            <a:r>
              <a:rPr lang="en-US" dirty="0" smtClean="0">
                <a:solidFill>
                  <a:schemeClr val="tx1"/>
                </a:solidFill>
                <a:latin typeface="Times New Roman" pitchFamily="18" charset="0"/>
                <a:cs typeface="Times New Roman" pitchFamily="18" charset="0"/>
              </a:rPr>
              <a:t> con </a:t>
            </a:r>
            <a:r>
              <a:rPr lang="en-US" dirty="0" err="1" smtClean="0">
                <a:solidFill>
                  <a:schemeClr val="tx1"/>
                </a:solidFill>
                <a:latin typeface="Times New Roman" pitchFamily="18" charset="0"/>
                <a:cs typeface="Times New Roman" pitchFamily="18" charset="0"/>
              </a:rPr>
              <a:t>và</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tưởng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như</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đang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trông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thấy</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mẹ</a:t>
            </a:r>
            <a:r>
              <a:rPr lang="en-US" dirty="0" smtClean="0">
                <a:solidFill>
                  <a:schemeClr val="tx1"/>
                </a:solidFill>
                <a:latin typeface="Times New Roman" pitchFamily="18" charset="0"/>
                <a:cs typeface="Times New Roman" pitchFamily="18" charset="0"/>
              </a:rPr>
              <a:t> con ở </a:t>
            </a:r>
            <a:r>
              <a:rPr lang="en-US" dirty="0" err="1" smtClean="0">
                <a:solidFill>
                  <a:schemeClr val="tx1"/>
                </a:solidFill>
                <a:latin typeface="Times New Roman" pitchFamily="18" charset="0"/>
                <a:cs typeface="Times New Roman" pitchFamily="18" charset="0"/>
              </a:rPr>
              <a:t>nhà</a:t>
            </a:r>
            <a:r>
              <a:rPr lang="en-US" dirty="0" smtClean="0">
                <a:solidFill>
                  <a:schemeClr val="tx1"/>
                </a:solidFill>
                <a:latin typeface="Times New Roman" pitchFamily="18" charset="0"/>
                <a:cs typeface="Times New Roman" pitchFamily="18" charset="0"/>
              </a:rPr>
              <a:t>. </a:t>
            </a:r>
          </a:p>
          <a:p>
            <a:pPr algn="just"/>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Bằng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một</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giọng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cảm</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động</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thầy</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bảo</a:t>
            </a:r>
            <a:r>
              <a:rPr lang="en-US" dirty="0" smtClean="0">
                <a:solidFill>
                  <a:schemeClr val="tx1"/>
                </a:solidFill>
                <a:latin typeface="Times New Roman" pitchFamily="18" charset="0"/>
                <a:cs typeface="Times New Roman" pitchFamily="18" charset="0"/>
              </a:rPr>
              <a:t>:</a:t>
            </a:r>
          </a:p>
          <a:p>
            <a:pPr algn="just"/>
            <a:r>
              <a:rPr lang="en-US" dirty="0" smtClean="0">
                <a:solidFill>
                  <a:schemeClr val="tx1"/>
                </a:solidFill>
                <a:latin typeface="Times New Roman" pitchFamily="18" charset="0"/>
                <a:cs typeface="Times New Roman" pitchFamily="18" charset="0"/>
              </a:rPr>
              <a:t>      - Con </a:t>
            </a:r>
            <a:r>
              <a:rPr lang="en-US" dirty="0" err="1" smtClean="0">
                <a:solidFill>
                  <a:schemeClr val="tx1"/>
                </a:solidFill>
                <a:latin typeface="Times New Roman" pitchFamily="18" charset="0"/>
                <a:cs typeface="Times New Roman" pitchFamily="18" charset="0"/>
              </a:rPr>
              <a:t>thật</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là</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một</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đứa</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trẻ</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có</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tâm</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hồn</a:t>
            </a:r>
            <a:r>
              <a:rPr lang="en-US" dirty="0" smtClean="0">
                <a:solidFill>
                  <a:srgbClr val="002060"/>
                </a:solidFill>
                <a:latin typeface="Times New Roman" pitchFamily="18" charset="0"/>
                <a:cs typeface="Times New Roman" pitchFamily="18" charset="0"/>
              </a:rPr>
              <a:t>.</a:t>
            </a:r>
            <a:endParaRPr lang="en-US" dirty="0" smtClean="0"/>
          </a:p>
          <a:p>
            <a:pPr indent="273050" algn="just">
              <a:spcBef>
                <a:spcPct val="0"/>
              </a:spcBef>
            </a:pPr>
            <a:endParaRPr lang="en-US"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083534049"/>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4)">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upload.wikimedia.org/wikipedia/commons/thumb/7/71/Hector_Malot.jpg/220px-Hector_Malot.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04800" y="304799"/>
            <a:ext cx="3962400" cy="5457307"/>
          </a:xfrm>
          <a:prstGeom prst="rect">
            <a:avLst/>
          </a:prstGeom>
          <a:noFill/>
          <a:extLst>
            <a:ext uri="{909E8E84-426E-40DD-AFC4-6F175D3DCCD1}">
              <a14:hiddenFill xmlns:a14="http://schemas.microsoft.com/office/drawing/2010/main" xmlns="">
                <a:solidFill>
                  <a:srgbClr val="FFFFFF"/>
                </a:solidFill>
              </a14:hiddenFill>
            </a:ext>
          </a:extLst>
        </p:spPr>
      </p:pic>
      <p:sp>
        <p:nvSpPr>
          <p:cNvPr id="2" name="Rectangle 1"/>
          <p:cNvSpPr/>
          <p:nvPr/>
        </p:nvSpPr>
        <p:spPr>
          <a:xfrm>
            <a:off x="4724400" y="706582"/>
            <a:ext cx="4073236" cy="3785652"/>
          </a:xfrm>
          <a:prstGeom prst="rect">
            <a:avLst/>
          </a:prstGeom>
        </p:spPr>
        <p:txBody>
          <a:bodyPr wrap="square">
            <a:spAutoFit/>
          </a:bodyPr>
          <a:lstStyle/>
          <a:p>
            <a:pPr algn="just"/>
            <a:r>
              <a:rPr lang="vi-VN" sz="2400" b="1">
                <a:latin typeface="+mj-lt"/>
              </a:rPr>
              <a:t>Hector Malot</a:t>
            </a:r>
            <a:r>
              <a:rPr lang="vi-VN" sz="2400">
                <a:latin typeface="+mj-lt"/>
              </a:rPr>
              <a:t> </a:t>
            </a:r>
            <a:r>
              <a:rPr lang="vi-VN" sz="2400" smtClean="0">
                <a:latin typeface="+mj-lt"/>
              </a:rPr>
              <a:t>(1830</a:t>
            </a:r>
            <a:r>
              <a:rPr lang="vi-VN" sz="2400">
                <a:latin typeface="+mj-lt"/>
              </a:rPr>
              <a:t> </a:t>
            </a:r>
            <a:r>
              <a:rPr lang="vi-VN" sz="2400" smtClean="0">
                <a:latin typeface="+mj-lt"/>
              </a:rPr>
              <a:t>–</a:t>
            </a:r>
            <a:r>
              <a:rPr lang="vi-VN" sz="2400">
                <a:latin typeface="+mj-lt"/>
              </a:rPr>
              <a:t> 1907) là nhà văn nổi tiếng người </a:t>
            </a:r>
            <a:r>
              <a:rPr lang="vi-VN" sz="2400">
                <a:latin typeface="+mj-lt"/>
                <a:hlinkClick r:id="rId3" tooltip="Pháp"/>
              </a:rPr>
              <a:t>Pháp</a:t>
            </a:r>
            <a:r>
              <a:rPr lang="vi-VN" sz="2400">
                <a:latin typeface="+mj-lt"/>
              </a:rPr>
              <a:t>, </a:t>
            </a:r>
            <a:endParaRPr lang="en-US" sz="2400" smtClean="0">
              <a:latin typeface="+mj-lt"/>
            </a:endParaRPr>
          </a:p>
          <a:p>
            <a:pPr algn="just"/>
            <a:r>
              <a:rPr lang="vi-VN" sz="2400" smtClean="0">
                <a:latin typeface="+mj-lt"/>
              </a:rPr>
              <a:t>Trong </a:t>
            </a:r>
            <a:r>
              <a:rPr lang="vi-VN" sz="2400">
                <a:latin typeface="+mj-lt"/>
              </a:rPr>
              <a:t>sự nghiệp của mình ông đă viết trên 70 tác phẩm. Các tác phẩm </a:t>
            </a:r>
            <a:r>
              <a:rPr lang="vi-VN" sz="2400" i="1">
                <a:latin typeface="+mj-lt"/>
                <a:hlinkClick r:id="rId4" tooltip="Romain Kalbris (trang chưa được viết)"/>
              </a:rPr>
              <a:t>Romain Kalbris</a:t>
            </a:r>
            <a:r>
              <a:rPr lang="vi-VN" sz="2400">
                <a:latin typeface="+mj-lt"/>
              </a:rPr>
              <a:t> (1869), </a:t>
            </a:r>
            <a:r>
              <a:rPr lang="vi-VN" sz="2400" i="1">
                <a:latin typeface="+mj-lt"/>
                <a:hlinkClick r:id="rId5" tooltip="Trong gia đình"/>
              </a:rPr>
              <a:t>Trong gia đình</a:t>
            </a:r>
            <a:r>
              <a:rPr lang="vi-VN" sz="2400">
                <a:latin typeface="+mj-lt"/>
              </a:rPr>
              <a:t>(</a:t>
            </a:r>
            <a:r>
              <a:rPr lang="vi-VN" sz="2400" i="1">
                <a:latin typeface="+mj-lt"/>
              </a:rPr>
              <a:t>En Famille</a:t>
            </a:r>
            <a:r>
              <a:rPr lang="vi-VN" sz="2400">
                <a:latin typeface="+mj-lt"/>
              </a:rPr>
              <a:t> 1893) và đặc biệt là </a:t>
            </a:r>
            <a:r>
              <a:rPr lang="vi-VN" sz="2400" i="1">
                <a:latin typeface="+mj-lt"/>
                <a:hlinkClick r:id="rId6" tooltip="Không gia đình"/>
              </a:rPr>
              <a:t>Không gia đình</a:t>
            </a:r>
            <a:r>
              <a:rPr lang="vi-VN" sz="2400">
                <a:latin typeface="+mj-lt"/>
              </a:rPr>
              <a:t> (</a:t>
            </a:r>
            <a:r>
              <a:rPr lang="vi-VN" sz="2400" i="1">
                <a:latin typeface="+mj-lt"/>
              </a:rPr>
              <a:t>Sans Famille</a:t>
            </a:r>
            <a:r>
              <a:rPr lang="vi-VN" sz="2400">
                <a:latin typeface="+mj-lt"/>
              </a:rPr>
              <a:t> 1878) được các độc giả nhỏ tuổi yêu thích.</a:t>
            </a:r>
          </a:p>
        </p:txBody>
      </p:sp>
      <p:sp>
        <p:nvSpPr>
          <p:cNvPr id="3" name="Rectangle 2"/>
          <p:cNvSpPr/>
          <p:nvPr/>
        </p:nvSpPr>
        <p:spPr>
          <a:xfrm>
            <a:off x="736537" y="5809749"/>
            <a:ext cx="3098925" cy="461665"/>
          </a:xfrm>
          <a:prstGeom prst="rect">
            <a:avLst/>
          </a:prstGeom>
        </p:spPr>
        <p:txBody>
          <a:bodyPr wrap="none">
            <a:spAutoFit/>
          </a:bodyPr>
          <a:lstStyle/>
          <a:p>
            <a:r>
              <a:rPr lang="en-US" sz="2400" b="1" smtClean="0">
                <a:latin typeface="Times New Roman" pitchFamily="18" charset="0"/>
                <a:cs typeface="Times New Roman" pitchFamily="18" charset="0"/>
              </a:rPr>
              <a:t>Nhà văn Héc-tô Ma-lô</a:t>
            </a:r>
            <a:endParaRPr lang="en-US" sz="2400">
              <a:latin typeface="Times New Roman" pitchFamily="18" charset="0"/>
              <a:cs typeface="Times New Roman" pitchFamily="18" charset="0"/>
            </a:endParaRPr>
          </a:p>
        </p:txBody>
      </p:sp>
    </p:spTree>
    <p:extLst>
      <p:ext uri="{BB962C8B-B14F-4D97-AF65-F5344CB8AC3E}">
        <p14:creationId xmlns:p14="http://schemas.microsoft.com/office/powerpoint/2010/main" xmlns="" val="707959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dministrator\Downloads\Tap DocT2.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96984" y="228599"/>
            <a:ext cx="8763000" cy="619982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974544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Không gia đình.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67145" y="27709"/>
            <a:ext cx="3581400" cy="5529683"/>
          </a:xfrm>
          <a:prstGeom prst="rect">
            <a:avLst/>
          </a:prstGeom>
          <a:noFill/>
          <a:extLst>
            <a:ext uri="{909E8E84-426E-40DD-AFC4-6F175D3DCCD1}">
              <a14:hiddenFill xmlns:a14="http://schemas.microsoft.com/office/drawing/2010/main" xmlns="">
                <a:solidFill>
                  <a:srgbClr val="FFFFFF"/>
                </a:solidFill>
              </a14:hiddenFill>
            </a:ext>
          </a:extLst>
        </p:spPr>
      </p:pic>
      <p:sp>
        <p:nvSpPr>
          <p:cNvPr id="2" name="Rectangle 1"/>
          <p:cNvSpPr/>
          <p:nvPr/>
        </p:nvSpPr>
        <p:spPr>
          <a:xfrm>
            <a:off x="367144" y="5557392"/>
            <a:ext cx="3581401" cy="707886"/>
          </a:xfrm>
          <a:prstGeom prst="rect">
            <a:avLst/>
          </a:prstGeom>
        </p:spPr>
        <p:txBody>
          <a:bodyPr wrap="square">
            <a:spAutoFit/>
          </a:bodyPr>
          <a:lstStyle/>
          <a:p>
            <a:pPr algn="ctr"/>
            <a:r>
              <a:rPr lang="vi-VN" sz="2000" b="1">
                <a:latin typeface="+mj-lt"/>
              </a:rPr>
              <a:t>Bìa tiểu thuyết </a:t>
            </a:r>
            <a:r>
              <a:rPr lang="vi-VN" sz="2000" b="1" i="1">
                <a:latin typeface="+mj-lt"/>
              </a:rPr>
              <a:t>Không gia đình</a:t>
            </a:r>
            <a:r>
              <a:rPr lang="vi-VN" sz="2000" b="1">
                <a:latin typeface="+mj-lt"/>
              </a:rPr>
              <a:t> </a:t>
            </a:r>
            <a:endParaRPr lang="en-US" sz="2000" b="1" smtClean="0">
              <a:latin typeface="+mj-lt"/>
            </a:endParaRPr>
          </a:p>
          <a:p>
            <a:pPr algn="ctr"/>
            <a:r>
              <a:rPr lang="vi-VN" sz="2000" b="1" smtClean="0">
                <a:latin typeface="+mj-lt"/>
              </a:rPr>
              <a:t>ấn </a:t>
            </a:r>
            <a:r>
              <a:rPr lang="vi-VN" sz="2000" b="1">
                <a:latin typeface="+mj-lt"/>
              </a:rPr>
              <a:t>bản tiếng Pháp</a:t>
            </a:r>
            <a:endParaRPr lang="en-US" sz="2000" b="1">
              <a:latin typeface="+mj-lt"/>
            </a:endParaRPr>
          </a:p>
        </p:txBody>
      </p:sp>
      <p:sp>
        <p:nvSpPr>
          <p:cNvPr id="3" name="Rectangle 2"/>
          <p:cNvSpPr/>
          <p:nvPr/>
        </p:nvSpPr>
        <p:spPr>
          <a:xfrm>
            <a:off x="4343400" y="394855"/>
            <a:ext cx="4572000" cy="5632311"/>
          </a:xfrm>
          <a:prstGeom prst="rect">
            <a:avLst/>
          </a:prstGeom>
        </p:spPr>
        <p:txBody>
          <a:bodyPr>
            <a:spAutoFit/>
          </a:bodyPr>
          <a:lstStyle/>
          <a:p>
            <a:r>
              <a:rPr lang="vi-VN" sz="2000" b="1" i="1">
                <a:latin typeface="+mj-lt"/>
              </a:rPr>
              <a:t>Không gia </a:t>
            </a:r>
            <a:r>
              <a:rPr lang="vi-VN" sz="2000" b="1" i="1" smtClean="0">
                <a:latin typeface="+mj-lt"/>
              </a:rPr>
              <a:t>đình</a:t>
            </a:r>
            <a:r>
              <a:rPr lang="en-US" sz="2000" b="1" i="1" smtClean="0">
                <a:latin typeface="+mj-lt"/>
              </a:rPr>
              <a:t> </a:t>
            </a:r>
            <a:r>
              <a:rPr lang="vi-VN" sz="2000" smtClean="0">
                <a:latin typeface="+mj-lt"/>
              </a:rPr>
              <a:t>còn </a:t>
            </a:r>
            <a:r>
              <a:rPr lang="vi-VN" sz="2000">
                <a:latin typeface="+mj-lt"/>
              </a:rPr>
              <a:t>được dịch là </a:t>
            </a:r>
            <a:r>
              <a:rPr lang="vi-VN" sz="2000" i="1">
                <a:latin typeface="+mj-lt"/>
              </a:rPr>
              <a:t>Vô gia đình</a:t>
            </a:r>
            <a:r>
              <a:rPr lang="vi-VN" sz="2000">
                <a:latin typeface="+mj-lt"/>
              </a:rPr>
              <a:t>, có thể được xem là tiểu thuyết nổi tiếng nhất của văn hào Pháp </a:t>
            </a:r>
            <a:r>
              <a:rPr lang="vi-VN" sz="2000">
                <a:latin typeface="+mj-lt"/>
                <a:hlinkClick r:id="rId3" tooltip="Hector Malot"/>
              </a:rPr>
              <a:t>Hector Malot</a:t>
            </a:r>
            <a:r>
              <a:rPr lang="vi-VN" sz="2000">
                <a:latin typeface="+mj-lt"/>
              </a:rPr>
              <a:t>, được xuất bản năm </a:t>
            </a:r>
            <a:r>
              <a:rPr lang="vi-VN" sz="2000" u="sng">
                <a:latin typeface="+mj-lt"/>
                <a:hlinkClick r:id="rId4"/>
              </a:rPr>
              <a:t>1878</a:t>
            </a:r>
            <a:r>
              <a:rPr lang="vi-VN" sz="2000">
                <a:latin typeface="+mj-lt"/>
              </a:rPr>
              <a:t>. </a:t>
            </a:r>
            <a:endParaRPr lang="en-US" sz="2000" smtClean="0">
              <a:latin typeface="+mj-lt"/>
            </a:endParaRPr>
          </a:p>
          <a:p>
            <a:r>
              <a:rPr lang="vi-VN" sz="2000" b="1" i="1">
                <a:latin typeface="+mj-lt"/>
              </a:rPr>
              <a:t>Không gia đình</a:t>
            </a:r>
            <a:r>
              <a:rPr lang="vi-VN" sz="2000">
                <a:latin typeface="+mj-lt"/>
              </a:rPr>
              <a:t> kể chuyện một cậu bé không cha mẹ, nhân vật Rémy là một đứa bé bị bỏ rơi được gia đình nọ đem về nuôi. Rémy được chăm sóc trong vòng tay yêu thương của má Bác-bơ-ranh. Cho đến một ngày người chồng của má làm việc ở Paris bị tai nạn và tàn phế trở về, sau đó Rémy đi theo gánh xiếc của cụ Vitalis để làm thuê. Hai người đã đi lang thang khắp mọi miền nước Anh và Pháp trình diễn xiếc để kiếm </a:t>
            </a:r>
            <a:r>
              <a:rPr lang="vi-VN" sz="2000" smtClean="0">
                <a:latin typeface="+mj-lt"/>
              </a:rPr>
              <a:t>sống</a:t>
            </a:r>
            <a:r>
              <a:rPr lang="en-US" sz="2000" smtClean="0">
                <a:latin typeface="+mj-lt"/>
              </a:rPr>
              <a:t>. </a:t>
            </a:r>
            <a:r>
              <a:rPr lang="en-US" sz="2000">
                <a:effectLst>
                  <a:outerShdw blurRad="38100" dist="38100" dir="2700000" algn="tl">
                    <a:srgbClr val="C0C0C0"/>
                  </a:outerShdw>
                </a:effectLst>
                <a:latin typeface="Times New Roman" pitchFamily="18" charset="0"/>
                <a:cs typeface="Times New Roman" pitchFamily="18" charset="0"/>
              </a:rPr>
              <a:t>Trên đường đi lưu diễn cụ Vi-ta-li vô tình biết Rê-mi chưa từng đến trường bao giờ nên cụ quyết định dạy cho Rê-mi học</a:t>
            </a:r>
            <a:r>
              <a:rPr lang="en-US" sz="2000" smtClean="0">
                <a:effectLst>
                  <a:outerShdw blurRad="38100" dist="38100" dir="2700000" algn="tl">
                    <a:srgbClr val="C0C0C0"/>
                  </a:outerShdw>
                </a:effectLst>
                <a:latin typeface="Times New Roman" pitchFamily="18" charset="0"/>
                <a:cs typeface="Times New Roman" pitchFamily="18" charset="0"/>
              </a:rPr>
              <a:t>.</a:t>
            </a:r>
            <a:endParaRPr lang="en-US" sz="2000">
              <a:effectLst>
                <a:outerShdw blurRad="38100" dist="38100" dir="2700000" algn="tl">
                  <a:srgbClr val="C0C0C0"/>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xmlns="" val="602912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2743200" y="152400"/>
            <a:ext cx="3048000" cy="1066800"/>
          </a:xfrm>
          <a:prstGeom prst="flowChartTerminator">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smtClean="0">
                <a:solidFill>
                  <a:srgbClr val="002060"/>
                </a:solidFill>
                <a:latin typeface="Times New Roman" pitchFamily="18" charset="0"/>
                <a:cs typeface="Times New Roman" pitchFamily="18" charset="0"/>
              </a:rPr>
              <a:t>CHIA ĐOẠN</a:t>
            </a:r>
            <a:endParaRPr lang="en-US" b="1" dirty="0" smtClean="0">
              <a:solidFill>
                <a:srgbClr val="FF0000"/>
              </a:solidFill>
              <a:latin typeface="Times New Roman" pitchFamily="18" charset="0"/>
              <a:cs typeface="Times New Roman" pitchFamily="18" charset="0"/>
            </a:endParaRPr>
          </a:p>
        </p:txBody>
      </p:sp>
      <p:sp>
        <p:nvSpPr>
          <p:cNvPr id="5" name="Flowchart: Decision 4"/>
          <p:cNvSpPr/>
          <p:nvPr/>
        </p:nvSpPr>
        <p:spPr>
          <a:xfrm>
            <a:off x="457200" y="1447800"/>
            <a:ext cx="1828800" cy="990600"/>
          </a:xfrm>
          <a:prstGeom prst="flowChartDecision">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002060"/>
                </a:solidFill>
              </a:rPr>
              <a:t>Đoạn</a:t>
            </a:r>
            <a:r>
              <a:rPr lang="en-US" dirty="0" smtClean="0">
                <a:solidFill>
                  <a:srgbClr val="002060"/>
                </a:solidFill>
              </a:rPr>
              <a:t> 1</a:t>
            </a:r>
            <a:endParaRPr lang="en-US" dirty="0">
              <a:solidFill>
                <a:srgbClr val="002060"/>
              </a:solidFill>
            </a:endParaRPr>
          </a:p>
        </p:txBody>
      </p:sp>
      <p:sp>
        <p:nvSpPr>
          <p:cNvPr id="6" name="Flowchart: Decision 5"/>
          <p:cNvSpPr/>
          <p:nvPr/>
        </p:nvSpPr>
        <p:spPr>
          <a:xfrm>
            <a:off x="3276600" y="1524000"/>
            <a:ext cx="1828800" cy="990600"/>
          </a:xfrm>
          <a:prstGeom prst="flowChartDecision">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002060"/>
                </a:solidFill>
              </a:rPr>
              <a:t>Đoạn</a:t>
            </a:r>
            <a:r>
              <a:rPr lang="en-US" dirty="0" smtClean="0">
                <a:solidFill>
                  <a:srgbClr val="002060"/>
                </a:solidFill>
              </a:rPr>
              <a:t> 2</a:t>
            </a:r>
            <a:endParaRPr lang="en-US" dirty="0">
              <a:solidFill>
                <a:srgbClr val="002060"/>
              </a:solidFill>
            </a:endParaRPr>
          </a:p>
        </p:txBody>
      </p:sp>
      <p:sp>
        <p:nvSpPr>
          <p:cNvPr id="7" name="Flowchart: Decision 6"/>
          <p:cNvSpPr/>
          <p:nvPr/>
        </p:nvSpPr>
        <p:spPr>
          <a:xfrm>
            <a:off x="6172200" y="1676400"/>
            <a:ext cx="1828800" cy="914400"/>
          </a:xfrm>
          <a:prstGeom prst="flowChartDecision">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002060"/>
                </a:solidFill>
              </a:rPr>
              <a:t>Đoạn</a:t>
            </a:r>
            <a:r>
              <a:rPr lang="en-US" dirty="0" smtClean="0">
                <a:solidFill>
                  <a:srgbClr val="002060"/>
                </a:solidFill>
              </a:rPr>
              <a:t> 3</a:t>
            </a:r>
            <a:endParaRPr lang="en-US" dirty="0">
              <a:solidFill>
                <a:srgbClr val="002060"/>
              </a:solidFill>
            </a:endParaRPr>
          </a:p>
        </p:txBody>
      </p:sp>
      <p:sp>
        <p:nvSpPr>
          <p:cNvPr id="12" name="Vertical Scroll 11"/>
          <p:cNvSpPr/>
          <p:nvPr/>
        </p:nvSpPr>
        <p:spPr>
          <a:xfrm>
            <a:off x="0" y="2819400"/>
            <a:ext cx="2514600" cy="3505200"/>
          </a:xfrm>
          <a:prstGeom prst="verticalScroll">
            <a:avLst/>
          </a:prstGeom>
          <a:solidFill>
            <a:schemeClr val="accent2">
              <a:lumMod val="20000"/>
              <a:lumOff val="8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rgbClr val="002060"/>
                </a:solidFill>
                <a:latin typeface="Times New Roman" pitchFamily="18" charset="0"/>
                <a:cs typeface="Times New Roman" pitchFamily="18" charset="0"/>
              </a:rPr>
              <a:t>“</a:t>
            </a:r>
            <a:r>
              <a:rPr lang="en-US" sz="2400" dirty="0" err="1" smtClean="0">
                <a:solidFill>
                  <a:srgbClr val="002060"/>
                </a:solidFill>
                <a:latin typeface="Times New Roman" pitchFamily="18" charset="0"/>
                <a:cs typeface="Times New Roman" pitchFamily="18" charset="0"/>
              </a:rPr>
              <a:t>Cụ</a:t>
            </a:r>
            <a:r>
              <a:rPr lang="en-US" sz="2400" dirty="0" smtClean="0">
                <a:solidFill>
                  <a:srgbClr val="002060"/>
                </a:solidFill>
                <a:latin typeface="Times New Roman" pitchFamily="18" charset="0"/>
                <a:cs typeface="Times New Roman" pitchFamily="18" charset="0"/>
              </a:rPr>
              <a:t> Vi-</a:t>
            </a:r>
            <a:r>
              <a:rPr lang="en-US" sz="2400" dirty="0" err="1" smtClean="0">
                <a:solidFill>
                  <a:srgbClr val="002060"/>
                </a:solidFill>
                <a:latin typeface="Times New Roman" pitchFamily="18" charset="0"/>
                <a:cs typeface="Times New Roman" pitchFamily="18" charset="0"/>
              </a:rPr>
              <a:t>ta</a:t>
            </a:r>
            <a:r>
              <a:rPr lang="en-US" sz="2400" dirty="0" smtClean="0">
                <a:solidFill>
                  <a:srgbClr val="002060"/>
                </a:solidFill>
                <a:latin typeface="Times New Roman" pitchFamily="18" charset="0"/>
                <a:cs typeface="Times New Roman" pitchFamily="18" charset="0"/>
              </a:rPr>
              <a:t>-</a:t>
            </a:r>
            <a:r>
              <a:rPr lang="en-US" sz="2400" dirty="0" err="1" smtClean="0">
                <a:solidFill>
                  <a:srgbClr val="002060"/>
                </a:solidFill>
                <a:latin typeface="Times New Roman" pitchFamily="18" charset="0"/>
                <a:cs typeface="Times New Roman" pitchFamily="18" charset="0"/>
              </a:rPr>
              <a:t>li</a:t>
            </a:r>
            <a:r>
              <a:rPr lang="en-US" sz="2400" dirty="0" smtClean="0">
                <a:solidFill>
                  <a:srgbClr val="002060"/>
                </a:solidFill>
                <a:latin typeface="Times New Roman" pitchFamily="18" charset="0"/>
                <a:cs typeface="Times New Roman" pitchFamily="18" charset="0"/>
              </a:rPr>
              <a:t>…</a:t>
            </a:r>
            <a:r>
              <a:rPr lang="en-US" sz="2400" dirty="0" err="1" smtClean="0">
                <a:solidFill>
                  <a:srgbClr val="002060"/>
                </a:solidFill>
                <a:latin typeface="Times New Roman" pitchFamily="18" charset="0"/>
                <a:cs typeface="Times New Roman" pitchFamily="18" charset="0"/>
              </a:rPr>
              <a:t>ngày</a:t>
            </a:r>
            <a:r>
              <a:rPr lang="en-US" sz="2400" dirty="0" smtClean="0">
                <a:solidFill>
                  <a:srgbClr val="002060"/>
                </a:solidFill>
                <a:latin typeface="Times New Roman" pitchFamily="18" charset="0"/>
                <a:cs typeface="Times New Roman" pitchFamily="18" charset="0"/>
              </a:rPr>
              <a:t> </a:t>
            </a:r>
            <a:r>
              <a:rPr lang="en-US" sz="2400" dirty="0" err="1" smtClean="0">
                <a:solidFill>
                  <a:srgbClr val="002060"/>
                </a:solidFill>
                <a:latin typeface="Times New Roman" pitchFamily="18" charset="0"/>
                <a:cs typeface="Times New Roman" pitchFamily="18" charset="0"/>
              </a:rPr>
              <a:t>một</a:t>
            </a:r>
            <a:r>
              <a:rPr lang="en-US" sz="2400" dirty="0" smtClean="0">
                <a:solidFill>
                  <a:srgbClr val="002060"/>
                </a:solidFill>
                <a:latin typeface="Times New Roman" pitchFamily="18" charset="0"/>
                <a:cs typeface="Times New Roman" pitchFamily="18" charset="0"/>
              </a:rPr>
              <a:t> </a:t>
            </a:r>
            <a:r>
              <a:rPr lang="en-US" sz="2400" dirty="0" err="1" smtClean="0">
                <a:solidFill>
                  <a:srgbClr val="002060"/>
                </a:solidFill>
                <a:latin typeface="Times New Roman" pitchFamily="18" charset="0"/>
                <a:cs typeface="Times New Roman" pitchFamily="18" charset="0"/>
              </a:rPr>
              <a:t>ngày</a:t>
            </a:r>
            <a:r>
              <a:rPr lang="en-US" sz="2400" dirty="0" smtClean="0">
                <a:solidFill>
                  <a:srgbClr val="002060"/>
                </a:solidFill>
                <a:latin typeface="Times New Roman" pitchFamily="18" charset="0"/>
                <a:cs typeface="Times New Roman" pitchFamily="18" charset="0"/>
              </a:rPr>
              <a:t> </a:t>
            </a:r>
            <a:r>
              <a:rPr lang="en-US" sz="2400" dirty="0" err="1" smtClean="0">
                <a:solidFill>
                  <a:srgbClr val="002060"/>
                </a:solidFill>
                <a:latin typeface="Times New Roman" pitchFamily="18" charset="0"/>
                <a:cs typeface="Times New Roman" pitchFamily="18" charset="0"/>
              </a:rPr>
              <a:t>hai</a:t>
            </a:r>
            <a:r>
              <a:rPr lang="en-US" sz="2400" dirty="0" smtClean="0">
                <a:solidFill>
                  <a:srgbClr val="002060"/>
                </a:solidFill>
                <a:latin typeface="Times New Roman" pitchFamily="18" charset="0"/>
                <a:cs typeface="Times New Roman" pitchFamily="18" charset="0"/>
              </a:rPr>
              <a:t> </a:t>
            </a:r>
            <a:r>
              <a:rPr lang="en-US" sz="2400" dirty="0" err="1" smtClean="0">
                <a:solidFill>
                  <a:srgbClr val="002060"/>
                </a:solidFill>
                <a:latin typeface="Times New Roman" pitchFamily="18" charset="0"/>
                <a:cs typeface="Times New Roman" pitchFamily="18" charset="0"/>
              </a:rPr>
              <a:t>mà</a:t>
            </a:r>
            <a:r>
              <a:rPr lang="en-US" sz="2400" dirty="0" smtClean="0">
                <a:solidFill>
                  <a:srgbClr val="002060"/>
                </a:solidFill>
                <a:latin typeface="Times New Roman" pitchFamily="18" charset="0"/>
                <a:cs typeface="Times New Roman" pitchFamily="18" charset="0"/>
              </a:rPr>
              <a:t> </a:t>
            </a:r>
            <a:r>
              <a:rPr lang="en-US" sz="2400" dirty="0" err="1" smtClean="0">
                <a:solidFill>
                  <a:srgbClr val="002060"/>
                </a:solidFill>
                <a:latin typeface="Times New Roman" pitchFamily="18" charset="0"/>
                <a:cs typeface="Times New Roman" pitchFamily="18" charset="0"/>
              </a:rPr>
              <a:t>đọc</a:t>
            </a:r>
            <a:r>
              <a:rPr lang="en-US" sz="2400" dirty="0" smtClean="0">
                <a:solidFill>
                  <a:srgbClr val="002060"/>
                </a:solidFill>
                <a:latin typeface="Times New Roman" pitchFamily="18" charset="0"/>
                <a:cs typeface="Times New Roman" pitchFamily="18" charset="0"/>
              </a:rPr>
              <a:t> </a:t>
            </a:r>
            <a:r>
              <a:rPr lang="en-US" sz="2400" err="1" smtClean="0">
                <a:solidFill>
                  <a:srgbClr val="002060"/>
                </a:solidFill>
                <a:latin typeface="Times New Roman" pitchFamily="18" charset="0"/>
                <a:cs typeface="Times New Roman" pitchFamily="18" charset="0"/>
              </a:rPr>
              <a:t>được</a:t>
            </a:r>
            <a:r>
              <a:rPr lang="en-US" sz="2400" smtClean="0">
                <a:solidFill>
                  <a:srgbClr val="002060"/>
                </a:solidFill>
                <a:latin typeface="Times New Roman" pitchFamily="18" charset="0"/>
                <a:cs typeface="Times New Roman" pitchFamily="18" charset="0"/>
              </a:rPr>
              <a:t>”</a:t>
            </a:r>
            <a:endParaRPr lang="en-US" sz="2400" dirty="0" smtClean="0">
              <a:solidFill>
                <a:srgbClr val="002060"/>
              </a:solidFill>
              <a:latin typeface="Times New Roman" pitchFamily="18" charset="0"/>
              <a:cs typeface="Times New Roman" pitchFamily="18" charset="0"/>
            </a:endParaRPr>
          </a:p>
        </p:txBody>
      </p:sp>
      <p:sp>
        <p:nvSpPr>
          <p:cNvPr id="13" name="Vertical Scroll 12"/>
          <p:cNvSpPr/>
          <p:nvPr/>
        </p:nvSpPr>
        <p:spPr>
          <a:xfrm>
            <a:off x="2895600" y="2819400"/>
            <a:ext cx="2590800" cy="3429000"/>
          </a:xfrm>
          <a:prstGeom prst="verticalScroll">
            <a:avLst/>
          </a:prstGeom>
          <a:solidFill>
            <a:schemeClr val="accent2">
              <a:lumMod val="20000"/>
              <a:lumOff val="8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dirty="0" smtClean="0">
              <a:solidFill>
                <a:srgbClr val="002060"/>
              </a:solidFill>
              <a:latin typeface="Times New Roman" pitchFamily="18" charset="0"/>
              <a:cs typeface="Times New Roman" pitchFamily="18" charset="0"/>
            </a:endParaRPr>
          </a:p>
          <a:p>
            <a:r>
              <a:rPr lang="en-US" sz="2400" dirty="0" smtClean="0">
                <a:solidFill>
                  <a:srgbClr val="002060"/>
                </a:solidFill>
                <a:latin typeface="Times New Roman" pitchFamily="18" charset="0"/>
                <a:cs typeface="Times New Roman" pitchFamily="18" charset="0"/>
              </a:rPr>
              <a:t>“</a:t>
            </a:r>
            <a:r>
              <a:rPr lang="en-US" sz="2400" dirty="0" err="1" smtClean="0">
                <a:solidFill>
                  <a:srgbClr val="002060"/>
                </a:solidFill>
                <a:latin typeface="Times New Roman" pitchFamily="18" charset="0"/>
                <a:cs typeface="Times New Roman" pitchFamily="18" charset="0"/>
              </a:rPr>
              <a:t>Khi</a:t>
            </a:r>
            <a:r>
              <a:rPr lang="en-US" sz="2400" dirty="0" smtClean="0">
                <a:solidFill>
                  <a:srgbClr val="002060"/>
                </a:solidFill>
                <a:latin typeface="Times New Roman" pitchFamily="18" charset="0"/>
                <a:cs typeface="Times New Roman" pitchFamily="18" charset="0"/>
              </a:rPr>
              <a:t> </a:t>
            </a:r>
            <a:r>
              <a:rPr lang="en-US" sz="2400" dirty="0" err="1" smtClean="0">
                <a:solidFill>
                  <a:srgbClr val="002060"/>
                </a:solidFill>
                <a:latin typeface="Times New Roman" pitchFamily="18" charset="0"/>
                <a:cs typeface="Times New Roman" pitchFamily="18" charset="0"/>
              </a:rPr>
              <a:t>dạy</a:t>
            </a:r>
            <a:r>
              <a:rPr lang="en-US" sz="2400" dirty="0" smtClean="0">
                <a:solidFill>
                  <a:srgbClr val="002060"/>
                </a:solidFill>
                <a:latin typeface="Times New Roman" pitchFamily="18" charset="0"/>
                <a:cs typeface="Times New Roman" pitchFamily="18" charset="0"/>
              </a:rPr>
              <a:t> </a:t>
            </a:r>
            <a:r>
              <a:rPr lang="en-US" sz="2400" dirty="0" err="1" smtClean="0">
                <a:solidFill>
                  <a:srgbClr val="002060"/>
                </a:solidFill>
                <a:latin typeface="Times New Roman" pitchFamily="18" charset="0"/>
                <a:cs typeface="Times New Roman" pitchFamily="18" charset="0"/>
              </a:rPr>
              <a:t>tôi</a:t>
            </a:r>
            <a:r>
              <a:rPr lang="en-US" sz="2400" dirty="0" smtClean="0">
                <a:solidFill>
                  <a:srgbClr val="002060"/>
                </a:solidFill>
                <a:latin typeface="Times New Roman" pitchFamily="18" charset="0"/>
                <a:cs typeface="Times New Roman" pitchFamily="18" charset="0"/>
              </a:rPr>
              <a:t>…</a:t>
            </a:r>
            <a:r>
              <a:rPr lang="en-US" sz="2400" dirty="0" err="1" smtClean="0">
                <a:solidFill>
                  <a:srgbClr val="002060"/>
                </a:solidFill>
                <a:latin typeface="Times New Roman" pitchFamily="18" charset="0"/>
                <a:cs typeface="Times New Roman" pitchFamily="18" charset="0"/>
              </a:rPr>
              <a:t>vẫy</a:t>
            </a:r>
            <a:r>
              <a:rPr lang="en-US" sz="2400" dirty="0" smtClean="0">
                <a:solidFill>
                  <a:srgbClr val="002060"/>
                </a:solidFill>
                <a:latin typeface="Times New Roman" pitchFamily="18" charset="0"/>
                <a:cs typeface="Times New Roman" pitchFamily="18" charset="0"/>
              </a:rPr>
              <a:t> </a:t>
            </a:r>
            <a:r>
              <a:rPr lang="en-US" sz="2400" dirty="0" err="1" smtClean="0">
                <a:solidFill>
                  <a:srgbClr val="002060"/>
                </a:solidFill>
                <a:latin typeface="Times New Roman" pitchFamily="18" charset="0"/>
                <a:cs typeface="Times New Roman" pitchFamily="18" charset="0"/>
              </a:rPr>
              <a:t>vẫy</a:t>
            </a:r>
            <a:r>
              <a:rPr lang="en-US" sz="2400" dirty="0" smtClean="0">
                <a:solidFill>
                  <a:srgbClr val="002060"/>
                </a:solidFill>
                <a:latin typeface="Times New Roman" pitchFamily="18" charset="0"/>
                <a:cs typeface="Times New Roman" pitchFamily="18" charset="0"/>
              </a:rPr>
              <a:t> </a:t>
            </a:r>
            <a:r>
              <a:rPr lang="en-US" sz="2400" dirty="0" err="1" smtClean="0">
                <a:solidFill>
                  <a:srgbClr val="002060"/>
                </a:solidFill>
                <a:latin typeface="Times New Roman" pitchFamily="18" charset="0"/>
                <a:cs typeface="Times New Roman" pitchFamily="18" charset="0"/>
              </a:rPr>
              <a:t>cái</a:t>
            </a:r>
            <a:r>
              <a:rPr lang="en-US" sz="2400" dirty="0" smtClean="0">
                <a:solidFill>
                  <a:srgbClr val="002060"/>
                </a:solidFill>
                <a:latin typeface="Times New Roman" pitchFamily="18" charset="0"/>
                <a:cs typeface="Times New Roman" pitchFamily="18" charset="0"/>
              </a:rPr>
              <a:t> </a:t>
            </a:r>
            <a:r>
              <a:rPr lang="en-US" sz="2400" err="1" smtClean="0">
                <a:solidFill>
                  <a:srgbClr val="002060"/>
                </a:solidFill>
                <a:latin typeface="Times New Roman" pitchFamily="18" charset="0"/>
                <a:cs typeface="Times New Roman" pitchFamily="18" charset="0"/>
              </a:rPr>
              <a:t>đuôi</a:t>
            </a:r>
            <a:r>
              <a:rPr lang="en-US" sz="2400" smtClean="0">
                <a:solidFill>
                  <a:srgbClr val="002060"/>
                </a:solidFill>
                <a:latin typeface="Times New Roman" pitchFamily="18" charset="0"/>
                <a:cs typeface="Times New Roman" pitchFamily="18" charset="0"/>
              </a:rPr>
              <a:t>”</a:t>
            </a:r>
            <a:endParaRPr lang="en-US" sz="2400" dirty="0" smtClean="0">
              <a:solidFill>
                <a:srgbClr val="002060"/>
              </a:solidFill>
              <a:latin typeface="Times New Roman" pitchFamily="18" charset="0"/>
              <a:cs typeface="Times New Roman" pitchFamily="18" charset="0"/>
            </a:endParaRPr>
          </a:p>
        </p:txBody>
      </p:sp>
      <p:sp>
        <p:nvSpPr>
          <p:cNvPr id="14" name="Vertical Scroll 13"/>
          <p:cNvSpPr/>
          <p:nvPr/>
        </p:nvSpPr>
        <p:spPr>
          <a:xfrm>
            <a:off x="5791200" y="2971800"/>
            <a:ext cx="2362200" cy="3276600"/>
          </a:xfrm>
          <a:prstGeom prst="verticalScroll">
            <a:avLst/>
          </a:prstGeom>
          <a:solidFill>
            <a:schemeClr val="accent2">
              <a:lumMod val="20000"/>
              <a:lumOff val="8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rgbClr val="002060"/>
                </a:solidFill>
                <a:latin typeface="Times New Roman" pitchFamily="18" charset="0"/>
                <a:cs typeface="Times New Roman" pitchFamily="18" charset="0"/>
              </a:rPr>
              <a:t>“</a:t>
            </a:r>
            <a:r>
              <a:rPr lang="en-US" sz="2400" dirty="0" err="1" smtClean="0">
                <a:solidFill>
                  <a:srgbClr val="002060"/>
                </a:solidFill>
                <a:latin typeface="Times New Roman" pitchFamily="18" charset="0"/>
                <a:cs typeface="Times New Roman" pitchFamily="18" charset="0"/>
              </a:rPr>
              <a:t>Từ</a:t>
            </a:r>
            <a:r>
              <a:rPr lang="en-US" sz="2400" dirty="0" smtClean="0">
                <a:solidFill>
                  <a:srgbClr val="002060"/>
                </a:solidFill>
                <a:latin typeface="Times New Roman" pitchFamily="18" charset="0"/>
                <a:cs typeface="Times New Roman" pitchFamily="18" charset="0"/>
              </a:rPr>
              <a:t> </a:t>
            </a:r>
            <a:r>
              <a:rPr lang="en-US" sz="2400" dirty="0" err="1" smtClean="0">
                <a:solidFill>
                  <a:srgbClr val="002060"/>
                </a:solidFill>
                <a:latin typeface="Times New Roman" pitchFamily="18" charset="0"/>
                <a:cs typeface="Times New Roman" pitchFamily="18" charset="0"/>
              </a:rPr>
              <a:t>đó</a:t>
            </a:r>
            <a:r>
              <a:rPr lang="en-US" sz="2400" dirty="0" smtClean="0">
                <a:solidFill>
                  <a:srgbClr val="002060"/>
                </a:solidFill>
                <a:latin typeface="Times New Roman" pitchFamily="18" charset="0"/>
                <a:cs typeface="Times New Roman" pitchFamily="18" charset="0"/>
              </a:rPr>
              <a:t>…</a:t>
            </a:r>
            <a:r>
              <a:rPr lang="en-US" sz="2400" dirty="0" err="1" smtClean="0">
                <a:solidFill>
                  <a:srgbClr val="002060"/>
                </a:solidFill>
                <a:latin typeface="Times New Roman" pitchFamily="18" charset="0"/>
                <a:cs typeface="Times New Roman" pitchFamily="18" charset="0"/>
              </a:rPr>
              <a:t>có</a:t>
            </a:r>
            <a:r>
              <a:rPr lang="en-US" sz="2400" dirty="0" smtClean="0">
                <a:solidFill>
                  <a:srgbClr val="002060"/>
                </a:solidFill>
                <a:latin typeface="Times New Roman" pitchFamily="18" charset="0"/>
                <a:cs typeface="Times New Roman" pitchFamily="18" charset="0"/>
              </a:rPr>
              <a:t> </a:t>
            </a:r>
            <a:r>
              <a:rPr lang="en-US" sz="2400" dirty="0" err="1" smtClean="0">
                <a:solidFill>
                  <a:srgbClr val="002060"/>
                </a:solidFill>
                <a:latin typeface="Times New Roman" pitchFamily="18" charset="0"/>
                <a:cs typeface="Times New Roman" pitchFamily="18" charset="0"/>
              </a:rPr>
              <a:t>tâm</a:t>
            </a:r>
            <a:r>
              <a:rPr lang="en-US" sz="2400" dirty="0" smtClean="0">
                <a:solidFill>
                  <a:srgbClr val="002060"/>
                </a:solidFill>
                <a:latin typeface="Times New Roman" pitchFamily="18" charset="0"/>
                <a:cs typeface="Times New Roman" pitchFamily="18" charset="0"/>
              </a:rPr>
              <a:t> </a:t>
            </a:r>
            <a:r>
              <a:rPr lang="en-US" sz="2400" dirty="0" err="1" smtClean="0">
                <a:solidFill>
                  <a:srgbClr val="002060"/>
                </a:solidFill>
                <a:latin typeface="Times New Roman" pitchFamily="18" charset="0"/>
                <a:cs typeface="Times New Roman" pitchFamily="18" charset="0"/>
              </a:rPr>
              <a:t>hồn</a:t>
            </a:r>
            <a:r>
              <a:rPr lang="en-US" sz="2400" dirty="0" smtClean="0">
                <a:solidFill>
                  <a:srgbClr val="002060"/>
                </a:solidFill>
                <a:latin typeface="Times New Roman" pitchFamily="18" charset="0"/>
                <a:cs typeface="Times New Roman" pitchFamily="18" charset="0"/>
              </a:rPr>
              <a:t>”</a:t>
            </a:r>
          </a:p>
          <a:p>
            <a:pPr algn="ctr"/>
            <a:endParaRPr lang="en-US" sz="2400" dirty="0">
              <a:solidFill>
                <a:srgbClr val="002060"/>
              </a:solidFill>
              <a:latin typeface="Times New Roman" pitchFamily="18" charset="0"/>
              <a:cs typeface="Times New Roman" pitchFamily="18" charset="0"/>
            </a:endParaRPr>
          </a:p>
        </p:txBody>
      </p:sp>
      <p:cxnSp>
        <p:nvCxnSpPr>
          <p:cNvPr id="16" name="Straight Connector 15"/>
          <p:cNvCxnSpPr>
            <a:stCxn id="5" idx="2"/>
          </p:cNvCxnSpPr>
          <p:nvPr/>
        </p:nvCxnSpPr>
        <p:spPr>
          <a:xfrm>
            <a:off x="1371600" y="2438400"/>
            <a:ext cx="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6" idx="2"/>
            <a:endCxn id="13" idx="0"/>
          </p:cNvCxnSpPr>
          <p:nvPr/>
        </p:nvCxnSpPr>
        <p:spPr>
          <a:xfrm>
            <a:off x="4191000" y="2514600"/>
            <a:ext cx="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Straight Connector 67"/>
          <p:cNvCxnSpPr>
            <a:stCxn id="7" idx="2"/>
          </p:cNvCxnSpPr>
          <p:nvPr/>
        </p:nvCxnSpPr>
        <p:spPr>
          <a:xfrm>
            <a:off x="7086600" y="2590800"/>
            <a:ext cx="0" cy="3810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to="" calcmode="lin" valueType="num">
                                      <p:cBhvr>
                                        <p:cTn id="7" dur="1" fill="hold"/>
                                        <p:tgtEl>
                                          <p:spTgt spid="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4)">
                                      <p:cBhvr>
                                        <p:cTn id="12" dur="2000"/>
                                        <p:tgtEl>
                                          <p:spTgt spid="5"/>
                                        </p:tgtEl>
                                      </p:cBhvr>
                                    </p:animEffect>
                                  </p:childTnLst>
                                </p:cTn>
                              </p:par>
                              <p:par>
                                <p:cTn id="13" presetID="21" presetClass="entr" presetSubtype="4" fill="hold" nodeType="with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wheel(4)">
                                      <p:cBhvr>
                                        <p:cTn id="15" dur="2000"/>
                                        <p:tgtEl>
                                          <p:spTgt spid="16"/>
                                        </p:tgtEl>
                                      </p:cBhvr>
                                    </p:animEffect>
                                  </p:childTnLst>
                                </p:cTn>
                              </p:par>
                              <p:par>
                                <p:cTn id="16" presetID="21" presetClass="entr" presetSubtype="4"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wheel(4)">
                                      <p:cBhvr>
                                        <p:cTn id="18" dur="2000"/>
                                        <p:tgtEl>
                                          <p:spTgt spid="12"/>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4"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heel(4)">
                                      <p:cBhvr>
                                        <p:cTn id="23" dur="2000"/>
                                        <p:tgtEl>
                                          <p:spTgt spid="6"/>
                                        </p:tgtEl>
                                      </p:cBhvr>
                                    </p:animEffect>
                                  </p:childTnLst>
                                </p:cTn>
                              </p:par>
                              <p:par>
                                <p:cTn id="24" presetID="21" presetClass="entr" presetSubtype="4" fill="hold" nodeType="with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wheel(4)">
                                      <p:cBhvr>
                                        <p:cTn id="26" dur="2000"/>
                                        <p:tgtEl>
                                          <p:spTgt spid="18"/>
                                        </p:tgtEl>
                                      </p:cBhvr>
                                    </p:animEffect>
                                  </p:childTnLst>
                                </p:cTn>
                              </p:par>
                              <p:par>
                                <p:cTn id="27" presetID="21" presetClass="entr" presetSubtype="4"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wheel(4)">
                                      <p:cBhvr>
                                        <p:cTn id="29" dur="2000"/>
                                        <p:tgtEl>
                                          <p:spTgt spid="13"/>
                                        </p:tgtEl>
                                      </p:cBhvr>
                                    </p:animEffect>
                                  </p:childTnLst>
                                </p:cTn>
                              </p:par>
                            </p:childTnLst>
                          </p:cTn>
                        </p:par>
                      </p:childTnLst>
                    </p:cTn>
                  </p:par>
                  <p:par>
                    <p:cTn id="30" fill="hold">
                      <p:stCondLst>
                        <p:cond delay="indefinite"/>
                      </p:stCondLst>
                      <p:childTnLst>
                        <p:par>
                          <p:cTn id="31" fill="hold">
                            <p:stCondLst>
                              <p:cond delay="0"/>
                            </p:stCondLst>
                            <p:childTnLst>
                              <p:par>
                                <p:cTn id="32" presetID="21" presetClass="entr" presetSubtype="4"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wheel(4)">
                                      <p:cBhvr>
                                        <p:cTn id="34" dur="2000"/>
                                        <p:tgtEl>
                                          <p:spTgt spid="7"/>
                                        </p:tgtEl>
                                      </p:cBhvr>
                                    </p:animEffect>
                                  </p:childTnLst>
                                </p:cTn>
                              </p:par>
                              <p:par>
                                <p:cTn id="35" presetID="21" presetClass="entr" presetSubtype="4" fill="hold" nodeType="withEffect">
                                  <p:stCondLst>
                                    <p:cond delay="0"/>
                                  </p:stCondLst>
                                  <p:childTnLst>
                                    <p:set>
                                      <p:cBhvr>
                                        <p:cTn id="36" dur="1" fill="hold">
                                          <p:stCondLst>
                                            <p:cond delay="0"/>
                                          </p:stCondLst>
                                        </p:cTn>
                                        <p:tgtEl>
                                          <p:spTgt spid="68"/>
                                        </p:tgtEl>
                                        <p:attrNameLst>
                                          <p:attrName>style.visibility</p:attrName>
                                        </p:attrNameLst>
                                      </p:cBhvr>
                                      <p:to>
                                        <p:strVal val="visible"/>
                                      </p:to>
                                    </p:set>
                                    <p:animEffect transition="in" filter="wheel(4)">
                                      <p:cBhvr>
                                        <p:cTn id="37" dur="2000"/>
                                        <p:tgtEl>
                                          <p:spTgt spid="68"/>
                                        </p:tgtEl>
                                      </p:cBhvr>
                                    </p:animEffect>
                                  </p:childTnLst>
                                </p:cTn>
                              </p:par>
                              <p:par>
                                <p:cTn id="38" presetID="21" presetClass="entr" presetSubtype="4" fill="hold" grpId="0" nodeType="with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wheel(4)">
                                      <p:cBhvr>
                                        <p:cTn id="40"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0" y="1143000"/>
            <a:ext cx="3048000" cy="523220"/>
          </a:xfrm>
          <a:prstGeom prst="rect">
            <a:avLst/>
          </a:prstGeom>
          <a:noFill/>
        </p:spPr>
        <p:txBody>
          <a:bodyPr wrap="square" rtlCol="0">
            <a:spAutoFit/>
          </a:bodyPr>
          <a:lstStyle/>
          <a:p>
            <a:r>
              <a:rPr lang="en-US" sz="2800" b="1" smtClean="0">
                <a:solidFill>
                  <a:srgbClr val="0070C0"/>
                </a:solidFill>
                <a:latin typeface="Times New Roman" pitchFamily="18" charset="0"/>
                <a:cs typeface="Times New Roman" pitchFamily="18" charset="0"/>
              </a:rPr>
              <a:t>Câu dài (Đoạn 3)</a:t>
            </a:r>
            <a:endParaRPr lang="en-US" sz="2800" b="1">
              <a:solidFill>
                <a:srgbClr val="0070C0"/>
              </a:solidFill>
              <a:latin typeface="Times New Roman" pitchFamily="18" charset="0"/>
              <a:cs typeface="Times New Roman" pitchFamily="18" charset="0"/>
            </a:endParaRPr>
          </a:p>
        </p:txBody>
      </p:sp>
      <p:sp>
        <p:nvSpPr>
          <p:cNvPr id="3" name="Rectangle 2"/>
          <p:cNvSpPr/>
          <p:nvPr/>
        </p:nvSpPr>
        <p:spPr>
          <a:xfrm>
            <a:off x="457200" y="1981200"/>
            <a:ext cx="8305800" cy="2031325"/>
          </a:xfrm>
          <a:prstGeom prst="rect">
            <a:avLst/>
          </a:prstGeom>
        </p:spPr>
        <p:txBody>
          <a:bodyPr wrap="square">
            <a:spAutoFit/>
          </a:bodyPr>
          <a:lstStyle/>
          <a:p>
            <a:pPr algn="just">
              <a:lnSpc>
                <a:spcPct val="150000"/>
              </a:lnSpc>
            </a:pPr>
            <a:r>
              <a:rPr lang="en-US" sz="2800" smtClean="0">
                <a:latin typeface="Times New Roman" pitchFamily="18" charset="0"/>
                <a:cs typeface="Times New Roman" pitchFamily="18" charset="0"/>
              </a:rPr>
              <a:t>     Ít </a:t>
            </a:r>
            <a:r>
              <a:rPr lang="en-US" sz="2800">
                <a:latin typeface="Times New Roman" pitchFamily="18" charset="0"/>
                <a:cs typeface="Times New Roman" pitchFamily="18" charset="0"/>
              </a:rPr>
              <a:t>lâu sau, tôi đọc được, trong khi con </a:t>
            </a:r>
            <a:r>
              <a:rPr lang="en-US" sz="2800" smtClean="0">
                <a:latin typeface="Times New Roman" pitchFamily="18" charset="0"/>
                <a:cs typeface="Times New Roman" pitchFamily="18" charset="0"/>
              </a:rPr>
              <a:t>Ca-pi </a:t>
            </a:r>
            <a:r>
              <a:rPr lang="en-US" sz="2800">
                <a:latin typeface="Times New Roman" pitchFamily="18" charset="0"/>
                <a:cs typeface="Times New Roman" pitchFamily="18" charset="0"/>
              </a:rPr>
              <a:t>đáng thương chỉ biết “viết” tên nó bằng cách rút những chữ gỗ trong bảng chữ cái.</a:t>
            </a:r>
          </a:p>
        </p:txBody>
      </p:sp>
      <p:cxnSp>
        <p:nvCxnSpPr>
          <p:cNvPr id="5" name="Straight Connector 4"/>
          <p:cNvCxnSpPr/>
          <p:nvPr/>
        </p:nvCxnSpPr>
        <p:spPr>
          <a:xfrm flipH="1">
            <a:off x="6123710" y="2819400"/>
            <a:ext cx="152400" cy="381000"/>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xmlns="" val="1174822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0" y="309679"/>
            <a:ext cx="2971800" cy="523220"/>
          </a:xfrm>
          <a:prstGeom prst="rect">
            <a:avLst/>
          </a:prstGeom>
          <a:noFill/>
        </p:spPr>
        <p:txBody>
          <a:bodyPr wrap="square" rtlCol="0">
            <a:spAutoFit/>
          </a:bodyPr>
          <a:lstStyle/>
          <a:p>
            <a:pPr algn="ctr"/>
            <a:r>
              <a:rPr lang="en-US" sz="2800" b="1" smtClean="0">
                <a:solidFill>
                  <a:srgbClr val="0070C0"/>
                </a:solidFill>
                <a:latin typeface="Times New Roman" pitchFamily="18" charset="0"/>
                <a:cs typeface="Times New Roman" pitchFamily="18" charset="0"/>
              </a:rPr>
              <a:t>TÌM HIỂU BÀI</a:t>
            </a:r>
            <a:endParaRPr lang="en-US" sz="2800" b="1">
              <a:solidFill>
                <a:srgbClr val="0070C0"/>
              </a:solidFill>
              <a:latin typeface="Times New Roman" pitchFamily="18" charset="0"/>
              <a:cs typeface="Times New Roman" pitchFamily="18" charset="0"/>
            </a:endParaRPr>
          </a:p>
        </p:txBody>
      </p:sp>
      <p:sp>
        <p:nvSpPr>
          <p:cNvPr id="3" name="Rectangle 2"/>
          <p:cNvSpPr/>
          <p:nvPr/>
        </p:nvSpPr>
        <p:spPr>
          <a:xfrm>
            <a:off x="457200" y="1210039"/>
            <a:ext cx="7315200" cy="461665"/>
          </a:xfrm>
          <a:prstGeom prst="rect">
            <a:avLst/>
          </a:prstGeom>
        </p:spPr>
        <p:txBody>
          <a:bodyPr wrap="square">
            <a:spAutoFit/>
          </a:bodyPr>
          <a:lstStyle/>
          <a:p>
            <a:r>
              <a:rPr lang="en-US" sz="2400" b="1" smtClean="0">
                <a:solidFill>
                  <a:srgbClr val="0070C0"/>
                </a:solidFill>
                <a:latin typeface="Times New Roman" pitchFamily="18" charset="0"/>
                <a:cs typeface="Times New Roman" pitchFamily="18" charset="0"/>
              </a:rPr>
              <a:t>Câu 1: Rê </a:t>
            </a:r>
            <a:r>
              <a:rPr lang="en-US" sz="2400" b="1">
                <a:solidFill>
                  <a:srgbClr val="0070C0"/>
                </a:solidFill>
                <a:latin typeface="Times New Roman" pitchFamily="18" charset="0"/>
                <a:cs typeface="Times New Roman" pitchFamily="18" charset="0"/>
              </a:rPr>
              <a:t>– mi học chữ trong hoàn cảnh như thế nào</a:t>
            </a:r>
            <a:r>
              <a:rPr lang="en-US" sz="2400" b="1" smtClean="0">
                <a:solidFill>
                  <a:srgbClr val="0070C0"/>
                </a:solidFill>
                <a:latin typeface="Times New Roman" pitchFamily="18" charset="0"/>
                <a:cs typeface="Times New Roman" pitchFamily="18" charset="0"/>
              </a:rPr>
              <a:t>?</a:t>
            </a:r>
            <a:endParaRPr lang="en-US" sz="2400" b="1">
              <a:solidFill>
                <a:srgbClr val="0070C0"/>
              </a:solidFill>
              <a:latin typeface="Times New Roman" pitchFamily="18" charset="0"/>
              <a:cs typeface="Times New Roman" pitchFamily="18" charset="0"/>
            </a:endParaRPr>
          </a:p>
        </p:txBody>
      </p:sp>
      <p:sp>
        <p:nvSpPr>
          <p:cNvPr id="4" name="Rectangle 3"/>
          <p:cNvSpPr/>
          <p:nvPr/>
        </p:nvSpPr>
        <p:spPr>
          <a:xfrm>
            <a:off x="914400" y="1905000"/>
            <a:ext cx="8077200" cy="461665"/>
          </a:xfrm>
          <a:prstGeom prst="rect">
            <a:avLst/>
          </a:prstGeom>
        </p:spPr>
        <p:txBody>
          <a:bodyPr wrap="square">
            <a:spAutoFit/>
          </a:bodyPr>
          <a:lstStyle/>
          <a:p>
            <a:r>
              <a:rPr lang="en-US" sz="2400">
                <a:latin typeface="Times New Roman" pitchFamily="18" charset="0"/>
                <a:cs typeface="Times New Roman" pitchFamily="18" charset="0"/>
              </a:rPr>
              <a:t>Rê- mi học chữ trên đường hai thầy trò đi hát rong kiếm sống.</a:t>
            </a:r>
          </a:p>
        </p:txBody>
      </p:sp>
      <p:sp>
        <p:nvSpPr>
          <p:cNvPr id="5" name="Rectangle 4"/>
          <p:cNvSpPr/>
          <p:nvPr/>
        </p:nvSpPr>
        <p:spPr>
          <a:xfrm>
            <a:off x="609600" y="2590799"/>
            <a:ext cx="6247223" cy="461665"/>
          </a:xfrm>
          <a:prstGeom prst="rect">
            <a:avLst/>
          </a:prstGeom>
        </p:spPr>
        <p:txBody>
          <a:bodyPr wrap="none">
            <a:spAutoFit/>
          </a:bodyPr>
          <a:lstStyle/>
          <a:p>
            <a:r>
              <a:rPr lang="en-US" sz="2400" b="1" smtClean="0">
                <a:solidFill>
                  <a:srgbClr val="0070C0"/>
                </a:solidFill>
                <a:latin typeface="Times New Roman" pitchFamily="18" charset="0"/>
                <a:cs typeface="Times New Roman" pitchFamily="18" charset="0"/>
              </a:rPr>
              <a:t>Câu 2: Lớp </a:t>
            </a:r>
            <a:r>
              <a:rPr lang="en-US" sz="2400" b="1">
                <a:solidFill>
                  <a:srgbClr val="0070C0"/>
                </a:solidFill>
                <a:latin typeface="Times New Roman" pitchFamily="18" charset="0"/>
                <a:cs typeface="Times New Roman" pitchFamily="18" charset="0"/>
              </a:rPr>
              <a:t>học của Rê – mi có gì ngộ nghĩnh?</a:t>
            </a:r>
          </a:p>
        </p:txBody>
      </p:sp>
      <p:sp>
        <p:nvSpPr>
          <p:cNvPr id="6" name="Rectangle 5"/>
          <p:cNvSpPr/>
          <p:nvPr/>
        </p:nvSpPr>
        <p:spPr>
          <a:xfrm>
            <a:off x="914400" y="3200400"/>
            <a:ext cx="8001000" cy="1938992"/>
          </a:xfrm>
          <a:prstGeom prst="rect">
            <a:avLst/>
          </a:prstGeom>
        </p:spPr>
        <p:txBody>
          <a:bodyPr wrap="square">
            <a:spAutoFit/>
          </a:bodyPr>
          <a:lstStyle/>
          <a:p>
            <a:r>
              <a:rPr lang="en-US" sz="2400">
                <a:latin typeface="Times New Roman" pitchFamily="18" charset="0"/>
                <a:cs typeface="Times New Roman" pitchFamily="18" charset="0"/>
              </a:rPr>
              <a:t>Lớp học rất đặc </a:t>
            </a:r>
            <a:r>
              <a:rPr lang="en-US" sz="2400" smtClean="0">
                <a:latin typeface="Times New Roman" pitchFamily="18" charset="0"/>
                <a:cs typeface="Times New Roman" pitchFamily="18" charset="0"/>
              </a:rPr>
              <a:t>biệt:</a:t>
            </a:r>
          </a:p>
          <a:p>
            <a:r>
              <a:rPr lang="en-US" sz="2400" smtClean="0">
                <a:latin typeface="Times New Roman" pitchFamily="18" charset="0"/>
                <a:cs typeface="Times New Roman" pitchFamily="18" charset="0"/>
              </a:rPr>
              <a:t>+ Học </a:t>
            </a:r>
            <a:r>
              <a:rPr lang="en-US" sz="2400">
                <a:latin typeface="Times New Roman" pitchFamily="18" charset="0"/>
                <a:cs typeface="Times New Roman" pitchFamily="18" charset="0"/>
              </a:rPr>
              <a:t>trò là Rê- mi và chú chó Ca- pi; </a:t>
            </a:r>
            <a:endParaRPr lang="en-US" sz="2400" smtClean="0">
              <a:latin typeface="Times New Roman" pitchFamily="18" charset="0"/>
              <a:cs typeface="Times New Roman" pitchFamily="18" charset="0"/>
            </a:endParaRPr>
          </a:p>
          <a:p>
            <a:r>
              <a:rPr lang="en-US" sz="2400" smtClean="0">
                <a:latin typeface="Times New Roman" pitchFamily="18" charset="0"/>
                <a:cs typeface="Times New Roman" pitchFamily="18" charset="0"/>
              </a:rPr>
              <a:t>+ Sách </a:t>
            </a:r>
            <a:r>
              <a:rPr lang="en-US" sz="2400">
                <a:latin typeface="Times New Roman" pitchFamily="18" charset="0"/>
                <a:cs typeface="Times New Roman" pitchFamily="18" charset="0"/>
              </a:rPr>
              <a:t>là những miếng gỗ </a:t>
            </a:r>
            <a:r>
              <a:rPr lang="en-US" sz="2400" smtClean="0">
                <a:latin typeface="Times New Roman" pitchFamily="18" charset="0"/>
                <a:cs typeface="Times New Roman" pitchFamily="18" charset="0"/>
              </a:rPr>
              <a:t>mỏng khắc chữ được cắt từ mảnh gỗ nhặt trên đường.</a:t>
            </a:r>
          </a:p>
          <a:p>
            <a:r>
              <a:rPr lang="en-US" sz="2400">
                <a:latin typeface="Times New Roman" pitchFamily="18" charset="0"/>
                <a:cs typeface="Times New Roman" pitchFamily="18" charset="0"/>
              </a:rPr>
              <a:t>+</a:t>
            </a:r>
            <a:r>
              <a:rPr lang="en-US" sz="2400" smtClean="0">
                <a:latin typeface="Times New Roman" pitchFamily="18" charset="0"/>
                <a:cs typeface="Times New Roman" pitchFamily="18" charset="0"/>
              </a:rPr>
              <a:t> </a:t>
            </a:r>
            <a:r>
              <a:rPr lang="en-US" sz="2400">
                <a:latin typeface="Times New Roman" pitchFamily="18" charset="0"/>
                <a:cs typeface="Times New Roman" pitchFamily="18" charset="0"/>
              </a:rPr>
              <a:t>L</a:t>
            </a:r>
            <a:r>
              <a:rPr lang="en-US" sz="2400" smtClean="0">
                <a:latin typeface="Times New Roman" pitchFamily="18" charset="0"/>
                <a:cs typeface="Times New Roman" pitchFamily="18" charset="0"/>
              </a:rPr>
              <a:t>ớp </a:t>
            </a:r>
            <a:r>
              <a:rPr lang="en-US" sz="2400">
                <a:latin typeface="Times New Roman" pitchFamily="18" charset="0"/>
                <a:cs typeface="Times New Roman" pitchFamily="18" charset="0"/>
              </a:rPr>
              <a:t>học ở trên đường đi.</a:t>
            </a:r>
          </a:p>
        </p:txBody>
      </p:sp>
      <p:sp>
        <p:nvSpPr>
          <p:cNvPr id="7" name="Rectangle 6"/>
          <p:cNvSpPr/>
          <p:nvPr/>
        </p:nvSpPr>
        <p:spPr>
          <a:xfrm>
            <a:off x="762000" y="5410200"/>
            <a:ext cx="5782352" cy="461665"/>
          </a:xfrm>
          <a:prstGeom prst="rect">
            <a:avLst/>
          </a:prstGeom>
        </p:spPr>
        <p:txBody>
          <a:bodyPr wrap="none">
            <a:spAutoFit/>
          </a:bodyPr>
          <a:lstStyle/>
          <a:p>
            <a:r>
              <a:rPr lang="en-US" sz="2400" b="1" smtClean="0">
                <a:solidFill>
                  <a:srgbClr val="FF0000"/>
                </a:solidFill>
                <a:latin typeface="Times New Roman" pitchFamily="18" charset="0"/>
                <a:cs typeface="Times New Roman" pitchFamily="18" charset="0"/>
              </a:rPr>
              <a:t>Ý đoạn 1: Hoàn </a:t>
            </a:r>
            <a:r>
              <a:rPr lang="en-US" sz="2400" b="1">
                <a:solidFill>
                  <a:srgbClr val="FF0000"/>
                </a:solidFill>
                <a:latin typeface="Times New Roman" pitchFamily="18" charset="0"/>
                <a:cs typeface="Times New Roman" pitchFamily="18" charset="0"/>
              </a:rPr>
              <a:t>cảnh học chữ của Rê – mi.</a:t>
            </a:r>
            <a:endParaRPr lang="en-US" sz="240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2255140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308144536"/>
              </p:ext>
            </p:extLst>
          </p:nvPr>
        </p:nvGraphicFramePr>
        <p:xfrm>
          <a:off x="533400" y="1066800"/>
          <a:ext cx="7848600" cy="2514600"/>
        </p:xfrm>
        <a:graphic>
          <a:graphicData uri="http://schemas.openxmlformats.org/drawingml/2006/table">
            <a:tbl>
              <a:tblPr firstRow="1" bandRow="1">
                <a:tableStyleId>{5C22544A-7EE6-4342-B048-85BDC9FD1C3A}</a:tableStyleId>
              </a:tblPr>
              <a:tblGrid>
                <a:gridCol w="3733800"/>
                <a:gridCol w="4114800"/>
              </a:tblGrid>
              <a:tr h="571500">
                <a:tc>
                  <a:txBody>
                    <a:bodyPr/>
                    <a:lstStyle/>
                    <a:p>
                      <a:pPr algn="ctr"/>
                      <a:r>
                        <a:rPr lang="en-US" sz="2400" dirty="0" err="1" smtClean="0">
                          <a:latin typeface="Arial Black" pitchFamily="34" charset="0"/>
                        </a:rPr>
                        <a:t>Rê</a:t>
                      </a:r>
                      <a:r>
                        <a:rPr lang="en-US" sz="2400" baseline="0" dirty="0" smtClean="0">
                          <a:latin typeface="Arial Black" pitchFamily="34" charset="0"/>
                        </a:rPr>
                        <a:t>-mi</a:t>
                      </a:r>
                      <a:endParaRPr lang="en-US" sz="2400" dirty="0">
                        <a:latin typeface="Arial Black" pitchFamily="34" charset="0"/>
                      </a:endParaRPr>
                    </a:p>
                  </a:txBody>
                  <a:tcPr/>
                </a:tc>
                <a:tc>
                  <a:txBody>
                    <a:bodyPr/>
                    <a:lstStyle/>
                    <a:p>
                      <a:r>
                        <a:rPr lang="en-US" sz="2400" dirty="0" err="1" smtClean="0">
                          <a:latin typeface="Arial Black" pitchFamily="34" charset="0"/>
                        </a:rPr>
                        <a:t>Chú</a:t>
                      </a:r>
                      <a:r>
                        <a:rPr lang="en-US" sz="2400" baseline="0" dirty="0" smtClean="0">
                          <a:latin typeface="Arial Black" pitchFamily="34" charset="0"/>
                        </a:rPr>
                        <a:t> </a:t>
                      </a:r>
                      <a:r>
                        <a:rPr lang="en-US" sz="2400" baseline="0" dirty="0" err="1" smtClean="0">
                          <a:latin typeface="Arial Black" pitchFamily="34" charset="0"/>
                        </a:rPr>
                        <a:t>chó</a:t>
                      </a:r>
                      <a:r>
                        <a:rPr lang="en-US" sz="2400" baseline="0" dirty="0" smtClean="0">
                          <a:latin typeface="Arial Black" pitchFamily="34" charset="0"/>
                        </a:rPr>
                        <a:t> Ca-pi</a:t>
                      </a:r>
                      <a:endParaRPr lang="en-US" sz="2400" dirty="0">
                        <a:latin typeface="Arial Black" pitchFamily="34" charset="0"/>
                      </a:endParaRPr>
                    </a:p>
                  </a:txBody>
                  <a:tcPr/>
                </a:tc>
              </a:tr>
              <a:tr h="1943100">
                <a:tc>
                  <a:txBody>
                    <a:bodyPr/>
                    <a:lstStyle/>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thuộc</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được</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tất</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cả</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các</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chữ</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cái</a:t>
                      </a:r>
                      <a:r>
                        <a:rPr lang="en-US" sz="2400" baseline="0" dirty="0" smtClean="0">
                          <a:latin typeface="Times New Roman" pitchFamily="18" charset="0"/>
                          <a:cs typeface="Times New Roman" pitchFamily="18" charset="0"/>
                        </a:rPr>
                        <a:t>.</a:t>
                      </a:r>
                    </a:p>
                    <a:p>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Thông</a:t>
                      </a:r>
                      <a:r>
                        <a:rPr lang="en-US" sz="2400" baseline="0" dirty="0" smtClean="0">
                          <a:latin typeface="Times New Roman" pitchFamily="18" charset="0"/>
                          <a:cs typeface="Times New Roman" pitchFamily="18" charset="0"/>
                        </a:rPr>
                        <a:t> minh </a:t>
                      </a:r>
                      <a:r>
                        <a:rPr lang="en-US" sz="2400" baseline="0" dirty="0" err="1" smtClean="0">
                          <a:latin typeface="Times New Roman" pitchFamily="18" charset="0"/>
                          <a:cs typeface="Times New Roman" pitchFamily="18" charset="0"/>
                        </a:rPr>
                        <a:t>hơn</a:t>
                      </a:r>
                      <a:r>
                        <a:rPr lang="en-US" sz="2400" baseline="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txBody>
                  <a:tcPr/>
                </a:tc>
                <a:tc>
                  <a:txBody>
                    <a:bodyPr/>
                    <a:lstStyle/>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lấy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thầy</a:t>
                      </a:r>
                      <a:r>
                        <a:rPr lang="en-US" sz="2400" dirty="0" smtClean="0">
                          <a:latin typeface="Times New Roman" pitchFamily="18" charset="0"/>
                          <a:cs typeface="Times New Roman" pitchFamily="18" charset="0"/>
                        </a:rPr>
                        <a:t> Vi-</a:t>
                      </a:r>
                      <a:r>
                        <a:rPr lang="en-US" sz="2400" dirty="0" err="1" smtClean="0">
                          <a:latin typeface="Times New Roman" pitchFamily="18" charset="0"/>
                          <a:cs typeface="Times New Roman" pitchFamily="18" charset="0"/>
                        </a:rPr>
                        <a:t>ta</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li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lên</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Có</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trí</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nhớ</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tốt</a:t>
                      </a:r>
                      <a:r>
                        <a:rPr lang="en-US" sz="2400" baseline="0" dirty="0" smtClean="0">
                          <a:latin typeface="Times New Roman" pitchFamily="18" charset="0"/>
                          <a:cs typeface="Times New Roman" pitchFamily="18" charset="0"/>
                        </a:rPr>
                        <a:t> </a:t>
                      </a:r>
                      <a:r>
                        <a:rPr lang="en-US" sz="2400" baseline="0" dirty="0" err="1" smtClean="0">
                          <a:latin typeface="Times New Roman" pitchFamily="18" charset="0"/>
                          <a:cs typeface="Times New Roman" pitchFamily="18" charset="0"/>
                        </a:rPr>
                        <a:t>hơn</a:t>
                      </a:r>
                      <a:r>
                        <a:rPr lang="en-US" sz="2400" baseline="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txBody>
                  <a:tcPr/>
                </a:tc>
              </a:tr>
            </a:tbl>
          </a:graphicData>
        </a:graphic>
      </p:graphicFrame>
      <p:sp>
        <p:nvSpPr>
          <p:cNvPr id="4" name="TextBox 3"/>
          <p:cNvSpPr txBox="1"/>
          <p:nvPr/>
        </p:nvSpPr>
        <p:spPr>
          <a:xfrm>
            <a:off x="533400" y="415398"/>
            <a:ext cx="8153400" cy="461665"/>
          </a:xfrm>
          <a:prstGeom prst="rect">
            <a:avLst/>
          </a:prstGeom>
          <a:noFill/>
        </p:spPr>
        <p:txBody>
          <a:bodyPr wrap="square" rtlCol="0">
            <a:spAutoFit/>
          </a:bodyPr>
          <a:lstStyle/>
          <a:p>
            <a:r>
              <a:rPr lang="en-US" sz="2400" b="1" smtClean="0">
                <a:solidFill>
                  <a:srgbClr val="0070C0"/>
                </a:solidFill>
                <a:latin typeface="Times New Roman" pitchFamily="18" charset="0"/>
                <a:cs typeface="Times New Roman" pitchFamily="18" charset="0"/>
              </a:rPr>
              <a:t> Khả năng học của Rê-mi và chú chó Ca-pi như thế nào?</a:t>
            </a:r>
            <a:endParaRPr lang="en-US" sz="2400" b="1">
              <a:solidFill>
                <a:srgbClr val="0070C0"/>
              </a:solidFill>
              <a:latin typeface="Times New Roman" pitchFamily="18" charset="0"/>
              <a:cs typeface="Times New Roman" pitchFamily="18" charset="0"/>
            </a:endParaRPr>
          </a:p>
        </p:txBody>
      </p:sp>
      <p:sp>
        <p:nvSpPr>
          <p:cNvPr id="5" name="Rectangle 4"/>
          <p:cNvSpPr/>
          <p:nvPr/>
        </p:nvSpPr>
        <p:spPr>
          <a:xfrm>
            <a:off x="381000" y="3886185"/>
            <a:ext cx="8305800" cy="461665"/>
          </a:xfrm>
          <a:prstGeom prst="rect">
            <a:avLst/>
          </a:prstGeom>
        </p:spPr>
        <p:txBody>
          <a:bodyPr wrap="square">
            <a:spAutoFit/>
          </a:bodyPr>
          <a:lstStyle/>
          <a:p>
            <a:r>
              <a:rPr lang="en-US" sz="2400" b="1">
                <a:solidFill>
                  <a:srgbClr val="002060"/>
                </a:solidFill>
                <a:latin typeface="Times New Roman" pitchFamily="18" charset="0"/>
                <a:cs typeface="Times New Roman" pitchFamily="18" charset="0"/>
              </a:rPr>
              <a:t>Khi bị thầy chê trách vì quên mặt chữ </a:t>
            </a:r>
            <a:r>
              <a:rPr lang="en-US" sz="2400" b="1">
                <a:solidFill>
                  <a:srgbClr val="002060"/>
                </a:solidFill>
                <a:latin typeface="Times New Roman" pitchFamily="18" charset="0"/>
                <a:cs typeface="Times New Roman" pitchFamily="18" charset="0"/>
                <a:sym typeface="Wingdings" pitchFamily="2" charset="2"/>
              </a:rPr>
              <a:t>thì </a:t>
            </a:r>
            <a:r>
              <a:rPr lang="en-US" sz="2400" b="1" smtClean="0">
                <a:solidFill>
                  <a:srgbClr val="002060"/>
                </a:solidFill>
                <a:latin typeface="Times New Roman" pitchFamily="18" charset="0"/>
                <a:cs typeface="Times New Roman" pitchFamily="18" charset="0"/>
                <a:sym typeface="Wingdings" pitchFamily="2" charset="2"/>
              </a:rPr>
              <a:t>Rê-mi như thế nào?</a:t>
            </a:r>
            <a:endParaRPr lang="en-US" sz="2400" b="1" dirty="0">
              <a:solidFill>
                <a:srgbClr val="002060"/>
              </a:solidFill>
              <a:latin typeface="Times New Roman" pitchFamily="18" charset="0"/>
              <a:cs typeface="Times New Roman" pitchFamily="18" charset="0"/>
            </a:endParaRPr>
          </a:p>
        </p:txBody>
      </p:sp>
      <p:sp>
        <p:nvSpPr>
          <p:cNvPr id="6" name="Rectangle 5"/>
          <p:cNvSpPr/>
          <p:nvPr/>
        </p:nvSpPr>
        <p:spPr>
          <a:xfrm>
            <a:off x="1524000" y="4571984"/>
            <a:ext cx="1909497" cy="461665"/>
          </a:xfrm>
          <a:prstGeom prst="rect">
            <a:avLst/>
          </a:prstGeom>
        </p:spPr>
        <p:txBody>
          <a:bodyPr wrap="none">
            <a:spAutoFit/>
          </a:bodyPr>
          <a:lstStyle/>
          <a:p>
            <a:r>
              <a:rPr lang="en-US" sz="2400" smtClean="0">
                <a:latin typeface="Times New Roman" pitchFamily="18" charset="0"/>
                <a:cs typeface="Times New Roman" pitchFamily="18" charset="0"/>
                <a:sym typeface="Wingdings" pitchFamily="2" charset="2"/>
              </a:rPr>
              <a:t>Quyết </a:t>
            </a:r>
            <a:r>
              <a:rPr lang="en-US" sz="2400">
                <a:latin typeface="Times New Roman" pitchFamily="18" charset="0"/>
                <a:cs typeface="Times New Roman" pitchFamily="18" charset="0"/>
                <a:sym typeface="Wingdings" pitchFamily="2" charset="2"/>
              </a:rPr>
              <a:t>chí học</a:t>
            </a:r>
            <a:endParaRPr lang="en-US" sz="2400" dirty="0">
              <a:latin typeface="Times New Roman" pitchFamily="18" charset="0"/>
              <a:cs typeface="Times New Roman" pitchFamily="18" charset="0"/>
            </a:endParaRPr>
          </a:p>
        </p:txBody>
      </p:sp>
      <p:sp>
        <p:nvSpPr>
          <p:cNvPr id="7" name="Rectangle 6"/>
          <p:cNvSpPr/>
          <p:nvPr/>
        </p:nvSpPr>
        <p:spPr>
          <a:xfrm>
            <a:off x="762000" y="5865167"/>
            <a:ext cx="6361037" cy="461665"/>
          </a:xfrm>
          <a:prstGeom prst="rect">
            <a:avLst/>
          </a:prstGeom>
        </p:spPr>
        <p:txBody>
          <a:bodyPr wrap="none">
            <a:spAutoFit/>
          </a:bodyPr>
          <a:lstStyle/>
          <a:p>
            <a:pPr algn="ctr"/>
            <a:r>
              <a:rPr lang="en-US" sz="2400" b="1" smtClean="0">
                <a:solidFill>
                  <a:srgbClr val="FF0000"/>
                </a:solidFill>
                <a:latin typeface="Times New Roman" pitchFamily="18" charset="0"/>
                <a:cs typeface="Times New Roman" pitchFamily="18" charset="0"/>
              </a:rPr>
              <a:t>Ý đoạn 2: Rê-mi </a:t>
            </a:r>
            <a:r>
              <a:rPr lang="en-US" sz="2400" b="1">
                <a:solidFill>
                  <a:srgbClr val="FF0000"/>
                </a:solidFill>
                <a:latin typeface="Times New Roman" pitchFamily="18" charset="0"/>
                <a:cs typeface="Times New Roman" pitchFamily="18" charset="0"/>
              </a:rPr>
              <a:t>và chú chó Ca-pi thi nhau học</a:t>
            </a:r>
            <a:endParaRPr lang="en-US" sz="2400" b="1" dirty="0">
              <a:solidFill>
                <a:srgbClr val="FF0000"/>
              </a:solidFill>
              <a:latin typeface="Times New Roman" pitchFamily="18" charset="0"/>
              <a:cs typeface="Times New Roman" pitchFamily="18" charset="0"/>
            </a:endParaRPr>
          </a:p>
        </p:txBody>
      </p:sp>
      <p:sp>
        <p:nvSpPr>
          <p:cNvPr id="8" name="Rectangle 7"/>
          <p:cNvSpPr/>
          <p:nvPr/>
        </p:nvSpPr>
        <p:spPr>
          <a:xfrm>
            <a:off x="408708" y="5033649"/>
            <a:ext cx="8049491" cy="461665"/>
          </a:xfrm>
          <a:prstGeom prst="rect">
            <a:avLst/>
          </a:prstGeom>
        </p:spPr>
        <p:txBody>
          <a:bodyPr wrap="square">
            <a:spAutoFit/>
          </a:bodyPr>
          <a:lstStyle/>
          <a:p>
            <a:pPr algn="ctr"/>
            <a:r>
              <a:rPr lang="en-US" sz="2400">
                <a:latin typeface="Times New Roman" pitchFamily="18" charset="0"/>
                <a:cs typeface="Times New Roman" pitchFamily="18" charset="0"/>
                <a:sym typeface="Wingdings" pitchFamily="2" charset="2"/>
              </a:rPr>
              <a:t> Sự nổ lực không muốn thua kém bạn bè trong học tập.</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802019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0382" y="457200"/>
            <a:ext cx="7696200" cy="830997"/>
          </a:xfrm>
          <a:prstGeom prst="rect">
            <a:avLst/>
          </a:prstGeom>
        </p:spPr>
        <p:txBody>
          <a:bodyPr wrap="square">
            <a:spAutoFit/>
          </a:bodyPr>
          <a:lstStyle/>
          <a:p>
            <a:r>
              <a:rPr lang="en-US" sz="2400" b="1" smtClean="0">
                <a:solidFill>
                  <a:srgbClr val="0070C0"/>
                </a:solidFill>
                <a:latin typeface="Times New Roman"/>
                <a:ea typeface="Times New Roman"/>
              </a:rPr>
              <a:t>Câu 3: Tìm </a:t>
            </a:r>
            <a:r>
              <a:rPr lang="en-US" sz="2400" b="1">
                <a:solidFill>
                  <a:srgbClr val="0070C0"/>
                </a:solidFill>
                <a:latin typeface="Times New Roman"/>
                <a:ea typeface="Times New Roman"/>
              </a:rPr>
              <a:t>những chi tiết cho thấy Rê - mi là một cậu bé hiếu học</a:t>
            </a:r>
            <a:r>
              <a:rPr lang="en-US" sz="2400" b="1" smtClean="0">
                <a:solidFill>
                  <a:srgbClr val="0070C0"/>
                </a:solidFill>
                <a:latin typeface="Times New Roman"/>
                <a:ea typeface="Times New Roman"/>
              </a:rPr>
              <a:t>? </a:t>
            </a:r>
            <a:r>
              <a:rPr lang="en-US" sz="2400" b="1" i="1" smtClean="0">
                <a:solidFill>
                  <a:srgbClr val="0070C0"/>
                </a:solidFill>
                <a:latin typeface="Times New Roman"/>
                <a:ea typeface="Times New Roman"/>
              </a:rPr>
              <a:t>(Đọc thầm đoạn 2; 3)</a:t>
            </a:r>
            <a:endParaRPr lang="en-US" sz="2000" b="1" i="1">
              <a:solidFill>
                <a:srgbClr val="0070C0"/>
              </a:solidFill>
              <a:effectLst/>
              <a:latin typeface="Times New Roman"/>
              <a:ea typeface="Times New Roman"/>
            </a:endParaRPr>
          </a:p>
        </p:txBody>
      </p:sp>
      <p:sp>
        <p:nvSpPr>
          <p:cNvPr id="3" name="Rectangle 2"/>
          <p:cNvSpPr/>
          <p:nvPr/>
        </p:nvSpPr>
        <p:spPr>
          <a:xfrm>
            <a:off x="543790" y="1371600"/>
            <a:ext cx="8295409" cy="830997"/>
          </a:xfrm>
          <a:prstGeom prst="rect">
            <a:avLst/>
          </a:prstGeom>
        </p:spPr>
        <p:txBody>
          <a:bodyPr wrap="square">
            <a:spAutoFit/>
          </a:bodyPr>
          <a:lstStyle/>
          <a:p>
            <a:pPr algn="just">
              <a:buFont typeface="Arial" pitchFamily="34" charset="0"/>
              <a:buChar char="•"/>
            </a:pPr>
            <a:r>
              <a:rPr lang="en-US" sz="2400" smtClean="0">
                <a:latin typeface="Times New Roman" pitchFamily="18" charset="0"/>
                <a:cs typeface="Times New Roman" pitchFamily="18" charset="0"/>
              </a:rPr>
              <a:t> Lúc </a:t>
            </a:r>
            <a:r>
              <a:rPr lang="en-US" sz="2400">
                <a:latin typeface="Times New Roman" pitchFamily="18" charset="0"/>
                <a:cs typeface="Times New Roman" pitchFamily="18" charset="0"/>
              </a:rPr>
              <a:t>nào trong túi cũng đầy những miếng gỗ dẹp </a:t>
            </a:r>
            <a:r>
              <a:rPr lang="en-US" sz="2400">
                <a:latin typeface="Times New Roman" pitchFamily="18" charset="0"/>
                <a:cs typeface="Times New Roman" pitchFamily="18" charset="0"/>
                <a:sym typeface="Wingdings" pitchFamily="2" charset="2"/>
              </a:rPr>
              <a:t> không bao lâu Rê-mi thuộc tất cả các chữ cái.</a:t>
            </a:r>
            <a:endParaRPr lang="en-US" sz="2400" dirty="0">
              <a:latin typeface="Times New Roman" pitchFamily="18" charset="0"/>
              <a:cs typeface="Times New Roman" pitchFamily="18" charset="0"/>
            </a:endParaRPr>
          </a:p>
        </p:txBody>
      </p:sp>
      <p:sp>
        <p:nvSpPr>
          <p:cNvPr id="4" name="Rectangle 3"/>
          <p:cNvSpPr/>
          <p:nvPr/>
        </p:nvSpPr>
        <p:spPr>
          <a:xfrm>
            <a:off x="630382" y="2295390"/>
            <a:ext cx="8305800" cy="461665"/>
          </a:xfrm>
          <a:prstGeom prst="rect">
            <a:avLst/>
          </a:prstGeom>
        </p:spPr>
        <p:txBody>
          <a:bodyPr wrap="square">
            <a:spAutoFit/>
          </a:bodyPr>
          <a:lstStyle/>
          <a:p>
            <a:pPr>
              <a:buFont typeface="Arial" pitchFamily="34" charset="0"/>
              <a:buChar char="•"/>
            </a:pPr>
            <a:r>
              <a:rPr lang="en-US" sz="2400" smtClean="0">
                <a:latin typeface="Times New Roman" pitchFamily="18" charset="0"/>
                <a:cs typeface="Times New Roman" pitchFamily="18" charset="0"/>
              </a:rPr>
              <a:t> Khi </a:t>
            </a:r>
            <a:r>
              <a:rPr lang="en-US" sz="2400">
                <a:latin typeface="Times New Roman" pitchFamily="18" charset="0"/>
                <a:cs typeface="Times New Roman" pitchFamily="18" charset="0"/>
              </a:rPr>
              <a:t>bị thầy chê trách </a:t>
            </a:r>
            <a:r>
              <a:rPr lang="en-US" sz="2400">
                <a:latin typeface="Times New Roman" pitchFamily="18" charset="0"/>
                <a:cs typeface="Times New Roman" pitchFamily="18" charset="0"/>
                <a:sym typeface="Wingdings" pitchFamily="2" charset="2"/>
              </a:rPr>
              <a:t>không dám sa nhãng một phút nào.</a:t>
            </a:r>
            <a:endParaRPr lang="en-US" sz="2400" dirty="0">
              <a:latin typeface="Times New Roman" pitchFamily="18" charset="0"/>
              <a:cs typeface="Times New Roman" pitchFamily="18" charset="0"/>
            </a:endParaRPr>
          </a:p>
        </p:txBody>
      </p:sp>
      <p:sp>
        <p:nvSpPr>
          <p:cNvPr id="5" name="Rectangle 4"/>
          <p:cNvSpPr/>
          <p:nvPr/>
        </p:nvSpPr>
        <p:spPr>
          <a:xfrm>
            <a:off x="630382" y="2909589"/>
            <a:ext cx="8208816" cy="830997"/>
          </a:xfrm>
          <a:prstGeom prst="rect">
            <a:avLst/>
          </a:prstGeom>
        </p:spPr>
        <p:txBody>
          <a:bodyPr wrap="square">
            <a:spAutoFit/>
          </a:bodyPr>
          <a:lstStyle/>
          <a:p>
            <a:pPr>
              <a:buFont typeface="Arial" pitchFamily="34" charset="0"/>
              <a:buChar char="•"/>
            </a:pPr>
            <a:r>
              <a:rPr lang="en-US" sz="2400" smtClean="0">
                <a:latin typeface="Times New Roman" pitchFamily="18" charset="0"/>
                <a:cs typeface="Times New Roman" pitchFamily="18" charset="0"/>
              </a:rPr>
              <a:t> Khi </a:t>
            </a:r>
            <a:r>
              <a:rPr lang="en-US" sz="2400">
                <a:latin typeface="Times New Roman" pitchFamily="18" charset="0"/>
                <a:cs typeface="Times New Roman" pitchFamily="18" charset="0"/>
              </a:rPr>
              <a:t>thầy hỏi có muốn học nhạc không. Rê-mi trả lời: đó là điều con thích nhất  </a:t>
            </a:r>
            <a:endParaRPr lang="en-US" sz="2400" dirty="0">
              <a:latin typeface="Times New Roman" pitchFamily="18" charset="0"/>
              <a:cs typeface="Times New Roman" pitchFamily="18" charset="0"/>
            </a:endParaRPr>
          </a:p>
        </p:txBody>
      </p:sp>
      <p:sp>
        <p:nvSpPr>
          <p:cNvPr id="6" name="TextBox 5"/>
          <p:cNvSpPr txBox="1"/>
          <p:nvPr/>
        </p:nvSpPr>
        <p:spPr>
          <a:xfrm>
            <a:off x="990600" y="3939385"/>
            <a:ext cx="8077200" cy="461665"/>
          </a:xfrm>
          <a:prstGeom prst="rect">
            <a:avLst/>
          </a:prstGeom>
          <a:noFill/>
        </p:spPr>
        <p:txBody>
          <a:bodyPr wrap="square" rtlCol="0">
            <a:spAutoFit/>
          </a:bodyPr>
          <a:lstStyle/>
          <a:p>
            <a:r>
              <a:rPr lang="en-US" sz="2400" b="1" smtClean="0">
                <a:solidFill>
                  <a:srgbClr val="0070C0"/>
                </a:solidFill>
                <a:latin typeface="Times New Roman" pitchFamily="18" charset="0"/>
                <a:cs typeface="Times New Roman" pitchFamily="18" charset="0"/>
              </a:rPr>
              <a:t>Vì vậy mà kết quả học của Rê-mi ra sao?</a:t>
            </a:r>
            <a:endParaRPr lang="en-US" sz="2400" b="1">
              <a:solidFill>
                <a:srgbClr val="0070C0"/>
              </a:solidFill>
              <a:latin typeface="Times New Roman" pitchFamily="18" charset="0"/>
              <a:cs typeface="Times New Roman" pitchFamily="18" charset="0"/>
            </a:endParaRPr>
          </a:p>
        </p:txBody>
      </p:sp>
      <p:sp>
        <p:nvSpPr>
          <p:cNvPr id="7" name="Rectangle 6"/>
          <p:cNvSpPr/>
          <p:nvPr/>
        </p:nvSpPr>
        <p:spPr>
          <a:xfrm>
            <a:off x="990600" y="4507422"/>
            <a:ext cx="6808274" cy="830997"/>
          </a:xfrm>
          <a:prstGeom prst="rect">
            <a:avLst/>
          </a:prstGeom>
        </p:spPr>
        <p:txBody>
          <a:bodyPr wrap="none">
            <a:spAutoFit/>
          </a:bodyPr>
          <a:lstStyle/>
          <a:p>
            <a:pPr>
              <a:buFont typeface="Arial" pitchFamily="34" charset="0"/>
              <a:buChar char="•"/>
            </a:pPr>
            <a:r>
              <a:rPr lang="en-US" sz="2400">
                <a:latin typeface="Times New Roman" pitchFamily="18" charset="0"/>
                <a:cs typeface="Times New Roman" pitchFamily="18" charset="0"/>
                <a:sym typeface="Wingdings" pitchFamily="2" charset="2"/>
              </a:rPr>
              <a:t> Rê-mi biết đọc chữ và chuyển sang học nhạc</a:t>
            </a:r>
            <a:r>
              <a:rPr lang="en-US" sz="2400" smtClean="0">
                <a:latin typeface="Times New Roman" pitchFamily="18" charset="0"/>
                <a:cs typeface="Times New Roman" pitchFamily="18" charset="0"/>
                <a:sym typeface="Wingdings" pitchFamily="2" charset="2"/>
              </a:rPr>
              <a:t>.</a:t>
            </a:r>
          </a:p>
          <a:p>
            <a:r>
              <a:rPr lang="en-US" sz="2400" smtClean="0">
                <a:latin typeface="Times New Roman" pitchFamily="18" charset="0"/>
                <a:cs typeface="Times New Roman" pitchFamily="18" charset="0"/>
              </a:rPr>
              <a:t>Còn chú </a:t>
            </a:r>
            <a:r>
              <a:rPr lang="en-US" sz="2400">
                <a:latin typeface="Times New Roman" pitchFamily="18" charset="0"/>
                <a:cs typeface="Times New Roman" pitchFamily="18" charset="0"/>
              </a:rPr>
              <a:t>chó Ca-pi chỉ biết “viết tên bằng cách rút gỗ</a:t>
            </a:r>
            <a:r>
              <a:rPr lang="en-US" sz="2400" smtClean="0">
                <a:latin typeface="Times New Roman" pitchFamily="18" charset="0"/>
                <a:cs typeface="Times New Roman" pitchFamily="18" charset="0"/>
              </a:rPr>
              <a:t>.</a:t>
            </a:r>
            <a:endParaRPr lang="en-US" sz="2400">
              <a:latin typeface="Times New Roman" pitchFamily="18" charset="0"/>
              <a:cs typeface="Times New Roman" pitchFamily="18" charset="0"/>
            </a:endParaRPr>
          </a:p>
        </p:txBody>
      </p:sp>
      <p:sp>
        <p:nvSpPr>
          <p:cNvPr id="8" name="Rectangle 7"/>
          <p:cNvSpPr/>
          <p:nvPr/>
        </p:nvSpPr>
        <p:spPr>
          <a:xfrm>
            <a:off x="1447800" y="5583382"/>
            <a:ext cx="4293163" cy="461665"/>
          </a:xfrm>
          <a:prstGeom prst="rect">
            <a:avLst/>
          </a:prstGeom>
        </p:spPr>
        <p:txBody>
          <a:bodyPr wrap="none">
            <a:spAutoFit/>
          </a:bodyPr>
          <a:lstStyle/>
          <a:p>
            <a:pPr algn="ctr"/>
            <a:r>
              <a:rPr lang="en-US" sz="2400" b="1" smtClean="0">
                <a:solidFill>
                  <a:srgbClr val="FF0000"/>
                </a:solidFill>
                <a:latin typeface="Times New Roman" pitchFamily="18" charset="0"/>
                <a:cs typeface="Times New Roman" pitchFamily="18" charset="0"/>
              </a:rPr>
              <a:t>Ý đoạn 3: Kết </a:t>
            </a:r>
            <a:r>
              <a:rPr lang="en-US" sz="2400" b="1">
                <a:solidFill>
                  <a:srgbClr val="FF0000"/>
                </a:solidFill>
                <a:latin typeface="Times New Roman" pitchFamily="18" charset="0"/>
                <a:cs typeface="Times New Roman" pitchFamily="18" charset="0"/>
              </a:rPr>
              <a:t>quả việc học chữ</a:t>
            </a:r>
            <a:endParaRPr lang="en-US" sz="24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11041416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50b37b488a708277975ae625e1ebae44de2d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807</TotalTime>
  <Words>950</Words>
  <Application>Microsoft Office PowerPoint</Application>
  <PresentationFormat>On-screen Show (4:3)</PresentationFormat>
  <Paragraphs>72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SONY</dc:creator>
  <cp:lastModifiedBy>Windows User</cp:lastModifiedBy>
  <cp:revision>91</cp:revision>
  <dcterms:created xsi:type="dcterms:W3CDTF">2006-08-16T00:00:00Z</dcterms:created>
  <dcterms:modified xsi:type="dcterms:W3CDTF">2019-05-07T08:07:56Z</dcterms:modified>
</cp:coreProperties>
</file>