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309" r:id="rId2"/>
    <p:sldId id="256" r:id="rId3"/>
    <p:sldId id="257" r:id="rId4"/>
    <p:sldId id="293" r:id="rId5"/>
    <p:sldId id="294" r:id="rId6"/>
    <p:sldId id="295" r:id="rId7"/>
    <p:sldId id="296" r:id="rId8"/>
    <p:sldId id="297" r:id="rId9"/>
    <p:sldId id="307" r:id="rId10"/>
    <p:sldId id="298" r:id="rId11"/>
    <p:sldId id="299" r:id="rId12"/>
    <p:sldId id="300" r:id="rId13"/>
    <p:sldId id="258" r:id="rId14"/>
    <p:sldId id="301" r:id="rId15"/>
    <p:sldId id="302" r:id="rId16"/>
    <p:sldId id="259" r:id="rId17"/>
    <p:sldId id="303" r:id="rId18"/>
    <p:sldId id="304" r:id="rId19"/>
    <p:sldId id="269" r:id="rId20"/>
    <p:sldId id="305" r:id="rId21"/>
    <p:sldId id="306" r:id="rId22"/>
    <p:sldId id="310" r:id="rId23"/>
  </p:sldIdLst>
  <p:sldSz cx="12192000" cy="6858000"/>
  <p:notesSz cx="6858000" cy="9144000"/>
  <p:embeddedFontLst>
    <p:embeddedFont>
      <p:font typeface="等线" panose="02010600030101010101" pitchFamily="2" charset="-122"/>
      <p:regular r:id="rId25"/>
      <p:bold r:id="rId26"/>
    </p:embeddedFont>
    <p:embeddedFont>
      <p:font typeface="等线 Light" panose="02010600030101010101" pitchFamily="2" charset="-122"/>
      <p:regular r:id="rId27"/>
    </p:embeddedFont>
    <p:embeddedFont>
      <p:font typeface="inpin heiti" panose="020B0604020202020204" charset="-122"/>
      <p:regular r:id="rId28"/>
    </p:embeddedFont>
    <p:embeddedFont>
      <p:font typeface="Tahoma" panose="020B0604030504040204" pitchFamily="34" charset="0"/>
      <p:regular r:id="rId29"/>
      <p:bold r:id="rId30"/>
    </p:embeddedFont>
    <p:embeddedFont>
      <p:font typeface="UTM Avo" panose="02040603050506020204" pitchFamily="18" charset="0"/>
      <p:regular r:id="rId31"/>
      <p:bold r:id="rId32"/>
      <p:italic r:id="rId33"/>
      <p:boldItalic r:id="rId34"/>
    </p:embeddedFont>
    <p:embeddedFont>
      <p:font typeface="UTM Futura Extra" panose="02040603050506020204" pitchFamily="18" charset="0"/>
      <p:bold r:id="rId35"/>
    </p:embeddedFont>
    <p:embeddedFont>
      <p:font typeface="UTM Scriptina KT" panose="02000500000000000000" pitchFamily="2" charset="0"/>
      <p:regular r:id="rId36"/>
    </p:embeddedFont>
  </p:embeddedFontLst>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AC8C7"/>
    <a:srgbClr val="8B93C1"/>
    <a:srgbClr val="FDD3D7"/>
    <a:srgbClr val="A1A1C5"/>
    <a:srgbClr val="456A73"/>
    <a:srgbClr val="E9ABC9"/>
    <a:srgbClr val="BBDBDD"/>
    <a:srgbClr val="FFD5D9"/>
    <a:srgbClr val="F5F36D"/>
    <a:srgbClr val="83DD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52" autoAdjust="0"/>
    <p:restoredTop sz="94608"/>
  </p:normalViewPr>
  <p:slideViewPr>
    <p:cSldViewPr snapToGrid="0">
      <p:cViewPr>
        <p:scale>
          <a:sx n="47" d="100"/>
          <a:sy n="47" d="100"/>
        </p:scale>
        <p:origin x="1421" y="730"/>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3CB6B9-AD44-4FCF-8634-7E58B0C395F4}" type="datetimeFigureOut">
              <a:rPr lang="zh-CN" altLang="en-US" smtClean="0"/>
              <a:t>2022/4/3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FC1889-747B-487E-8AE4-8D8FC46B1C36}"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2</a:t>
            </a:fld>
            <a:endParaRPr lang="zh-CN" altLang="en-US"/>
          </a:p>
        </p:txBody>
      </p:sp>
    </p:spTree>
    <p:extLst>
      <p:ext uri="{BB962C8B-B14F-4D97-AF65-F5344CB8AC3E}">
        <p14:creationId xmlns:p14="http://schemas.microsoft.com/office/powerpoint/2010/main" val="280934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11</a:t>
            </a:fld>
            <a:endParaRPr lang="zh-CN" altLang="en-US"/>
          </a:p>
        </p:txBody>
      </p:sp>
    </p:spTree>
    <p:extLst>
      <p:ext uri="{BB962C8B-B14F-4D97-AF65-F5344CB8AC3E}">
        <p14:creationId xmlns:p14="http://schemas.microsoft.com/office/powerpoint/2010/main" val="1341703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12</a:t>
            </a:fld>
            <a:endParaRPr lang="zh-CN" altLang="en-US"/>
          </a:p>
        </p:txBody>
      </p:sp>
    </p:spTree>
    <p:extLst>
      <p:ext uri="{BB962C8B-B14F-4D97-AF65-F5344CB8AC3E}">
        <p14:creationId xmlns:p14="http://schemas.microsoft.com/office/powerpoint/2010/main" val="3713184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13</a:t>
            </a:fld>
            <a:endParaRPr lang="zh-CN" altLang="en-US"/>
          </a:p>
        </p:txBody>
      </p:sp>
    </p:spTree>
    <p:extLst>
      <p:ext uri="{BB962C8B-B14F-4D97-AF65-F5344CB8AC3E}">
        <p14:creationId xmlns:p14="http://schemas.microsoft.com/office/powerpoint/2010/main" val="4196331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14</a:t>
            </a:fld>
            <a:endParaRPr lang="zh-CN" altLang="en-US"/>
          </a:p>
        </p:txBody>
      </p:sp>
    </p:spTree>
    <p:extLst>
      <p:ext uri="{BB962C8B-B14F-4D97-AF65-F5344CB8AC3E}">
        <p14:creationId xmlns:p14="http://schemas.microsoft.com/office/powerpoint/2010/main" val="1419176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15</a:t>
            </a:fld>
            <a:endParaRPr lang="zh-CN" altLang="en-US"/>
          </a:p>
        </p:txBody>
      </p:sp>
    </p:spTree>
    <p:extLst>
      <p:ext uri="{BB962C8B-B14F-4D97-AF65-F5344CB8AC3E}">
        <p14:creationId xmlns:p14="http://schemas.microsoft.com/office/powerpoint/2010/main" val="2632272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16</a:t>
            </a:fld>
            <a:endParaRPr lang="zh-CN" altLang="en-US"/>
          </a:p>
        </p:txBody>
      </p:sp>
    </p:spTree>
    <p:extLst>
      <p:ext uri="{BB962C8B-B14F-4D97-AF65-F5344CB8AC3E}">
        <p14:creationId xmlns:p14="http://schemas.microsoft.com/office/powerpoint/2010/main" val="2514647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17</a:t>
            </a:fld>
            <a:endParaRPr lang="zh-CN" altLang="en-US"/>
          </a:p>
        </p:txBody>
      </p:sp>
    </p:spTree>
    <p:extLst>
      <p:ext uri="{BB962C8B-B14F-4D97-AF65-F5344CB8AC3E}">
        <p14:creationId xmlns:p14="http://schemas.microsoft.com/office/powerpoint/2010/main" val="3856390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18</a:t>
            </a:fld>
            <a:endParaRPr lang="zh-CN" altLang="en-US"/>
          </a:p>
        </p:txBody>
      </p:sp>
    </p:spTree>
    <p:extLst>
      <p:ext uri="{BB962C8B-B14F-4D97-AF65-F5344CB8AC3E}">
        <p14:creationId xmlns:p14="http://schemas.microsoft.com/office/powerpoint/2010/main" val="3413325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19</a:t>
            </a:fld>
            <a:endParaRPr lang="zh-CN" altLang="en-US"/>
          </a:p>
        </p:txBody>
      </p:sp>
    </p:spTree>
    <p:extLst>
      <p:ext uri="{BB962C8B-B14F-4D97-AF65-F5344CB8AC3E}">
        <p14:creationId xmlns:p14="http://schemas.microsoft.com/office/powerpoint/2010/main" val="63685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20</a:t>
            </a:fld>
            <a:endParaRPr lang="zh-CN" altLang="en-US"/>
          </a:p>
        </p:txBody>
      </p:sp>
    </p:spTree>
    <p:extLst>
      <p:ext uri="{BB962C8B-B14F-4D97-AF65-F5344CB8AC3E}">
        <p14:creationId xmlns:p14="http://schemas.microsoft.com/office/powerpoint/2010/main" val="14409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3</a:t>
            </a:fld>
            <a:endParaRPr lang="zh-CN" altLang="en-US"/>
          </a:p>
        </p:txBody>
      </p:sp>
    </p:spTree>
    <p:extLst>
      <p:ext uri="{BB962C8B-B14F-4D97-AF65-F5344CB8AC3E}">
        <p14:creationId xmlns:p14="http://schemas.microsoft.com/office/powerpoint/2010/main" val="3604669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21</a:t>
            </a:fld>
            <a:endParaRPr lang="zh-CN" altLang="en-US"/>
          </a:p>
        </p:txBody>
      </p:sp>
    </p:spTree>
    <p:extLst>
      <p:ext uri="{BB962C8B-B14F-4D97-AF65-F5344CB8AC3E}">
        <p14:creationId xmlns:p14="http://schemas.microsoft.com/office/powerpoint/2010/main" val="1759781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4</a:t>
            </a:fld>
            <a:endParaRPr lang="zh-CN" altLang="en-US"/>
          </a:p>
        </p:txBody>
      </p:sp>
    </p:spTree>
    <p:extLst>
      <p:ext uri="{BB962C8B-B14F-4D97-AF65-F5344CB8AC3E}">
        <p14:creationId xmlns:p14="http://schemas.microsoft.com/office/powerpoint/2010/main" val="1108608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5</a:t>
            </a:fld>
            <a:endParaRPr lang="zh-CN" altLang="en-US"/>
          </a:p>
        </p:txBody>
      </p:sp>
    </p:spTree>
    <p:extLst>
      <p:ext uri="{BB962C8B-B14F-4D97-AF65-F5344CB8AC3E}">
        <p14:creationId xmlns:p14="http://schemas.microsoft.com/office/powerpoint/2010/main" val="301317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6</a:t>
            </a:fld>
            <a:endParaRPr lang="zh-CN" altLang="en-US"/>
          </a:p>
        </p:txBody>
      </p:sp>
    </p:spTree>
    <p:extLst>
      <p:ext uri="{BB962C8B-B14F-4D97-AF65-F5344CB8AC3E}">
        <p14:creationId xmlns:p14="http://schemas.microsoft.com/office/powerpoint/2010/main" val="1918646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7</a:t>
            </a:fld>
            <a:endParaRPr lang="zh-CN" altLang="en-US"/>
          </a:p>
        </p:txBody>
      </p:sp>
    </p:spTree>
    <p:extLst>
      <p:ext uri="{BB962C8B-B14F-4D97-AF65-F5344CB8AC3E}">
        <p14:creationId xmlns:p14="http://schemas.microsoft.com/office/powerpoint/2010/main" val="3408665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8</a:t>
            </a:fld>
            <a:endParaRPr lang="zh-CN" altLang="en-US"/>
          </a:p>
        </p:txBody>
      </p:sp>
    </p:spTree>
    <p:extLst>
      <p:ext uri="{BB962C8B-B14F-4D97-AF65-F5344CB8AC3E}">
        <p14:creationId xmlns:p14="http://schemas.microsoft.com/office/powerpoint/2010/main" val="2936204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9</a:t>
            </a:fld>
            <a:endParaRPr lang="zh-CN" altLang="en-US"/>
          </a:p>
        </p:txBody>
      </p:sp>
    </p:spTree>
    <p:extLst>
      <p:ext uri="{BB962C8B-B14F-4D97-AF65-F5344CB8AC3E}">
        <p14:creationId xmlns:p14="http://schemas.microsoft.com/office/powerpoint/2010/main" val="2672445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10</a:t>
            </a:fld>
            <a:endParaRPr lang="zh-CN" altLang="en-US"/>
          </a:p>
        </p:txBody>
      </p:sp>
    </p:spTree>
    <p:extLst>
      <p:ext uri="{BB962C8B-B14F-4D97-AF65-F5344CB8AC3E}">
        <p14:creationId xmlns:p14="http://schemas.microsoft.com/office/powerpoint/2010/main" val="20691292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D86850D-65A8-42B3-855C-2AF623E859A8}"/>
              </a:ext>
            </a:extLst>
          </p:cNvPr>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EF10CBB-792D-414F-BA23-F8909910A4D3}" type="datetimeFigureOut">
              <a:rPr lang="zh-CN" altLang="en-US" smtClean="0"/>
              <a:t>2022/4/3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DDD04D2-7253-4F65-9BB4-CA2E7112567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EF10CBB-792D-414F-BA23-F8909910A4D3}" type="datetimeFigureOut">
              <a:rPr lang="zh-CN" altLang="en-US" smtClean="0"/>
              <a:t>2022/4/3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DDD04D2-7253-4F65-9BB4-CA2E7112567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EF10CBB-792D-414F-BA23-F8909910A4D3}" type="datetimeFigureOut">
              <a:rPr lang="zh-CN" altLang="en-US" smtClean="0"/>
              <a:t>2022/4/3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DDD04D2-7253-4F65-9BB4-CA2E7112567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EF10CBB-792D-414F-BA23-F8909910A4D3}" type="datetimeFigureOut">
              <a:rPr lang="zh-CN" altLang="en-US" smtClean="0"/>
              <a:t>2022/4/3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DDD04D2-7253-4F65-9BB4-CA2E7112567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EF10CBB-792D-414F-BA23-F8909910A4D3}" type="datetimeFigureOut">
              <a:rPr lang="zh-CN" altLang="en-US" smtClean="0"/>
              <a:t>2022/4/3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DDD04D2-7253-4F65-9BB4-CA2E7112567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EF10CBB-792D-414F-BA23-F8909910A4D3}" type="datetimeFigureOut">
              <a:rPr lang="zh-CN" altLang="en-US" smtClean="0"/>
              <a:t>2022/4/3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0DDD04D2-7253-4F65-9BB4-CA2E7112567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EF10CBB-792D-414F-BA23-F8909910A4D3}" type="datetimeFigureOut">
              <a:rPr lang="zh-CN" altLang="en-US" smtClean="0"/>
              <a:t>2022/4/3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0DDD04D2-7253-4F65-9BB4-CA2E7112567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EF10CBB-792D-414F-BA23-F8909910A4D3}" type="datetimeFigureOut">
              <a:rPr lang="zh-CN" altLang="en-US" smtClean="0"/>
              <a:t>2022/4/3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DDD04D2-7253-4F65-9BB4-CA2E7112567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EF10CBB-792D-414F-BA23-F8909910A4D3}" type="datetimeFigureOut">
              <a:rPr lang="zh-CN" altLang="en-US" smtClean="0"/>
              <a:t>2022/4/3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DDD04D2-7253-4F65-9BB4-CA2E7112567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EF10CBB-792D-414F-BA23-F8909910A4D3}" type="datetimeFigureOut">
              <a:rPr lang="zh-CN" altLang="en-US" smtClean="0"/>
              <a:t>2022/4/3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DDD04D2-7253-4F65-9BB4-CA2E7112567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teamKTUTS"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01. Our Packages…">
            <a:extLst>
              <a:ext uri="{FF2B5EF4-FFF2-40B4-BE49-F238E27FC236}">
                <a16:creationId xmlns:a16="http://schemas.microsoft.com/office/drawing/2014/main" id="{858DEE0C-C4B4-4BFD-8671-14D9ED624BE7}"/>
              </a:ext>
            </a:extLst>
          </p:cNvPr>
          <p:cNvSpPr txBox="1"/>
          <p:nvPr userDrawn="1"/>
        </p:nvSpPr>
        <p:spPr>
          <a:xfrm>
            <a:off x="11136810" y="6200090"/>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pic>
        <p:nvPicPr>
          <p:cNvPr id="8" name="Picture 7" descr="A picture containing diagram&#10;&#10;Description automatically generated">
            <a:extLst>
              <a:ext uri="{FF2B5EF4-FFF2-40B4-BE49-F238E27FC236}">
                <a16:creationId xmlns:a16="http://schemas.microsoft.com/office/drawing/2014/main" id="{A28A8E76-D871-4E11-82D8-3C15447D397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977858" y="19916921"/>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A4A5725F-6C2A-4CE4-A37E-675117279AF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95742" y="7648721"/>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E550520D-8F50-4F77-A776-44EE130ED73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1104342" y="-17268679"/>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AF7998AE-C9F8-4E40-B0F1-1C616B98F81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402929" y="-17220274"/>
            <a:ext cx="1881378" cy="1625303"/>
          </a:xfrm>
          <a:prstGeom prst="rect">
            <a:avLst/>
          </a:prstGeom>
        </p:spPr>
      </p:pic>
      <p:sp>
        <p:nvSpPr>
          <p:cNvPr id="12" name="TextBox 11">
            <a:extLst>
              <a:ext uri="{FF2B5EF4-FFF2-40B4-BE49-F238E27FC236}">
                <a16:creationId xmlns:a16="http://schemas.microsoft.com/office/drawing/2014/main" id="{FB22C09E-345D-449A-B0D7-DD6371FDEB49}"/>
              </a:ext>
            </a:extLst>
          </p:cNvPr>
          <p:cNvSpPr txBox="1"/>
          <p:nvPr userDrawn="1"/>
        </p:nvSpPr>
        <p:spPr>
          <a:xfrm>
            <a:off x="2369532" y="8104143"/>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4"/>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3" name="Picture 12" descr="A picture containing diagram&#10;&#10;Description automatically generated">
            <a:extLst>
              <a:ext uri="{FF2B5EF4-FFF2-40B4-BE49-F238E27FC236}">
                <a16:creationId xmlns:a16="http://schemas.microsoft.com/office/drawing/2014/main" id="{C1F269A8-0F2A-48AC-A740-68FA4D8C642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1256742" y="20221721"/>
            <a:ext cx="1881378" cy="162530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10" Type="http://schemas.openxmlformats.org/officeDocument/2006/relationships/image" Target="../media/image11.png"/><Relationship Id="rId4" Type="http://schemas.openxmlformats.org/officeDocument/2006/relationships/image" Target="../media/image16.jp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D23365-E88D-45C4-B96F-97E96F9D16AE}"/>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7972567A-8521-4B02-A10B-D468157D86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849" y="626881"/>
            <a:ext cx="11766300" cy="5273497"/>
          </a:xfrm>
          <a:prstGeom prst="rect">
            <a:avLst/>
          </a:prstGeom>
        </p:spPr>
      </p:pic>
      <p:pic>
        <p:nvPicPr>
          <p:cNvPr id="5" name="Picture 4">
            <a:extLst>
              <a:ext uri="{FF2B5EF4-FFF2-40B4-BE49-F238E27FC236}">
                <a16:creationId xmlns:a16="http://schemas.microsoft.com/office/drawing/2014/main" id="{E84CCE42-DF47-40DD-9985-D65FF5E598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8238" y="242641"/>
            <a:ext cx="4244502" cy="2672710"/>
          </a:xfrm>
          <a:prstGeom prst="rect">
            <a:avLst/>
          </a:prstGeom>
        </p:spPr>
      </p:pic>
      <p:pic>
        <p:nvPicPr>
          <p:cNvPr id="6" name="Picture 5">
            <a:extLst>
              <a:ext uri="{FF2B5EF4-FFF2-40B4-BE49-F238E27FC236}">
                <a16:creationId xmlns:a16="http://schemas.microsoft.com/office/drawing/2014/main" id="{A9AD2D69-59B4-4047-A7B1-9334F72BB5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63940" flipH="1">
            <a:off x="-219290" y="3598523"/>
            <a:ext cx="3112121" cy="1959664"/>
          </a:xfrm>
          <a:prstGeom prst="rect">
            <a:avLst/>
          </a:prstGeom>
        </p:spPr>
      </p:pic>
    </p:spTree>
    <p:extLst>
      <p:ext uri="{BB962C8B-B14F-4D97-AF65-F5344CB8AC3E}">
        <p14:creationId xmlns:p14="http://schemas.microsoft.com/office/powerpoint/2010/main" val="359623565"/>
      </p:ext>
    </p:extLst>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par>
                                <p:cTn id="14" presetID="2" presetClass="entr" presetSubtype="9"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92"/>
            <a:ext cx="12192000" cy="6907895"/>
          </a:xfrm>
          <a:prstGeom prst="rect">
            <a:avLst/>
          </a:prstGeom>
        </p:spPr>
      </p:pic>
      <p:sp>
        <p:nvSpPr>
          <p:cNvPr id="7" name="矩形: 圆角 6"/>
          <p:cNvSpPr/>
          <p:nvPr/>
        </p:nvSpPr>
        <p:spPr>
          <a:xfrm>
            <a:off x="348909" y="366486"/>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TextBox 23">
            <a:extLst>
              <a:ext uri="{FF2B5EF4-FFF2-40B4-BE49-F238E27FC236}">
                <a16:creationId xmlns:a16="http://schemas.microsoft.com/office/drawing/2014/main" id="{7B9EC22C-99B7-4819-BDC4-009F57482CE6}"/>
              </a:ext>
            </a:extLst>
          </p:cNvPr>
          <p:cNvSpPr txBox="1"/>
          <p:nvPr/>
        </p:nvSpPr>
        <p:spPr>
          <a:xfrm>
            <a:off x="746289" y="938696"/>
            <a:ext cx="10697852" cy="4955203"/>
          </a:xfrm>
          <a:prstGeom prst="rect">
            <a:avLst/>
          </a:prstGeom>
          <a:noFill/>
        </p:spPr>
        <p:txBody>
          <a:bodyPr wrap="square">
            <a:spAutoFit/>
          </a:bodyPr>
          <a:lstStyle/>
          <a:p>
            <a:pPr algn="ctr"/>
            <a:r>
              <a:rPr lang="en-US" sz="2800" b="1" i="0" dirty="0">
                <a:solidFill>
                  <a:srgbClr val="002060"/>
                </a:solidFill>
                <a:effectLst/>
                <a:latin typeface="UTM Avo" panose="02040603050506020204" pitchFamily="18" charset="0"/>
              </a:rPr>
              <a:t>CON CHUỒN </a:t>
            </a:r>
            <a:r>
              <a:rPr lang="en-US" sz="2800" b="1" i="0" dirty="0" err="1">
                <a:solidFill>
                  <a:srgbClr val="002060"/>
                </a:solidFill>
                <a:effectLst/>
                <a:latin typeface="UTM Avo" panose="02040603050506020204" pitchFamily="18" charset="0"/>
              </a:rPr>
              <a:t>CHUỒN</a:t>
            </a:r>
            <a:r>
              <a:rPr lang="en-US" sz="2800" b="1" i="0" dirty="0">
                <a:solidFill>
                  <a:srgbClr val="002060"/>
                </a:solidFill>
                <a:effectLst/>
                <a:latin typeface="UTM Avo" panose="02040603050506020204" pitchFamily="18" charset="0"/>
              </a:rPr>
              <a:t> NƯỚC</a:t>
            </a:r>
          </a:p>
          <a:p>
            <a:pPr algn="just"/>
            <a:r>
              <a:rPr lang="en-US" sz="2000" b="0" i="0" dirty="0">
                <a:solidFill>
                  <a:srgbClr val="002060"/>
                </a:solidFill>
                <a:effectLst/>
                <a:latin typeface="UTM Avo" panose="02040603050506020204" pitchFamily="18" charset="0"/>
              </a:rPr>
              <a:t>	</a:t>
            </a:r>
            <a:r>
              <a:rPr lang="vi-VN" sz="2200" b="0" i="0" dirty="0">
                <a:solidFill>
                  <a:srgbClr val="002060"/>
                </a:solidFill>
                <a:effectLst/>
                <a:latin typeface="UTM Avo" panose="02040603050506020204" pitchFamily="18" charset="0"/>
              </a:rPr>
              <a:t>Ôi chao! Chú chuồn chuồn nước mới đẹp làm sao! Màu vàng trên lưng chú lấp lánh. Bốn cái cánh mỏng như giấy bóng. Cái đầu tròn và hai con mắt long lanh như thủy tinh. Thân hình chú nhỏ và thon vàng như màu vàng của nắng mùa thu. Chú đậu trên một cành lộc vừng ngả dài trên mặt hồ. Bốn cánh khẽ rung rung như đang còn phân vân.</a:t>
            </a:r>
            <a:endParaRPr lang="en-US" sz="2200" b="0" i="0" dirty="0">
              <a:solidFill>
                <a:srgbClr val="002060"/>
              </a:solidFill>
              <a:effectLst/>
              <a:latin typeface="UTM Avo" panose="02040603050506020204" pitchFamily="18" charset="0"/>
            </a:endParaRPr>
          </a:p>
          <a:p>
            <a:pPr algn="just"/>
            <a:r>
              <a:rPr lang="en-US" sz="2200" dirty="0">
                <a:solidFill>
                  <a:srgbClr val="002060"/>
                </a:solidFill>
                <a:latin typeface="UTM Avo" panose="02040603050506020204" pitchFamily="18" charset="0"/>
              </a:rPr>
              <a:t>	</a:t>
            </a:r>
            <a:r>
              <a:rPr lang="vi-VN" sz="2200" b="0" i="0" dirty="0">
                <a:solidFill>
                  <a:srgbClr val="002060"/>
                </a:solidFill>
                <a:effectLst/>
                <a:latin typeface="UTM Avo" panose="02040603050506020204" pitchFamily="18" charset="0"/>
              </a:rPr>
              <a:t>Rồi đột nhiên, chú chuồn chuồn nước tung cánh bay vọt lên. Cái bóng chú nhỏ xíu lướt nhanh trên mặt hồ. Mặt hồ trải rộng mênh mông và lặng sóng. Chú bay lên cao hơn và xa hơn. Dưới tầm cánh chú bây giờ là lũy tre xanh rì rào trong gió, là bờ ao với những khóm khoai nước rung rinh. Rồi những cảnh tuyệt đẹp của đất nước hiện ra: cánh đồng với những đàn trâu thung thăng gặm cỏ; dòng sông với những đoàn thuyền ngược xuôi. Còn trên tầng cao là đàn cò đang bay, là trời xanh trong và cao vút.</a:t>
            </a:r>
          </a:p>
          <a:p>
            <a:pPr algn="r"/>
            <a:r>
              <a:rPr lang="vi-VN" sz="2400" b="1" i="0" dirty="0">
                <a:solidFill>
                  <a:srgbClr val="002060"/>
                </a:solidFill>
                <a:effectLst/>
                <a:latin typeface="UTM Avo" panose="02040603050506020204" pitchFamily="18" charset="0"/>
              </a:rPr>
              <a:t>NGUYỄN THẾ HỘI</a:t>
            </a:r>
            <a:endParaRPr lang="vi-VN" sz="2400" b="1" i="0" dirty="0">
              <a:solidFill>
                <a:srgbClr val="002060"/>
              </a:solidFill>
              <a:effectLst/>
              <a:latin typeface="Tahoma" panose="020B0604030504040204" pitchFamily="34" charset="0"/>
            </a:endParaRPr>
          </a:p>
        </p:txBody>
      </p:sp>
      <p:pic>
        <p:nvPicPr>
          <p:cNvPr id="10" name="Picture 9">
            <a:extLst>
              <a:ext uri="{FF2B5EF4-FFF2-40B4-BE49-F238E27FC236}">
                <a16:creationId xmlns:a16="http://schemas.microsoft.com/office/drawing/2014/main" id="{ADA215E2-BA39-4D57-B5B7-C7551FCE83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7" t="17619" r="10229" b="19449"/>
          <a:stretch/>
        </p:blipFill>
        <p:spPr>
          <a:xfrm rot="6447883">
            <a:off x="-61754" y="161096"/>
            <a:ext cx="1884236" cy="1774987"/>
          </a:xfrm>
          <a:prstGeom prst="rect">
            <a:avLst/>
          </a:prstGeom>
        </p:spPr>
      </p:pic>
      <p:pic>
        <p:nvPicPr>
          <p:cNvPr id="29" name="Picture 28">
            <a:extLst>
              <a:ext uri="{FF2B5EF4-FFF2-40B4-BE49-F238E27FC236}">
                <a16:creationId xmlns:a16="http://schemas.microsoft.com/office/drawing/2014/main" id="{1E4E2611-6B50-475F-8599-3B28986304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967" t="17619" r="10229" b="19449"/>
          <a:stretch/>
        </p:blipFill>
        <p:spPr>
          <a:xfrm rot="16200000">
            <a:off x="10473988" y="425272"/>
            <a:ext cx="999118" cy="941189"/>
          </a:xfrm>
          <a:prstGeom prst="rect">
            <a:avLst/>
          </a:prstGeom>
        </p:spPr>
      </p:pic>
      <p:pic>
        <p:nvPicPr>
          <p:cNvPr id="32" name="Picture 31">
            <a:extLst>
              <a:ext uri="{FF2B5EF4-FFF2-40B4-BE49-F238E27FC236}">
                <a16:creationId xmlns:a16="http://schemas.microsoft.com/office/drawing/2014/main" id="{466B4076-A6E4-4ABF-8CB3-70EACC923A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967" t="17619" r="10229" b="19449"/>
          <a:stretch/>
        </p:blipFill>
        <p:spPr>
          <a:xfrm rot="19224236">
            <a:off x="11310731" y="548891"/>
            <a:ext cx="559731" cy="527278"/>
          </a:xfrm>
          <a:prstGeom prst="rect">
            <a:avLst/>
          </a:prstGeom>
        </p:spPr>
      </p:pic>
      <p:grpSp>
        <p:nvGrpSpPr>
          <p:cNvPr id="22" name="Group 21">
            <a:extLst>
              <a:ext uri="{FF2B5EF4-FFF2-40B4-BE49-F238E27FC236}">
                <a16:creationId xmlns:a16="http://schemas.microsoft.com/office/drawing/2014/main" id="{83A84168-68C5-4A57-A3F4-1DF073EB5FBB}"/>
              </a:ext>
            </a:extLst>
          </p:cNvPr>
          <p:cNvGrpSpPr/>
          <p:nvPr/>
        </p:nvGrpSpPr>
        <p:grpSpPr>
          <a:xfrm>
            <a:off x="-318905" y="5425785"/>
            <a:ext cx="12828240" cy="1492747"/>
            <a:chOff x="5653" y="5425785"/>
            <a:chExt cx="12828240" cy="1492747"/>
          </a:xfrm>
        </p:grpSpPr>
        <p:pic>
          <p:nvPicPr>
            <p:cNvPr id="16" name="Picture 15">
              <a:extLst>
                <a:ext uri="{FF2B5EF4-FFF2-40B4-BE49-F238E27FC236}">
                  <a16:creationId xmlns:a16="http://schemas.microsoft.com/office/drawing/2014/main" id="{A0A5FC80-01B0-4126-91B9-ED4638D8F0F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5653" y="5428222"/>
              <a:ext cx="5138394" cy="1490310"/>
            </a:xfrm>
            <a:prstGeom prst="rect">
              <a:avLst/>
            </a:prstGeom>
          </p:spPr>
        </p:pic>
        <p:pic>
          <p:nvPicPr>
            <p:cNvPr id="36" name="Picture 35">
              <a:extLst>
                <a:ext uri="{FF2B5EF4-FFF2-40B4-BE49-F238E27FC236}">
                  <a16:creationId xmlns:a16="http://schemas.microsoft.com/office/drawing/2014/main" id="{22ABAE0C-FA04-4FE5-B18C-AD32C10C7AD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3708047" y="5425785"/>
              <a:ext cx="5138394" cy="1490310"/>
            </a:xfrm>
            <a:prstGeom prst="rect">
              <a:avLst/>
            </a:prstGeom>
          </p:spPr>
        </p:pic>
        <p:pic>
          <p:nvPicPr>
            <p:cNvPr id="37" name="Picture 36">
              <a:extLst>
                <a:ext uri="{FF2B5EF4-FFF2-40B4-BE49-F238E27FC236}">
                  <a16:creationId xmlns:a16="http://schemas.microsoft.com/office/drawing/2014/main" id="{77B30A13-F1D1-4338-B501-5D15BD20C1C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flipH="1">
              <a:off x="7695499" y="5425785"/>
              <a:ext cx="5138394" cy="1490310"/>
            </a:xfrm>
            <a:prstGeom prst="rect">
              <a:avLst/>
            </a:prstGeom>
          </p:spPr>
        </p:pic>
      </p:grpSp>
      <p:sp>
        <p:nvSpPr>
          <p:cNvPr id="13"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extLst>
      <p:ext uri="{BB962C8B-B14F-4D97-AF65-F5344CB8AC3E}">
        <p14:creationId xmlns:p14="http://schemas.microsoft.com/office/powerpoint/2010/main" val="1217370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par>
                                <p:cTn id="19" presetID="2" presetClass="entr" presetSubtype="2"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4"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形 7"/>
          <p:cNvPicPr>
            <a:picLocks noChangeAspect="1"/>
          </p:cNvPicPr>
          <p:nvPr/>
        </p:nvPicPr>
        <p:blipFill>
          <a:blip r:embed="rId3"/>
          <a:stretch>
            <a:fillRect/>
          </a:stretch>
        </p:blipFill>
        <p:spPr>
          <a:xfrm>
            <a:off x="2395425" y="1333207"/>
            <a:ext cx="7401152" cy="4173582"/>
          </a:xfrm>
          <a:prstGeom prst="rect">
            <a:avLst/>
          </a:prstGeom>
          <a:effectLst>
            <a:outerShdw blurRad="50800" dist="38100" dir="18900000" algn="bl" rotWithShape="0">
              <a:prstClr val="black">
                <a:alpha val="40000"/>
              </a:prstClr>
            </a:outerShdw>
          </a:effectLst>
        </p:spPr>
      </p:pic>
      <p:grpSp>
        <p:nvGrpSpPr>
          <p:cNvPr id="3" name="Group 2">
            <a:extLst>
              <a:ext uri="{FF2B5EF4-FFF2-40B4-BE49-F238E27FC236}">
                <a16:creationId xmlns:a16="http://schemas.microsoft.com/office/drawing/2014/main" id="{58EE7CA0-081B-4E37-B921-241E0C3B0D0A}"/>
              </a:ext>
            </a:extLst>
          </p:cNvPr>
          <p:cNvGrpSpPr/>
          <p:nvPr/>
        </p:nvGrpSpPr>
        <p:grpSpPr>
          <a:xfrm>
            <a:off x="2574151" y="1713393"/>
            <a:ext cx="7128412" cy="3553292"/>
            <a:chOff x="2517589" y="1769955"/>
            <a:chExt cx="7128412" cy="3553292"/>
          </a:xfrm>
        </p:grpSpPr>
        <p:sp>
          <p:nvSpPr>
            <p:cNvPr id="7" name="TextBox 6">
              <a:extLst>
                <a:ext uri="{FF2B5EF4-FFF2-40B4-BE49-F238E27FC236}">
                  <a16:creationId xmlns:a16="http://schemas.microsoft.com/office/drawing/2014/main" id="{B7E69328-2888-4316-BCBD-2B7F216E04E9}"/>
                </a:ext>
              </a:extLst>
            </p:cNvPr>
            <p:cNvSpPr txBox="1"/>
            <p:nvPr/>
          </p:nvSpPr>
          <p:spPr>
            <a:xfrm>
              <a:off x="2621414" y="1845372"/>
              <a:ext cx="7024587" cy="3477875"/>
            </a:xfrm>
            <a:prstGeom prst="rect">
              <a:avLst/>
            </a:prstGeom>
            <a:noFill/>
          </p:spPr>
          <p:txBody>
            <a:bodyPr wrap="square" rtlCol="0">
              <a:spAutoFit/>
            </a:bodyPr>
            <a:lstStyle/>
            <a:p>
              <a:pPr algn="ctr"/>
              <a:r>
                <a:rPr lang="en-US" sz="11000" dirty="0">
                  <a:solidFill>
                    <a:srgbClr val="456A73"/>
                  </a:solidFill>
                  <a:latin typeface="UTM Futura Extra" panose="02040603050506020204" pitchFamily="18" charset="0"/>
                </a:rPr>
                <a:t>TÌM HIỂU BÀI</a:t>
              </a:r>
            </a:p>
          </p:txBody>
        </p:sp>
        <p:sp>
          <p:nvSpPr>
            <p:cNvPr id="9" name="TextBox 8">
              <a:extLst>
                <a:ext uri="{FF2B5EF4-FFF2-40B4-BE49-F238E27FC236}">
                  <a16:creationId xmlns:a16="http://schemas.microsoft.com/office/drawing/2014/main" id="{F676D788-EA7E-4046-9EE0-35505A090C97}"/>
                </a:ext>
              </a:extLst>
            </p:cNvPr>
            <p:cNvSpPr txBox="1"/>
            <p:nvPr/>
          </p:nvSpPr>
          <p:spPr>
            <a:xfrm>
              <a:off x="2517589" y="1769955"/>
              <a:ext cx="7024587" cy="3477875"/>
            </a:xfrm>
            <a:prstGeom prst="rect">
              <a:avLst/>
            </a:prstGeom>
            <a:noFill/>
          </p:spPr>
          <p:txBody>
            <a:bodyPr wrap="square" rtlCol="0">
              <a:spAutoFit/>
            </a:bodyPr>
            <a:lstStyle/>
            <a:p>
              <a:pPr algn="ctr"/>
              <a:r>
                <a:rPr lang="en-US" sz="11000" dirty="0">
                  <a:solidFill>
                    <a:srgbClr val="FDD3D7"/>
                  </a:solidFill>
                  <a:latin typeface="UTM Futura Extra" panose="02040603050506020204" pitchFamily="18" charset="0"/>
                </a:rPr>
                <a:t>TÌM HIỂU BÀI</a:t>
              </a:r>
            </a:p>
          </p:txBody>
        </p:sp>
      </p:grpSp>
      <p:pic>
        <p:nvPicPr>
          <p:cNvPr id="19" name="Picture 18">
            <a:extLst>
              <a:ext uri="{FF2B5EF4-FFF2-40B4-BE49-F238E27FC236}">
                <a16:creationId xmlns:a16="http://schemas.microsoft.com/office/drawing/2014/main" id="{F6D21490-79D8-4D66-89E1-E6246B45D0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0886" y="2819914"/>
            <a:ext cx="8388823" cy="2743438"/>
          </a:xfrm>
          <a:prstGeom prst="rect">
            <a:avLst/>
          </a:prstGeom>
        </p:spPr>
      </p:pic>
    </p:spTree>
    <p:extLst>
      <p:ext uri="{BB962C8B-B14F-4D97-AF65-F5344CB8AC3E}">
        <p14:creationId xmlns:p14="http://schemas.microsoft.com/office/powerpoint/2010/main" val="2141302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92"/>
            <a:ext cx="12192000" cy="6907895"/>
          </a:xfrm>
          <a:prstGeom prst="rect">
            <a:avLst/>
          </a:prstGeom>
        </p:spPr>
      </p:pic>
      <p:sp>
        <p:nvSpPr>
          <p:cNvPr id="7" name="矩形: 圆角 6"/>
          <p:cNvSpPr/>
          <p:nvPr/>
        </p:nvSpPr>
        <p:spPr>
          <a:xfrm>
            <a:off x="341369" y="325779"/>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TextBox 23">
            <a:extLst>
              <a:ext uri="{FF2B5EF4-FFF2-40B4-BE49-F238E27FC236}">
                <a16:creationId xmlns:a16="http://schemas.microsoft.com/office/drawing/2014/main" id="{7B9EC22C-99B7-4819-BDC4-009F57482CE6}"/>
              </a:ext>
            </a:extLst>
          </p:cNvPr>
          <p:cNvSpPr txBox="1"/>
          <p:nvPr/>
        </p:nvSpPr>
        <p:spPr>
          <a:xfrm>
            <a:off x="746289" y="938696"/>
            <a:ext cx="10697852" cy="3724096"/>
          </a:xfrm>
          <a:prstGeom prst="rect">
            <a:avLst/>
          </a:prstGeom>
          <a:noFill/>
        </p:spPr>
        <p:txBody>
          <a:bodyPr wrap="square">
            <a:spAutoFit/>
          </a:bodyPr>
          <a:lstStyle/>
          <a:p>
            <a:pPr algn="ctr"/>
            <a:r>
              <a:rPr lang="en-US" sz="4000" b="1" i="0" dirty="0">
                <a:solidFill>
                  <a:srgbClr val="002060"/>
                </a:solidFill>
                <a:effectLst/>
                <a:latin typeface="UTM Avo" panose="02040603050506020204" pitchFamily="18" charset="0"/>
              </a:rPr>
              <a:t>CON CHUỒN </a:t>
            </a:r>
            <a:r>
              <a:rPr lang="en-US" sz="4000" b="1" i="0" dirty="0" err="1">
                <a:solidFill>
                  <a:srgbClr val="002060"/>
                </a:solidFill>
                <a:effectLst/>
                <a:latin typeface="UTM Avo" panose="02040603050506020204" pitchFamily="18" charset="0"/>
              </a:rPr>
              <a:t>CHUỒN</a:t>
            </a:r>
            <a:r>
              <a:rPr lang="en-US" sz="4000" b="1" i="0" dirty="0">
                <a:solidFill>
                  <a:srgbClr val="002060"/>
                </a:solidFill>
                <a:effectLst/>
                <a:latin typeface="UTM Avo" panose="02040603050506020204" pitchFamily="18" charset="0"/>
              </a:rPr>
              <a:t> NƯỚC</a:t>
            </a:r>
          </a:p>
          <a:p>
            <a:pPr algn="just"/>
            <a:r>
              <a:rPr lang="en-US" sz="2800" b="0" i="0" dirty="0">
                <a:solidFill>
                  <a:srgbClr val="002060"/>
                </a:solidFill>
                <a:effectLst/>
                <a:latin typeface="UTM Avo" panose="02040603050506020204" pitchFamily="18" charset="0"/>
              </a:rPr>
              <a:t>	</a:t>
            </a:r>
            <a:r>
              <a:rPr lang="vi-VN" sz="2800" b="0" i="0" dirty="0">
                <a:solidFill>
                  <a:srgbClr val="002060"/>
                </a:solidFill>
                <a:effectLst/>
                <a:latin typeface="UTM Avo" panose="02040603050506020204" pitchFamily="18" charset="0"/>
              </a:rPr>
              <a:t>Ôi chao! Chú chuồn chuồn nước mới đẹp làm sao! Màu vàng trên lưng chú lấp lánh. Bốn cái cánh mỏng như giấy bóng. Cái đầu tròn và hai con mắt long lanh như thủy tinh. Thân hình chú nhỏ và thon vàng như màu vàng của nắng mùa thu. Chú đậu trên một cành lộc vừng ngả dài trên mặt hồ. Bốn cánh khẽ rung rung như đang còn phân vân.</a:t>
            </a:r>
            <a:endParaRPr lang="en-US" sz="2800" b="0" i="0" dirty="0">
              <a:solidFill>
                <a:srgbClr val="002060"/>
              </a:solidFill>
              <a:effectLst/>
              <a:latin typeface="UTM Avo" panose="02040603050506020204" pitchFamily="18" charset="0"/>
            </a:endParaRPr>
          </a:p>
        </p:txBody>
      </p:sp>
      <p:pic>
        <p:nvPicPr>
          <p:cNvPr id="10" name="Picture 9">
            <a:extLst>
              <a:ext uri="{FF2B5EF4-FFF2-40B4-BE49-F238E27FC236}">
                <a16:creationId xmlns:a16="http://schemas.microsoft.com/office/drawing/2014/main" id="{ADA215E2-BA39-4D57-B5B7-C7551FCE83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7" t="17619" r="10229" b="19449"/>
          <a:stretch/>
        </p:blipFill>
        <p:spPr>
          <a:xfrm rot="6447883">
            <a:off x="-61754" y="161096"/>
            <a:ext cx="1884236" cy="1774987"/>
          </a:xfrm>
          <a:prstGeom prst="rect">
            <a:avLst/>
          </a:prstGeom>
        </p:spPr>
      </p:pic>
      <p:pic>
        <p:nvPicPr>
          <p:cNvPr id="29" name="Picture 28">
            <a:extLst>
              <a:ext uri="{FF2B5EF4-FFF2-40B4-BE49-F238E27FC236}">
                <a16:creationId xmlns:a16="http://schemas.microsoft.com/office/drawing/2014/main" id="{1E4E2611-6B50-475F-8599-3B28986304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967" t="17619" r="10229" b="19449"/>
          <a:stretch/>
        </p:blipFill>
        <p:spPr>
          <a:xfrm rot="16200000">
            <a:off x="10473988" y="425272"/>
            <a:ext cx="999118" cy="941189"/>
          </a:xfrm>
          <a:prstGeom prst="rect">
            <a:avLst/>
          </a:prstGeom>
        </p:spPr>
      </p:pic>
      <p:pic>
        <p:nvPicPr>
          <p:cNvPr id="32" name="Picture 31">
            <a:extLst>
              <a:ext uri="{FF2B5EF4-FFF2-40B4-BE49-F238E27FC236}">
                <a16:creationId xmlns:a16="http://schemas.microsoft.com/office/drawing/2014/main" id="{466B4076-A6E4-4ABF-8CB3-70EACC923A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967" t="17619" r="10229" b="19449"/>
          <a:stretch/>
        </p:blipFill>
        <p:spPr>
          <a:xfrm rot="19224236">
            <a:off x="11310731" y="548891"/>
            <a:ext cx="559731" cy="527278"/>
          </a:xfrm>
          <a:prstGeom prst="rect">
            <a:avLst/>
          </a:prstGeom>
        </p:spPr>
      </p:pic>
      <p:grpSp>
        <p:nvGrpSpPr>
          <p:cNvPr id="22" name="Group 21">
            <a:extLst>
              <a:ext uri="{FF2B5EF4-FFF2-40B4-BE49-F238E27FC236}">
                <a16:creationId xmlns:a16="http://schemas.microsoft.com/office/drawing/2014/main" id="{83A84168-68C5-4A57-A3F4-1DF073EB5FBB}"/>
              </a:ext>
            </a:extLst>
          </p:cNvPr>
          <p:cNvGrpSpPr/>
          <p:nvPr/>
        </p:nvGrpSpPr>
        <p:grpSpPr>
          <a:xfrm>
            <a:off x="-318905" y="5425785"/>
            <a:ext cx="12828240" cy="1492747"/>
            <a:chOff x="5653" y="5425785"/>
            <a:chExt cx="12828240" cy="1492747"/>
          </a:xfrm>
        </p:grpSpPr>
        <p:pic>
          <p:nvPicPr>
            <p:cNvPr id="16" name="Picture 15">
              <a:extLst>
                <a:ext uri="{FF2B5EF4-FFF2-40B4-BE49-F238E27FC236}">
                  <a16:creationId xmlns:a16="http://schemas.microsoft.com/office/drawing/2014/main" id="{A0A5FC80-01B0-4126-91B9-ED4638D8F0F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5653" y="5428222"/>
              <a:ext cx="5138394" cy="1490310"/>
            </a:xfrm>
            <a:prstGeom prst="rect">
              <a:avLst/>
            </a:prstGeom>
          </p:spPr>
        </p:pic>
        <p:pic>
          <p:nvPicPr>
            <p:cNvPr id="36" name="Picture 35">
              <a:extLst>
                <a:ext uri="{FF2B5EF4-FFF2-40B4-BE49-F238E27FC236}">
                  <a16:creationId xmlns:a16="http://schemas.microsoft.com/office/drawing/2014/main" id="{22ABAE0C-FA04-4FE5-B18C-AD32C10C7AD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3708047" y="5425785"/>
              <a:ext cx="5138394" cy="1490310"/>
            </a:xfrm>
            <a:prstGeom prst="rect">
              <a:avLst/>
            </a:prstGeom>
          </p:spPr>
        </p:pic>
        <p:pic>
          <p:nvPicPr>
            <p:cNvPr id="37" name="Picture 36">
              <a:extLst>
                <a:ext uri="{FF2B5EF4-FFF2-40B4-BE49-F238E27FC236}">
                  <a16:creationId xmlns:a16="http://schemas.microsoft.com/office/drawing/2014/main" id="{77B30A13-F1D1-4338-B501-5D15BD20C1C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flipH="1">
              <a:off x="7695499" y="5425785"/>
              <a:ext cx="5138394" cy="1490310"/>
            </a:xfrm>
            <a:prstGeom prst="rect">
              <a:avLst/>
            </a:prstGeom>
          </p:spPr>
        </p:pic>
      </p:grpSp>
      <p:sp>
        <p:nvSpPr>
          <p:cNvPr id="17" name="TextBox 16">
            <a:extLst>
              <a:ext uri="{FF2B5EF4-FFF2-40B4-BE49-F238E27FC236}">
                <a16:creationId xmlns:a16="http://schemas.microsoft.com/office/drawing/2014/main" id="{A756E711-8DEE-433D-BFB6-83B16CB73726}"/>
              </a:ext>
            </a:extLst>
          </p:cNvPr>
          <p:cNvSpPr txBox="1"/>
          <p:nvPr/>
        </p:nvSpPr>
        <p:spPr>
          <a:xfrm>
            <a:off x="837191" y="4521740"/>
            <a:ext cx="10697852" cy="1200329"/>
          </a:xfrm>
          <a:prstGeom prst="rect">
            <a:avLst/>
          </a:prstGeom>
          <a:noFill/>
        </p:spPr>
        <p:txBody>
          <a:bodyPr wrap="square">
            <a:spAutoFit/>
          </a:bodyPr>
          <a:lstStyle/>
          <a:p>
            <a:pPr algn="ctr"/>
            <a:r>
              <a:rPr lang="en-US" sz="3600" b="1" i="1" dirty="0">
                <a:solidFill>
                  <a:srgbClr val="FF0000"/>
                </a:solidFill>
                <a:effectLst/>
                <a:latin typeface="UTM Avo" panose="02040603050506020204" pitchFamily="18" charset="0"/>
              </a:rPr>
              <a:t>*</a:t>
            </a:r>
            <a:r>
              <a:rPr lang="en-US" sz="3600" b="1" i="1" dirty="0" err="1">
                <a:solidFill>
                  <a:srgbClr val="FF0000"/>
                </a:solidFill>
                <a:effectLst/>
                <a:latin typeface="UTM Avo" panose="02040603050506020204" pitchFamily="18" charset="0"/>
              </a:rPr>
              <a:t>Chú</a:t>
            </a:r>
            <a:r>
              <a:rPr lang="en-US" sz="3600" b="1" i="1" dirty="0">
                <a:solidFill>
                  <a:srgbClr val="FF0000"/>
                </a:solidFill>
                <a:effectLst/>
                <a:latin typeface="UTM Avo" panose="02040603050506020204" pitchFamily="18" charset="0"/>
              </a:rPr>
              <a:t> </a:t>
            </a:r>
            <a:r>
              <a:rPr lang="en-US" sz="3600" b="1" i="1" dirty="0" err="1">
                <a:solidFill>
                  <a:srgbClr val="FF0000"/>
                </a:solidFill>
                <a:effectLst/>
                <a:latin typeface="UTM Avo" panose="02040603050506020204" pitchFamily="18" charset="0"/>
              </a:rPr>
              <a:t>chuồn</a:t>
            </a:r>
            <a:r>
              <a:rPr lang="en-US" sz="3600" b="1" i="1" dirty="0">
                <a:solidFill>
                  <a:srgbClr val="FF0000"/>
                </a:solidFill>
                <a:effectLst/>
                <a:latin typeface="UTM Avo" panose="02040603050506020204" pitchFamily="18" charset="0"/>
              </a:rPr>
              <a:t> </a:t>
            </a:r>
            <a:r>
              <a:rPr lang="en-US" sz="3600" b="1" i="1" dirty="0" err="1">
                <a:solidFill>
                  <a:srgbClr val="FF0000"/>
                </a:solidFill>
                <a:effectLst/>
                <a:latin typeface="UTM Avo" panose="02040603050506020204" pitchFamily="18" charset="0"/>
              </a:rPr>
              <a:t>chuồn</a:t>
            </a:r>
            <a:r>
              <a:rPr lang="en-US" sz="3600" b="1" i="1" dirty="0">
                <a:solidFill>
                  <a:srgbClr val="FF0000"/>
                </a:solidFill>
                <a:effectLst/>
                <a:latin typeface="UTM Avo" panose="02040603050506020204" pitchFamily="18" charset="0"/>
              </a:rPr>
              <a:t> </a:t>
            </a:r>
            <a:r>
              <a:rPr lang="en-US" sz="3600" b="1" i="1" dirty="0" err="1">
                <a:solidFill>
                  <a:srgbClr val="FF0000"/>
                </a:solidFill>
                <a:effectLst/>
                <a:latin typeface="UTM Avo" panose="02040603050506020204" pitchFamily="18" charset="0"/>
              </a:rPr>
              <a:t>được</a:t>
            </a:r>
            <a:r>
              <a:rPr lang="en-US" sz="3600" b="1" i="1" dirty="0">
                <a:solidFill>
                  <a:srgbClr val="FF0000"/>
                </a:solidFill>
                <a:effectLst/>
                <a:latin typeface="UTM Avo" panose="02040603050506020204" pitchFamily="18" charset="0"/>
              </a:rPr>
              <a:t> </a:t>
            </a:r>
            <a:r>
              <a:rPr lang="en-US" sz="3600" b="1" i="1" dirty="0" err="1">
                <a:solidFill>
                  <a:srgbClr val="FF0000"/>
                </a:solidFill>
                <a:effectLst/>
                <a:latin typeface="UTM Avo" panose="02040603050506020204" pitchFamily="18" charset="0"/>
              </a:rPr>
              <a:t>miêu</a:t>
            </a:r>
            <a:r>
              <a:rPr lang="en-US" sz="3600" b="1" i="1" dirty="0">
                <a:solidFill>
                  <a:srgbClr val="FF0000"/>
                </a:solidFill>
                <a:effectLst/>
                <a:latin typeface="UTM Avo" panose="02040603050506020204" pitchFamily="18" charset="0"/>
              </a:rPr>
              <a:t> </a:t>
            </a:r>
            <a:r>
              <a:rPr lang="en-US" sz="3600" b="1" i="1" dirty="0" err="1">
                <a:solidFill>
                  <a:srgbClr val="FF0000"/>
                </a:solidFill>
                <a:effectLst/>
                <a:latin typeface="UTM Avo" panose="02040603050506020204" pitchFamily="18" charset="0"/>
              </a:rPr>
              <a:t>tả</a:t>
            </a:r>
            <a:r>
              <a:rPr lang="en-US" sz="3600" b="1" i="1" dirty="0">
                <a:solidFill>
                  <a:srgbClr val="FF0000"/>
                </a:solidFill>
                <a:effectLst/>
                <a:latin typeface="UTM Avo" panose="02040603050506020204" pitchFamily="18" charset="0"/>
              </a:rPr>
              <a:t> </a:t>
            </a:r>
            <a:r>
              <a:rPr lang="en-US" sz="3600" b="1" i="1" dirty="0" err="1">
                <a:solidFill>
                  <a:srgbClr val="FF0000"/>
                </a:solidFill>
                <a:effectLst/>
                <a:latin typeface="UTM Avo" panose="02040603050506020204" pitchFamily="18" charset="0"/>
              </a:rPr>
              <a:t>bằng</a:t>
            </a:r>
            <a:r>
              <a:rPr lang="en-US" sz="3600" b="1" i="1" dirty="0">
                <a:solidFill>
                  <a:srgbClr val="FF0000"/>
                </a:solidFill>
                <a:effectLst/>
                <a:latin typeface="UTM Avo" panose="02040603050506020204" pitchFamily="18" charset="0"/>
              </a:rPr>
              <a:t> </a:t>
            </a:r>
            <a:r>
              <a:rPr lang="en-US" sz="3600" b="1" i="1" dirty="0" err="1">
                <a:solidFill>
                  <a:srgbClr val="FF0000"/>
                </a:solidFill>
                <a:effectLst/>
                <a:latin typeface="UTM Avo" panose="02040603050506020204" pitchFamily="18" charset="0"/>
              </a:rPr>
              <a:t>những</a:t>
            </a:r>
            <a:r>
              <a:rPr lang="en-US" sz="3600" b="1" i="1" dirty="0">
                <a:solidFill>
                  <a:srgbClr val="FF0000"/>
                </a:solidFill>
                <a:effectLst/>
                <a:latin typeface="UTM Avo" panose="02040603050506020204" pitchFamily="18" charset="0"/>
              </a:rPr>
              <a:t> </a:t>
            </a:r>
            <a:r>
              <a:rPr lang="en-US" sz="3600" b="1" i="1" dirty="0" err="1">
                <a:solidFill>
                  <a:srgbClr val="FF0000"/>
                </a:solidFill>
                <a:effectLst/>
                <a:latin typeface="UTM Avo" panose="02040603050506020204" pitchFamily="18" charset="0"/>
              </a:rPr>
              <a:t>hình</a:t>
            </a:r>
            <a:r>
              <a:rPr lang="en-US" sz="3600" b="1" i="1" dirty="0">
                <a:solidFill>
                  <a:srgbClr val="FF0000"/>
                </a:solidFill>
                <a:effectLst/>
                <a:latin typeface="UTM Avo" panose="02040603050506020204" pitchFamily="18" charset="0"/>
              </a:rPr>
              <a:t> </a:t>
            </a:r>
            <a:r>
              <a:rPr lang="en-US" sz="3600" b="1" i="1" dirty="0" err="1">
                <a:solidFill>
                  <a:srgbClr val="FF0000"/>
                </a:solidFill>
                <a:effectLst/>
                <a:latin typeface="UTM Avo" panose="02040603050506020204" pitchFamily="18" charset="0"/>
              </a:rPr>
              <a:t>ảnh</a:t>
            </a:r>
            <a:r>
              <a:rPr lang="en-US" sz="3600" b="1" i="1" dirty="0">
                <a:solidFill>
                  <a:srgbClr val="FF0000"/>
                </a:solidFill>
                <a:effectLst/>
                <a:latin typeface="UTM Avo" panose="02040603050506020204" pitchFamily="18" charset="0"/>
              </a:rPr>
              <a:t> so </a:t>
            </a:r>
            <a:r>
              <a:rPr lang="en-US" sz="3600" b="1" i="1" dirty="0" err="1">
                <a:solidFill>
                  <a:srgbClr val="FF0000"/>
                </a:solidFill>
                <a:effectLst/>
                <a:latin typeface="UTM Avo" panose="02040603050506020204" pitchFamily="18" charset="0"/>
              </a:rPr>
              <a:t>sánh</a:t>
            </a:r>
            <a:r>
              <a:rPr lang="en-US" sz="3600" b="1" i="1" dirty="0">
                <a:solidFill>
                  <a:srgbClr val="FF0000"/>
                </a:solidFill>
                <a:effectLst/>
                <a:latin typeface="UTM Avo" panose="02040603050506020204" pitchFamily="18" charset="0"/>
              </a:rPr>
              <a:t> </a:t>
            </a:r>
            <a:r>
              <a:rPr lang="en-US" sz="3600" b="1" i="1" dirty="0" err="1">
                <a:solidFill>
                  <a:srgbClr val="FF0000"/>
                </a:solidFill>
                <a:effectLst/>
                <a:latin typeface="UTM Avo" panose="02040603050506020204" pitchFamily="18" charset="0"/>
              </a:rPr>
              <a:t>nào</a:t>
            </a:r>
            <a:r>
              <a:rPr lang="en-US" sz="3600" b="1" i="1" dirty="0">
                <a:solidFill>
                  <a:srgbClr val="FF0000"/>
                </a:solidFill>
                <a:effectLst/>
                <a:latin typeface="UTM Avo" panose="02040603050506020204" pitchFamily="18" charset="0"/>
              </a:rPr>
              <a:t>?</a:t>
            </a:r>
          </a:p>
        </p:txBody>
      </p:sp>
      <p:sp>
        <p:nvSpPr>
          <p:cNvPr id="14"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extLst>
      <p:ext uri="{BB962C8B-B14F-4D97-AF65-F5344CB8AC3E}">
        <p14:creationId xmlns:p14="http://schemas.microsoft.com/office/powerpoint/2010/main" val="4227696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2" presetClass="entr" presetSubtype="2"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1+#ppt_w/2"/>
                                          </p:val>
                                        </p:tav>
                                        <p:tav tm="100000">
                                          <p:val>
                                            <p:strVal val="#ppt_x"/>
                                          </p:val>
                                        </p:tav>
                                      </p:tavLst>
                                    </p:anim>
                                    <p:anim calcmode="lin" valueType="num">
                                      <p:cBhvr additive="base">
                                        <p:cTn id="27"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4" grpId="0"/>
      <p:bldP spid="17"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2192001" cy="6873389"/>
          </a:xfrm>
          <a:prstGeom prst="rect">
            <a:avLst/>
          </a:prstGeom>
        </p:spPr>
      </p:pic>
      <p:grpSp>
        <p:nvGrpSpPr>
          <p:cNvPr id="23" name="组合 22"/>
          <p:cNvGrpSpPr/>
          <p:nvPr/>
        </p:nvGrpSpPr>
        <p:grpSpPr>
          <a:xfrm>
            <a:off x="348909" y="366486"/>
            <a:ext cx="11509262" cy="6135914"/>
            <a:chOff x="348909" y="366486"/>
            <a:chExt cx="11509262" cy="6135914"/>
          </a:xfrm>
        </p:grpSpPr>
        <p:sp>
          <p:nvSpPr>
            <p:cNvPr id="6" name="矩形: 圆角 5"/>
            <p:cNvSpPr/>
            <p:nvPr/>
          </p:nvSpPr>
          <p:spPr>
            <a:xfrm>
              <a:off x="348909" y="366486"/>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 name="矩形: 圆角 6"/>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32" name="Picture 31">
            <a:extLst>
              <a:ext uri="{FF2B5EF4-FFF2-40B4-BE49-F238E27FC236}">
                <a16:creationId xmlns:a16="http://schemas.microsoft.com/office/drawing/2014/main" id="{E76F7BA5-230D-46AD-AAE4-8DF4BF54C2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25988">
            <a:off x="3652063" y="292880"/>
            <a:ext cx="6096012" cy="6096012"/>
          </a:xfrm>
          <a:prstGeom prst="rect">
            <a:avLst/>
          </a:prstGeom>
        </p:spPr>
      </p:pic>
      <p:sp>
        <p:nvSpPr>
          <p:cNvPr id="16" name="TextBox 15">
            <a:extLst>
              <a:ext uri="{FF2B5EF4-FFF2-40B4-BE49-F238E27FC236}">
                <a16:creationId xmlns:a16="http://schemas.microsoft.com/office/drawing/2014/main" id="{7D21B4D9-08CF-436C-960E-BF6EE8BD396A}"/>
              </a:ext>
            </a:extLst>
          </p:cNvPr>
          <p:cNvSpPr txBox="1"/>
          <p:nvPr/>
        </p:nvSpPr>
        <p:spPr>
          <a:xfrm>
            <a:off x="919212" y="4662283"/>
            <a:ext cx="3018803" cy="1384995"/>
          </a:xfrm>
          <a:prstGeom prst="rect">
            <a:avLst/>
          </a:prstGeom>
          <a:noFill/>
          <a:ln w="19050">
            <a:solidFill>
              <a:srgbClr val="002060"/>
            </a:solidFill>
          </a:ln>
        </p:spPr>
        <p:txBody>
          <a:bodyPr wrap="square">
            <a:spAutoFit/>
          </a:bodyPr>
          <a:lstStyle/>
          <a:p>
            <a:pPr algn="ctr"/>
            <a:r>
              <a:rPr lang="vi-VN" sz="2800" b="0" i="0" dirty="0">
                <a:solidFill>
                  <a:srgbClr val="002060"/>
                </a:solidFill>
                <a:effectLst/>
                <a:latin typeface="UTM Avo" panose="02040603050506020204" pitchFamily="18" charset="0"/>
              </a:rPr>
              <a:t>Bốn cái cánh </a:t>
            </a:r>
            <a:r>
              <a:rPr lang="vi-VN" sz="2800" b="0" i="0" dirty="0">
                <a:solidFill>
                  <a:srgbClr val="FF0000"/>
                </a:solidFill>
                <a:effectLst/>
                <a:latin typeface="UTM Avo" panose="02040603050506020204" pitchFamily="18" charset="0"/>
              </a:rPr>
              <a:t>mỏng</a:t>
            </a:r>
            <a:r>
              <a:rPr lang="vi-VN" sz="2800" b="0" i="0" dirty="0">
                <a:solidFill>
                  <a:srgbClr val="002060"/>
                </a:solidFill>
                <a:effectLst/>
                <a:latin typeface="UTM Avo" panose="02040603050506020204" pitchFamily="18" charset="0"/>
              </a:rPr>
              <a:t> </a:t>
            </a:r>
            <a:r>
              <a:rPr lang="vi-VN" sz="2800" b="0" i="0" dirty="0">
                <a:solidFill>
                  <a:srgbClr val="FF0000"/>
                </a:solidFill>
                <a:effectLst/>
                <a:latin typeface="UTM Avo" panose="02040603050506020204" pitchFamily="18" charset="0"/>
              </a:rPr>
              <a:t>như giấy bóng. </a:t>
            </a:r>
            <a:endParaRPr lang="en-US" sz="2800" dirty="0">
              <a:solidFill>
                <a:srgbClr val="FF0000"/>
              </a:solidFill>
            </a:endParaRPr>
          </a:p>
        </p:txBody>
      </p:sp>
      <p:sp>
        <p:nvSpPr>
          <p:cNvPr id="21" name="TextBox 20">
            <a:extLst>
              <a:ext uri="{FF2B5EF4-FFF2-40B4-BE49-F238E27FC236}">
                <a16:creationId xmlns:a16="http://schemas.microsoft.com/office/drawing/2014/main" id="{D2731FB1-BB1D-41DC-A6D0-4C3D8590570D}"/>
              </a:ext>
            </a:extLst>
          </p:cNvPr>
          <p:cNvSpPr txBox="1"/>
          <p:nvPr/>
        </p:nvSpPr>
        <p:spPr>
          <a:xfrm>
            <a:off x="792861" y="1146854"/>
            <a:ext cx="3807419" cy="1384995"/>
          </a:xfrm>
          <a:prstGeom prst="rect">
            <a:avLst/>
          </a:prstGeom>
          <a:noFill/>
          <a:ln w="19050">
            <a:solidFill>
              <a:srgbClr val="002060"/>
            </a:solidFill>
          </a:ln>
        </p:spPr>
        <p:txBody>
          <a:bodyPr wrap="square">
            <a:spAutoFit/>
          </a:bodyPr>
          <a:lstStyle/>
          <a:p>
            <a:pPr algn="ctr"/>
            <a:r>
              <a:rPr lang="vi-VN" sz="2800" b="0" i="0" dirty="0">
                <a:solidFill>
                  <a:srgbClr val="002060"/>
                </a:solidFill>
                <a:effectLst/>
                <a:latin typeface="UTM Avo" panose="02040603050506020204" pitchFamily="18" charset="0"/>
              </a:rPr>
              <a:t>Cái đầu tròn và hai con mắt </a:t>
            </a:r>
            <a:r>
              <a:rPr lang="vi-VN" sz="2800" b="0" i="0" dirty="0">
                <a:solidFill>
                  <a:srgbClr val="FF0000"/>
                </a:solidFill>
                <a:effectLst/>
                <a:latin typeface="UTM Avo" panose="02040603050506020204" pitchFamily="18" charset="0"/>
              </a:rPr>
              <a:t>long lanh như thủy tinh.</a:t>
            </a:r>
            <a:endParaRPr lang="en-US" sz="2800" dirty="0">
              <a:solidFill>
                <a:srgbClr val="FF0000"/>
              </a:solidFill>
            </a:endParaRPr>
          </a:p>
        </p:txBody>
      </p:sp>
      <p:cxnSp>
        <p:nvCxnSpPr>
          <p:cNvPr id="24" name="Straight Arrow Connector 23">
            <a:extLst>
              <a:ext uri="{FF2B5EF4-FFF2-40B4-BE49-F238E27FC236}">
                <a16:creationId xmlns:a16="http://schemas.microsoft.com/office/drawing/2014/main" id="{80BD5DC8-9C61-46D4-819D-2737373CFBB1}"/>
              </a:ext>
            </a:extLst>
          </p:cNvPr>
          <p:cNvCxnSpPr>
            <a:cxnSpLocks/>
            <a:stCxn id="21" idx="3"/>
          </p:cNvCxnSpPr>
          <p:nvPr/>
        </p:nvCxnSpPr>
        <p:spPr>
          <a:xfrm>
            <a:off x="4600280" y="1839352"/>
            <a:ext cx="1197205" cy="996603"/>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A146435-A67B-422F-B05C-20856E3D7BE9}"/>
              </a:ext>
            </a:extLst>
          </p:cNvPr>
          <p:cNvSpPr txBox="1"/>
          <p:nvPr/>
        </p:nvSpPr>
        <p:spPr>
          <a:xfrm>
            <a:off x="8516372" y="3895264"/>
            <a:ext cx="2905440" cy="2246769"/>
          </a:xfrm>
          <a:prstGeom prst="rect">
            <a:avLst/>
          </a:prstGeom>
          <a:noFill/>
          <a:ln w="19050">
            <a:solidFill>
              <a:srgbClr val="002060"/>
            </a:solidFill>
          </a:ln>
        </p:spPr>
        <p:txBody>
          <a:bodyPr wrap="square">
            <a:spAutoFit/>
          </a:bodyPr>
          <a:lstStyle/>
          <a:p>
            <a:pPr algn="ctr"/>
            <a:r>
              <a:rPr lang="vi-VN" sz="2800" b="0" i="0" dirty="0">
                <a:solidFill>
                  <a:srgbClr val="002060"/>
                </a:solidFill>
                <a:effectLst/>
                <a:latin typeface="UTM Avo" panose="02040603050506020204" pitchFamily="18" charset="0"/>
              </a:rPr>
              <a:t>Thân hình chú </a:t>
            </a:r>
            <a:r>
              <a:rPr lang="vi-VN" sz="2800" b="0" i="0" dirty="0">
                <a:solidFill>
                  <a:srgbClr val="FF0000"/>
                </a:solidFill>
                <a:effectLst/>
                <a:latin typeface="UTM Avo" panose="02040603050506020204" pitchFamily="18" charset="0"/>
              </a:rPr>
              <a:t>nhỏ</a:t>
            </a:r>
            <a:r>
              <a:rPr lang="vi-VN" sz="2800" b="0" i="0" dirty="0">
                <a:solidFill>
                  <a:srgbClr val="002060"/>
                </a:solidFill>
                <a:effectLst/>
                <a:latin typeface="UTM Avo" panose="02040603050506020204" pitchFamily="18" charset="0"/>
              </a:rPr>
              <a:t> và </a:t>
            </a:r>
            <a:r>
              <a:rPr lang="vi-VN" sz="2800" b="0" i="0" dirty="0">
                <a:solidFill>
                  <a:srgbClr val="FF0000"/>
                </a:solidFill>
                <a:effectLst/>
                <a:latin typeface="UTM Avo" panose="02040603050506020204" pitchFamily="18" charset="0"/>
              </a:rPr>
              <a:t>thon vàng như màu vàng của nắng mùa thu.</a:t>
            </a:r>
            <a:endParaRPr lang="en-US" sz="2800" dirty="0">
              <a:solidFill>
                <a:srgbClr val="FF0000"/>
              </a:solidFill>
            </a:endParaRPr>
          </a:p>
        </p:txBody>
      </p:sp>
      <p:cxnSp>
        <p:nvCxnSpPr>
          <p:cNvPr id="37" name="Straight Arrow Connector 36">
            <a:extLst>
              <a:ext uri="{FF2B5EF4-FFF2-40B4-BE49-F238E27FC236}">
                <a16:creationId xmlns:a16="http://schemas.microsoft.com/office/drawing/2014/main" id="{785C700E-D8B8-4226-BA4E-DC66CD5FD413}"/>
              </a:ext>
            </a:extLst>
          </p:cNvPr>
          <p:cNvCxnSpPr/>
          <p:nvPr/>
        </p:nvCxnSpPr>
        <p:spPr>
          <a:xfrm flipV="1">
            <a:off x="2428613" y="4199045"/>
            <a:ext cx="908476" cy="463238"/>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86517A6-39E0-46E7-905D-845687FFE77D}"/>
              </a:ext>
            </a:extLst>
          </p:cNvPr>
          <p:cNvCxnSpPr>
            <a:cxnSpLocks/>
            <a:stCxn id="30" idx="1"/>
          </p:cNvCxnSpPr>
          <p:nvPr/>
        </p:nvCxnSpPr>
        <p:spPr>
          <a:xfrm flipH="1" flipV="1">
            <a:off x="7211505" y="4487159"/>
            <a:ext cx="1304867" cy="531490"/>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E55DBC4-E0CE-49C5-B6AC-30C669FF2978}"/>
              </a:ext>
            </a:extLst>
          </p:cNvPr>
          <p:cNvSpPr txBox="1"/>
          <p:nvPr/>
        </p:nvSpPr>
        <p:spPr>
          <a:xfrm>
            <a:off x="8974318" y="856889"/>
            <a:ext cx="2373608" cy="2246769"/>
          </a:xfrm>
          <a:prstGeom prst="rect">
            <a:avLst/>
          </a:prstGeom>
          <a:noFill/>
          <a:ln w="19050">
            <a:solidFill>
              <a:srgbClr val="002060"/>
            </a:solidFill>
          </a:ln>
        </p:spPr>
        <p:txBody>
          <a:bodyPr wrap="square">
            <a:spAutoFit/>
          </a:bodyPr>
          <a:lstStyle/>
          <a:p>
            <a:pPr algn="ctr"/>
            <a:r>
              <a:rPr lang="vi-VN" sz="2800" b="0" i="0" dirty="0">
                <a:solidFill>
                  <a:srgbClr val="002060"/>
                </a:solidFill>
                <a:effectLst/>
                <a:latin typeface="UTM Avo" panose="02040603050506020204" pitchFamily="18" charset="0"/>
              </a:rPr>
              <a:t>Bốn cánh khẽ </a:t>
            </a:r>
            <a:r>
              <a:rPr lang="vi-VN" sz="2800" b="0" i="0" dirty="0">
                <a:solidFill>
                  <a:srgbClr val="FF0000"/>
                </a:solidFill>
                <a:effectLst/>
                <a:latin typeface="UTM Avo" panose="02040603050506020204" pitchFamily="18" charset="0"/>
              </a:rPr>
              <a:t>rung rung như đang còn phân vân.</a:t>
            </a:r>
            <a:endParaRPr lang="en-US" sz="2800" dirty="0">
              <a:solidFill>
                <a:srgbClr val="FF0000"/>
              </a:solidFill>
            </a:endParaRPr>
          </a:p>
        </p:txBody>
      </p:sp>
      <p:cxnSp>
        <p:nvCxnSpPr>
          <p:cNvPr id="46" name="Straight Arrow Connector 45">
            <a:extLst>
              <a:ext uri="{FF2B5EF4-FFF2-40B4-BE49-F238E27FC236}">
                <a16:creationId xmlns:a16="http://schemas.microsoft.com/office/drawing/2014/main" id="{B644631F-C86E-405C-9B33-9DA1F90A944A}"/>
              </a:ext>
            </a:extLst>
          </p:cNvPr>
          <p:cNvCxnSpPr>
            <a:cxnSpLocks/>
            <a:stCxn id="41" idx="1"/>
          </p:cNvCxnSpPr>
          <p:nvPr/>
        </p:nvCxnSpPr>
        <p:spPr>
          <a:xfrm flipH="1" flipV="1">
            <a:off x="8162873" y="1564849"/>
            <a:ext cx="811445" cy="415425"/>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5"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p:cTn id="14" dur="500" fill="hold"/>
                                        <p:tgtEl>
                                          <p:spTgt spid="32"/>
                                        </p:tgtEl>
                                        <p:attrNameLst>
                                          <p:attrName>ppt_w</p:attrName>
                                        </p:attrNameLst>
                                      </p:cBhvr>
                                      <p:tavLst>
                                        <p:tav tm="0">
                                          <p:val>
                                            <p:fltVal val="0"/>
                                          </p:val>
                                        </p:tav>
                                        <p:tav tm="100000">
                                          <p:val>
                                            <p:strVal val="#ppt_w"/>
                                          </p:val>
                                        </p:tav>
                                      </p:tavLst>
                                    </p:anim>
                                    <p:anim calcmode="lin" valueType="num">
                                      <p:cBhvr>
                                        <p:cTn id="15" dur="500" fill="hold"/>
                                        <p:tgtEl>
                                          <p:spTgt spid="32"/>
                                        </p:tgtEl>
                                        <p:attrNameLst>
                                          <p:attrName>ppt_h</p:attrName>
                                        </p:attrNameLst>
                                      </p:cBhvr>
                                      <p:tavLst>
                                        <p:tav tm="0">
                                          <p:val>
                                            <p:fltVal val="0"/>
                                          </p:val>
                                        </p:tav>
                                        <p:tav tm="100000">
                                          <p:val>
                                            <p:strVal val="#ppt_h"/>
                                          </p:val>
                                        </p:tav>
                                      </p:tavLst>
                                    </p:anim>
                                    <p:animEffect transition="in" filter="fade">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par>
                                <p:cTn id="22" presetID="16" presetClass="entr" presetSubtype="21"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barn(inVertical)">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heel(1)">
                                      <p:cBhvr>
                                        <p:cTn id="37" dur="2000"/>
                                        <p:tgtEl>
                                          <p:spTgt spid="30"/>
                                        </p:tgtEl>
                                      </p:cBhvr>
                                    </p:animEffect>
                                  </p:childTnLst>
                                </p:cTn>
                              </p:par>
                              <p:par>
                                <p:cTn id="38" presetID="21" presetClass="entr" presetSubtype="1" fill="hold"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wheel(1)">
                                      <p:cBhvr>
                                        <p:cTn id="40" dur="2000"/>
                                        <p:tgtEl>
                                          <p:spTgt spid="39"/>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1"/>
                                        </p:tgtEl>
                                        <p:attrNameLst>
                                          <p:attrName>style.visibility</p:attrName>
                                        </p:attrNameLst>
                                      </p:cBhvr>
                                      <p:to>
                                        <p:strVal val="visible"/>
                                      </p:to>
                                    </p:set>
                                    <p:anim calcmode="lin" valueType="num">
                                      <p:cBhvr additive="base">
                                        <p:cTn id="45" dur="500" fill="hold"/>
                                        <p:tgtEl>
                                          <p:spTgt spid="41"/>
                                        </p:tgtEl>
                                        <p:attrNameLst>
                                          <p:attrName>ppt_x</p:attrName>
                                        </p:attrNameLst>
                                      </p:cBhvr>
                                      <p:tavLst>
                                        <p:tav tm="0">
                                          <p:val>
                                            <p:strVal val="#ppt_x"/>
                                          </p:val>
                                        </p:tav>
                                        <p:tav tm="100000">
                                          <p:val>
                                            <p:strVal val="#ppt_x"/>
                                          </p:val>
                                        </p:tav>
                                      </p:tavLst>
                                    </p:anim>
                                    <p:anim calcmode="lin" valueType="num">
                                      <p:cBhvr additive="base">
                                        <p:cTn id="46" dur="500" fill="hold"/>
                                        <p:tgtEl>
                                          <p:spTgt spid="41"/>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6"/>
                                        </p:tgtEl>
                                        <p:attrNameLst>
                                          <p:attrName>style.visibility</p:attrName>
                                        </p:attrNameLst>
                                      </p:cBhvr>
                                      <p:to>
                                        <p:strVal val="visible"/>
                                      </p:to>
                                    </p:set>
                                    <p:anim calcmode="lin" valueType="num">
                                      <p:cBhvr additive="base">
                                        <p:cTn id="49" dur="500" fill="hold"/>
                                        <p:tgtEl>
                                          <p:spTgt spid="46"/>
                                        </p:tgtEl>
                                        <p:attrNameLst>
                                          <p:attrName>ppt_x</p:attrName>
                                        </p:attrNameLst>
                                      </p:cBhvr>
                                      <p:tavLst>
                                        <p:tav tm="0">
                                          <p:val>
                                            <p:strVal val="#ppt_x"/>
                                          </p:val>
                                        </p:tav>
                                        <p:tav tm="100000">
                                          <p:val>
                                            <p:strVal val="#ppt_x"/>
                                          </p:val>
                                        </p:tav>
                                      </p:tavLst>
                                    </p:anim>
                                    <p:anim calcmode="lin" valueType="num">
                                      <p:cBhvr additive="base">
                                        <p:cTn id="50" dur="500" fill="hold"/>
                                        <p:tgtEl>
                                          <p:spTgt spid="46"/>
                                        </p:tgtEl>
                                        <p:attrNameLst>
                                          <p:attrName>ppt_y</p:attrName>
                                        </p:attrNameLst>
                                      </p:cBhvr>
                                      <p:tavLst>
                                        <p:tav tm="0">
                                          <p:val>
                                            <p:strVal val="1+#ppt_h/2"/>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1+#ppt_w/2"/>
                                          </p:val>
                                        </p:tav>
                                        <p:tav tm="100000">
                                          <p:val>
                                            <p:strVal val="#ppt_x"/>
                                          </p:val>
                                        </p:tav>
                                      </p:tavLst>
                                    </p:anim>
                                    <p:anim calcmode="lin" valueType="num">
                                      <p:cBhvr additive="base">
                                        <p:cTn id="54"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30" grpId="0" animBg="1"/>
      <p:bldP spid="41" grpId="0" animBg="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92"/>
            <a:ext cx="12192000" cy="6907895"/>
          </a:xfrm>
          <a:prstGeom prst="rect">
            <a:avLst/>
          </a:prstGeom>
        </p:spPr>
      </p:pic>
      <p:sp>
        <p:nvSpPr>
          <p:cNvPr id="7" name="矩形: 圆角 6"/>
          <p:cNvSpPr/>
          <p:nvPr/>
        </p:nvSpPr>
        <p:spPr>
          <a:xfrm>
            <a:off x="341369" y="325779"/>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TextBox 23">
            <a:extLst>
              <a:ext uri="{FF2B5EF4-FFF2-40B4-BE49-F238E27FC236}">
                <a16:creationId xmlns:a16="http://schemas.microsoft.com/office/drawing/2014/main" id="{7B9EC22C-99B7-4819-BDC4-009F57482CE6}"/>
              </a:ext>
            </a:extLst>
          </p:cNvPr>
          <p:cNvSpPr txBox="1"/>
          <p:nvPr/>
        </p:nvSpPr>
        <p:spPr>
          <a:xfrm>
            <a:off x="631845" y="868883"/>
            <a:ext cx="10928310" cy="2123658"/>
          </a:xfrm>
          <a:prstGeom prst="rect">
            <a:avLst/>
          </a:prstGeom>
          <a:noFill/>
        </p:spPr>
        <p:txBody>
          <a:bodyPr wrap="square">
            <a:spAutoFit/>
          </a:bodyPr>
          <a:lstStyle/>
          <a:p>
            <a:pPr algn="ctr"/>
            <a:r>
              <a:rPr lang="en-US" sz="4400" b="1" i="0" dirty="0">
                <a:solidFill>
                  <a:srgbClr val="002060"/>
                </a:solidFill>
                <a:effectLst/>
                <a:latin typeface="UTM Avo" panose="02040603050506020204" pitchFamily="18" charset="0"/>
              </a:rPr>
              <a:t>NỘI DUNG </a:t>
            </a:r>
            <a:r>
              <a:rPr lang="en-US" sz="4400" b="1" dirty="0">
                <a:solidFill>
                  <a:srgbClr val="002060"/>
                </a:solidFill>
                <a:latin typeface="UTM Avo" panose="02040603050506020204" pitchFamily="18" charset="0"/>
              </a:rPr>
              <a:t>ĐOẠN 1</a:t>
            </a:r>
          </a:p>
          <a:p>
            <a:pPr algn="ctr"/>
            <a:r>
              <a:rPr lang="vi-VN" sz="4400" b="1" i="0" dirty="0">
                <a:solidFill>
                  <a:srgbClr val="FF0000"/>
                </a:solidFill>
                <a:effectLst/>
                <a:latin typeface="UTM Avo" panose="02040603050506020204" pitchFamily="18" charset="0"/>
              </a:rPr>
              <a:t>Miêu tả vẻ đẹp về hình dáng và màu sắc của chú chuồn chuồn nước.</a:t>
            </a:r>
            <a:endParaRPr lang="en-US" sz="4400" b="1" i="0" dirty="0">
              <a:solidFill>
                <a:srgbClr val="FF0000"/>
              </a:solidFill>
              <a:effectLst/>
              <a:latin typeface="UTM Avo" panose="02040603050506020204" pitchFamily="18" charset="0"/>
            </a:endParaRPr>
          </a:p>
        </p:txBody>
      </p:sp>
      <p:pic>
        <p:nvPicPr>
          <p:cNvPr id="19" name="Picture 18">
            <a:extLst>
              <a:ext uri="{FF2B5EF4-FFF2-40B4-BE49-F238E27FC236}">
                <a16:creationId xmlns:a16="http://schemas.microsoft.com/office/drawing/2014/main" id="{293BFEE2-E62D-4596-B781-3BF96CC340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890372"/>
            <a:ext cx="12284765" cy="3986731"/>
          </a:xfrm>
          <a:prstGeom prst="rect">
            <a:avLst/>
          </a:prstGeom>
        </p:spPr>
      </p:pic>
      <p:sp>
        <p:nvSpPr>
          <p:cNvPr id="9"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extLst>
      <p:ext uri="{BB962C8B-B14F-4D97-AF65-F5344CB8AC3E}">
        <p14:creationId xmlns:p14="http://schemas.microsoft.com/office/powerpoint/2010/main" val="680889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par>
                                <p:cTn id="24" presetID="2" presetClass="entr" presetSubtype="2"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1+#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4"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92"/>
            <a:ext cx="12192000" cy="6907895"/>
          </a:xfrm>
          <a:prstGeom prst="rect">
            <a:avLst/>
          </a:prstGeom>
        </p:spPr>
      </p:pic>
      <p:sp>
        <p:nvSpPr>
          <p:cNvPr id="7" name="矩形: 圆角 6"/>
          <p:cNvSpPr/>
          <p:nvPr/>
        </p:nvSpPr>
        <p:spPr>
          <a:xfrm>
            <a:off x="348909" y="366486"/>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TextBox 23">
            <a:extLst>
              <a:ext uri="{FF2B5EF4-FFF2-40B4-BE49-F238E27FC236}">
                <a16:creationId xmlns:a16="http://schemas.microsoft.com/office/drawing/2014/main" id="{7B9EC22C-99B7-4819-BDC4-009F57482CE6}"/>
              </a:ext>
            </a:extLst>
          </p:cNvPr>
          <p:cNvSpPr txBox="1"/>
          <p:nvPr/>
        </p:nvSpPr>
        <p:spPr>
          <a:xfrm>
            <a:off x="746289" y="938696"/>
            <a:ext cx="10697852" cy="3970318"/>
          </a:xfrm>
          <a:prstGeom prst="rect">
            <a:avLst/>
          </a:prstGeom>
          <a:noFill/>
        </p:spPr>
        <p:txBody>
          <a:bodyPr wrap="square">
            <a:spAutoFit/>
          </a:bodyPr>
          <a:lstStyle/>
          <a:p>
            <a:pPr algn="ctr"/>
            <a:r>
              <a:rPr lang="en-US" sz="3200" b="1" i="0" dirty="0">
                <a:solidFill>
                  <a:srgbClr val="002060"/>
                </a:solidFill>
                <a:effectLst/>
                <a:latin typeface="UTM Avo" panose="02040603050506020204" pitchFamily="18" charset="0"/>
              </a:rPr>
              <a:t>CON CHUỒN </a:t>
            </a:r>
            <a:r>
              <a:rPr lang="en-US" sz="3200" b="1" i="0" dirty="0" err="1">
                <a:solidFill>
                  <a:srgbClr val="002060"/>
                </a:solidFill>
                <a:effectLst/>
                <a:latin typeface="UTM Avo" panose="02040603050506020204" pitchFamily="18" charset="0"/>
              </a:rPr>
              <a:t>CHUỒN</a:t>
            </a:r>
            <a:r>
              <a:rPr lang="en-US" sz="3200" b="1" i="0" dirty="0">
                <a:solidFill>
                  <a:srgbClr val="002060"/>
                </a:solidFill>
                <a:effectLst/>
                <a:latin typeface="UTM Avo" panose="02040603050506020204" pitchFamily="18" charset="0"/>
              </a:rPr>
              <a:t> NƯỚC</a:t>
            </a:r>
          </a:p>
          <a:p>
            <a:pPr algn="just"/>
            <a:r>
              <a:rPr lang="en-US" sz="2400" dirty="0">
                <a:solidFill>
                  <a:srgbClr val="002060"/>
                </a:solidFill>
                <a:latin typeface="UTM Avo" panose="02040603050506020204" pitchFamily="18" charset="0"/>
              </a:rPr>
              <a:t>	… </a:t>
            </a:r>
            <a:r>
              <a:rPr lang="vi-VN" sz="2400" b="0" i="0" dirty="0">
                <a:solidFill>
                  <a:srgbClr val="002060"/>
                </a:solidFill>
                <a:effectLst/>
                <a:latin typeface="UTM Avo" panose="02040603050506020204" pitchFamily="18" charset="0"/>
              </a:rPr>
              <a:t>Rồi đột nhiên, chú chuồn chuồn nước tung cánh bay vọt lên. Cái bóng chú nhỏ xíu lướt nhanh trên mặt hồ. Mặt hồ trải rộng mênh mông và lặng sóng. Chú bay lên cao hơn và xa hơn. Dưới tầm cánh chú bây giờ là lũy tre xanh rì rào trong gió, là bờ ao với những khóm khoai nước rung rinh. Rồi những cảnh tuyệt đẹp của đất nước hiện ra: cánh đồng với những đàn trâu thung thăng gặm cỏ; dòng sông với những đoàn thuyền ngược xuôi. Còn trên tầng cao là đàn cò đang bay, là trời xanh trong và cao vút.</a:t>
            </a:r>
          </a:p>
          <a:p>
            <a:pPr algn="r"/>
            <a:r>
              <a:rPr lang="vi-VN" sz="2800" b="1" i="0" dirty="0">
                <a:solidFill>
                  <a:srgbClr val="002060"/>
                </a:solidFill>
                <a:effectLst/>
                <a:latin typeface="UTM Avo" panose="02040603050506020204" pitchFamily="18" charset="0"/>
              </a:rPr>
              <a:t>NGUYỄN THẾ HỘI</a:t>
            </a:r>
            <a:endParaRPr lang="vi-VN" sz="2800" b="1" i="0" dirty="0">
              <a:solidFill>
                <a:srgbClr val="002060"/>
              </a:solidFill>
              <a:effectLst/>
              <a:latin typeface="Tahoma" panose="020B0604030504040204" pitchFamily="34" charset="0"/>
            </a:endParaRPr>
          </a:p>
        </p:txBody>
      </p:sp>
      <p:pic>
        <p:nvPicPr>
          <p:cNvPr id="10" name="Picture 9">
            <a:extLst>
              <a:ext uri="{FF2B5EF4-FFF2-40B4-BE49-F238E27FC236}">
                <a16:creationId xmlns:a16="http://schemas.microsoft.com/office/drawing/2014/main" id="{ADA215E2-BA39-4D57-B5B7-C7551FCE83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7" t="17619" r="10229" b="19449"/>
          <a:stretch/>
        </p:blipFill>
        <p:spPr>
          <a:xfrm rot="6447883">
            <a:off x="-61754" y="161096"/>
            <a:ext cx="1884236" cy="1774987"/>
          </a:xfrm>
          <a:prstGeom prst="rect">
            <a:avLst/>
          </a:prstGeom>
        </p:spPr>
      </p:pic>
      <p:pic>
        <p:nvPicPr>
          <p:cNvPr id="29" name="Picture 28">
            <a:extLst>
              <a:ext uri="{FF2B5EF4-FFF2-40B4-BE49-F238E27FC236}">
                <a16:creationId xmlns:a16="http://schemas.microsoft.com/office/drawing/2014/main" id="{1E4E2611-6B50-475F-8599-3B28986304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967" t="17619" r="10229" b="19449"/>
          <a:stretch/>
        </p:blipFill>
        <p:spPr>
          <a:xfrm rot="16200000">
            <a:off x="10473988" y="425272"/>
            <a:ext cx="999118" cy="941189"/>
          </a:xfrm>
          <a:prstGeom prst="rect">
            <a:avLst/>
          </a:prstGeom>
        </p:spPr>
      </p:pic>
      <p:pic>
        <p:nvPicPr>
          <p:cNvPr id="32" name="Picture 31">
            <a:extLst>
              <a:ext uri="{FF2B5EF4-FFF2-40B4-BE49-F238E27FC236}">
                <a16:creationId xmlns:a16="http://schemas.microsoft.com/office/drawing/2014/main" id="{466B4076-A6E4-4ABF-8CB3-70EACC923A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967" t="17619" r="10229" b="19449"/>
          <a:stretch/>
        </p:blipFill>
        <p:spPr>
          <a:xfrm rot="19224236">
            <a:off x="11310731" y="548891"/>
            <a:ext cx="559731" cy="527278"/>
          </a:xfrm>
          <a:prstGeom prst="rect">
            <a:avLst/>
          </a:prstGeom>
        </p:spPr>
      </p:pic>
      <p:grpSp>
        <p:nvGrpSpPr>
          <p:cNvPr id="22" name="Group 21">
            <a:extLst>
              <a:ext uri="{FF2B5EF4-FFF2-40B4-BE49-F238E27FC236}">
                <a16:creationId xmlns:a16="http://schemas.microsoft.com/office/drawing/2014/main" id="{83A84168-68C5-4A57-A3F4-1DF073EB5FBB}"/>
              </a:ext>
            </a:extLst>
          </p:cNvPr>
          <p:cNvGrpSpPr/>
          <p:nvPr/>
        </p:nvGrpSpPr>
        <p:grpSpPr>
          <a:xfrm>
            <a:off x="-318905" y="5425785"/>
            <a:ext cx="12828240" cy="1492747"/>
            <a:chOff x="5653" y="5425785"/>
            <a:chExt cx="12828240" cy="1492747"/>
          </a:xfrm>
        </p:grpSpPr>
        <p:pic>
          <p:nvPicPr>
            <p:cNvPr id="16" name="Picture 15">
              <a:extLst>
                <a:ext uri="{FF2B5EF4-FFF2-40B4-BE49-F238E27FC236}">
                  <a16:creationId xmlns:a16="http://schemas.microsoft.com/office/drawing/2014/main" id="{A0A5FC80-01B0-4126-91B9-ED4638D8F0F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5653" y="5428222"/>
              <a:ext cx="5138394" cy="1490310"/>
            </a:xfrm>
            <a:prstGeom prst="rect">
              <a:avLst/>
            </a:prstGeom>
          </p:spPr>
        </p:pic>
        <p:pic>
          <p:nvPicPr>
            <p:cNvPr id="36" name="Picture 35">
              <a:extLst>
                <a:ext uri="{FF2B5EF4-FFF2-40B4-BE49-F238E27FC236}">
                  <a16:creationId xmlns:a16="http://schemas.microsoft.com/office/drawing/2014/main" id="{22ABAE0C-FA04-4FE5-B18C-AD32C10C7AD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3708047" y="5425785"/>
              <a:ext cx="5138394" cy="1490310"/>
            </a:xfrm>
            <a:prstGeom prst="rect">
              <a:avLst/>
            </a:prstGeom>
          </p:spPr>
        </p:pic>
        <p:pic>
          <p:nvPicPr>
            <p:cNvPr id="37" name="Picture 36">
              <a:extLst>
                <a:ext uri="{FF2B5EF4-FFF2-40B4-BE49-F238E27FC236}">
                  <a16:creationId xmlns:a16="http://schemas.microsoft.com/office/drawing/2014/main" id="{77B30A13-F1D1-4338-B501-5D15BD20C1C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flipH="1">
              <a:off x="7695499" y="5425785"/>
              <a:ext cx="5138394" cy="1490310"/>
            </a:xfrm>
            <a:prstGeom prst="rect">
              <a:avLst/>
            </a:prstGeom>
          </p:spPr>
        </p:pic>
      </p:grpSp>
      <p:sp>
        <p:nvSpPr>
          <p:cNvPr id="13" name="TextBox 12">
            <a:extLst>
              <a:ext uri="{FF2B5EF4-FFF2-40B4-BE49-F238E27FC236}">
                <a16:creationId xmlns:a16="http://schemas.microsoft.com/office/drawing/2014/main" id="{AD49ED08-5B8B-4F4A-A292-5936254EF218}"/>
              </a:ext>
            </a:extLst>
          </p:cNvPr>
          <p:cNvSpPr txBox="1"/>
          <p:nvPr/>
        </p:nvSpPr>
        <p:spPr>
          <a:xfrm>
            <a:off x="746289" y="4839791"/>
            <a:ext cx="10697852" cy="584775"/>
          </a:xfrm>
          <a:prstGeom prst="rect">
            <a:avLst/>
          </a:prstGeom>
          <a:noFill/>
        </p:spPr>
        <p:txBody>
          <a:bodyPr wrap="square">
            <a:spAutoFit/>
          </a:bodyPr>
          <a:lstStyle/>
          <a:p>
            <a:pPr algn="ctr"/>
            <a:r>
              <a:rPr lang="en-US" sz="3200" b="1" i="1" dirty="0">
                <a:solidFill>
                  <a:srgbClr val="FF0000"/>
                </a:solidFill>
                <a:effectLst/>
                <a:latin typeface="UTM Avo" panose="02040603050506020204" pitchFamily="18" charset="0"/>
              </a:rPr>
              <a:t>*</a:t>
            </a:r>
            <a:r>
              <a:rPr lang="en-US" sz="3200" b="1" i="1" dirty="0" err="1">
                <a:solidFill>
                  <a:srgbClr val="FF0000"/>
                </a:solidFill>
                <a:effectLst/>
                <a:latin typeface="UTM Avo" panose="02040603050506020204" pitchFamily="18" charset="0"/>
              </a:rPr>
              <a:t>Cách</a:t>
            </a:r>
            <a:r>
              <a:rPr lang="en-US" sz="3200" b="1" i="1" dirty="0">
                <a:solidFill>
                  <a:srgbClr val="FF0000"/>
                </a:solidFill>
                <a:effectLst/>
                <a:latin typeface="UTM Avo" panose="02040603050506020204" pitchFamily="18" charset="0"/>
              </a:rPr>
              <a:t> </a:t>
            </a:r>
            <a:r>
              <a:rPr lang="en-US" sz="3200" b="1" i="1" dirty="0" err="1">
                <a:solidFill>
                  <a:srgbClr val="FF0000"/>
                </a:solidFill>
                <a:effectLst/>
                <a:latin typeface="UTM Avo" panose="02040603050506020204" pitchFamily="18" charset="0"/>
              </a:rPr>
              <a:t>miêu</a:t>
            </a:r>
            <a:r>
              <a:rPr lang="en-US" sz="3200" b="1" i="1" dirty="0">
                <a:solidFill>
                  <a:srgbClr val="FF0000"/>
                </a:solidFill>
                <a:effectLst/>
                <a:latin typeface="UTM Avo" panose="02040603050506020204" pitchFamily="18" charset="0"/>
              </a:rPr>
              <a:t> </a:t>
            </a:r>
            <a:r>
              <a:rPr lang="en-US" sz="3200" b="1" i="1" dirty="0" err="1">
                <a:solidFill>
                  <a:srgbClr val="FF0000"/>
                </a:solidFill>
                <a:effectLst/>
                <a:latin typeface="UTM Avo" panose="02040603050506020204" pitchFamily="18" charset="0"/>
              </a:rPr>
              <a:t>tả</a:t>
            </a:r>
            <a:r>
              <a:rPr lang="en-US" sz="3200" b="1" i="1" dirty="0">
                <a:solidFill>
                  <a:srgbClr val="FF0000"/>
                </a:solidFill>
                <a:effectLst/>
                <a:latin typeface="UTM Avo" panose="02040603050506020204" pitchFamily="18" charset="0"/>
              </a:rPr>
              <a:t> </a:t>
            </a:r>
            <a:r>
              <a:rPr lang="en-US" sz="3200" b="1" i="1" dirty="0" err="1">
                <a:solidFill>
                  <a:srgbClr val="FF0000"/>
                </a:solidFill>
                <a:effectLst/>
                <a:latin typeface="UTM Avo" panose="02040603050506020204" pitchFamily="18" charset="0"/>
              </a:rPr>
              <a:t>chú</a:t>
            </a:r>
            <a:r>
              <a:rPr lang="en-US" sz="3200" b="1" i="1" dirty="0">
                <a:solidFill>
                  <a:srgbClr val="FF0000"/>
                </a:solidFill>
                <a:effectLst/>
                <a:latin typeface="UTM Avo" panose="02040603050506020204" pitchFamily="18" charset="0"/>
              </a:rPr>
              <a:t> </a:t>
            </a:r>
            <a:r>
              <a:rPr lang="en-US" sz="3200" b="1" i="1" dirty="0" err="1">
                <a:solidFill>
                  <a:srgbClr val="FF0000"/>
                </a:solidFill>
                <a:effectLst/>
                <a:latin typeface="UTM Avo" panose="02040603050506020204" pitchFamily="18" charset="0"/>
              </a:rPr>
              <a:t>chuồn</a:t>
            </a:r>
            <a:r>
              <a:rPr lang="en-US" sz="3200" b="1" i="1" dirty="0">
                <a:solidFill>
                  <a:srgbClr val="FF0000"/>
                </a:solidFill>
                <a:effectLst/>
                <a:latin typeface="UTM Avo" panose="02040603050506020204" pitchFamily="18" charset="0"/>
              </a:rPr>
              <a:t> </a:t>
            </a:r>
            <a:r>
              <a:rPr lang="en-US" sz="3200" b="1" i="1" dirty="0" err="1">
                <a:solidFill>
                  <a:srgbClr val="FF0000"/>
                </a:solidFill>
                <a:effectLst/>
                <a:latin typeface="UTM Avo" panose="02040603050506020204" pitchFamily="18" charset="0"/>
              </a:rPr>
              <a:t>chuồn</a:t>
            </a:r>
            <a:r>
              <a:rPr lang="en-US" sz="3200" b="1" i="1" dirty="0">
                <a:solidFill>
                  <a:srgbClr val="FF0000"/>
                </a:solidFill>
                <a:effectLst/>
                <a:latin typeface="UTM Avo" panose="02040603050506020204" pitchFamily="18" charset="0"/>
              </a:rPr>
              <a:t> bay </a:t>
            </a:r>
            <a:r>
              <a:rPr lang="en-US" sz="3200" b="1" i="1" dirty="0" err="1">
                <a:solidFill>
                  <a:srgbClr val="FF0000"/>
                </a:solidFill>
                <a:effectLst/>
                <a:latin typeface="UTM Avo" panose="02040603050506020204" pitchFamily="18" charset="0"/>
              </a:rPr>
              <a:t>có</a:t>
            </a:r>
            <a:r>
              <a:rPr lang="en-US" sz="3200" b="1" i="1" dirty="0">
                <a:solidFill>
                  <a:srgbClr val="FF0000"/>
                </a:solidFill>
                <a:effectLst/>
                <a:latin typeface="UTM Avo" panose="02040603050506020204" pitchFamily="18" charset="0"/>
              </a:rPr>
              <a:t> </a:t>
            </a:r>
            <a:r>
              <a:rPr lang="en-US" sz="3200" b="1" i="1" dirty="0" err="1">
                <a:solidFill>
                  <a:srgbClr val="FF0000"/>
                </a:solidFill>
                <a:effectLst/>
                <a:latin typeface="UTM Avo" panose="02040603050506020204" pitchFamily="18" charset="0"/>
              </a:rPr>
              <a:t>gì</a:t>
            </a:r>
            <a:r>
              <a:rPr lang="en-US" sz="3200" b="1" i="1" dirty="0">
                <a:solidFill>
                  <a:srgbClr val="FF0000"/>
                </a:solidFill>
                <a:effectLst/>
                <a:latin typeface="UTM Avo" panose="02040603050506020204" pitchFamily="18" charset="0"/>
              </a:rPr>
              <a:t> hay?</a:t>
            </a:r>
          </a:p>
        </p:txBody>
      </p:sp>
      <p:sp>
        <p:nvSpPr>
          <p:cNvPr id="14"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extLst>
      <p:ext uri="{BB962C8B-B14F-4D97-AF65-F5344CB8AC3E}">
        <p14:creationId xmlns:p14="http://schemas.microsoft.com/office/powerpoint/2010/main" val="3422030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par>
                                <p:cTn id="24" presetID="2" presetClass="entr" presetSubtype="2"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1+#ppt_w/2"/>
                                          </p:val>
                                        </p:tav>
                                        <p:tav tm="100000">
                                          <p:val>
                                            <p:strVal val="#ppt_x"/>
                                          </p:val>
                                        </p:tav>
                                      </p:tavLst>
                                    </p:anim>
                                    <p:anim calcmode="lin" valueType="num">
                                      <p:cBhvr additive="base">
                                        <p:cTn id="27"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4"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组合 9"/>
          <p:cNvGrpSpPr/>
          <p:nvPr/>
        </p:nvGrpSpPr>
        <p:grpSpPr>
          <a:xfrm>
            <a:off x="348909" y="366486"/>
            <a:ext cx="11509262" cy="6135914"/>
            <a:chOff x="348909" y="366486"/>
            <a:chExt cx="11509262" cy="6135914"/>
          </a:xfrm>
        </p:grpSpPr>
        <p:sp>
          <p:nvSpPr>
            <p:cNvPr id="6" name="矩形: 圆角 5"/>
            <p:cNvSpPr/>
            <p:nvPr/>
          </p:nvSpPr>
          <p:spPr>
            <a:xfrm>
              <a:off x="348909" y="366486"/>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cs typeface="+mn-lt"/>
                <a:sym typeface="inpin heiti" panose="00000500000000000000" pitchFamily="2" charset="-122"/>
              </a:endParaRPr>
            </a:p>
          </p:txBody>
        </p:sp>
        <p:sp>
          <p:nvSpPr>
            <p:cNvPr id="7" name="矩形: 圆角 6"/>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cs typeface="+mn-lt"/>
                <a:sym typeface="inpin heiti" panose="00000500000000000000" pitchFamily="2" charset="-122"/>
              </a:endParaRPr>
            </a:p>
          </p:txBody>
        </p:sp>
      </p:grpSp>
      <p:grpSp>
        <p:nvGrpSpPr>
          <p:cNvPr id="16" name="Group 15">
            <a:extLst>
              <a:ext uri="{FF2B5EF4-FFF2-40B4-BE49-F238E27FC236}">
                <a16:creationId xmlns:a16="http://schemas.microsoft.com/office/drawing/2014/main" id="{ADEB6017-2148-46F3-9B05-07BBA835F82B}"/>
              </a:ext>
            </a:extLst>
          </p:cNvPr>
          <p:cNvGrpSpPr/>
          <p:nvPr/>
        </p:nvGrpSpPr>
        <p:grpSpPr>
          <a:xfrm>
            <a:off x="-318905" y="5425785"/>
            <a:ext cx="12828240" cy="1492747"/>
            <a:chOff x="5653" y="5425785"/>
            <a:chExt cx="12828240" cy="1492747"/>
          </a:xfrm>
        </p:grpSpPr>
        <p:pic>
          <p:nvPicPr>
            <p:cNvPr id="17" name="Picture 16">
              <a:extLst>
                <a:ext uri="{FF2B5EF4-FFF2-40B4-BE49-F238E27FC236}">
                  <a16:creationId xmlns:a16="http://schemas.microsoft.com/office/drawing/2014/main" id="{155FCA9D-36A8-452E-9916-A81B169AB9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066" b="39931"/>
            <a:stretch/>
          </p:blipFill>
          <p:spPr>
            <a:xfrm>
              <a:off x="5653" y="5428222"/>
              <a:ext cx="5138394" cy="1490310"/>
            </a:xfrm>
            <a:prstGeom prst="rect">
              <a:avLst/>
            </a:prstGeom>
          </p:spPr>
        </p:pic>
        <p:pic>
          <p:nvPicPr>
            <p:cNvPr id="18" name="Picture 17">
              <a:extLst>
                <a:ext uri="{FF2B5EF4-FFF2-40B4-BE49-F238E27FC236}">
                  <a16:creationId xmlns:a16="http://schemas.microsoft.com/office/drawing/2014/main" id="{796B71DD-6996-49A8-9EF0-FC866DB21B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066" b="39931"/>
            <a:stretch/>
          </p:blipFill>
          <p:spPr>
            <a:xfrm>
              <a:off x="3708047" y="5425785"/>
              <a:ext cx="5138394" cy="1490310"/>
            </a:xfrm>
            <a:prstGeom prst="rect">
              <a:avLst/>
            </a:prstGeom>
          </p:spPr>
        </p:pic>
        <p:pic>
          <p:nvPicPr>
            <p:cNvPr id="19" name="Picture 18">
              <a:extLst>
                <a:ext uri="{FF2B5EF4-FFF2-40B4-BE49-F238E27FC236}">
                  <a16:creationId xmlns:a16="http://schemas.microsoft.com/office/drawing/2014/main" id="{9BFCD74F-36BC-41BF-AC2C-D9CEE43A682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066" b="39931"/>
            <a:stretch/>
          </p:blipFill>
          <p:spPr>
            <a:xfrm flipH="1">
              <a:off x="7695499" y="5425785"/>
              <a:ext cx="5138394" cy="1490310"/>
            </a:xfrm>
            <a:prstGeom prst="rect">
              <a:avLst/>
            </a:prstGeom>
          </p:spPr>
        </p:pic>
      </p:grpSp>
      <p:pic>
        <p:nvPicPr>
          <p:cNvPr id="20" name="Picture 19">
            <a:extLst>
              <a:ext uri="{FF2B5EF4-FFF2-40B4-BE49-F238E27FC236}">
                <a16:creationId xmlns:a16="http://schemas.microsoft.com/office/drawing/2014/main" id="{88907E5B-2179-4F0A-9361-064305C497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743" y="-525010"/>
            <a:ext cx="6473369" cy="6473369"/>
          </a:xfrm>
          <a:prstGeom prst="rect">
            <a:avLst/>
          </a:prstGeom>
        </p:spPr>
      </p:pic>
      <p:sp>
        <p:nvSpPr>
          <p:cNvPr id="21" name="TextBox 20">
            <a:extLst>
              <a:ext uri="{FF2B5EF4-FFF2-40B4-BE49-F238E27FC236}">
                <a16:creationId xmlns:a16="http://schemas.microsoft.com/office/drawing/2014/main" id="{5B528711-31F6-4548-8B44-1C0E9CFA6A70}"/>
              </a:ext>
            </a:extLst>
          </p:cNvPr>
          <p:cNvSpPr txBox="1"/>
          <p:nvPr/>
        </p:nvSpPr>
        <p:spPr>
          <a:xfrm>
            <a:off x="5781066" y="2030939"/>
            <a:ext cx="5798969" cy="3785652"/>
          </a:xfrm>
          <a:prstGeom prst="rect">
            <a:avLst/>
          </a:prstGeom>
          <a:noFill/>
        </p:spPr>
        <p:txBody>
          <a:bodyPr wrap="square">
            <a:spAutoFit/>
          </a:bodyPr>
          <a:lstStyle/>
          <a:p>
            <a:pPr algn="ctr">
              <a:spcBef>
                <a:spcPct val="50000"/>
              </a:spcBef>
              <a:buSzPct val="70000"/>
            </a:pPr>
            <a:r>
              <a:rPr lang="en-US" sz="4000" dirty="0" err="1">
                <a:solidFill>
                  <a:srgbClr val="002060"/>
                </a:solidFill>
                <a:latin typeface="UTM Avo" panose="02040603050506020204" pitchFamily="18" charset="0"/>
              </a:rPr>
              <a:t>Tác</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giả</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tả</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đúng</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cách</a:t>
            </a:r>
            <a:r>
              <a:rPr lang="en-US" sz="4000" dirty="0">
                <a:solidFill>
                  <a:srgbClr val="002060"/>
                </a:solidFill>
                <a:latin typeface="UTM Avo" panose="02040603050506020204" pitchFamily="18" charset="0"/>
              </a:rPr>
              <a:t> bay </a:t>
            </a:r>
            <a:r>
              <a:rPr lang="en-US" sz="4000" dirty="0" err="1">
                <a:solidFill>
                  <a:srgbClr val="002060"/>
                </a:solidFill>
                <a:latin typeface="UTM Avo" panose="02040603050506020204" pitchFamily="18" charset="0"/>
              </a:rPr>
              <a:t>vọt</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lên</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bất</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ngờ</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của</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chú</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và</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theo</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cánh</a:t>
            </a:r>
            <a:r>
              <a:rPr lang="en-US" sz="4000" dirty="0">
                <a:solidFill>
                  <a:srgbClr val="002060"/>
                </a:solidFill>
                <a:latin typeface="UTM Avo" panose="02040603050506020204" pitchFamily="18" charset="0"/>
              </a:rPr>
              <a:t> bay </a:t>
            </a:r>
            <a:r>
              <a:rPr lang="en-US" sz="4000" dirty="0" err="1">
                <a:solidFill>
                  <a:srgbClr val="002060"/>
                </a:solidFill>
                <a:latin typeface="UTM Avo" panose="02040603050506020204" pitchFamily="18" charset="0"/>
              </a:rPr>
              <a:t>của</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chú</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cảnh</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đẹp</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của</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đất</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nước</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lần</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lượt</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hiện</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ra.</a:t>
            </a:r>
            <a:r>
              <a:rPr lang="en-US" sz="4000" dirty="0">
                <a:solidFill>
                  <a:srgbClr val="002060"/>
                </a:solidFill>
                <a:latin typeface="UTM Avo" panose="02040603050506020204" pitchFamily="18" charset="0"/>
              </a:rPr>
              <a:t> </a:t>
            </a:r>
            <a:endParaRPr lang="en-US" sz="3600" dirty="0">
              <a:solidFill>
                <a:srgbClr val="002060"/>
              </a:solidFill>
              <a:latin typeface="UTM Avo" panose="02040603050506020204" pitchFamily="18" charset="0"/>
            </a:endParaRPr>
          </a:p>
        </p:txBody>
      </p:sp>
      <p:sp>
        <p:nvSpPr>
          <p:cNvPr id="12"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1000" fill="hold"/>
                                        <p:tgtEl>
                                          <p:spTgt spid="20"/>
                                        </p:tgtEl>
                                        <p:attrNameLst>
                                          <p:attrName>ppt_w</p:attrName>
                                        </p:attrNameLst>
                                      </p:cBhvr>
                                      <p:tavLst>
                                        <p:tav tm="0">
                                          <p:val>
                                            <p:fltVal val="0"/>
                                          </p:val>
                                        </p:tav>
                                        <p:tav tm="100000">
                                          <p:val>
                                            <p:strVal val="#ppt_w"/>
                                          </p:val>
                                        </p:tav>
                                      </p:tavLst>
                                    </p:anim>
                                    <p:anim calcmode="lin" valueType="num">
                                      <p:cBhvr>
                                        <p:cTn id="15" dur="1000" fill="hold"/>
                                        <p:tgtEl>
                                          <p:spTgt spid="20"/>
                                        </p:tgtEl>
                                        <p:attrNameLst>
                                          <p:attrName>ppt_h</p:attrName>
                                        </p:attrNameLst>
                                      </p:cBhvr>
                                      <p:tavLst>
                                        <p:tav tm="0">
                                          <p:val>
                                            <p:fltVal val="0"/>
                                          </p:val>
                                        </p:tav>
                                        <p:tav tm="100000">
                                          <p:val>
                                            <p:strVal val="#ppt_h"/>
                                          </p:val>
                                        </p:tav>
                                      </p:tavLst>
                                    </p:anim>
                                    <p:anim calcmode="lin" valueType="num">
                                      <p:cBhvr>
                                        <p:cTn id="16" dur="1000" fill="hold"/>
                                        <p:tgtEl>
                                          <p:spTgt spid="20"/>
                                        </p:tgtEl>
                                        <p:attrNameLst>
                                          <p:attrName>style.rotation</p:attrName>
                                        </p:attrNameLst>
                                      </p:cBhvr>
                                      <p:tavLst>
                                        <p:tav tm="0">
                                          <p:val>
                                            <p:fltVal val="90"/>
                                          </p:val>
                                        </p:tav>
                                        <p:tav tm="100000">
                                          <p:val>
                                            <p:fltVal val="0"/>
                                          </p:val>
                                        </p:tav>
                                      </p:tavLst>
                                    </p:anim>
                                    <p:animEffect transition="in" filter="fade">
                                      <p:cBhvr>
                                        <p:cTn id="17" dur="1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par>
                                <p:cTn id="23" presetID="2" presetClass="entr" presetSubtype="2"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1+#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92"/>
            <a:ext cx="12192000" cy="6907895"/>
          </a:xfrm>
          <a:prstGeom prst="rect">
            <a:avLst/>
          </a:prstGeom>
        </p:spPr>
      </p:pic>
      <p:sp>
        <p:nvSpPr>
          <p:cNvPr id="7" name="矩形: 圆角 6"/>
          <p:cNvSpPr/>
          <p:nvPr/>
        </p:nvSpPr>
        <p:spPr>
          <a:xfrm>
            <a:off x="348909" y="366486"/>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TextBox 23">
            <a:extLst>
              <a:ext uri="{FF2B5EF4-FFF2-40B4-BE49-F238E27FC236}">
                <a16:creationId xmlns:a16="http://schemas.microsoft.com/office/drawing/2014/main" id="{7B9EC22C-99B7-4819-BDC4-009F57482CE6}"/>
              </a:ext>
            </a:extLst>
          </p:cNvPr>
          <p:cNvSpPr txBox="1"/>
          <p:nvPr/>
        </p:nvSpPr>
        <p:spPr>
          <a:xfrm>
            <a:off x="746289" y="938696"/>
            <a:ext cx="10697852" cy="3908762"/>
          </a:xfrm>
          <a:prstGeom prst="rect">
            <a:avLst/>
          </a:prstGeom>
          <a:noFill/>
        </p:spPr>
        <p:txBody>
          <a:bodyPr wrap="square">
            <a:spAutoFit/>
          </a:bodyPr>
          <a:lstStyle/>
          <a:p>
            <a:pPr algn="ctr"/>
            <a:r>
              <a:rPr lang="en-US" sz="2800" b="1" i="0" dirty="0">
                <a:solidFill>
                  <a:srgbClr val="002060"/>
                </a:solidFill>
                <a:effectLst/>
                <a:latin typeface="UTM Avo" panose="02040603050506020204" pitchFamily="18" charset="0"/>
              </a:rPr>
              <a:t>CON CHUỒN </a:t>
            </a:r>
            <a:r>
              <a:rPr lang="en-US" sz="2800" b="1" i="0" dirty="0" err="1">
                <a:solidFill>
                  <a:srgbClr val="002060"/>
                </a:solidFill>
                <a:effectLst/>
                <a:latin typeface="UTM Avo" panose="02040603050506020204" pitchFamily="18" charset="0"/>
              </a:rPr>
              <a:t>CHUỒN</a:t>
            </a:r>
            <a:r>
              <a:rPr lang="en-US" sz="2800" b="1" i="0" dirty="0">
                <a:solidFill>
                  <a:srgbClr val="002060"/>
                </a:solidFill>
                <a:effectLst/>
                <a:latin typeface="UTM Avo" panose="02040603050506020204" pitchFamily="18" charset="0"/>
              </a:rPr>
              <a:t> NƯỚC</a:t>
            </a:r>
          </a:p>
          <a:p>
            <a:pPr algn="just"/>
            <a:r>
              <a:rPr lang="en-US" sz="2000" dirty="0">
                <a:solidFill>
                  <a:srgbClr val="002060"/>
                </a:solidFill>
                <a:latin typeface="UTM Avo" panose="02040603050506020204" pitchFamily="18" charset="0"/>
              </a:rPr>
              <a:t>	</a:t>
            </a:r>
            <a:r>
              <a:rPr lang="en-US" sz="2400" dirty="0">
                <a:solidFill>
                  <a:srgbClr val="002060"/>
                </a:solidFill>
                <a:latin typeface="UTM Avo" panose="02040603050506020204" pitchFamily="18" charset="0"/>
              </a:rPr>
              <a:t>… </a:t>
            </a:r>
            <a:r>
              <a:rPr lang="vi-VN" sz="2400" b="0" i="0" dirty="0">
                <a:solidFill>
                  <a:srgbClr val="002060"/>
                </a:solidFill>
                <a:effectLst/>
                <a:latin typeface="UTM Avo" panose="02040603050506020204" pitchFamily="18" charset="0"/>
              </a:rPr>
              <a:t>Rồi đột nhiên, chú chuồn chuồn nước tung cánh bay vọt lên. Cái bóng chú nhỏ xíu lướt nhanh trên mặt hồ. Mặt hồ trải rộng mênh mông và lặng sóng. Chú bay lên cao hơn và xa hơn. Dưới tầm cánh chú bây giờ là lũy tre xanh rì rào trong gió, là bờ ao với những khóm khoai nước rung rinh. Rồi những cảnh tuyệt đẹp của đất nước hiện ra: cánh đồng với những đàn trâu thung thăng gặm cỏ; dòng sông với những đoàn thuyền ngược xuôi. Còn trên tầng cao là đàn cò đang bay, là trời xanh trong và cao vút.</a:t>
            </a:r>
          </a:p>
          <a:p>
            <a:pPr algn="r"/>
            <a:r>
              <a:rPr lang="vi-VN" sz="2800" b="1" i="0" dirty="0">
                <a:solidFill>
                  <a:srgbClr val="002060"/>
                </a:solidFill>
                <a:effectLst/>
                <a:latin typeface="UTM Avo" panose="02040603050506020204" pitchFamily="18" charset="0"/>
              </a:rPr>
              <a:t>NGUYỄN THẾ HỘI</a:t>
            </a:r>
            <a:endParaRPr lang="vi-VN" sz="2800" b="1" i="0" dirty="0">
              <a:solidFill>
                <a:srgbClr val="002060"/>
              </a:solidFill>
              <a:effectLst/>
              <a:latin typeface="Tahoma" panose="020B0604030504040204" pitchFamily="34" charset="0"/>
            </a:endParaRPr>
          </a:p>
        </p:txBody>
      </p:sp>
      <p:pic>
        <p:nvPicPr>
          <p:cNvPr id="10" name="Picture 9">
            <a:extLst>
              <a:ext uri="{FF2B5EF4-FFF2-40B4-BE49-F238E27FC236}">
                <a16:creationId xmlns:a16="http://schemas.microsoft.com/office/drawing/2014/main" id="{ADA215E2-BA39-4D57-B5B7-C7551FCE83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7" t="17619" r="10229" b="19449"/>
          <a:stretch/>
        </p:blipFill>
        <p:spPr>
          <a:xfrm rot="6447883">
            <a:off x="-61754" y="161096"/>
            <a:ext cx="1884236" cy="1774987"/>
          </a:xfrm>
          <a:prstGeom prst="rect">
            <a:avLst/>
          </a:prstGeom>
        </p:spPr>
      </p:pic>
      <p:pic>
        <p:nvPicPr>
          <p:cNvPr id="29" name="Picture 28">
            <a:extLst>
              <a:ext uri="{FF2B5EF4-FFF2-40B4-BE49-F238E27FC236}">
                <a16:creationId xmlns:a16="http://schemas.microsoft.com/office/drawing/2014/main" id="{1E4E2611-6B50-475F-8599-3B28986304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967" t="17619" r="10229" b="19449"/>
          <a:stretch/>
        </p:blipFill>
        <p:spPr>
          <a:xfrm rot="16200000">
            <a:off x="10473988" y="425272"/>
            <a:ext cx="999118" cy="941189"/>
          </a:xfrm>
          <a:prstGeom prst="rect">
            <a:avLst/>
          </a:prstGeom>
        </p:spPr>
      </p:pic>
      <p:pic>
        <p:nvPicPr>
          <p:cNvPr id="32" name="Picture 31">
            <a:extLst>
              <a:ext uri="{FF2B5EF4-FFF2-40B4-BE49-F238E27FC236}">
                <a16:creationId xmlns:a16="http://schemas.microsoft.com/office/drawing/2014/main" id="{466B4076-A6E4-4ABF-8CB3-70EACC923A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967" t="17619" r="10229" b="19449"/>
          <a:stretch/>
        </p:blipFill>
        <p:spPr>
          <a:xfrm rot="19224236">
            <a:off x="11310731" y="548891"/>
            <a:ext cx="559731" cy="527278"/>
          </a:xfrm>
          <a:prstGeom prst="rect">
            <a:avLst/>
          </a:prstGeom>
        </p:spPr>
      </p:pic>
      <p:grpSp>
        <p:nvGrpSpPr>
          <p:cNvPr id="22" name="Group 21">
            <a:extLst>
              <a:ext uri="{FF2B5EF4-FFF2-40B4-BE49-F238E27FC236}">
                <a16:creationId xmlns:a16="http://schemas.microsoft.com/office/drawing/2014/main" id="{83A84168-68C5-4A57-A3F4-1DF073EB5FBB}"/>
              </a:ext>
            </a:extLst>
          </p:cNvPr>
          <p:cNvGrpSpPr/>
          <p:nvPr/>
        </p:nvGrpSpPr>
        <p:grpSpPr>
          <a:xfrm>
            <a:off x="-318905" y="5425785"/>
            <a:ext cx="12828240" cy="1492747"/>
            <a:chOff x="5653" y="5425785"/>
            <a:chExt cx="12828240" cy="1492747"/>
          </a:xfrm>
        </p:grpSpPr>
        <p:pic>
          <p:nvPicPr>
            <p:cNvPr id="16" name="Picture 15">
              <a:extLst>
                <a:ext uri="{FF2B5EF4-FFF2-40B4-BE49-F238E27FC236}">
                  <a16:creationId xmlns:a16="http://schemas.microsoft.com/office/drawing/2014/main" id="{A0A5FC80-01B0-4126-91B9-ED4638D8F0F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5653" y="5428222"/>
              <a:ext cx="5138394" cy="1490310"/>
            </a:xfrm>
            <a:prstGeom prst="rect">
              <a:avLst/>
            </a:prstGeom>
          </p:spPr>
        </p:pic>
        <p:pic>
          <p:nvPicPr>
            <p:cNvPr id="36" name="Picture 35">
              <a:extLst>
                <a:ext uri="{FF2B5EF4-FFF2-40B4-BE49-F238E27FC236}">
                  <a16:creationId xmlns:a16="http://schemas.microsoft.com/office/drawing/2014/main" id="{22ABAE0C-FA04-4FE5-B18C-AD32C10C7AD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3708047" y="5425785"/>
              <a:ext cx="5138394" cy="1490310"/>
            </a:xfrm>
            <a:prstGeom prst="rect">
              <a:avLst/>
            </a:prstGeom>
          </p:spPr>
        </p:pic>
        <p:pic>
          <p:nvPicPr>
            <p:cNvPr id="37" name="Picture 36">
              <a:extLst>
                <a:ext uri="{FF2B5EF4-FFF2-40B4-BE49-F238E27FC236}">
                  <a16:creationId xmlns:a16="http://schemas.microsoft.com/office/drawing/2014/main" id="{77B30A13-F1D1-4338-B501-5D15BD20C1C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flipH="1">
              <a:off x="7695499" y="5425785"/>
              <a:ext cx="5138394" cy="1490310"/>
            </a:xfrm>
            <a:prstGeom prst="rect">
              <a:avLst/>
            </a:prstGeom>
          </p:spPr>
        </p:pic>
      </p:grpSp>
      <p:sp>
        <p:nvSpPr>
          <p:cNvPr id="13" name="TextBox 12">
            <a:extLst>
              <a:ext uri="{FF2B5EF4-FFF2-40B4-BE49-F238E27FC236}">
                <a16:creationId xmlns:a16="http://schemas.microsoft.com/office/drawing/2014/main" id="{AD49ED08-5B8B-4F4A-A292-5936254EF218}"/>
              </a:ext>
            </a:extLst>
          </p:cNvPr>
          <p:cNvSpPr txBox="1"/>
          <p:nvPr/>
        </p:nvSpPr>
        <p:spPr>
          <a:xfrm>
            <a:off x="746288" y="4747363"/>
            <a:ext cx="10697852" cy="954107"/>
          </a:xfrm>
          <a:prstGeom prst="rect">
            <a:avLst/>
          </a:prstGeom>
          <a:noFill/>
        </p:spPr>
        <p:txBody>
          <a:bodyPr wrap="square">
            <a:spAutoFit/>
          </a:bodyPr>
          <a:lstStyle/>
          <a:p>
            <a:pPr algn="ctr"/>
            <a:r>
              <a:rPr lang="en-US" sz="2800" b="1" i="1" dirty="0">
                <a:solidFill>
                  <a:srgbClr val="FF0000"/>
                </a:solidFill>
                <a:effectLst/>
                <a:latin typeface="UTM Avo" panose="02040603050506020204" pitchFamily="18" charset="0"/>
              </a:rPr>
              <a:t>*</a:t>
            </a:r>
            <a:r>
              <a:rPr lang="vi-VN" sz="2800" b="1" i="1" dirty="0">
                <a:solidFill>
                  <a:srgbClr val="FF0000"/>
                </a:solidFill>
                <a:effectLst/>
                <a:latin typeface="UTM Avo" panose="02040603050506020204" pitchFamily="18" charset="0"/>
              </a:rPr>
              <a:t>Tình yêu quê hương, đất nước của tác giả thể hiện qua những câu văn nào?</a:t>
            </a:r>
            <a:endParaRPr lang="en-US" sz="2800" b="1" i="1" dirty="0">
              <a:solidFill>
                <a:srgbClr val="FF0000"/>
              </a:solidFill>
              <a:effectLst/>
              <a:latin typeface="UTM Avo" panose="02040603050506020204" pitchFamily="18" charset="0"/>
            </a:endParaRPr>
          </a:p>
        </p:txBody>
      </p:sp>
      <p:cxnSp>
        <p:nvCxnSpPr>
          <p:cNvPr id="3" name="Straight Connector 2">
            <a:extLst>
              <a:ext uri="{FF2B5EF4-FFF2-40B4-BE49-F238E27FC236}">
                <a16:creationId xmlns:a16="http://schemas.microsoft.com/office/drawing/2014/main" id="{52C621E7-2EDB-482B-9EBF-EF96B7B2F457}"/>
              </a:ext>
            </a:extLst>
          </p:cNvPr>
          <p:cNvCxnSpPr>
            <a:cxnSpLocks/>
          </p:cNvCxnSpPr>
          <p:nvPr/>
        </p:nvCxnSpPr>
        <p:spPr>
          <a:xfrm>
            <a:off x="7965440" y="2127416"/>
            <a:ext cx="337312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8CFFF151-FE4E-4DE5-9EE4-20C22A8E1AD6}"/>
              </a:ext>
            </a:extLst>
          </p:cNvPr>
          <p:cNvCxnSpPr>
            <a:cxnSpLocks/>
          </p:cNvCxnSpPr>
          <p:nvPr/>
        </p:nvCxnSpPr>
        <p:spPr>
          <a:xfrm>
            <a:off x="853440" y="2503336"/>
            <a:ext cx="298704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904F9FDB-8B9C-4187-8E7A-6342F40CAECE}"/>
              </a:ext>
            </a:extLst>
          </p:cNvPr>
          <p:cNvCxnSpPr>
            <a:cxnSpLocks/>
          </p:cNvCxnSpPr>
          <p:nvPr/>
        </p:nvCxnSpPr>
        <p:spPr>
          <a:xfrm>
            <a:off x="3180080" y="2869096"/>
            <a:ext cx="409448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9C270053-739D-41EC-867A-F297F6D3C5BF}"/>
              </a:ext>
            </a:extLst>
          </p:cNvPr>
          <p:cNvCxnSpPr>
            <a:cxnSpLocks/>
          </p:cNvCxnSpPr>
          <p:nvPr/>
        </p:nvCxnSpPr>
        <p:spPr>
          <a:xfrm>
            <a:off x="7879805" y="2869096"/>
            <a:ext cx="345875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99C967B2-282C-4B20-90AC-3DBF7F8CAA43}"/>
              </a:ext>
            </a:extLst>
          </p:cNvPr>
          <p:cNvCxnSpPr>
            <a:cxnSpLocks/>
          </p:cNvCxnSpPr>
          <p:nvPr/>
        </p:nvCxnSpPr>
        <p:spPr>
          <a:xfrm>
            <a:off x="853440" y="3234856"/>
            <a:ext cx="311912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5C9D5B00-CBFB-4AD1-A7BC-6C9B26E64198}"/>
              </a:ext>
            </a:extLst>
          </p:cNvPr>
          <p:cNvCxnSpPr>
            <a:cxnSpLocks/>
          </p:cNvCxnSpPr>
          <p:nvPr/>
        </p:nvCxnSpPr>
        <p:spPr>
          <a:xfrm>
            <a:off x="853440" y="3610776"/>
            <a:ext cx="811784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2984842B-8D6E-4B58-810B-22A8D10D6DF1}"/>
              </a:ext>
            </a:extLst>
          </p:cNvPr>
          <p:cNvCxnSpPr>
            <a:cxnSpLocks/>
          </p:cNvCxnSpPr>
          <p:nvPr/>
        </p:nvCxnSpPr>
        <p:spPr>
          <a:xfrm>
            <a:off x="853440" y="3976536"/>
            <a:ext cx="489712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96C5C189-6DE1-4C1C-8321-9B91782BFFA7}"/>
              </a:ext>
            </a:extLst>
          </p:cNvPr>
          <p:cNvCxnSpPr>
            <a:cxnSpLocks/>
          </p:cNvCxnSpPr>
          <p:nvPr/>
        </p:nvCxnSpPr>
        <p:spPr>
          <a:xfrm>
            <a:off x="9154160" y="3604592"/>
            <a:ext cx="21844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C1EC25E4-43FF-415F-9CD2-9E84C6D92254}"/>
              </a:ext>
            </a:extLst>
          </p:cNvPr>
          <p:cNvCxnSpPr>
            <a:cxnSpLocks/>
          </p:cNvCxnSpPr>
          <p:nvPr/>
        </p:nvCxnSpPr>
        <p:spPr>
          <a:xfrm>
            <a:off x="9280060" y="3976536"/>
            <a:ext cx="20585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5" name="Straight Connector 34">
            <a:extLst>
              <a:ext uri="{FF2B5EF4-FFF2-40B4-BE49-F238E27FC236}">
                <a16:creationId xmlns:a16="http://schemas.microsoft.com/office/drawing/2014/main" id="{A83C6DA3-78B2-4164-B4B9-C6168F522716}"/>
              </a:ext>
            </a:extLst>
          </p:cNvPr>
          <p:cNvCxnSpPr>
            <a:cxnSpLocks/>
          </p:cNvCxnSpPr>
          <p:nvPr/>
        </p:nvCxnSpPr>
        <p:spPr>
          <a:xfrm>
            <a:off x="853440" y="4328160"/>
            <a:ext cx="489712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26"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extLst>
      <p:ext uri="{BB962C8B-B14F-4D97-AF65-F5344CB8AC3E}">
        <p14:creationId xmlns:p14="http://schemas.microsoft.com/office/powerpoint/2010/main" val="3818490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2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left)">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left)">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left)">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left)">
                                      <p:cBhvr>
                                        <p:cTn id="58" dur="500"/>
                                        <p:tgtEl>
                                          <p:spTgt spid="30"/>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left)">
                                      <p:cBhvr>
                                        <p:cTn id="63" dur="500"/>
                                        <p:tgtEl>
                                          <p:spTgt spid="31"/>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wipe(left)">
                                      <p:cBhvr>
                                        <p:cTn id="68" dur="500"/>
                                        <p:tgtEl>
                                          <p:spTgt spid="33"/>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left)">
                                      <p:cBhvr>
                                        <p:cTn id="73" dur="500"/>
                                        <p:tgtEl>
                                          <p:spTgt spid="35"/>
                                        </p:tgtEl>
                                      </p:cBhvr>
                                    </p:animEffect>
                                  </p:childTnLst>
                                </p:cTn>
                              </p:par>
                              <p:par>
                                <p:cTn id="74" presetID="2" presetClass="entr" presetSubtype="2" fill="hold" grpId="0" nodeType="withEffect">
                                  <p:stCondLst>
                                    <p:cond delay="0"/>
                                  </p:stCondLst>
                                  <p:childTnLst>
                                    <p:set>
                                      <p:cBhvr>
                                        <p:cTn id="75" dur="1" fill="hold">
                                          <p:stCondLst>
                                            <p:cond delay="0"/>
                                          </p:stCondLst>
                                        </p:cTn>
                                        <p:tgtEl>
                                          <p:spTgt spid="26"/>
                                        </p:tgtEl>
                                        <p:attrNameLst>
                                          <p:attrName>style.visibility</p:attrName>
                                        </p:attrNameLst>
                                      </p:cBhvr>
                                      <p:to>
                                        <p:strVal val="visible"/>
                                      </p:to>
                                    </p:set>
                                    <p:anim calcmode="lin" valueType="num">
                                      <p:cBhvr additive="base">
                                        <p:cTn id="76" dur="500" fill="hold"/>
                                        <p:tgtEl>
                                          <p:spTgt spid="26"/>
                                        </p:tgtEl>
                                        <p:attrNameLst>
                                          <p:attrName>ppt_x</p:attrName>
                                        </p:attrNameLst>
                                      </p:cBhvr>
                                      <p:tavLst>
                                        <p:tav tm="0">
                                          <p:val>
                                            <p:strVal val="1+#ppt_w/2"/>
                                          </p:val>
                                        </p:tav>
                                        <p:tav tm="100000">
                                          <p:val>
                                            <p:strVal val="#ppt_x"/>
                                          </p:val>
                                        </p:tav>
                                      </p:tavLst>
                                    </p:anim>
                                    <p:anim calcmode="lin" valueType="num">
                                      <p:cBhvr additive="base">
                                        <p:cTn id="77"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4" grpId="0"/>
      <p:bldP spid="13"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92"/>
            <a:ext cx="12192000" cy="6907895"/>
          </a:xfrm>
          <a:prstGeom prst="rect">
            <a:avLst/>
          </a:prstGeom>
        </p:spPr>
      </p:pic>
      <p:sp>
        <p:nvSpPr>
          <p:cNvPr id="7" name="矩形: 圆角 6"/>
          <p:cNvSpPr/>
          <p:nvPr/>
        </p:nvSpPr>
        <p:spPr>
          <a:xfrm>
            <a:off x="341369" y="325779"/>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TextBox 23">
            <a:extLst>
              <a:ext uri="{FF2B5EF4-FFF2-40B4-BE49-F238E27FC236}">
                <a16:creationId xmlns:a16="http://schemas.microsoft.com/office/drawing/2014/main" id="{7B9EC22C-99B7-4819-BDC4-009F57482CE6}"/>
              </a:ext>
            </a:extLst>
          </p:cNvPr>
          <p:cNvSpPr txBox="1"/>
          <p:nvPr/>
        </p:nvSpPr>
        <p:spPr>
          <a:xfrm>
            <a:off x="631845" y="980643"/>
            <a:ext cx="10994099" cy="2000548"/>
          </a:xfrm>
          <a:prstGeom prst="rect">
            <a:avLst/>
          </a:prstGeom>
          <a:noFill/>
        </p:spPr>
        <p:txBody>
          <a:bodyPr wrap="square">
            <a:spAutoFit/>
          </a:bodyPr>
          <a:lstStyle/>
          <a:p>
            <a:pPr algn="ctr"/>
            <a:r>
              <a:rPr lang="en-US" sz="4400" b="1" i="0" dirty="0">
                <a:solidFill>
                  <a:srgbClr val="002060"/>
                </a:solidFill>
                <a:effectLst/>
                <a:latin typeface="UTM Avo" panose="02040603050506020204" pitchFamily="18" charset="0"/>
              </a:rPr>
              <a:t>NỘI DUNG </a:t>
            </a:r>
            <a:r>
              <a:rPr lang="en-US" sz="4400" b="1" dirty="0">
                <a:solidFill>
                  <a:srgbClr val="002060"/>
                </a:solidFill>
                <a:latin typeface="UTM Avo" panose="02040603050506020204" pitchFamily="18" charset="0"/>
              </a:rPr>
              <a:t>ĐOẠN 2</a:t>
            </a:r>
          </a:p>
          <a:p>
            <a:pPr algn="ctr"/>
            <a:r>
              <a:rPr lang="vi-VN" sz="4000" b="1" i="0" dirty="0">
                <a:solidFill>
                  <a:srgbClr val="FF0000"/>
                </a:solidFill>
                <a:effectLst/>
                <a:latin typeface="UTM Avo" panose="02040603050506020204" pitchFamily="18" charset="0"/>
              </a:rPr>
              <a:t>Tình yêu quê hương, đất nước của tác giả khi miêu tả cảnh đẹp của làng quê.</a:t>
            </a:r>
            <a:endParaRPr lang="en-US" sz="4000" b="1" i="0" dirty="0">
              <a:solidFill>
                <a:srgbClr val="FF0000"/>
              </a:solidFill>
              <a:effectLst/>
              <a:latin typeface="UTM Avo" panose="02040603050506020204" pitchFamily="18" charset="0"/>
            </a:endParaRPr>
          </a:p>
        </p:txBody>
      </p:sp>
      <p:pic>
        <p:nvPicPr>
          <p:cNvPr id="19" name="Picture 18">
            <a:extLst>
              <a:ext uri="{FF2B5EF4-FFF2-40B4-BE49-F238E27FC236}">
                <a16:creationId xmlns:a16="http://schemas.microsoft.com/office/drawing/2014/main" id="{293BFEE2-E62D-4596-B781-3BF96CC340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890372"/>
            <a:ext cx="12284765" cy="3986731"/>
          </a:xfrm>
          <a:prstGeom prst="rect">
            <a:avLst/>
          </a:prstGeom>
        </p:spPr>
      </p:pic>
      <p:sp>
        <p:nvSpPr>
          <p:cNvPr id="9"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extLst>
      <p:ext uri="{BB962C8B-B14F-4D97-AF65-F5344CB8AC3E}">
        <p14:creationId xmlns:p14="http://schemas.microsoft.com/office/powerpoint/2010/main" val="2773877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1000"/>
                                        <p:tgtEl>
                                          <p:spTgt spid="24"/>
                                        </p:tgtEl>
                                      </p:cBhvr>
                                    </p:animEffect>
                                    <p:anim calcmode="lin" valueType="num">
                                      <p:cBhvr>
                                        <p:cTn id="24" dur="1000" fill="hold"/>
                                        <p:tgtEl>
                                          <p:spTgt spid="24"/>
                                        </p:tgtEl>
                                        <p:attrNameLst>
                                          <p:attrName>ppt_x</p:attrName>
                                        </p:attrNameLst>
                                      </p:cBhvr>
                                      <p:tavLst>
                                        <p:tav tm="0">
                                          <p:val>
                                            <p:strVal val="#ppt_x"/>
                                          </p:val>
                                        </p:tav>
                                        <p:tav tm="100000">
                                          <p:val>
                                            <p:strVal val="#ppt_x"/>
                                          </p:val>
                                        </p:tav>
                                      </p:tavLst>
                                    </p:anim>
                                    <p:anim calcmode="lin" valueType="num">
                                      <p:cBhvr>
                                        <p:cTn id="25" dur="1000" fill="hold"/>
                                        <p:tgtEl>
                                          <p:spTgt spid="24"/>
                                        </p:tgtEl>
                                        <p:attrNameLst>
                                          <p:attrName>ppt_y</p:attrName>
                                        </p:attrNameLst>
                                      </p:cBhvr>
                                      <p:tavLst>
                                        <p:tav tm="0">
                                          <p:val>
                                            <p:strVal val="#ppt_y+.1"/>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1+#ppt_w/2"/>
                                          </p:val>
                                        </p:tav>
                                        <p:tav tm="100000">
                                          <p:val>
                                            <p:strVal val="#ppt_x"/>
                                          </p:val>
                                        </p:tav>
                                      </p:tavLst>
                                    </p:anim>
                                    <p:anim calcmode="lin" valueType="num">
                                      <p:cBhvr additive="base">
                                        <p:cTn id="29"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4"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370033-D1FE-477D-A206-E2FEC99F01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sp>
        <p:nvSpPr>
          <p:cNvPr id="22" name="TextBox 21">
            <a:extLst>
              <a:ext uri="{FF2B5EF4-FFF2-40B4-BE49-F238E27FC236}">
                <a16:creationId xmlns:a16="http://schemas.microsoft.com/office/drawing/2014/main" id="{3E4271AB-970F-4535-A173-AF48B655556A}"/>
              </a:ext>
            </a:extLst>
          </p:cNvPr>
          <p:cNvSpPr txBox="1"/>
          <p:nvPr/>
        </p:nvSpPr>
        <p:spPr>
          <a:xfrm>
            <a:off x="1513759" y="1305341"/>
            <a:ext cx="9164482" cy="4247317"/>
          </a:xfrm>
          <a:prstGeom prst="rect">
            <a:avLst/>
          </a:prstGeom>
          <a:noFill/>
        </p:spPr>
        <p:txBody>
          <a:bodyPr wrap="square">
            <a:spAutoFit/>
          </a:bodyPr>
          <a:lstStyle/>
          <a:p>
            <a:pPr algn="ctr"/>
            <a:r>
              <a:rPr lang="vi-VN" sz="5400" b="1" i="0" dirty="0">
                <a:solidFill>
                  <a:srgbClr val="002060"/>
                </a:solidFill>
                <a:effectLst/>
                <a:latin typeface="UTM Avo" panose="02040603050506020204" pitchFamily="18" charset="0"/>
              </a:rPr>
              <a:t>N</a:t>
            </a:r>
            <a:r>
              <a:rPr lang="en-US" sz="5400" b="1" i="0" dirty="0">
                <a:solidFill>
                  <a:srgbClr val="002060"/>
                </a:solidFill>
                <a:effectLst/>
                <a:latin typeface="UTM Avo" panose="02040603050506020204" pitchFamily="18" charset="0"/>
              </a:rPr>
              <a:t>ỘI DUNG CH</a:t>
            </a:r>
            <a:r>
              <a:rPr lang="en-US" sz="5400" b="1" dirty="0">
                <a:solidFill>
                  <a:srgbClr val="002060"/>
                </a:solidFill>
                <a:latin typeface="UTM Avo" panose="02040603050506020204" pitchFamily="18" charset="0"/>
              </a:rPr>
              <a:t>ÍNH</a:t>
            </a:r>
            <a:endParaRPr lang="en-US" sz="5400" b="1" i="0" dirty="0">
              <a:solidFill>
                <a:srgbClr val="002060"/>
              </a:solidFill>
              <a:effectLst/>
              <a:latin typeface="UTM Avo" panose="02040603050506020204" pitchFamily="18" charset="0"/>
            </a:endParaRPr>
          </a:p>
          <a:p>
            <a:pPr algn="ctr"/>
            <a:r>
              <a:rPr lang="vi-VN" sz="5400" b="1" i="0" dirty="0">
                <a:solidFill>
                  <a:srgbClr val="FF0000"/>
                </a:solidFill>
                <a:effectLst/>
                <a:latin typeface="UTM Avo" panose="02040603050506020204" pitchFamily="18" charset="0"/>
              </a:rPr>
              <a:t>Bài văn ca ngợi vẻ đẹp sinh động của chú chuồn chuồn nước và cảnh đẹp của quê hương.</a:t>
            </a:r>
            <a:endParaRPr lang="en-US" sz="4800" b="1" i="0" dirty="0">
              <a:solidFill>
                <a:srgbClr val="FF0000"/>
              </a:solidFill>
              <a:effectLst/>
              <a:latin typeface="UTM Avo" panose="02040603050506020204" pitchFamily="18" charset="0"/>
            </a:endParaRPr>
          </a:p>
        </p:txBody>
      </p:sp>
      <p:sp>
        <p:nvSpPr>
          <p:cNvPr id="5"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par>
                                <p:cTn id="8" presetID="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1+#ppt_w/2"/>
                                          </p:val>
                                        </p:tav>
                                        <p:tav tm="100000">
                                          <p:val>
                                            <p:strVal val="#ppt_x"/>
                                          </p:val>
                                        </p:tav>
                                      </p:tavLst>
                                    </p:anim>
                                    <p:anim calcmode="lin" valueType="num">
                                      <p:cBhvr additive="base">
                                        <p:cTn id="11"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形 7"/>
          <p:cNvPicPr>
            <a:picLocks noChangeAspect="1"/>
          </p:cNvPicPr>
          <p:nvPr/>
        </p:nvPicPr>
        <p:blipFill>
          <a:blip r:embed="rId3"/>
          <a:stretch>
            <a:fillRect/>
          </a:stretch>
        </p:blipFill>
        <p:spPr>
          <a:xfrm>
            <a:off x="2395424" y="1342209"/>
            <a:ext cx="7401152" cy="4173582"/>
          </a:xfrm>
          <a:prstGeom prst="rect">
            <a:avLst/>
          </a:prstGeom>
          <a:effectLst>
            <a:outerShdw blurRad="50800" dist="38100" dir="18900000" algn="bl" rotWithShape="0">
              <a:prstClr val="black">
                <a:alpha val="40000"/>
              </a:prstClr>
            </a:outerShdw>
          </a:effectLst>
        </p:spPr>
      </p:pic>
      <p:grpSp>
        <p:nvGrpSpPr>
          <p:cNvPr id="9" name="Group 8">
            <a:extLst>
              <a:ext uri="{FF2B5EF4-FFF2-40B4-BE49-F238E27FC236}">
                <a16:creationId xmlns:a16="http://schemas.microsoft.com/office/drawing/2014/main" id="{6E2695DF-BA5C-49D0-AA73-A39FAA5738F5}"/>
              </a:ext>
            </a:extLst>
          </p:cNvPr>
          <p:cNvGrpSpPr/>
          <p:nvPr/>
        </p:nvGrpSpPr>
        <p:grpSpPr>
          <a:xfrm>
            <a:off x="2661501" y="1569825"/>
            <a:ext cx="6709249" cy="3718349"/>
            <a:chOff x="2686131" y="1526532"/>
            <a:chExt cx="6709249" cy="3718349"/>
          </a:xfrm>
        </p:grpSpPr>
        <p:sp>
          <p:nvSpPr>
            <p:cNvPr id="7" name="TextBox 6">
              <a:extLst>
                <a:ext uri="{FF2B5EF4-FFF2-40B4-BE49-F238E27FC236}">
                  <a16:creationId xmlns:a16="http://schemas.microsoft.com/office/drawing/2014/main" id="{B7E69328-2888-4316-BCBD-2B7F216E04E9}"/>
                </a:ext>
              </a:extLst>
            </p:cNvPr>
            <p:cNvSpPr txBox="1"/>
            <p:nvPr/>
          </p:nvSpPr>
          <p:spPr>
            <a:xfrm>
              <a:off x="2796617" y="1613118"/>
              <a:ext cx="6598763" cy="3631763"/>
            </a:xfrm>
            <a:prstGeom prst="rect">
              <a:avLst/>
            </a:prstGeom>
            <a:noFill/>
          </p:spPr>
          <p:txBody>
            <a:bodyPr wrap="square" rtlCol="0">
              <a:spAutoFit/>
            </a:bodyPr>
            <a:lstStyle/>
            <a:p>
              <a:pPr algn="r"/>
              <a:r>
                <a:rPr lang="en-US" sz="11500" dirty="0">
                  <a:solidFill>
                    <a:srgbClr val="456A73"/>
                  </a:solidFill>
                  <a:latin typeface="UTM Futura Extra" panose="02040603050506020204" pitchFamily="18" charset="0"/>
                </a:rPr>
                <a:t>LUYỆN ĐỌC</a:t>
              </a:r>
            </a:p>
          </p:txBody>
        </p:sp>
        <p:sp>
          <p:nvSpPr>
            <p:cNvPr id="17" name="TextBox 16">
              <a:extLst>
                <a:ext uri="{FF2B5EF4-FFF2-40B4-BE49-F238E27FC236}">
                  <a16:creationId xmlns:a16="http://schemas.microsoft.com/office/drawing/2014/main" id="{9D68E673-0F8B-4FDA-A824-BE3528947C25}"/>
                </a:ext>
              </a:extLst>
            </p:cNvPr>
            <p:cNvSpPr txBox="1"/>
            <p:nvPr/>
          </p:nvSpPr>
          <p:spPr>
            <a:xfrm>
              <a:off x="2686131" y="1526532"/>
              <a:ext cx="6598763" cy="3631763"/>
            </a:xfrm>
            <a:prstGeom prst="rect">
              <a:avLst/>
            </a:prstGeom>
            <a:noFill/>
          </p:spPr>
          <p:txBody>
            <a:bodyPr wrap="square" rtlCol="0">
              <a:spAutoFit/>
            </a:bodyPr>
            <a:lstStyle/>
            <a:p>
              <a:pPr algn="r"/>
              <a:r>
                <a:rPr lang="en-US" sz="11500" dirty="0">
                  <a:solidFill>
                    <a:srgbClr val="A1A1C5"/>
                  </a:solidFill>
                  <a:latin typeface="UTM Futura Extra" panose="02040603050506020204" pitchFamily="18" charset="0"/>
                </a:rPr>
                <a:t>LUYỆN ĐỌC</a:t>
              </a:r>
            </a:p>
          </p:txBody>
        </p:sp>
      </p:grpSp>
      <p:pic>
        <p:nvPicPr>
          <p:cNvPr id="28" name="Picture 27">
            <a:extLst>
              <a:ext uri="{FF2B5EF4-FFF2-40B4-BE49-F238E27FC236}">
                <a16:creationId xmlns:a16="http://schemas.microsoft.com/office/drawing/2014/main" id="{BE408D6A-05E9-4715-B285-E99169EFE9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630888" y="2368762"/>
            <a:ext cx="3081755" cy="3027689"/>
          </a:xfrm>
          <a:prstGeom prst="rect">
            <a:avLst/>
          </a:prstGeom>
        </p:spPr>
      </p:pic>
      <p:sp>
        <p:nvSpPr>
          <p:cNvPr id="10" name="01. Our Packages…">
            <a:extLst>
              <a:ext uri="{FF2B5EF4-FFF2-40B4-BE49-F238E27FC236}">
                <a16:creationId xmlns:a16="http://schemas.microsoft.com/office/drawing/2014/main" id="{FAF1367D-08B2-46D3-AACD-6DF515EFDD59}"/>
              </a:ext>
            </a:extLst>
          </p:cNvPr>
          <p:cNvSpPr txBox="1"/>
          <p:nvPr/>
        </p:nvSpPr>
        <p:spPr>
          <a:xfrm>
            <a:off x="32658" y="-48987"/>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形 7"/>
          <p:cNvPicPr>
            <a:picLocks noChangeAspect="1"/>
          </p:cNvPicPr>
          <p:nvPr/>
        </p:nvPicPr>
        <p:blipFill>
          <a:blip r:embed="rId3"/>
          <a:stretch>
            <a:fillRect/>
          </a:stretch>
        </p:blipFill>
        <p:spPr>
          <a:xfrm>
            <a:off x="2395425" y="1333207"/>
            <a:ext cx="7401152" cy="4173582"/>
          </a:xfrm>
          <a:prstGeom prst="rect">
            <a:avLst/>
          </a:prstGeom>
          <a:effectLst>
            <a:outerShdw blurRad="50800" dist="38100" dir="18900000" algn="bl" rotWithShape="0">
              <a:prstClr val="black">
                <a:alpha val="40000"/>
              </a:prstClr>
            </a:outerShdw>
          </a:effectLst>
        </p:spPr>
      </p:pic>
      <p:pic>
        <p:nvPicPr>
          <p:cNvPr id="6" name="Picture 5">
            <a:extLst>
              <a:ext uri="{FF2B5EF4-FFF2-40B4-BE49-F238E27FC236}">
                <a16:creationId xmlns:a16="http://schemas.microsoft.com/office/drawing/2014/main" id="{08ACE4AE-EE12-4910-AB3B-B93DF3BE3E0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121" b="39143"/>
          <a:stretch/>
        </p:blipFill>
        <p:spPr>
          <a:xfrm>
            <a:off x="2760453" y="3026843"/>
            <a:ext cx="6858000" cy="2587972"/>
          </a:xfrm>
          <a:prstGeom prst="rect">
            <a:avLst/>
          </a:prstGeom>
        </p:spPr>
      </p:pic>
      <p:grpSp>
        <p:nvGrpSpPr>
          <p:cNvPr id="2" name="Group 1">
            <a:extLst>
              <a:ext uri="{FF2B5EF4-FFF2-40B4-BE49-F238E27FC236}">
                <a16:creationId xmlns:a16="http://schemas.microsoft.com/office/drawing/2014/main" id="{50ACF93C-5D02-4219-A7C7-6176F7AB4657}"/>
              </a:ext>
            </a:extLst>
          </p:cNvPr>
          <p:cNvGrpSpPr/>
          <p:nvPr/>
        </p:nvGrpSpPr>
        <p:grpSpPr>
          <a:xfrm>
            <a:off x="2507182" y="1555129"/>
            <a:ext cx="7131591" cy="3251380"/>
            <a:chOff x="2476702" y="1504329"/>
            <a:chExt cx="7131591" cy="3251380"/>
          </a:xfrm>
        </p:grpSpPr>
        <p:sp>
          <p:nvSpPr>
            <p:cNvPr id="7" name="TextBox 6">
              <a:extLst>
                <a:ext uri="{FF2B5EF4-FFF2-40B4-BE49-F238E27FC236}">
                  <a16:creationId xmlns:a16="http://schemas.microsoft.com/office/drawing/2014/main" id="{B7E69328-2888-4316-BCBD-2B7F216E04E9}"/>
                </a:ext>
              </a:extLst>
            </p:cNvPr>
            <p:cNvSpPr txBox="1"/>
            <p:nvPr/>
          </p:nvSpPr>
          <p:spPr>
            <a:xfrm>
              <a:off x="2583706" y="1585610"/>
              <a:ext cx="7024587" cy="3170099"/>
            </a:xfrm>
            <a:prstGeom prst="rect">
              <a:avLst/>
            </a:prstGeom>
            <a:noFill/>
          </p:spPr>
          <p:txBody>
            <a:bodyPr wrap="square" rtlCol="0">
              <a:spAutoFit/>
            </a:bodyPr>
            <a:lstStyle/>
            <a:p>
              <a:pPr algn="ctr"/>
              <a:r>
                <a:rPr lang="en-US" sz="10000" dirty="0">
                  <a:solidFill>
                    <a:srgbClr val="456A73"/>
                  </a:solidFill>
                  <a:latin typeface="UTM Futura Extra" panose="02040603050506020204" pitchFamily="18" charset="0"/>
                </a:rPr>
                <a:t>ĐỌC</a:t>
              </a:r>
            </a:p>
            <a:p>
              <a:pPr algn="ctr"/>
              <a:r>
                <a:rPr lang="en-US" sz="10000" dirty="0">
                  <a:solidFill>
                    <a:srgbClr val="456A73"/>
                  </a:solidFill>
                  <a:latin typeface="UTM Futura Extra" panose="02040603050506020204" pitchFamily="18" charset="0"/>
                </a:rPr>
                <a:t>DIỄN CẢM</a:t>
              </a:r>
            </a:p>
          </p:txBody>
        </p:sp>
        <p:sp>
          <p:nvSpPr>
            <p:cNvPr id="10" name="TextBox 9">
              <a:extLst>
                <a:ext uri="{FF2B5EF4-FFF2-40B4-BE49-F238E27FC236}">
                  <a16:creationId xmlns:a16="http://schemas.microsoft.com/office/drawing/2014/main" id="{433F2533-04DC-4B93-8B93-FFF8C1DED477}"/>
                </a:ext>
              </a:extLst>
            </p:cNvPr>
            <p:cNvSpPr txBox="1"/>
            <p:nvPr/>
          </p:nvSpPr>
          <p:spPr>
            <a:xfrm>
              <a:off x="2476702" y="1504329"/>
              <a:ext cx="7024587" cy="3170099"/>
            </a:xfrm>
            <a:prstGeom prst="rect">
              <a:avLst/>
            </a:prstGeom>
            <a:noFill/>
          </p:spPr>
          <p:txBody>
            <a:bodyPr wrap="square" rtlCol="0">
              <a:spAutoFit/>
            </a:bodyPr>
            <a:lstStyle/>
            <a:p>
              <a:pPr algn="ctr"/>
              <a:r>
                <a:rPr lang="en-US" sz="10000" dirty="0">
                  <a:solidFill>
                    <a:srgbClr val="8B93C1"/>
                  </a:solidFill>
                  <a:latin typeface="UTM Futura Extra" panose="02040603050506020204" pitchFamily="18" charset="0"/>
                </a:rPr>
                <a:t>ĐỌC</a:t>
              </a:r>
            </a:p>
            <a:p>
              <a:pPr algn="ctr"/>
              <a:r>
                <a:rPr lang="en-US" sz="10000" dirty="0">
                  <a:solidFill>
                    <a:srgbClr val="8B93C1"/>
                  </a:solidFill>
                  <a:latin typeface="UTM Futura Extra" panose="02040603050506020204" pitchFamily="18" charset="0"/>
                </a:rPr>
                <a:t>DIỄN CẢM</a:t>
              </a:r>
            </a:p>
          </p:txBody>
        </p:sp>
      </p:grpSp>
    </p:spTree>
    <p:extLst>
      <p:ext uri="{BB962C8B-B14F-4D97-AF65-F5344CB8AC3E}">
        <p14:creationId xmlns:p14="http://schemas.microsoft.com/office/powerpoint/2010/main" val="2408786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92"/>
            <a:ext cx="12192000" cy="6907895"/>
          </a:xfrm>
          <a:prstGeom prst="rect">
            <a:avLst/>
          </a:prstGeom>
        </p:spPr>
      </p:pic>
      <p:sp>
        <p:nvSpPr>
          <p:cNvPr id="7" name="矩形: 圆角 6"/>
          <p:cNvSpPr/>
          <p:nvPr/>
        </p:nvSpPr>
        <p:spPr>
          <a:xfrm>
            <a:off x="341369" y="325779"/>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TextBox 23">
            <a:extLst>
              <a:ext uri="{FF2B5EF4-FFF2-40B4-BE49-F238E27FC236}">
                <a16:creationId xmlns:a16="http://schemas.microsoft.com/office/drawing/2014/main" id="{7B9EC22C-99B7-4819-BDC4-009F57482CE6}"/>
              </a:ext>
            </a:extLst>
          </p:cNvPr>
          <p:cNvSpPr txBox="1"/>
          <p:nvPr/>
        </p:nvSpPr>
        <p:spPr>
          <a:xfrm>
            <a:off x="768846" y="1228753"/>
            <a:ext cx="10697852" cy="4216539"/>
          </a:xfrm>
          <a:prstGeom prst="rect">
            <a:avLst/>
          </a:prstGeom>
          <a:noFill/>
        </p:spPr>
        <p:txBody>
          <a:bodyPr wrap="square">
            <a:spAutoFit/>
          </a:bodyPr>
          <a:lstStyle/>
          <a:p>
            <a:pPr algn="ctr"/>
            <a:r>
              <a:rPr lang="en-US" sz="4400" b="1" i="0" dirty="0">
                <a:solidFill>
                  <a:srgbClr val="002060"/>
                </a:solidFill>
                <a:effectLst/>
                <a:latin typeface="UTM Avo" panose="02040603050506020204" pitchFamily="18" charset="0"/>
              </a:rPr>
              <a:t>CON CHUỒN </a:t>
            </a:r>
            <a:r>
              <a:rPr lang="en-US" sz="4400" b="1" i="0" dirty="0" err="1">
                <a:solidFill>
                  <a:srgbClr val="002060"/>
                </a:solidFill>
                <a:effectLst/>
                <a:latin typeface="UTM Avo" panose="02040603050506020204" pitchFamily="18" charset="0"/>
              </a:rPr>
              <a:t>CHUỒN</a:t>
            </a:r>
            <a:r>
              <a:rPr lang="en-US" sz="4400" b="1" i="0" dirty="0">
                <a:solidFill>
                  <a:srgbClr val="002060"/>
                </a:solidFill>
                <a:effectLst/>
                <a:latin typeface="UTM Avo" panose="02040603050506020204" pitchFamily="18" charset="0"/>
              </a:rPr>
              <a:t> NƯỚC</a:t>
            </a:r>
          </a:p>
          <a:p>
            <a:pPr algn="just"/>
            <a:r>
              <a:rPr lang="en-US" sz="3200" b="0" i="0" dirty="0">
                <a:solidFill>
                  <a:srgbClr val="002060"/>
                </a:solidFill>
                <a:effectLst/>
                <a:latin typeface="UTM Avo" panose="02040603050506020204" pitchFamily="18" charset="0"/>
              </a:rPr>
              <a:t>	</a:t>
            </a:r>
            <a:r>
              <a:rPr lang="vi-VN" sz="3200" b="0" i="0" dirty="0">
                <a:solidFill>
                  <a:srgbClr val="002060"/>
                </a:solidFill>
                <a:effectLst/>
                <a:latin typeface="UTM Avo" panose="02040603050506020204" pitchFamily="18" charset="0"/>
              </a:rPr>
              <a:t>Ôi chao! Chú chuồn chuồn nước mới đẹp làm sao! Màu vàng trên lưng chú lấp lánh. Bốn cái cánh mỏng như giấy bóng. Cái đầu tròn và hai con mắt long lanh như thủy tinh. Thân hình chú nhỏ và thon vàng như màu vàng của nắng mùa thu. Chú đậu trên một cành lộc vừng ngả dài trên mặt hồ. Bốn cánh khẽ rung rung như đang còn phân vân.</a:t>
            </a:r>
            <a:endParaRPr lang="en-US" sz="3200" b="0" i="0" dirty="0">
              <a:solidFill>
                <a:srgbClr val="002060"/>
              </a:solidFill>
              <a:effectLst/>
              <a:latin typeface="UTM Avo" panose="02040603050506020204" pitchFamily="18" charset="0"/>
            </a:endParaRPr>
          </a:p>
        </p:txBody>
      </p:sp>
      <p:pic>
        <p:nvPicPr>
          <p:cNvPr id="10" name="Picture 9">
            <a:extLst>
              <a:ext uri="{FF2B5EF4-FFF2-40B4-BE49-F238E27FC236}">
                <a16:creationId xmlns:a16="http://schemas.microsoft.com/office/drawing/2014/main" id="{ADA215E2-BA39-4D57-B5B7-C7551FCE83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7" t="17619" r="10229" b="19449"/>
          <a:stretch/>
        </p:blipFill>
        <p:spPr>
          <a:xfrm rot="6447883">
            <a:off x="-61754" y="161096"/>
            <a:ext cx="1884236" cy="1774987"/>
          </a:xfrm>
          <a:prstGeom prst="rect">
            <a:avLst/>
          </a:prstGeom>
        </p:spPr>
      </p:pic>
      <p:pic>
        <p:nvPicPr>
          <p:cNvPr id="29" name="Picture 28">
            <a:extLst>
              <a:ext uri="{FF2B5EF4-FFF2-40B4-BE49-F238E27FC236}">
                <a16:creationId xmlns:a16="http://schemas.microsoft.com/office/drawing/2014/main" id="{1E4E2611-6B50-475F-8599-3B28986304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967" t="17619" r="10229" b="19449"/>
          <a:stretch/>
        </p:blipFill>
        <p:spPr>
          <a:xfrm rot="16200000">
            <a:off x="10473988" y="425272"/>
            <a:ext cx="999118" cy="941189"/>
          </a:xfrm>
          <a:prstGeom prst="rect">
            <a:avLst/>
          </a:prstGeom>
        </p:spPr>
      </p:pic>
      <p:pic>
        <p:nvPicPr>
          <p:cNvPr id="32" name="Picture 31">
            <a:extLst>
              <a:ext uri="{FF2B5EF4-FFF2-40B4-BE49-F238E27FC236}">
                <a16:creationId xmlns:a16="http://schemas.microsoft.com/office/drawing/2014/main" id="{466B4076-A6E4-4ABF-8CB3-70EACC923A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967" t="17619" r="10229" b="19449"/>
          <a:stretch/>
        </p:blipFill>
        <p:spPr>
          <a:xfrm rot="19224236">
            <a:off x="11310731" y="548891"/>
            <a:ext cx="559731" cy="527278"/>
          </a:xfrm>
          <a:prstGeom prst="rect">
            <a:avLst/>
          </a:prstGeom>
        </p:spPr>
      </p:pic>
      <p:grpSp>
        <p:nvGrpSpPr>
          <p:cNvPr id="22" name="Group 21">
            <a:extLst>
              <a:ext uri="{FF2B5EF4-FFF2-40B4-BE49-F238E27FC236}">
                <a16:creationId xmlns:a16="http://schemas.microsoft.com/office/drawing/2014/main" id="{83A84168-68C5-4A57-A3F4-1DF073EB5FBB}"/>
              </a:ext>
            </a:extLst>
          </p:cNvPr>
          <p:cNvGrpSpPr/>
          <p:nvPr/>
        </p:nvGrpSpPr>
        <p:grpSpPr>
          <a:xfrm>
            <a:off x="-318905" y="5425785"/>
            <a:ext cx="12828240" cy="1492747"/>
            <a:chOff x="5653" y="5425785"/>
            <a:chExt cx="12828240" cy="1492747"/>
          </a:xfrm>
        </p:grpSpPr>
        <p:pic>
          <p:nvPicPr>
            <p:cNvPr id="16" name="Picture 15">
              <a:extLst>
                <a:ext uri="{FF2B5EF4-FFF2-40B4-BE49-F238E27FC236}">
                  <a16:creationId xmlns:a16="http://schemas.microsoft.com/office/drawing/2014/main" id="{A0A5FC80-01B0-4126-91B9-ED4638D8F0F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5653" y="5428222"/>
              <a:ext cx="5138394" cy="1490310"/>
            </a:xfrm>
            <a:prstGeom prst="rect">
              <a:avLst/>
            </a:prstGeom>
          </p:spPr>
        </p:pic>
        <p:pic>
          <p:nvPicPr>
            <p:cNvPr id="36" name="Picture 35">
              <a:extLst>
                <a:ext uri="{FF2B5EF4-FFF2-40B4-BE49-F238E27FC236}">
                  <a16:creationId xmlns:a16="http://schemas.microsoft.com/office/drawing/2014/main" id="{22ABAE0C-FA04-4FE5-B18C-AD32C10C7AD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3708047" y="5425785"/>
              <a:ext cx="5138394" cy="1490310"/>
            </a:xfrm>
            <a:prstGeom prst="rect">
              <a:avLst/>
            </a:prstGeom>
          </p:spPr>
        </p:pic>
        <p:pic>
          <p:nvPicPr>
            <p:cNvPr id="37" name="Picture 36">
              <a:extLst>
                <a:ext uri="{FF2B5EF4-FFF2-40B4-BE49-F238E27FC236}">
                  <a16:creationId xmlns:a16="http://schemas.microsoft.com/office/drawing/2014/main" id="{77B30A13-F1D1-4338-B501-5D15BD20C1C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flipH="1">
              <a:off x="7695499" y="5425785"/>
              <a:ext cx="5138394" cy="1490310"/>
            </a:xfrm>
            <a:prstGeom prst="rect">
              <a:avLst/>
            </a:prstGeom>
          </p:spPr>
        </p:pic>
      </p:grpSp>
      <p:sp>
        <p:nvSpPr>
          <p:cNvPr id="14" name="TextBox 13">
            <a:extLst>
              <a:ext uri="{FF2B5EF4-FFF2-40B4-BE49-F238E27FC236}">
                <a16:creationId xmlns:a16="http://schemas.microsoft.com/office/drawing/2014/main" id="{F4FEFFF6-DB24-45DE-A534-D8DED6709D79}"/>
              </a:ext>
            </a:extLst>
          </p:cNvPr>
          <p:cNvSpPr txBox="1"/>
          <p:nvPr/>
        </p:nvSpPr>
        <p:spPr>
          <a:xfrm>
            <a:off x="775369" y="1227929"/>
            <a:ext cx="10697852" cy="4216539"/>
          </a:xfrm>
          <a:prstGeom prst="rect">
            <a:avLst/>
          </a:prstGeom>
          <a:noFill/>
        </p:spPr>
        <p:txBody>
          <a:bodyPr wrap="square">
            <a:spAutoFit/>
          </a:bodyPr>
          <a:lstStyle/>
          <a:p>
            <a:pPr algn="ctr"/>
            <a:r>
              <a:rPr lang="en-US" sz="4400" b="1" i="0" dirty="0">
                <a:solidFill>
                  <a:srgbClr val="002060"/>
                </a:solidFill>
                <a:effectLst/>
                <a:latin typeface="UTM Avo" panose="02040603050506020204" pitchFamily="18" charset="0"/>
              </a:rPr>
              <a:t>CON CHUỒN </a:t>
            </a:r>
            <a:r>
              <a:rPr lang="en-US" sz="4400" b="1" i="0" dirty="0" err="1">
                <a:solidFill>
                  <a:srgbClr val="002060"/>
                </a:solidFill>
                <a:effectLst/>
                <a:latin typeface="UTM Avo" panose="02040603050506020204" pitchFamily="18" charset="0"/>
              </a:rPr>
              <a:t>CHUỒN</a:t>
            </a:r>
            <a:r>
              <a:rPr lang="en-US" sz="4400" b="1" i="0" dirty="0">
                <a:solidFill>
                  <a:srgbClr val="002060"/>
                </a:solidFill>
                <a:effectLst/>
                <a:latin typeface="UTM Avo" panose="02040603050506020204" pitchFamily="18" charset="0"/>
              </a:rPr>
              <a:t> NƯỚC</a:t>
            </a:r>
          </a:p>
          <a:p>
            <a:pPr algn="just"/>
            <a:r>
              <a:rPr lang="en-US" sz="3200" b="0" i="0" dirty="0">
                <a:solidFill>
                  <a:srgbClr val="002060"/>
                </a:solidFill>
                <a:effectLst/>
                <a:latin typeface="UTM Avo" panose="02040603050506020204" pitchFamily="18" charset="0"/>
              </a:rPr>
              <a:t>	</a:t>
            </a:r>
            <a:r>
              <a:rPr lang="vi-VN" sz="3200" b="0" i="0" dirty="0">
                <a:solidFill>
                  <a:srgbClr val="FF0000"/>
                </a:solidFill>
                <a:effectLst/>
                <a:latin typeface="UTM Avo" panose="02040603050506020204" pitchFamily="18" charset="0"/>
              </a:rPr>
              <a:t>Ôi chao! </a:t>
            </a:r>
            <a:r>
              <a:rPr lang="vi-VN" sz="3200" b="0" i="0" dirty="0">
                <a:solidFill>
                  <a:srgbClr val="002060"/>
                </a:solidFill>
                <a:effectLst/>
                <a:latin typeface="UTM Avo" panose="02040603050506020204" pitchFamily="18" charset="0"/>
              </a:rPr>
              <a:t>Chú chuồn chuồn nước mới </a:t>
            </a:r>
            <a:r>
              <a:rPr lang="vi-VN" sz="3200" b="0" i="0" dirty="0">
                <a:solidFill>
                  <a:srgbClr val="FF0000"/>
                </a:solidFill>
                <a:effectLst/>
                <a:latin typeface="UTM Avo" panose="02040603050506020204" pitchFamily="18" charset="0"/>
              </a:rPr>
              <a:t>đẹp làm sao! </a:t>
            </a:r>
            <a:r>
              <a:rPr lang="vi-VN" sz="3200" b="0" i="0" dirty="0">
                <a:solidFill>
                  <a:srgbClr val="002060"/>
                </a:solidFill>
                <a:effectLst/>
                <a:latin typeface="UTM Avo" panose="02040603050506020204" pitchFamily="18" charset="0"/>
              </a:rPr>
              <a:t>Màu vàng trên lưng chú </a:t>
            </a:r>
            <a:r>
              <a:rPr lang="vi-VN" sz="3200" b="0" i="0" dirty="0">
                <a:solidFill>
                  <a:srgbClr val="FF0000"/>
                </a:solidFill>
                <a:effectLst/>
                <a:latin typeface="UTM Avo" panose="02040603050506020204" pitchFamily="18" charset="0"/>
              </a:rPr>
              <a:t>lấp lánh</a:t>
            </a:r>
            <a:r>
              <a:rPr lang="vi-VN" sz="3200" b="0" i="0" dirty="0">
                <a:solidFill>
                  <a:srgbClr val="002060"/>
                </a:solidFill>
                <a:effectLst/>
                <a:latin typeface="UTM Avo" panose="02040603050506020204" pitchFamily="18" charset="0"/>
              </a:rPr>
              <a:t>. Bốn cái cánh </a:t>
            </a:r>
            <a:r>
              <a:rPr lang="vi-VN" sz="3200" b="0" i="0" dirty="0">
                <a:solidFill>
                  <a:srgbClr val="FF0000"/>
                </a:solidFill>
                <a:effectLst/>
                <a:latin typeface="UTM Avo" panose="02040603050506020204" pitchFamily="18" charset="0"/>
              </a:rPr>
              <a:t>mỏng</a:t>
            </a:r>
            <a:r>
              <a:rPr lang="vi-VN" sz="3200" b="0" i="0" dirty="0">
                <a:solidFill>
                  <a:srgbClr val="002060"/>
                </a:solidFill>
                <a:effectLst/>
                <a:latin typeface="UTM Avo" panose="02040603050506020204" pitchFamily="18" charset="0"/>
              </a:rPr>
              <a:t> như giấy bóng. Cái đầu </a:t>
            </a:r>
            <a:r>
              <a:rPr lang="vi-VN" sz="3200" b="0" i="0" dirty="0">
                <a:solidFill>
                  <a:srgbClr val="FF0000"/>
                </a:solidFill>
                <a:effectLst/>
                <a:latin typeface="UTM Avo" panose="02040603050506020204" pitchFamily="18" charset="0"/>
              </a:rPr>
              <a:t>tròn</a:t>
            </a:r>
            <a:r>
              <a:rPr lang="vi-VN" sz="3200" b="0" i="0" dirty="0">
                <a:solidFill>
                  <a:srgbClr val="002060"/>
                </a:solidFill>
                <a:effectLst/>
                <a:latin typeface="UTM Avo" panose="02040603050506020204" pitchFamily="18" charset="0"/>
              </a:rPr>
              <a:t> và hai con mắt </a:t>
            </a:r>
            <a:r>
              <a:rPr lang="vi-VN" sz="3200" b="0" i="0" dirty="0">
                <a:solidFill>
                  <a:srgbClr val="FF0000"/>
                </a:solidFill>
                <a:effectLst/>
                <a:latin typeface="UTM Avo" panose="02040603050506020204" pitchFamily="18" charset="0"/>
              </a:rPr>
              <a:t>long lanh </a:t>
            </a:r>
            <a:r>
              <a:rPr lang="vi-VN" sz="3200" b="0" i="0" dirty="0">
                <a:solidFill>
                  <a:srgbClr val="002060"/>
                </a:solidFill>
                <a:effectLst/>
                <a:latin typeface="UTM Avo" panose="02040603050506020204" pitchFamily="18" charset="0"/>
              </a:rPr>
              <a:t>như thủy tinh. Thân hình chú </a:t>
            </a:r>
            <a:r>
              <a:rPr lang="vi-VN" sz="3200" b="0" i="0" dirty="0">
                <a:solidFill>
                  <a:srgbClr val="FF0000"/>
                </a:solidFill>
                <a:effectLst/>
                <a:latin typeface="UTM Avo" panose="02040603050506020204" pitchFamily="18" charset="0"/>
              </a:rPr>
              <a:t>nhỏ và thon </a:t>
            </a:r>
            <a:r>
              <a:rPr lang="vi-VN" sz="3200" b="0" i="0" dirty="0">
                <a:solidFill>
                  <a:srgbClr val="002060"/>
                </a:solidFill>
                <a:effectLst/>
                <a:latin typeface="UTM Avo" panose="02040603050506020204" pitchFamily="18" charset="0"/>
              </a:rPr>
              <a:t>vàng như màu vàng của nắng mùa thu. Chú đậu trên một cành lộc vừng </a:t>
            </a:r>
            <a:r>
              <a:rPr lang="vi-VN" sz="3200" b="0" i="0" dirty="0">
                <a:solidFill>
                  <a:srgbClr val="FF0000"/>
                </a:solidFill>
                <a:effectLst/>
                <a:latin typeface="UTM Avo" panose="02040603050506020204" pitchFamily="18" charset="0"/>
              </a:rPr>
              <a:t>ngả dài trên mặt hồ</a:t>
            </a:r>
            <a:r>
              <a:rPr lang="vi-VN" sz="3200" b="0" i="0" dirty="0">
                <a:solidFill>
                  <a:srgbClr val="002060"/>
                </a:solidFill>
                <a:effectLst/>
                <a:latin typeface="UTM Avo" panose="02040603050506020204" pitchFamily="18" charset="0"/>
              </a:rPr>
              <a:t>. Bốn cánh </a:t>
            </a:r>
            <a:r>
              <a:rPr lang="vi-VN" sz="3200" b="0" i="0" dirty="0">
                <a:solidFill>
                  <a:srgbClr val="FF0000"/>
                </a:solidFill>
                <a:effectLst/>
                <a:latin typeface="UTM Avo" panose="02040603050506020204" pitchFamily="18" charset="0"/>
              </a:rPr>
              <a:t>khẽ rung rung </a:t>
            </a:r>
            <a:r>
              <a:rPr lang="vi-VN" sz="3200" b="0" i="0" dirty="0">
                <a:solidFill>
                  <a:srgbClr val="002060"/>
                </a:solidFill>
                <a:effectLst/>
                <a:latin typeface="UTM Avo" panose="02040603050506020204" pitchFamily="18" charset="0"/>
              </a:rPr>
              <a:t>như đang còn phân vân.</a:t>
            </a:r>
            <a:endParaRPr lang="en-US" sz="3200" b="0" i="0" dirty="0">
              <a:solidFill>
                <a:srgbClr val="002060"/>
              </a:solidFill>
              <a:effectLst/>
              <a:latin typeface="UTM Avo" panose="02040603050506020204" pitchFamily="18" charset="0"/>
            </a:endParaRPr>
          </a:p>
        </p:txBody>
      </p:sp>
      <p:sp>
        <p:nvSpPr>
          <p:cNvPr id="17"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extLst>
      <p:ext uri="{BB962C8B-B14F-4D97-AF65-F5344CB8AC3E}">
        <p14:creationId xmlns:p14="http://schemas.microsoft.com/office/powerpoint/2010/main" val="872365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 presetClass="entr" presetSubtype="2"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1+#ppt_w/2"/>
                                          </p:val>
                                        </p:tav>
                                        <p:tav tm="100000">
                                          <p:val>
                                            <p:strVal val="#ppt_x"/>
                                          </p:val>
                                        </p:tav>
                                      </p:tavLst>
                                    </p:anim>
                                    <p:anim calcmode="lin" valueType="num">
                                      <p:cBhvr additive="base">
                                        <p:cTn id="11"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D23365-E88D-45C4-B96F-97E96F9D16AE}"/>
              </a:ext>
            </a:extLst>
          </p:cNvPr>
          <p:cNvPicPr>
            <a:picLocks noChangeAspect="1"/>
          </p:cNvPicPr>
          <p:nvPr/>
        </p:nvPicPr>
        <p:blipFill>
          <a:blip r:embed="rId2"/>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544242AC-4667-4E3A-8548-35558CE4E34D}"/>
              </a:ext>
            </a:extLst>
          </p:cNvPr>
          <p:cNvGrpSpPr/>
          <p:nvPr/>
        </p:nvGrpSpPr>
        <p:grpSpPr>
          <a:xfrm>
            <a:off x="97410" y="431207"/>
            <a:ext cx="12028601" cy="4619723"/>
            <a:chOff x="2435999" y="1459721"/>
            <a:chExt cx="7095770" cy="4619723"/>
          </a:xfrm>
        </p:grpSpPr>
        <p:sp>
          <p:nvSpPr>
            <p:cNvPr id="8" name="TextBox 7">
              <a:extLst>
                <a:ext uri="{FF2B5EF4-FFF2-40B4-BE49-F238E27FC236}">
                  <a16:creationId xmlns:a16="http://schemas.microsoft.com/office/drawing/2014/main" id="{AD47EE11-4F5F-4556-A8F6-ECF0EEBC7C45}"/>
                </a:ext>
              </a:extLst>
            </p:cNvPr>
            <p:cNvSpPr txBox="1"/>
            <p:nvPr/>
          </p:nvSpPr>
          <p:spPr>
            <a:xfrm>
              <a:off x="2507182" y="1555129"/>
              <a:ext cx="7024587" cy="4524315"/>
            </a:xfrm>
            <a:prstGeom prst="rect">
              <a:avLst/>
            </a:prstGeom>
            <a:noFill/>
          </p:spPr>
          <p:txBody>
            <a:bodyPr wrap="square" rtlCol="0">
              <a:spAutoFit/>
            </a:bodyPr>
            <a:lstStyle/>
            <a:p>
              <a:pPr algn="ctr"/>
              <a:r>
                <a:rPr lang="en-US" sz="14400" dirty="0">
                  <a:solidFill>
                    <a:srgbClr val="8AC8C7"/>
                  </a:solidFill>
                  <a:latin typeface="UTM Futura Extra" panose="02040603050506020204" pitchFamily="18" charset="0"/>
                </a:rPr>
                <a:t>CHÀO</a:t>
              </a:r>
            </a:p>
            <a:p>
              <a:pPr algn="ctr"/>
              <a:r>
                <a:rPr lang="en-US" sz="14400" dirty="0">
                  <a:solidFill>
                    <a:srgbClr val="8AC8C7"/>
                  </a:solidFill>
                  <a:latin typeface="UTM Futura Extra" panose="02040603050506020204" pitchFamily="18" charset="0"/>
                </a:rPr>
                <a:t>TẠM BIỆT</a:t>
              </a:r>
            </a:p>
          </p:txBody>
        </p:sp>
        <p:sp>
          <p:nvSpPr>
            <p:cNvPr id="9" name="TextBox 8">
              <a:extLst>
                <a:ext uri="{FF2B5EF4-FFF2-40B4-BE49-F238E27FC236}">
                  <a16:creationId xmlns:a16="http://schemas.microsoft.com/office/drawing/2014/main" id="{B31B8460-893B-4436-8B16-E4AB02F76B5F}"/>
                </a:ext>
              </a:extLst>
            </p:cNvPr>
            <p:cNvSpPr txBox="1"/>
            <p:nvPr/>
          </p:nvSpPr>
          <p:spPr>
            <a:xfrm>
              <a:off x="2435999" y="1459721"/>
              <a:ext cx="7024587" cy="4524315"/>
            </a:xfrm>
            <a:prstGeom prst="rect">
              <a:avLst/>
            </a:prstGeom>
            <a:noFill/>
          </p:spPr>
          <p:txBody>
            <a:bodyPr wrap="square" rtlCol="0">
              <a:spAutoFit/>
            </a:bodyPr>
            <a:lstStyle/>
            <a:p>
              <a:pPr algn="ctr"/>
              <a:r>
                <a:rPr lang="en-US" sz="14400" dirty="0">
                  <a:solidFill>
                    <a:schemeClr val="bg1"/>
                  </a:solidFill>
                  <a:latin typeface="UTM Futura Extra" panose="02040603050506020204" pitchFamily="18" charset="0"/>
                </a:rPr>
                <a:t>CHÀO</a:t>
              </a:r>
            </a:p>
            <a:p>
              <a:pPr algn="ctr"/>
              <a:r>
                <a:rPr lang="en-US" sz="14400" dirty="0">
                  <a:solidFill>
                    <a:schemeClr val="bg1"/>
                  </a:solidFill>
                  <a:latin typeface="UTM Futura Extra" panose="02040603050506020204" pitchFamily="18" charset="0"/>
                </a:rPr>
                <a:t>TẠM BIỆT</a:t>
              </a:r>
            </a:p>
          </p:txBody>
        </p:sp>
      </p:grpSp>
      <p:pic>
        <p:nvPicPr>
          <p:cNvPr id="10" name="Picture 9">
            <a:extLst>
              <a:ext uri="{FF2B5EF4-FFF2-40B4-BE49-F238E27FC236}">
                <a16:creationId xmlns:a16="http://schemas.microsoft.com/office/drawing/2014/main" id="{3CC24B3A-371E-474A-8C51-5BEFB3FA69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8994" y="335799"/>
            <a:ext cx="4244502" cy="2672710"/>
          </a:xfrm>
          <a:prstGeom prst="rect">
            <a:avLst/>
          </a:prstGeom>
        </p:spPr>
      </p:pic>
      <p:pic>
        <p:nvPicPr>
          <p:cNvPr id="11" name="Picture 10">
            <a:extLst>
              <a:ext uri="{FF2B5EF4-FFF2-40B4-BE49-F238E27FC236}">
                <a16:creationId xmlns:a16="http://schemas.microsoft.com/office/drawing/2014/main" id="{293765FB-6302-4C7F-8F99-E7D7F3C2D6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63940" flipH="1">
            <a:off x="-219290" y="3598523"/>
            <a:ext cx="3112121" cy="1959664"/>
          </a:xfrm>
          <a:prstGeom prst="rect">
            <a:avLst/>
          </a:prstGeom>
        </p:spPr>
      </p:pic>
      <p:sp>
        <p:nvSpPr>
          <p:cNvPr id="12" name="01. Our Packages…">
            <a:extLst>
              <a:ext uri="{FF2B5EF4-FFF2-40B4-BE49-F238E27FC236}">
                <a16:creationId xmlns:a16="http://schemas.microsoft.com/office/drawing/2014/main" id="{EF2C4AA9-BCEA-41AE-8909-9E18CB8641BC}"/>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chemeClr val="bg1">
                    <a:lumMod val="75000"/>
                  </a:schemeClr>
                </a:solidFill>
                <a:latin typeface="UTM Scriptina KT" panose="02000500000000000000" pitchFamily="2" charset="0"/>
                <a:ea typeface="Roboto Condensed"/>
                <a:cs typeface="Roboto Condensed Regular" charset="0"/>
                <a:sym typeface="Roboto Condensed"/>
              </a:rPr>
              <a:t>Ktuts</a:t>
            </a:r>
            <a:endParaRPr sz="2500" kern="0" dirty="0">
              <a:solidFill>
                <a:schemeClr val="bg1">
                  <a:lumMod val="75000"/>
                </a:schemeClr>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extLst>
      <p:ext uri="{BB962C8B-B14F-4D97-AF65-F5344CB8AC3E}">
        <p14:creationId xmlns:p14="http://schemas.microsoft.com/office/powerpoint/2010/main" val="4121660110"/>
      </p:ext>
    </p:extLst>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2" presetClass="entr" presetSubtype="2"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1+#ppt_w/2"/>
                                          </p:val>
                                        </p:tav>
                                        <p:tav tm="100000">
                                          <p:val>
                                            <p:strVal val="#ppt_x"/>
                                          </p:val>
                                        </p:tav>
                                      </p:tavLst>
                                    </p:anim>
                                    <p:anim calcmode="lin" valueType="num">
                                      <p:cBhvr additive="base">
                                        <p:cTn id="23"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92"/>
            <a:ext cx="12192000" cy="6907895"/>
          </a:xfrm>
          <a:prstGeom prst="rect">
            <a:avLst/>
          </a:prstGeom>
        </p:spPr>
      </p:pic>
      <p:sp>
        <p:nvSpPr>
          <p:cNvPr id="7" name="矩形: 圆角 6"/>
          <p:cNvSpPr/>
          <p:nvPr/>
        </p:nvSpPr>
        <p:spPr>
          <a:xfrm>
            <a:off x="348909" y="366486"/>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TextBox 23">
            <a:extLst>
              <a:ext uri="{FF2B5EF4-FFF2-40B4-BE49-F238E27FC236}">
                <a16:creationId xmlns:a16="http://schemas.microsoft.com/office/drawing/2014/main" id="{7B9EC22C-99B7-4819-BDC4-009F57482CE6}"/>
              </a:ext>
            </a:extLst>
          </p:cNvPr>
          <p:cNvSpPr txBox="1"/>
          <p:nvPr/>
        </p:nvSpPr>
        <p:spPr>
          <a:xfrm>
            <a:off x="746289" y="938696"/>
            <a:ext cx="10697852" cy="4955203"/>
          </a:xfrm>
          <a:prstGeom prst="rect">
            <a:avLst/>
          </a:prstGeom>
          <a:noFill/>
        </p:spPr>
        <p:txBody>
          <a:bodyPr wrap="square">
            <a:spAutoFit/>
          </a:bodyPr>
          <a:lstStyle/>
          <a:p>
            <a:pPr algn="ctr"/>
            <a:r>
              <a:rPr lang="en-US" sz="2800" b="1" i="0" dirty="0">
                <a:solidFill>
                  <a:srgbClr val="002060"/>
                </a:solidFill>
                <a:effectLst/>
                <a:latin typeface="UTM Avo" panose="02040603050506020204" pitchFamily="18" charset="0"/>
              </a:rPr>
              <a:t>CON CHUỒN </a:t>
            </a:r>
            <a:r>
              <a:rPr lang="en-US" sz="2800" b="1" i="0" dirty="0" err="1">
                <a:solidFill>
                  <a:srgbClr val="002060"/>
                </a:solidFill>
                <a:effectLst/>
                <a:latin typeface="UTM Avo" panose="02040603050506020204" pitchFamily="18" charset="0"/>
              </a:rPr>
              <a:t>CHUỒN</a:t>
            </a:r>
            <a:r>
              <a:rPr lang="en-US" sz="2800" b="1" i="0" dirty="0">
                <a:solidFill>
                  <a:srgbClr val="002060"/>
                </a:solidFill>
                <a:effectLst/>
                <a:latin typeface="UTM Avo" panose="02040603050506020204" pitchFamily="18" charset="0"/>
              </a:rPr>
              <a:t> NƯỚC</a:t>
            </a:r>
          </a:p>
          <a:p>
            <a:pPr algn="just"/>
            <a:r>
              <a:rPr lang="en-US" sz="2000" b="0" i="0" dirty="0">
                <a:solidFill>
                  <a:srgbClr val="002060"/>
                </a:solidFill>
                <a:effectLst/>
                <a:latin typeface="UTM Avo" panose="02040603050506020204" pitchFamily="18" charset="0"/>
              </a:rPr>
              <a:t>	</a:t>
            </a:r>
            <a:r>
              <a:rPr lang="vi-VN" sz="2200" b="0" i="0" dirty="0">
                <a:solidFill>
                  <a:srgbClr val="002060"/>
                </a:solidFill>
                <a:effectLst/>
                <a:latin typeface="UTM Avo" panose="02040603050506020204" pitchFamily="18" charset="0"/>
              </a:rPr>
              <a:t>Ôi chao! Chú chuồn chuồn nước mới đẹp làm sao! Màu vàng trên lưng chú lấp lánh. Bốn cái cánh mỏng như giấy bóng. Cái đầu tròn và hai con mắt long lanh như thủy tinh. Thân hình chú nhỏ và thon vàng như màu vàng của nắng mùa thu. Chú đậu trên một cành lộc vừng ngả dài trên mặt hồ. Bốn cánh khẽ rung rung như đang còn phân vân.</a:t>
            </a:r>
            <a:endParaRPr lang="en-US" sz="2200" b="0" i="0" dirty="0">
              <a:solidFill>
                <a:srgbClr val="002060"/>
              </a:solidFill>
              <a:effectLst/>
              <a:latin typeface="UTM Avo" panose="02040603050506020204" pitchFamily="18" charset="0"/>
            </a:endParaRPr>
          </a:p>
          <a:p>
            <a:pPr algn="just"/>
            <a:r>
              <a:rPr lang="en-US" sz="2200" dirty="0">
                <a:solidFill>
                  <a:srgbClr val="002060"/>
                </a:solidFill>
                <a:latin typeface="UTM Avo" panose="02040603050506020204" pitchFamily="18" charset="0"/>
              </a:rPr>
              <a:t>	</a:t>
            </a:r>
            <a:r>
              <a:rPr lang="vi-VN" sz="2200" b="0" i="0" dirty="0">
                <a:solidFill>
                  <a:srgbClr val="002060"/>
                </a:solidFill>
                <a:effectLst/>
                <a:latin typeface="UTM Avo" panose="02040603050506020204" pitchFamily="18" charset="0"/>
              </a:rPr>
              <a:t>Rồi đột nhiên, chú chuồn chuồn nước tung cánh bay vọt lên. Cái bóng chú nhỏ xíu lướt nhanh trên mặt hồ. Mặt hồ trải rộng mênh mông và lặng sóng. Chú bay lên cao hơn và xa hơn. Dưới tầm cánh chú bây giờ là lũy tre xanh rì rào trong gió, là bờ ao với những khóm khoai nước rung rinh. Rồi những cảnh tuyệt đẹp của đất nước hiện ra: cánh đồng với những đàn trâu thung thăng gặm cỏ; dòng sông với những đoàn thuyền ngược xuôi. Còn trên tầng cao là đàn cò đang bay, là trời xanh trong và cao vút.</a:t>
            </a:r>
          </a:p>
          <a:p>
            <a:pPr algn="r"/>
            <a:r>
              <a:rPr lang="vi-VN" sz="2400" b="1" i="0" dirty="0">
                <a:solidFill>
                  <a:srgbClr val="002060"/>
                </a:solidFill>
                <a:effectLst/>
                <a:latin typeface="UTM Avo" panose="02040603050506020204" pitchFamily="18" charset="0"/>
              </a:rPr>
              <a:t>NGUYỄN THẾ HỘI</a:t>
            </a:r>
            <a:endParaRPr lang="vi-VN" sz="2400" b="1" i="0" dirty="0">
              <a:solidFill>
                <a:srgbClr val="002060"/>
              </a:solidFill>
              <a:effectLst/>
              <a:latin typeface="Tahoma" panose="020B0604030504040204" pitchFamily="34" charset="0"/>
            </a:endParaRPr>
          </a:p>
        </p:txBody>
      </p:sp>
      <p:pic>
        <p:nvPicPr>
          <p:cNvPr id="10" name="Picture 9">
            <a:extLst>
              <a:ext uri="{FF2B5EF4-FFF2-40B4-BE49-F238E27FC236}">
                <a16:creationId xmlns:a16="http://schemas.microsoft.com/office/drawing/2014/main" id="{ADA215E2-BA39-4D57-B5B7-C7551FCE83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7" t="17619" r="10229" b="19449"/>
          <a:stretch/>
        </p:blipFill>
        <p:spPr>
          <a:xfrm rot="6447883">
            <a:off x="-61754" y="161096"/>
            <a:ext cx="1884236" cy="1774987"/>
          </a:xfrm>
          <a:prstGeom prst="rect">
            <a:avLst/>
          </a:prstGeom>
        </p:spPr>
      </p:pic>
      <p:pic>
        <p:nvPicPr>
          <p:cNvPr id="29" name="Picture 28">
            <a:extLst>
              <a:ext uri="{FF2B5EF4-FFF2-40B4-BE49-F238E27FC236}">
                <a16:creationId xmlns:a16="http://schemas.microsoft.com/office/drawing/2014/main" id="{1E4E2611-6B50-475F-8599-3B28986304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967" t="17619" r="10229" b="19449"/>
          <a:stretch/>
        </p:blipFill>
        <p:spPr>
          <a:xfrm rot="16200000">
            <a:off x="10473988" y="425272"/>
            <a:ext cx="999118" cy="941189"/>
          </a:xfrm>
          <a:prstGeom prst="rect">
            <a:avLst/>
          </a:prstGeom>
        </p:spPr>
      </p:pic>
      <p:pic>
        <p:nvPicPr>
          <p:cNvPr id="32" name="Picture 31">
            <a:extLst>
              <a:ext uri="{FF2B5EF4-FFF2-40B4-BE49-F238E27FC236}">
                <a16:creationId xmlns:a16="http://schemas.microsoft.com/office/drawing/2014/main" id="{466B4076-A6E4-4ABF-8CB3-70EACC923A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967" t="17619" r="10229" b="19449"/>
          <a:stretch/>
        </p:blipFill>
        <p:spPr>
          <a:xfrm rot="19224236">
            <a:off x="11310731" y="548891"/>
            <a:ext cx="559731" cy="527278"/>
          </a:xfrm>
          <a:prstGeom prst="rect">
            <a:avLst/>
          </a:prstGeom>
        </p:spPr>
      </p:pic>
      <p:grpSp>
        <p:nvGrpSpPr>
          <p:cNvPr id="22" name="Group 21">
            <a:extLst>
              <a:ext uri="{FF2B5EF4-FFF2-40B4-BE49-F238E27FC236}">
                <a16:creationId xmlns:a16="http://schemas.microsoft.com/office/drawing/2014/main" id="{83A84168-68C5-4A57-A3F4-1DF073EB5FBB}"/>
              </a:ext>
            </a:extLst>
          </p:cNvPr>
          <p:cNvGrpSpPr/>
          <p:nvPr/>
        </p:nvGrpSpPr>
        <p:grpSpPr>
          <a:xfrm>
            <a:off x="-318905" y="5425785"/>
            <a:ext cx="12828240" cy="1492747"/>
            <a:chOff x="5653" y="5425785"/>
            <a:chExt cx="12828240" cy="1492747"/>
          </a:xfrm>
        </p:grpSpPr>
        <p:pic>
          <p:nvPicPr>
            <p:cNvPr id="16" name="Picture 15">
              <a:extLst>
                <a:ext uri="{FF2B5EF4-FFF2-40B4-BE49-F238E27FC236}">
                  <a16:creationId xmlns:a16="http://schemas.microsoft.com/office/drawing/2014/main" id="{A0A5FC80-01B0-4126-91B9-ED4638D8F0F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5653" y="5428222"/>
              <a:ext cx="5138394" cy="1490310"/>
            </a:xfrm>
            <a:prstGeom prst="rect">
              <a:avLst/>
            </a:prstGeom>
          </p:spPr>
        </p:pic>
        <p:pic>
          <p:nvPicPr>
            <p:cNvPr id="36" name="Picture 35">
              <a:extLst>
                <a:ext uri="{FF2B5EF4-FFF2-40B4-BE49-F238E27FC236}">
                  <a16:creationId xmlns:a16="http://schemas.microsoft.com/office/drawing/2014/main" id="{22ABAE0C-FA04-4FE5-B18C-AD32C10C7AD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3708047" y="5425785"/>
              <a:ext cx="5138394" cy="1490310"/>
            </a:xfrm>
            <a:prstGeom prst="rect">
              <a:avLst/>
            </a:prstGeom>
          </p:spPr>
        </p:pic>
        <p:pic>
          <p:nvPicPr>
            <p:cNvPr id="37" name="Picture 36">
              <a:extLst>
                <a:ext uri="{FF2B5EF4-FFF2-40B4-BE49-F238E27FC236}">
                  <a16:creationId xmlns:a16="http://schemas.microsoft.com/office/drawing/2014/main" id="{77B30A13-F1D1-4338-B501-5D15BD20C1C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flipH="1">
              <a:off x="7695499" y="5425785"/>
              <a:ext cx="5138394" cy="1490310"/>
            </a:xfrm>
            <a:prstGeom prst="rect">
              <a:avLst/>
            </a:prstGeom>
          </p:spPr>
        </p:pic>
      </p:grpSp>
      <p:sp>
        <p:nvSpPr>
          <p:cNvPr id="13"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par>
                                <p:cTn id="19" presetID="2" presetClass="entr" presetSubtype="2"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4"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形 7"/>
          <p:cNvPicPr>
            <a:picLocks noChangeAspect="1"/>
          </p:cNvPicPr>
          <p:nvPr/>
        </p:nvPicPr>
        <p:blipFill>
          <a:blip r:embed="rId3"/>
          <a:stretch>
            <a:fillRect/>
          </a:stretch>
        </p:blipFill>
        <p:spPr>
          <a:xfrm>
            <a:off x="2395425" y="1333207"/>
            <a:ext cx="7401152" cy="4173582"/>
          </a:xfrm>
          <a:prstGeom prst="rect">
            <a:avLst/>
          </a:prstGeom>
          <a:effectLst>
            <a:outerShdw blurRad="50800" dist="38100" dir="18900000" algn="bl" rotWithShape="0">
              <a:prstClr val="black">
                <a:alpha val="40000"/>
              </a:prstClr>
            </a:outerShdw>
          </a:effectLst>
        </p:spPr>
      </p:pic>
      <p:grpSp>
        <p:nvGrpSpPr>
          <p:cNvPr id="2" name="Group 1">
            <a:extLst>
              <a:ext uri="{FF2B5EF4-FFF2-40B4-BE49-F238E27FC236}">
                <a16:creationId xmlns:a16="http://schemas.microsoft.com/office/drawing/2014/main" id="{FC8D128B-AFD6-4F94-A700-5687E8394E84}"/>
              </a:ext>
            </a:extLst>
          </p:cNvPr>
          <p:cNvGrpSpPr/>
          <p:nvPr/>
        </p:nvGrpSpPr>
        <p:grpSpPr>
          <a:xfrm>
            <a:off x="2648726" y="1567413"/>
            <a:ext cx="6722025" cy="3711759"/>
            <a:chOff x="2648725" y="1576415"/>
            <a:chExt cx="6722025" cy="3711759"/>
          </a:xfrm>
        </p:grpSpPr>
        <p:sp>
          <p:nvSpPr>
            <p:cNvPr id="7" name="TextBox 6">
              <a:extLst>
                <a:ext uri="{FF2B5EF4-FFF2-40B4-BE49-F238E27FC236}">
                  <a16:creationId xmlns:a16="http://schemas.microsoft.com/office/drawing/2014/main" id="{B7E69328-2888-4316-BCBD-2B7F216E04E9}"/>
                </a:ext>
              </a:extLst>
            </p:cNvPr>
            <p:cNvSpPr txBox="1"/>
            <p:nvPr/>
          </p:nvSpPr>
          <p:spPr>
            <a:xfrm>
              <a:off x="2771987" y="1656411"/>
              <a:ext cx="6598763" cy="3631763"/>
            </a:xfrm>
            <a:prstGeom prst="rect">
              <a:avLst/>
            </a:prstGeom>
            <a:noFill/>
          </p:spPr>
          <p:txBody>
            <a:bodyPr wrap="square" rtlCol="0">
              <a:spAutoFit/>
            </a:bodyPr>
            <a:lstStyle/>
            <a:p>
              <a:r>
                <a:rPr lang="en-US" sz="11500" dirty="0">
                  <a:solidFill>
                    <a:srgbClr val="456A73"/>
                  </a:solidFill>
                  <a:latin typeface="UTM Futura Extra" panose="02040603050506020204" pitchFamily="18" charset="0"/>
                </a:rPr>
                <a:t>CHIA</a:t>
              </a:r>
            </a:p>
            <a:p>
              <a:r>
                <a:rPr lang="en-US" sz="11500" dirty="0">
                  <a:solidFill>
                    <a:srgbClr val="456A73"/>
                  </a:solidFill>
                  <a:latin typeface="UTM Futura Extra" panose="02040603050506020204" pitchFamily="18" charset="0"/>
                </a:rPr>
                <a:t>ĐOẠN</a:t>
              </a:r>
            </a:p>
          </p:txBody>
        </p:sp>
        <p:sp>
          <p:nvSpPr>
            <p:cNvPr id="10" name="TextBox 9">
              <a:extLst>
                <a:ext uri="{FF2B5EF4-FFF2-40B4-BE49-F238E27FC236}">
                  <a16:creationId xmlns:a16="http://schemas.microsoft.com/office/drawing/2014/main" id="{FAF0DF48-6043-46B8-AAE2-55EC85920A50}"/>
                </a:ext>
              </a:extLst>
            </p:cNvPr>
            <p:cNvSpPr txBox="1"/>
            <p:nvPr/>
          </p:nvSpPr>
          <p:spPr>
            <a:xfrm>
              <a:off x="2648725" y="1576415"/>
              <a:ext cx="6598763" cy="3631763"/>
            </a:xfrm>
            <a:prstGeom prst="rect">
              <a:avLst/>
            </a:prstGeom>
            <a:noFill/>
          </p:spPr>
          <p:txBody>
            <a:bodyPr wrap="square" rtlCol="0">
              <a:spAutoFit/>
            </a:bodyPr>
            <a:lstStyle/>
            <a:p>
              <a:r>
                <a:rPr lang="en-US" sz="11500" dirty="0">
                  <a:solidFill>
                    <a:srgbClr val="8AC8C7"/>
                  </a:solidFill>
                  <a:latin typeface="UTM Futura Extra" panose="02040603050506020204" pitchFamily="18" charset="0"/>
                </a:rPr>
                <a:t>CHIA</a:t>
              </a:r>
            </a:p>
            <a:p>
              <a:r>
                <a:rPr lang="en-US" sz="11500" dirty="0">
                  <a:solidFill>
                    <a:srgbClr val="8AC8C7"/>
                  </a:solidFill>
                  <a:latin typeface="UTM Futura Extra" panose="02040603050506020204" pitchFamily="18" charset="0"/>
                </a:rPr>
                <a:t>ĐOẠN</a:t>
              </a:r>
            </a:p>
          </p:txBody>
        </p:sp>
      </p:grpSp>
      <p:pic>
        <p:nvPicPr>
          <p:cNvPr id="11" name="Picture 10">
            <a:extLst>
              <a:ext uri="{FF2B5EF4-FFF2-40B4-BE49-F238E27FC236}">
                <a16:creationId xmlns:a16="http://schemas.microsoft.com/office/drawing/2014/main" id="{928B581A-66BB-4BBE-9CB6-649DA83541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880852" flipH="1" flipV="1">
            <a:off x="6935851" y="1072480"/>
            <a:ext cx="2731684" cy="2863862"/>
          </a:xfrm>
          <a:prstGeom prst="rect">
            <a:avLst/>
          </a:prstGeom>
        </p:spPr>
      </p:pic>
    </p:spTree>
    <p:extLst>
      <p:ext uri="{BB962C8B-B14F-4D97-AF65-F5344CB8AC3E}">
        <p14:creationId xmlns:p14="http://schemas.microsoft.com/office/powerpoint/2010/main" val="2385480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92"/>
            <a:ext cx="12192000" cy="6907895"/>
          </a:xfrm>
          <a:prstGeom prst="rect">
            <a:avLst/>
          </a:prstGeom>
        </p:spPr>
      </p:pic>
      <p:sp>
        <p:nvSpPr>
          <p:cNvPr id="7" name="矩形: 圆角 6"/>
          <p:cNvSpPr/>
          <p:nvPr/>
        </p:nvSpPr>
        <p:spPr>
          <a:xfrm>
            <a:off x="348909" y="366486"/>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0" name="Picture 9">
            <a:extLst>
              <a:ext uri="{FF2B5EF4-FFF2-40B4-BE49-F238E27FC236}">
                <a16:creationId xmlns:a16="http://schemas.microsoft.com/office/drawing/2014/main" id="{ADA215E2-BA39-4D57-B5B7-C7551FCE83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7" t="17619" r="10229" b="19449"/>
          <a:stretch/>
        </p:blipFill>
        <p:spPr>
          <a:xfrm rot="6447883">
            <a:off x="-61754" y="161096"/>
            <a:ext cx="1884236" cy="1774987"/>
          </a:xfrm>
          <a:prstGeom prst="rect">
            <a:avLst/>
          </a:prstGeom>
        </p:spPr>
      </p:pic>
      <p:pic>
        <p:nvPicPr>
          <p:cNvPr id="29" name="Picture 28">
            <a:extLst>
              <a:ext uri="{FF2B5EF4-FFF2-40B4-BE49-F238E27FC236}">
                <a16:creationId xmlns:a16="http://schemas.microsoft.com/office/drawing/2014/main" id="{1E4E2611-6B50-475F-8599-3B28986304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967" t="17619" r="10229" b="19449"/>
          <a:stretch/>
        </p:blipFill>
        <p:spPr>
          <a:xfrm rot="16200000">
            <a:off x="10473988" y="425272"/>
            <a:ext cx="999118" cy="941189"/>
          </a:xfrm>
          <a:prstGeom prst="rect">
            <a:avLst/>
          </a:prstGeom>
        </p:spPr>
      </p:pic>
      <p:pic>
        <p:nvPicPr>
          <p:cNvPr id="32" name="Picture 31">
            <a:extLst>
              <a:ext uri="{FF2B5EF4-FFF2-40B4-BE49-F238E27FC236}">
                <a16:creationId xmlns:a16="http://schemas.microsoft.com/office/drawing/2014/main" id="{466B4076-A6E4-4ABF-8CB3-70EACC923A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967" t="17619" r="10229" b="19449"/>
          <a:stretch/>
        </p:blipFill>
        <p:spPr>
          <a:xfrm rot="19224236">
            <a:off x="11310731" y="548891"/>
            <a:ext cx="559731" cy="527278"/>
          </a:xfrm>
          <a:prstGeom prst="rect">
            <a:avLst/>
          </a:prstGeom>
        </p:spPr>
      </p:pic>
      <p:grpSp>
        <p:nvGrpSpPr>
          <p:cNvPr id="22" name="Group 21">
            <a:extLst>
              <a:ext uri="{FF2B5EF4-FFF2-40B4-BE49-F238E27FC236}">
                <a16:creationId xmlns:a16="http://schemas.microsoft.com/office/drawing/2014/main" id="{83A84168-68C5-4A57-A3F4-1DF073EB5FBB}"/>
              </a:ext>
            </a:extLst>
          </p:cNvPr>
          <p:cNvGrpSpPr/>
          <p:nvPr/>
        </p:nvGrpSpPr>
        <p:grpSpPr>
          <a:xfrm>
            <a:off x="-318905" y="5425785"/>
            <a:ext cx="12828240" cy="1492747"/>
            <a:chOff x="5653" y="5425785"/>
            <a:chExt cx="12828240" cy="1492747"/>
          </a:xfrm>
        </p:grpSpPr>
        <p:pic>
          <p:nvPicPr>
            <p:cNvPr id="16" name="Picture 15">
              <a:extLst>
                <a:ext uri="{FF2B5EF4-FFF2-40B4-BE49-F238E27FC236}">
                  <a16:creationId xmlns:a16="http://schemas.microsoft.com/office/drawing/2014/main" id="{A0A5FC80-01B0-4126-91B9-ED4638D8F0F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5653" y="5428222"/>
              <a:ext cx="5138394" cy="1490310"/>
            </a:xfrm>
            <a:prstGeom prst="rect">
              <a:avLst/>
            </a:prstGeom>
          </p:spPr>
        </p:pic>
        <p:pic>
          <p:nvPicPr>
            <p:cNvPr id="36" name="Picture 35">
              <a:extLst>
                <a:ext uri="{FF2B5EF4-FFF2-40B4-BE49-F238E27FC236}">
                  <a16:creationId xmlns:a16="http://schemas.microsoft.com/office/drawing/2014/main" id="{22ABAE0C-FA04-4FE5-B18C-AD32C10C7AD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3708047" y="5425785"/>
              <a:ext cx="5138394" cy="1490310"/>
            </a:xfrm>
            <a:prstGeom prst="rect">
              <a:avLst/>
            </a:prstGeom>
          </p:spPr>
        </p:pic>
        <p:pic>
          <p:nvPicPr>
            <p:cNvPr id="37" name="Picture 36">
              <a:extLst>
                <a:ext uri="{FF2B5EF4-FFF2-40B4-BE49-F238E27FC236}">
                  <a16:creationId xmlns:a16="http://schemas.microsoft.com/office/drawing/2014/main" id="{77B30A13-F1D1-4338-B501-5D15BD20C1C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flipH="1">
              <a:off x="7695499" y="5425785"/>
              <a:ext cx="5138394" cy="1490310"/>
            </a:xfrm>
            <a:prstGeom prst="rect">
              <a:avLst/>
            </a:prstGeom>
          </p:spPr>
        </p:pic>
      </p:grpSp>
      <p:sp>
        <p:nvSpPr>
          <p:cNvPr id="2" name="Rectangle 1">
            <a:extLst>
              <a:ext uri="{FF2B5EF4-FFF2-40B4-BE49-F238E27FC236}">
                <a16:creationId xmlns:a16="http://schemas.microsoft.com/office/drawing/2014/main" id="{7A8922AC-8D1F-4220-ACB3-AA800C95BA01}"/>
              </a:ext>
            </a:extLst>
          </p:cNvPr>
          <p:cNvSpPr/>
          <p:nvPr/>
        </p:nvSpPr>
        <p:spPr>
          <a:xfrm>
            <a:off x="774570" y="1395426"/>
            <a:ext cx="10697852" cy="1687139"/>
          </a:xfrm>
          <a:prstGeom prst="rect">
            <a:avLst/>
          </a:prstGeom>
          <a:solidFill>
            <a:srgbClr val="FDD3D7">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CD10B78-3C26-4EAD-A6F9-2AB997E2531B}"/>
              </a:ext>
            </a:extLst>
          </p:cNvPr>
          <p:cNvSpPr/>
          <p:nvPr/>
        </p:nvSpPr>
        <p:spPr>
          <a:xfrm>
            <a:off x="768846" y="3149371"/>
            <a:ext cx="10697852" cy="2255123"/>
          </a:xfrm>
          <a:prstGeom prst="rect">
            <a:avLst/>
          </a:prstGeom>
          <a:solidFill>
            <a:srgbClr val="8AC8C7">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B9EC22C-99B7-4819-BDC4-009F57482CE6}"/>
              </a:ext>
            </a:extLst>
          </p:cNvPr>
          <p:cNvSpPr txBox="1"/>
          <p:nvPr/>
        </p:nvSpPr>
        <p:spPr>
          <a:xfrm>
            <a:off x="746289" y="938696"/>
            <a:ext cx="10697852" cy="4955203"/>
          </a:xfrm>
          <a:prstGeom prst="rect">
            <a:avLst/>
          </a:prstGeom>
          <a:noFill/>
        </p:spPr>
        <p:txBody>
          <a:bodyPr wrap="square">
            <a:spAutoFit/>
          </a:bodyPr>
          <a:lstStyle/>
          <a:p>
            <a:pPr algn="ctr"/>
            <a:r>
              <a:rPr lang="en-US" sz="2800" b="1" i="0" dirty="0">
                <a:solidFill>
                  <a:srgbClr val="002060"/>
                </a:solidFill>
                <a:effectLst/>
                <a:latin typeface="UTM Avo" panose="02040603050506020204" pitchFamily="18" charset="0"/>
              </a:rPr>
              <a:t>CON CHUỒN </a:t>
            </a:r>
            <a:r>
              <a:rPr lang="en-US" sz="2800" b="1" i="0" dirty="0" err="1">
                <a:solidFill>
                  <a:srgbClr val="002060"/>
                </a:solidFill>
                <a:effectLst/>
                <a:latin typeface="UTM Avo" panose="02040603050506020204" pitchFamily="18" charset="0"/>
              </a:rPr>
              <a:t>CHUỒN</a:t>
            </a:r>
            <a:r>
              <a:rPr lang="en-US" sz="2800" b="1" i="0" dirty="0">
                <a:solidFill>
                  <a:srgbClr val="002060"/>
                </a:solidFill>
                <a:effectLst/>
                <a:latin typeface="UTM Avo" panose="02040603050506020204" pitchFamily="18" charset="0"/>
              </a:rPr>
              <a:t> NƯỚC</a:t>
            </a:r>
          </a:p>
          <a:p>
            <a:pPr algn="just"/>
            <a:r>
              <a:rPr lang="en-US" sz="2000" b="0" i="0" dirty="0">
                <a:solidFill>
                  <a:srgbClr val="002060"/>
                </a:solidFill>
                <a:effectLst/>
                <a:latin typeface="UTM Avo" panose="02040603050506020204" pitchFamily="18" charset="0"/>
              </a:rPr>
              <a:t>	</a:t>
            </a:r>
            <a:r>
              <a:rPr lang="vi-VN" sz="2200" b="0" i="0" dirty="0">
                <a:solidFill>
                  <a:srgbClr val="002060"/>
                </a:solidFill>
                <a:effectLst/>
                <a:latin typeface="UTM Avo" panose="02040603050506020204" pitchFamily="18" charset="0"/>
              </a:rPr>
              <a:t>Ôi chao! Chú chuồn chuồn nước mới đẹp làm sao! Màu vàng trên lưng chú lấp lánh. Bốn cái cánh mỏng như giấy bóng. Cái đầu tròn và hai con mắt long lanh như thủy tinh. Thân hình chú nhỏ và thon vàng như màu vàng của nắng mùa thu. Chú đậu trên một cành lộc vừng ngả dài trên mặt hồ. Bốn cánh khẽ rung rung như đang còn phân vân.</a:t>
            </a:r>
            <a:endParaRPr lang="en-US" sz="2200" b="0" i="0" dirty="0">
              <a:solidFill>
                <a:srgbClr val="002060"/>
              </a:solidFill>
              <a:effectLst/>
              <a:latin typeface="UTM Avo" panose="02040603050506020204" pitchFamily="18" charset="0"/>
            </a:endParaRPr>
          </a:p>
          <a:p>
            <a:pPr algn="just"/>
            <a:r>
              <a:rPr lang="en-US" sz="2200" dirty="0">
                <a:solidFill>
                  <a:srgbClr val="002060"/>
                </a:solidFill>
                <a:latin typeface="UTM Avo" panose="02040603050506020204" pitchFamily="18" charset="0"/>
              </a:rPr>
              <a:t>	</a:t>
            </a:r>
            <a:r>
              <a:rPr lang="vi-VN" sz="2200" b="0" i="0" dirty="0">
                <a:solidFill>
                  <a:srgbClr val="002060"/>
                </a:solidFill>
                <a:effectLst/>
                <a:latin typeface="UTM Avo" panose="02040603050506020204" pitchFamily="18" charset="0"/>
              </a:rPr>
              <a:t>Rồi đột nhiên, chú chuồn chuồn nước tung cánh bay vọt lên. Cái bóng chú nhỏ xíu lướt nhanh trên mặt hồ. Mặt hồ trải rộng mênh mông và lặng sóng. Chú bay lên cao hơn và xa hơn. Dưới tầm cánh chú bây giờ là lũy tre xanh rì rào trong gió, là bờ ao với những khóm khoai nước rung rinh. Rồi những cảnh tuyệt đẹp của đất nước hiện ra: cánh đồng với những đàn trâu thung thăng gặm cỏ; dòng sông với những đoàn thuyền ngược xuôi. Còn trên tầng cao là đàn cò đang bay, là trời xanh trong và cao vút.</a:t>
            </a:r>
          </a:p>
          <a:p>
            <a:pPr algn="r"/>
            <a:r>
              <a:rPr lang="vi-VN" sz="2400" b="1" i="0" dirty="0">
                <a:solidFill>
                  <a:srgbClr val="002060"/>
                </a:solidFill>
                <a:effectLst/>
                <a:latin typeface="UTM Avo" panose="02040603050506020204" pitchFamily="18" charset="0"/>
              </a:rPr>
              <a:t>NGUYỄN THẾ HỘI</a:t>
            </a:r>
            <a:endParaRPr lang="vi-VN" sz="2400" b="1" i="0" dirty="0">
              <a:solidFill>
                <a:srgbClr val="002060"/>
              </a:solidFill>
              <a:effectLst/>
              <a:latin typeface="Tahoma" panose="020B0604030504040204" pitchFamily="34" charset="0"/>
            </a:endParaRPr>
          </a:p>
        </p:txBody>
      </p:sp>
      <p:sp>
        <p:nvSpPr>
          <p:cNvPr id="17"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extLst>
      <p:ext uri="{BB962C8B-B14F-4D97-AF65-F5344CB8AC3E}">
        <p14:creationId xmlns:p14="http://schemas.microsoft.com/office/powerpoint/2010/main" val="1308181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2" presetClass="entr" presetSubtype="2"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1+#ppt_w/2"/>
                                          </p:val>
                                        </p:tav>
                                        <p:tav tm="100000">
                                          <p:val>
                                            <p:strVal val="#ppt_x"/>
                                          </p:val>
                                        </p:tav>
                                      </p:tavLst>
                                    </p:anim>
                                    <p:anim calcmode="lin" valueType="num">
                                      <p:cBhvr additive="base">
                                        <p:cTn id="27"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 grpId="0" animBg="1"/>
      <p:bldP spid="14"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92"/>
            <a:ext cx="12192000" cy="6907895"/>
          </a:xfrm>
          <a:prstGeom prst="rect">
            <a:avLst/>
          </a:prstGeom>
        </p:spPr>
      </p:pic>
      <p:sp>
        <p:nvSpPr>
          <p:cNvPr id="7" name="矩形: 圆角 6"/>
          <p:cNvSpPr/>
          <p:nvPr/>
        </p:nvSpPr>
        <p:spPr>
          <a:xfrm>
            <a:off x="348909" y="366486"/>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TextBox 23">
            <a:extLst>
              <a:ext uri="{FF2B5EF4-FFF2-40B4-BE49-F238E27FC236}">
                <a16:creationId xmlns:a16="http://schemas.microsoft.com/office/drawing/2014/main" id="{7B9EC22C-99B7-4819-BDC4-009F57482CE6}"/>
              </a:ext>
            </a:extLst>
          </p:cNvPr>
          <p:cNvSpPr txBox="1"/>
          <p:nvPr/>
        </p:nvSpPr>
        <p:spPr>
          <a:xfrm>
            <a:off x="746290" y="843075"/>
            <a:ext cx="10697852" cy="830997"/>
          </a:xfrm>
          <a:prstGeom prst="rect">
            <a:avLst/>
          </a:prstGeom>
          <a:noFill/>
        </p:spPr>
        <p:txBody>
          <a:bodyPr wrap="square">
            <a:spAutoFit/>
          </a:bodyPr>
          <a:lstStyle/>
          <a:p>
            <a:pPr algn="ctr"/>
            <a:r>
              <a:rPr lang="en-US" sz="4800" b="1" i="0" dirty="0">
                <a:solidFill>
                  <a:srgbClr val="616161"/>
                </a:solidFill>
                <a:effectLst/>
                <a:latin typeface="UTM Avo" panose="02040603050506020204" pitchFamily="18" charset="0"/>
              </a:rPr>
              <a:t>LUYỆN ĐỌC TỪ KHÓ</a:t>
            </a:r>
          </a:p>
        </p:txBody>
      </p:sp>
      <p:grpSp>
        <p:nvGrpSpPr>
          <p:cNvPr id="22" name="Group 21">
            <a:extLst>
              <a:ext uri="{FF2B5EF4-FFF2-40B4-BE49-F238E27FC236}">
                <a16:creationId xmlns:a16="http://schemas.microsoft.com/office/drawing/2014/main" id="{83A84168-68C5-4A57-A3F4-1DF073EB5FBB}"/>
              </a:ext>
            </a:extLst>
          </p:cNvPr>
          <p:cNvGrpSpPr/>
          <p:nvPr/>
        </p:nvGrpSpPr>
        <p:grpSpPr>
          <a:xfrm>
            <a:off x="-318905" y="5425785"/>
            <a:ext cx="12828240" cy="1492747"/>
            <a:chOff x="5653" y="5425785"/>
            <a:chExt cx="12828240" cy="1492747"/>
          </a:xfrm>
        </p:grpSpPr>
        <p:pic>
          <p:nvPicPr>
            <p:cNvPr id="16" name="Picture 15">
              <a:extLst>
                <a:ext uri="{FF2B5EF4-FFF2-40B4-BE49-F238E27FC236}">
                  <a16:creationId xmlns:a16="http://schemas.microsoft.com/office/drawing/2014/main" id="{A0A5FC80-01B0-4126-91B9-ED4638D8F0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066" b="39931"/>
            <a:stretch/>
          </p:blipFill>
          <p:spPr>
            <a:xfrm>
              <a:off x="5653" y="5428222"/>
              <a:ext cx="5138394" cy="1490310"/>
            </a:xfrm>
            <a:prstGeom prst="rect">
              <a:avLst/>
            </a:prstGeom>
          </p:spPr>
        </p:pic>
        <p:pic>
          <p:nvPicPr>
            <p:cNvPr id="36" name="Picture 35">
              <a:extLst>
                <a:ext uri="{FF2B5EF4-FFF2-40B4-BE49-F238E27FC236}">
                  <a16:creationId xmlns:a16="http://schemas.microsoft.com/office/drawing/2014/main" id="{22ABAE0C-FA04-4FE5-B18C-AD32C10C7A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066" b="39931"/>
            <a:stretch/>
          </p:blipFill>
          <p:spPr>
            <a:xfrm>
              <a:off x="3708047" y="5425785"/>
              <a:ext cx="5138394" cy="1490310"/>
            </a:xfrm>
            <a:prstGeom prst="rect">
              <a:avLst/>
            </a:prstGeom>
          </p:spPr>
        </p:pic>
        <p:pic>
          <p:nvPicPr>
            <p:cNvPr id="37" name="Picture 36">
              <a:extLst>
                <a:ext uri="{FF2B5EF4-FFF2-40B4-BE49-F238E27FC236}">
                  <a16:creationId xmlns:a16="http://schemas.microsoft.com/office/drawing/2014/main" id="{77B30A13-F1D1-4338-B501-5D15BD20C1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066" b="39931"/>
            <a:stretch/>
          </p:blipFill>
          <p:spPr>
            <a:xfrm flipH="1">
              <a:off x="7695499" y="5425785"/>
              <a:ext cx="5138394" cy="1490310"/>
            </a:xfrm>
            <a:prstGeom prst="rect">
              <a:avLst/>
            </a:prstGeom>
          </p:spPr>
        </p:pic>
      </p:grpSp>
      <p:sp>
        <p:nvSpPr>
          <p:cNvPr id="18" name="Text Box 8">
            <a:extLst>
              <a:ext uri="{FF2B5EF4-FFF2-40B4-BE49-F238E27FC236}">
                <a16:creationId xmlns:a16="http://schemas.microsoft.com/office/drawing/2014/main" id="{27E45522-A03E-40B5-94BA-DE727F412646}"/>
              </a:ext>
            </a:extLst>
          </p:cNvPr>
          <p:cNvSpPr txBox="1">
            <a:spLocks noChangeArrowheads="1"/>
          </p:cNvSpPr>
          <p:nvPr/>
        </p:nvSpPr>
        <p:spPr bwMode="auto">
          <a:xfrm>
            <a:off x="2183299" y="1847873"/>
            <a:ext cx="2777670" cy="584775"/>
          </a:xfrm>
          <a:prstGeom prst="rect">
            <a:avLst/>
          </a:prstGeom>
          <a:noFill/>
          <a:ln w="9525" algn="ctr">
            <a:noFill/>
            <a:miter lim="800000"/>
            <a:headEnd/>
            <a:tailEnd/>
          </a:ln>
        </p:spPr>
        <p:txBody>
          <a:bodyPr wrap="square">
            <a:spAutoFit/>
          </a:bodyPr>
          <a:lstStyle/>
          <a:p>
            <a:pPr algn="ctr">
              <a:spcBef>
                <a:spcPct val="50000"/>
              </a:spcBef>
            </a:pPr>
            <a:r>
              <a:rPr lang="en-US" sz="3200" dirty="0" err="1">
                <a:solidFill>
                  <a:srgbClr val="002060"/>
                </a:solidFill>
                <a:latin typeface="UTM Avo" panose="02040603050506020204" pitchFamily="18" charset="0"/>
              </a:rPr>
              <a:t>mênh</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mông</a:t>
            </a:r>
            <a:endParaRPr lang="en-US" sz="3200" dirty="0">
              <a:solidFill>
                <a:srgbClr val="002060"/>
              </a:solidFill>
              <a:latin typeface="UTM Avo" panose="02040603050506020204" pitchFamily="18" charset="0"/>
            </a:endParaRPr>
          </a:p>
        </p:txBody>
      </p:sp>
      <p:sp>
        <p:nvSpPr>
          <p:cNvPr id="19" name="Text Box 9">
            <a:extLst>
              <a:ext uri="{FF2B5EF4-FFF2-40B4-BE49-F238E27FC236}">
                <a16:creationId xmlns:a16="http://schemas.microsoft.com/office/drawing/2014/main" id="{5B6DCB0B-2672-48BE-AC7F-95035E05DBE2}"/>
              </a:ext>
            </a:extLst>
          </p:cNvPr>
          <p:cNvSpPr txBox="1">
            <a:spLocks noChangeArrowheads="1"/>
          </p:cNvSpPr>
          <p:nvPr/>
        </p:nvSpPr>
        <p:spPr bwMode="auto">
          <a:xfrm>
            <a:off x="1926772" y="3291878"/>
            <a:ext cx="1828800" cy="584775"/>
          </a:xfrm>
          <a:prstGeom prst="rect">
            <a:avLst/>
          </a:prstGeom>
          <a:noFill/>
          <a:ln w="9525" algn="ctr">
            <a:noFill/>
            <a:miter lim="800000"/>
            <a:headEnd/>
            <a:tailEnd/>
          </a:ln>
        </p:spPr>
        <p:txBody>
          <a:bodyPr wrap="square">
            <a:spAutoFit/>
          </a:bodyPr>
          <a:lstStyle/>
          <a:p>
            <a:pPr algn="ctr">
              <a:spcBef>
                <a:spcPct val="50000"/>
              </a:spcBef>
            </a:pP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luỹ</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tre</a:t>
            </a:r>
            <a:endParaRPr lang="en-US" sz="3200" dirty="0">
              <a:solidFill>
                <a:srgbClr val="002060"/>
              </a:solidFill>
              <a:latin typeface="UTM Avo" panose="02040603050506020204" pitchFamily="18" charset="0"/>
            </a:endParaRPr>
          </a:p>
        </p:txBody>
      </p:sp>
      <p:sp>
        <p:nvSpPr>
          <p:cNvPr id="20" name="Text Box 26">
            <a:extLst>
              <a:ext uri="{FF2B5EF4-FFF2-40B4-BE49-F238E27FC236}">
                <a16:creationId xmlns:a16="http://schemas.microsoft.com/office/drawing/2014/main" id="{12AB9F27-F1A5-4F74-A0E9-71E7BC14AA33}"/>
              </a:ext>
            </a:extLst>
          </p:cNvPr>
          <p:cNvSpPr txBox="1">
            <a:spLocks noChangeArrowheads="1"/>
          </p:cNvSpPr>
          <p:nvPr/>
        </p:nvSpPr>
        <p:spPr bwMode="auto">
          <a:xfrm>
            <a:off x="7117325" y="3228659"/>
            <a:ext cx="2536353" cy="584775"/>
          </a:xfrm>
          <a:prstGeom prst="rect">
            <a:avLst/>
          </a:prstGeom>
          <a:noFill/>
          <a:ln w="9525" algn="ctr">
            <a:noFill/>
            <a:miter lim="800000"/>
            <a:headEnd/>
            <a:tailEnd/>
          </a:ln>
        </p:spPr>
        <p:txBody>
          <a:bodyPr wrap="square">
            <a:spAutoFit/>
          </a:bodyPr>
          <a:lstStyle/>
          <a:p>
            <a:pPr algn="ctr">
              <a:spcBef>
                <a:spcPct val="50000"/>
              </a:spcBef>
              <a:buSzPct val="70000"/>
              <a:buFont typeface="Wingdings" pitchFamily="2" charset="2"/>
              <a:buNone/>
            </a:pPr>
            <a:r>
              <a:rPr lang="en-US" sz="3200" dirty="0" err="1">
                <a:solidFill>
                  <a:srgbClr val="002060"/>
                </a:solidFill>
                <a:latin typeface="UTM Avo" panose="02040603050506020204" pitchFamily="18" charset="0"/>
              </a:rPr>
              <a:t>phân</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vân</a:t>
            </a:r>
            <a:r>
              <a:rPr lang="en-US" sz="3200" dirty="0">
                <a:solidFill>
                  <a:srgbClr val="002060"/>
                </a:solidFill>
                <a:latin typeface="UTM Avo" panose="02040603050506020204" pitchFamily="18" charset="0"/>
              </a:rPr>
              <a:t> </a:t>
            </a:r>
          </a:p>
        </p:txBody>
      </p:sp>
      <p:sp>
        <p:nvSpPr>
          <p:cNvPr id="21" name="Text Box 28">
            <a:extLst>
              <a:ext uri="{FF2B5EF4-FFF2-40B4-BE49-F238E27FC236}">
                <a16:creationId xmlns:a16="http://schemas.microsoft.com/office/drawing/2014/main" id="{D375DCB4-EAA1-460B-A015-A67D74144DF5}"/>
              </a:ext>
            </a:extLst>
          </p:cNvPr>
          <p:cNvSpPr txBox="1">
            <a:spLocks noChangeArrowheads="1"/>
          </p:cNvSpPr>
          <p:nvPr/>
        </p:nvSpPr>
        <p:spPr bwMode="auto">
          <a:xfrm>
            <a:off x="7070657" y="1866033"/>
            <a:ext cx="3073681" cy="584775"/>
          </a:xfrm>
          <a:prstGeom prst="rect">
            <a:avLst/>
          </a:prstGeom>
          <a:noFill/>
          <a:ln w="9525" algn="ctr">
            <a:noFill/>
            <a:miter lim="800000"/>
            <a:headEnd/>
            <a:tailEnd/>
          </a:ln>
        </p:spPr>
        <p:txBody>
          <a:bodyPr wrap="square">
            <a:spAutoFit/>
          </a:bodyPr>
          <a:lstStyle/>
          <a:p>
            <a:pPr algn="ctr">
              <a:spcBef>
                <a:spcPct val="50000"/>
              </a:spcBef>
              <a:buSzPct val="70000"/>
              <a:buFont typeface="Wingdings" pitchFamily="2" charset="2"/>
              <a:buNone/>
            </a:pPr>
            <a:r>
              <a:rPr lang="en-US" sz="3200" dirty="0" err="1">
                <a:solidFill>
                  <a:srgbClr val="002060"/>
                </a:solidFill>
                <a:latin typeface="UTM Avo" panose="02040603050506020204" pitchFamily="18" charset="0"/>
              </a:rPr>
              <a:t>thung</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thăng</a:t>
            </a:r>
            <a:r>
              <a:rPr lang="en-US" sz="3200" dirty="0">
                <a:solidFill>
                  <a:srgbClr val="002060"/>
                </a:solidFill>
                <a:latin typeface="UTM Avo" panose="02040603050506020204" pitchFamily="18" charset="0"/>
              </a:rPr>
              <a:t> </a:t>
            </a:r>
          </a:p>
        </p:txBody>
      </p:sp>
      <p:sp>
        <p:nvSpPr>
          <p:cNvPr id="23" name="Text Box 29">
            <a:extLst>
              <a:ext uri="{FF2B5EF4-FFF2-40B4-BE49-F238E27FC236}">
                <a16:creationId xmlns:a16="http://schemas.microsoft.com/office/drawing/2014/main" id="{9A9DF8E9-6209-4D1B-9C9F-996D3B68EE10}"/>
              </a:ext>
            </a:extLst>
          </p:cNvPr>
          <p:cNvSpPr txBox="1">
            <a:spLocks noChangeArrowheads="1"/>
          </p:cNvSpPr>
          <p:nvPr/>
        </p:nvSpPr>
        <p:spPr bwMode="auto">
          <a:xfrm>
            <a:off x="7131428" y="2560817"/>
            <a:ext cx="2828491" cy="584775"/>
          </a:xfrm>
          <a:prstGeom prst="rect">
            <a:avLst/>
          </a:prstGeom>
          <a:noFill/>
          <a:ln w="9525" algn="ctr">
            <a:noFill/>
            <a:miter lim="800000"/>
            <a:headEnd/>
            <a:tailEnd/>
          </a:ln>
        </p:spPr>
        <p:txBody>
          <a:bodyPr wrap="square">
            <a:spAutoFit/>
          </a:bodyPr>
          <a:lstStyle/>
          <a:p>
            <a:pPr algn="ctr">
              <a:spcBef>
                <a:spcPct val="50000"/>
              </a:spcBef>
              <a:buSzPct val="70000"/>
            </a:pPr>
            <a:r>
              <a:rPr lang="en-US" sz="3200" dirty="0" err="1">
                <a:solidFill>
                  <a:srgbClr val="002060"/>
                </a:solidFill>
                <a:latin typeface="UTM Avo" panose="02040603050506020204" pitchFamily="18" charset="0"/>
              </a:rPr>
              <a:t>lộc</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vừng</a:t>
            </a:r>
            <a:r>
              <a:rPr lang="en-US" sz="3200" dirty="0">
                <a:solidFill>
                  <a:srgbClr val="002060"/>
                </a:solidFill>
                <a:latin typeface="UTM Avo" panose="02040603050506020204" pitchFamily="18" charset="0"/>
              </a:rPr>
              <a:t> </a:t>
            </a:r>
          </a:p>
        </p:txBody>
      </p:sp>
      <p:sp>
        <p:nvSpPr>
          <p:cNvPr id="25" name="Text Box 36">
            <a:extLst>
              <a:ext uri="{FF2B5EF4-FFF2-40B4-BE49-F238E27FC236}">
                <a16:creationId xmlns:a16="http://schemas.microsoft.com/office/drawing/2014/main" id="{66E2266B-EE94-4CD9-9A62-1DE6D58E10DD}"/>
              </a:ext>
            </a:extLst>
          </p:cNvPr>
          <p:cNvSpPr txBox="1">
            <a:spLocks noChangeArrowheads="1"/>
          </p:cNvSpPr>
          <p:nvPr/>
        </p:nvSpPr>
        <p:spPr bwMode="auto">
          <a:xfrm>
            <a:off x="2304155" y="2594947"/>
            <a:ext cx="2514600" cy="584775"/>
          </a:xfrm>
          <a:prstGeom prst="rect">
            <a:avLst/>
          </a:prstGeom>
          <a:noFill/>
          <a:ln w="9525" algn="ctr">
            <a:noFill/>
            <a:miter lim="800000"/>
            <a:headEnd/>
            <a:tailEnd/>
          </a:ln>
        </p:spPr>
        <p:txBody>
          <a:bodyPr wrap="square">
            <a:spAutoFit/>
          </a:bodyPr>
          <a:lstStyle/>
          <a:p>
            <a:pPr algn="ctr">
              <a:spcBef>
                <a:spcPct val="50000"/>
              </a:spcBef>
            </a:pPr>
            <a:r>
              <a:rPr lang="en-US" sz="3200" dirty="0" err="1">
                <a:solidFill>
                  <a:srgbClr val="002060"/>
                </a:solidFill>
                <a:latin typeface="UTM Avo" panose="02040603050506020204" pitchFamily="18" charset="0"/>
              </a:rPr>
              <a:t>đột</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nhiên</a:t>
            </a:r>
            <a:r>
              <a:rPr lang="en-US" sz="3200" dirty="0">
                <a:solidFill>
                  <a:srgbClr val="002060"/>
                </a:solidFill>
                <a:latin typeface="UTM Avo" panose="02040603050506020204" pitchFamily="18" charset="0"/>
              </a:rPr>
              <a:t> </a:t>
            </a:r>
          </a:p>
        </p:txBody>
      </p:sp>
      <p:pic>
        <p:nvPicPr>
          <p:cNvPr id="6" name="Picture 5">
            <a:extLst>
              <a:ext uri="{FF2B5EF4-FFF2-40B4-BE49-F238E27FC236}">
                <a16:creationId xmlns:a16="http://schemas.microsoft.com/office/drawing/2014/main" id="{2E4FC859-76DF-41BD-A273-415022F9C4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96344">
            <a:off x="1047441" y="1589818"/>
            <a:ext cx="1308277" cy="1308277"/>
          </a:xfrm>
          <a:prstGeom prst="rect">
            <a:avLst/>
          </a:prstGeom>
        </p:spPr>
      </p:pic>
      <p:pic>
        <p:nvPicPr>
          <p:cNvPr id="26" name="Picture 25">
            <a:extLst>
              <a:ext uri="{FF2B5EF4-FFF2-40B4-BE49-F238E27FC236}">
                <a16:creationId xmlns:a16="http://schemas.microsoft.com/office/drawing/2014/main" id="{44FEA497-6869-4C9F-B00A-0B986B8452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96344">
            <a:off x="1291324" y="2317594"/>
            <a:ext cx="1308277" cy="1308277"/>
          </a:xfrm>
          <a:prstGeom prst="rect">
            <a:avLst/>
          </a:prstGeom>
        </p:spPr>
      </p:pic>
      <p:pic>
        <p:nvPicPr>
          <p:cNvPr id="27" name="Picture 26">
            <a:extLst>
              <a:ext uri="{FF2B5EF4-FFF2-40B4-BE49-F238E27FC236}">
                <a16:creationId xmlns:a16="http://schemas.microsoft.com/office/drawing/2014/main" id="{847A6EAE-A054-485A-A8D5-3CA16F910A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96344">
            <a:off x="881633" y="3034826"/>
            <a:ext cx="1308277" cy="1308277"/>
          </a:xfrm>
          <a:prstGeom prst="rect">
            <a:avLst/>
          </a:prstGeom>
        </p:spPr>
      </p:pic>
      <p:pic>
        <p:nvPicPr>
          <p:cNvPr id="28" name="Picture 27">
            <a:extLst>
              <a:ext uri="{FF2B5EF4-FFF2-40B4-BE49-F238E27FC236}">
                <a16:creationId xmlns:a16="http://schemas.microsoft.com/office/drawing/2014/main" id="{99710BC5-770B-47FD-B279-924BC3A8DB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96344">
            <a:off x="6099183" y="1592231"/>
            <a:ext cx="1308277" cy="1308277"/>
          </a:xfrm>
          <a:prstGeom prst="rect">
            <a:avLst/>
          </a:prstGeom>
        </p:spPr>
      </p:pic>
      <p:pic>
        <p:nvPicPr>
          <p:cNvPr id="30" name="Picture 29">
            <a:extLst>
              <a:ext uri="{FF2B5EF4-FFF2-40B4-BE49-F238E27FC236}">
                <a16:creationId xmlns:a16="http://schemas.microsoft.com/office/drawing/2014/main" id="{4C8B01EC-BDAD-4A7A-BD00-74E2E738DD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96344">
            <a:off x="6407173" y="2307849"/>
            <a:ext cx="1308277" cy="1308277"/>
          </a:xfrm>
          <a:prstGeom prst="rect">
            <a:avLst/>
          </a:prstGeom>
        </p:spPr>
      </p:pic>
      <p:pic>
        <p:nvPicPr>
          <p:cNvPr id="31" name="Picture 30">
            <a:extLst>
              <a:ext uri="{FF2B5EF4-FFF2-40B4-BE49-F238E27FC236}">
                <a16:creationId xmlns:a16="http://schemas.microsoft.com/office/drawing/2014/main" id="{83BD60DE-1BDF-4BEE-B7D3-A42388D881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96344">
            <a:off x="6126893" y="3034825"/>
            <a:ext cx="1308277" cy="1308277"/>
          </a:xfrm>
          <a:prstGeom prst="rect">
            <a:avLst/>
          </a:prstGeom>
        </p:spPr>
      </p:pic>
      <p:sp>
        <p:nvSpPr>
          <p:cNvPr id="33" name="TextBox 32">
            <a:extLst>
              <a:ext uri="{FF2B5EF4-FFF2-40B4-BE49-F238E27FC236}">
                <a16:creationId xmlns:a16="http://schemas.microsoft.com/office/drawing/2014/main" id="{0A73BB26-E481-497B-B7C0-2FFD6FCBC7A6}"/>
              </a:ext>
            </a:extLst>
          </p:cNvPr>
          <p:cNvSpPr txBox="1"/>
          <p:nvPr/>
        </p:nvSpPr>
        <p:spPr>
          <a:xfrm>
            <a:off x="7078543" y="4009367"/>
            <a:ext cx="4478068" cy="954107"/>
          </a:xfrm>
          <a:prstGeom prst="rect">
            <a:avLst/>
          </a:prstGeom>
          <a:noFill/>
        </p:spPr>
        <p:txBody>
          <a:bodyPr wrap="square">
            <a:spAutoFit/>
          </a:bodyPr>
          <a:lstStyle/>
          <a:p>
            <a:pPr algn="ctr"/>
            <a:r>
              <a:rPr lang="en-US" sz="2800" i="1" dirty="0">
                <a:solidFill>
                  <a:srgbClr val="FF0000"/>
                </a:solidFill>
                <a:latin typeface="UTM Avo" panose="02040603050506020204" pitchFamily="18" charset="0"/>
              </a:rPr>
              <a:t>* </a:t>
            </a:r>
            <a:r>
              <a:rPr lang="vi-VN" sz="2800" i="1" dirty="0">
                <a:solidFill>
                  <a:srgbClr val="FF0000"/>
                </a:solidFill>
                <a:latin typeface="UTM Avo" panose="02040603050506020204" pitchFamily="18" charset="0"/>
              </a:rPr>
              <a:t>Nghĩ ngợi chưa biết quyết định như thế nào.</a:t>
            </a:r>
            <a:endParaRPr lang="en-US" sz="2800" i="1" dirty="0">
              <a:solidFill>
                <a:srgbClr val="FF0000"/>
              </a:solidFill>
              <a:latin typeface="UTM Avo" panose="02040603050506020204" pitchFamily="18" charset="0"/>
            </a:endParaRPr>
          </a:p>
        </p:txBody>
      </p:sp>
      <p:pic>
        <p:nvPicPr>
          <p:cNvPr id="12" name="Picture 11">
            <a:extLst>
              <a:ext uri="{FF2B5EF4-FFF2-40B4-BE49-F238E27FC236}">
                <a16:creationId xmlns:a16="http://schemas.microsoft.com/office/drawing/2014/main" id="{C1E73458-E5F0-4052-ADB9-1CA8C82B9D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flipH="1">
            <a:off x="9382012" y="3581300"/>
            <a:ext cx="794893" cy="503260"/>
          </a:xfrm>
          <a:prstGeom prst="rect">
            <a:avLst/>
          </a:prstGeom>
        </p:spPr>
      </p:pic>
      <p:sp>
        <p:nvSpPr>
          <p:cNvPr id="29"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extLst>
      <p:ext uri="{BB962C8B-B14F-4D97-AF65-F5344CB8AC3E}">
        <p14:creationId xmlns:p14="http://schemas.microsoft.com/office/powerpoint/2010/main" val="3509959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randombar(horizontal)">
                                      <p:cBhvr>
                                        <p:cTn id="31" dur="500"/>
                                        <p:tgtEl>
                                          <p:spTgt spid="26"/>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randombar(horizontal)">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barn(inVertical)">
                                      <p:cBhvr>
                                        <p:cTn id="39" dur="500"/>
                                        <p:tgtEl>
                                          <p:spTgt spid="27"/>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randombar(horizontal)">
                                      <p:cBhvr>
                                        <p:cTn id="47" dur="500"/>
                                        <p:tgtEl>
                                          <p:spTgt spid="28"/>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randombar(horizontal)">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barn(inVertical)">
                                      <p:cBhvr>
                                        <p:cTn id="55" dur="500"/>
                                        <p:tgtEl>
                                          <p:spTgt spid="30"/>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arn(inVertical)">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500"/>
                                        <p:tgtEl>
                                          <p:spTgt spid="3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wipe(up)">
                                      <p:cBhvr>
                                        <p:cTn id="71" dur="500"/>
                                        <p:tgtEl>
                                          <p:spTgt spid="1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fade">
                                      <p:cBhvr>
                                        <p:cTn id="76" dur="500"/>
                                        <p:tgtEl>
                                          <p:spTgt spid="33"/>
                                        </p:tgtEl>
                                      </p:cBhvr>
                                    </p:animEffect>
                                  </p:childTnLst>
                                </p:cTn>
                              </p:par>
                              <p:par>
                                <p:cTn id="77" presetID="2" presetClass="entr" presetSubtype="2"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anim calcmode="lin" valueType="num">
                                      <p:cBhvr additive="base">
                                        <p:cTn id="79" dur="500" fill="hold"/>
                                        <p:tgtEl>
                                          <p:spTgt spid="29"/>
                                        </p:tgtEl>
                                        <p:attrNameLst>
                                          <p:attrName>ppt_x</p:attrName>
                                        </p:attrNameLst>
                                      </p:cBhvr>
                                      <p:tavLst>
                                        <p:tav tm="0">
                                          <p:val>
                                            <p:strVal val="1+#ppt_w/2"/>
                                          </p:val>
                                        </p:tav>
                                        <p:tav tm="100000">
                                          <p:val>
                                            <p:strVal val="#ppt_x"/>
                                          </p:val>
                                        </p:tav>
                                      </p:tavLst>
                                    </p:anim>
                                    <p:anim calcmode="lin" valueType="num">
                                      <p:cBhvr additive="base">
                                        <p:cTn id="80"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4" grpId="0"/>
      <p:bldP spid="18" grpId="0"/>
      <p:bldP spid="19" grpId="0"/>
      <p:bldP spid="20" grpId="0"/>
      <p:bldP spid="21" grpId="0"/>
      <p:bldP spid="23" grpId="0"/>
      <p:bldP spid="25" grpId="0"/>
      <p:bldP spid="33"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92"/>
            <a:ext cx="12192000" cy="6907895"/>
          </a:xfrm>
          <a:prstGeom prst="rect">
            <a:avLst/>
          </a:prstGeom>
        </p:spPr>
      </p:pic>
      <p:sp>
        <p:nvSpPr>
          <p:cNvPr id="7" name="矩形: 圆角 6"/>
          <p:cNvSpPr/>
          <p:nvPr/>
        </p:nvSpPr>
        <p:spPr>
          <a:xfrm>
            <a:off x="348909" y="366486"/>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 name="TextBox 28">
            <a:extLst>
              <a:ext uri="{FF2B5EF4-FFF2-40B4-BE49-F238E27FC236}">
                <a16:creationId xmlns:a16="http://schemas.microsoft.com/office/drawing/2014/main" id="{41C6B1E6-A3D9-45AD-A5D9-4FC6B0E3E2F1}"/>
              </a:ext>
            </a:extLst>
          </p:cNvPr>
          <p:cNvSpPr txBox="1"/>
          <p:nvPr/>
        </p:nvSpPr>
        <p:spPr>
          <a:xfrm>
            <a:off x="754614" y="708400"/>
            <a:ext cx="10697852" cy="830997"/>
          </a:xfrm>
          <a:prstGeom prst="rect">
            <a:avLst/>
          </a:prstGeom>
          <a:noFill/>
        </p:spPr>
        <p:txBody>
          <a:bodyPr wrap="square">
            <a:spAutoFit/>
          </a:bodyPr>
          <a:lstStyle/>
          <a:p>
            <a:pPr algn="ctr"/>
            <a:r>
              <a:rPr lang="en-US" sz="4800" b="1" i="0" dirty="0" err="1">
                <a:solidFill>
                  <a:srgbClr val="616161"/>
                </a:solidFill>
                <a:effectLst/>
                <a:latin typeface="UTM Avo" panose="02040603050506020204" pitchFamily="18" charset="0"/>
              </a:rPr>
              <a:t>Cây</a:t>
            </a:r>
            <a:r>
              <a:rPr lang="en-US" sz="4800" b="1" i="0" dirty="0">
                <a:solidFill>
                  <a:srgbClr val="616161"/>
                </a:solidFill>
                <a:effectLst/>
                <a:latin typeface="UTM Avo" panose="02040603050506020204" pitchFamily="18" charset="0"/>
              </a:rPr>
              <a:t> </a:t>
            </a:r>
            <a:r>
              <a:rPr lang="en-US" sz="4800" b="1" i="0" dirty="0" err="1">
                <a:solidFill>
                  <a:srgbClr val="616161"/>
                </a:solidFill>
                <a:effectLst/>
                <a:latin typeface="UTM Avo" panose="02040603050506020204" pitchFamily="18" charset="0"/>
              </a:rPr>
              <a:t>lộc</a:t>
            </a:r>
            <a:r>
              <a:rPr lang="en-US" sz="4800" b="1" i="0" dirty="0">
                <a:solidFill>
                  <a:srgbClr val="616161"/>
                </a:solidFill>
                <a:effectLst/>
                <a:latin typeface="UTM Avo" panose="02040603050506020204" pitchFamily="18" charset="0"/>
              </a:rPr>
              <a:t> </a:t>
            </a:r>
            <a:r>
              <a:rPr lang="en-US" sz="4800" b="1" i="0" dirty="0" err="1">
                <a:solidFill>
                  <a:srgbClr val="616161"/>
                </a:solidFill>
                <a:effectLst/>
                <a:latin typeface="UTM Avo" panose="02040603050506020204" pitchFamily="18" charset="0"/>
              </a:rPr>
              <a:t>vừng</a:t>
            </a:r>
            <a:endParaRPr lang="en-US" sz="4800" b="1" i="0" dirty="0">
              <a:solidFill>
                <a:srgbClr val="616161"/>
              </a:solidFill>
              <a:effectLst/>
              <a:latin typeface="UTM Avo" panose="02040603050506020204" pitchFamily="18" charset="0"/>
            </a:endParaRPr>
          </a:p>
        </p:txBody>
      </p:sp>
      <p:pic>
        <p:nvPicPr>
          <p:cNvPr id="3" name="Picture 2">
            <a:extLst>
              <a:ext uri="{FF2B5EF4-FFF2-40B4-BE49-F238E27FC236}">
                <a16:creationId xmlns:a16="http://schemas.microsoft.com/office/drawing/2014/main" id="{61E63AD1-679F-4AC5-9482-EFB24D2191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881" y="2127791"/>
            <a:ext cx="5073518" cy="38051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117277C3-EA78-4357-94E7-CE57B32688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4730" y="1803143"/>
            <a:ext cx="2570012" cy="25700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1968481D-95E4-4787-88CE-9FA358536D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00882" y="2902212"/>
            <a:ext cx="2543260" cy="30307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2" name="Group 21">
            <a:extLst>
              <a:ext uri="{FF2B5EF4-FFF2-40B4-BE49-F238E27FC236}">
                <a16:creationId xmlns:a16="http://schemas.microsoft.com/office/drawing/2014/main" id="{83A84168-68C5-4A57-A3F4-1DF073EB5FBB}"/>
              </a:ext>
            </a:extLst>
          </p:cNvPr>
          <p:cNvGrpSpPr/>
          <p:nvPr/>
        </p:nvGrpSpPr>
        <p:grpSpPr>
          <a:xfrm>
            <a:off x="-318905" y="5425785"/>
            <a:ext cx="12828240" cy="1492747"/>
            <a:chOff x="5653" y="5425785"/>
            <a:chExt cx="12828240" cy="1492747"/>
          </a:xfrm>
        </p:grpSpPr>
        <p:pic>
          <p:nvPicPr>
            <p:cNvPr id="16" name="Picture 15">
              <a:extLst>
                <a:ext uri="{FF2B5EF4-FFF2-40B4-BE49-F238E27FC236}">
                  <a16:creationId xmlns:a16="http://schemas.microsoft.com/office/drawing/2014/main" id="{A0A5FC80-01B0-4126-91B9-ED4638D8F0F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5653" y="5428222"/>
              <a:ext cx="5138394" cy="1490310"/>
            </a:xfrm>
            <a:prstGeom prst="rect">
              <a:avLst/>
            </a:prstGeom>
          </p:spPr>
        </p:pic>
        <p:pic>
          <p:nvPicPr>
            <p:cNvPr id="36" name="Picture 35">
              <a:extLst>
                <a:ext uri="{FF2B5EF4-FFF2-40B4-BE49-F238E27FC236}">
                  <a16:creationId xmlns:a16="http://schemas.microsoft.com/office/drawing/2014/main" id="{22ABAE0C-FA04-4FE5-B18C-AD32C10C7AD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3708047" y="5425785"/>
              <a:ext cx="5138394" cy="1490310"/>
            </a:xfrm>
            <a:prstGeom prst="rect">
              <a:avLst/>
            </a:prstGeom>
          </p:spPr>
        </p:pic>
        <p:pic>
          <p:nvPicPr>
            <p:cNvPr id="37" name="Picture 36">
              <a:extLst>
                <a:ext uri="{FF2B5EF4-FFF2-40B4-BE49-F238E27FC236}">
                  <a16:creationId xmlns:a16="http://schemas.microsoft.com/office/drawing/2014/main" id="{77B30A13-F1D1-4338-B501-5D15BD20C1C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flipH="1">
              <a:off x="7695499" y="5425785"/>
              <a:ext cx="5138394" cy="1490310"/>
            </a:xfrm>
            <a:prstGeom prst="rect">
              <a:avLst/>
            </a:prstGeom>
          </p:spPr>
        </p:pic>
      </p:grpSp>
      <p:pic>
        <p:nvPicPr>
          <p:cNvPr id="34" name="Picture 33">
            <a:extLst>
              <a:ext uri="{FF2B5EF4-FFF2-40B4-BE49-F238E27FC236}">
                <a16:creationId xmlns:a16="http://schemas.microsoft.com/office/drawing/2014/main" id="{E928383E-BF9E-4E4C-9957-16E9519EAF4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967" t="17619" r="10229" b="19449"/>
          <a:stretch/>
        </p:blipFill>
        <p:spPr>
          <a:xfrm rot="6447883">
            <a:off x="-61754" y="161096"/>
            <a:ext cx="1884236" cy="1774987"/>
          </a:xfrm>
          <a:prstGeom prst="rect">
            <a:avLst/>
          </a:prstGeom>
        </p:spPr>
      </p:pic>
      <p:pic>
        <p:nvPicPr>
          <p:cNvPr id="35" name="Picture 34">
            <a:extLst>
              <a:ext uri="{FF2B5EF4-FFF2-40B4-BE49-F238E27FC236}">
                <a16:creationId xmlns:a16="http://schemas.microsoft.com/office/drawing/2014/main" id="{77AB1657-87BF-4E87-88CA-931B1635234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2967" t="17619" r="10229" b="19449"/>
          <a:stretch/>
        </p:blipFill>
        <p:spPr>
          <a:xfrm rot="16200000">
            <a:off x="10473988" y="425272"/>
            <a:ext cx="999118" cy="941189"/>
          </a:xfrm>
          <a:prstGeom prst="rect">
            <a:avLst/>
          </a:prstGeom>
        </p:spPr>
      </p:pic>
      <p:pic>
        <p:nvPicPr>
          <p:cNvPr id="38" name="Picture 37">
            <a:extLst>
              <a:ext uri="{FF2B5EF4-FFF2-40B4-BE49-F238E27FC236}">
                <a16:creationId xmlns:a16="http://schemas.microsoft.com/office/drawing/2014/main" id="{24CCD8B9-9FA3-4AD1-9482-DC8814C5EDB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2967" t="17619" r="10229" b="19449"/>
          <a:stretch/>
        </p:blipFill>
        <p:spPr>
          <a:xfrm rot="19224236">
            <a:off x="11310731" y="548891"/>
            <a:ext cx="559731" cy="527278"/>
          </a:xfrm>
          <a:prstGeom prst="rect">
            <a:avLst/>
          </a:prstGeom>
        </p:spPr>
      </p:pic>
      <p:sp>
        <p:nvSpPr>
          <p:cNvPr id="17"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extLst>
      <p:ext uri="{BB962C8B-B14F-4D97-AF65-F5344CB8AC3E}">
        <p14:creationId xmlns:p14="http://schemas.microsoft.com/office/powerpoint/2010/main" val="3054129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down)">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par>
                                <p:cTn id="24" presetID="14" presetClass="entr" presetSubtype="1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par>
                                <p:cTn id="27" presetID="14" presetClass="entr" presetSubtype="1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par>
                                <p:cTn id="30" presetID="2" presetClass="entr" presetSubtype="2"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1+#ppt_w/2"/>
                                          </p:val>
                                        </p:tav>
                                        <p:tav tm="100000">
                                          <p:val>
                                            <p:strVal val="#ppt_x"/>
                                          </p:val>
                                        </p:tav>
                                      </p:tavLst>
                                    </p:anim>
                                    <p:anim calcmode="lin" valueType="num">
                                      <p:cBhvr additive="base">
                                        <p:cTn id="33"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9"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92"/>
            <a:ext cx="12192000" cy="6907895"/>
          </a:xfrm>
          <a:prstGeom prst="rect">
            <a:avLst/>
          </a:prstGeom>
        </p:spPr>
      </p:pic>
      <p:sp>
        <p:nvSpPr>
          <p:cNvPr id="7" name="矩形: 圆角 6"/>
          <p:cNvSpPr/>
          <p:nvPr/>
        </p:nvSpPr>
        <p:spPr>
          <a:xfrm>
            <a:off x="348909" y="366486"/>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TextBox 23">
            <a:extLst>
              <a:ext uri="{FF2B5EF4-FFF2-40B4-BE49-F238E27FC236}">
                <a16:creationId xmlns:a16="http://schemas.microsoft.com/office/drawing/2014/main" id="{7B9EC22C-99B7-4819-BDC4-009F57482CE6}"/>
              </a:ext>
            </a:extLst>
          </p:cNvPr>
          <p:cNvSpPr txBox="1"/>
          <p:nvPr/>
        </p:nvSpPr>
        <p:spPr>
          <a:xfrm>
            <a:off x="746290" y="843075"/>
            <a:ext cx="10697852" cy="830997"/>
          </a:xfrm>
          <a:prstGeom prst="rect">
            <a:avLst/>
          </a:prstGeom>
          <a:noFill/>
        </p:spPr>
        <p:txBody>
          <a:bodyPr wrap="square">
            <a:spAutoFit/>
          </a:bodyPr>
          <a:lstStyle/>
          <a:p>
            <a:pPr algn="ctr"/>
            <a:r>
              <a:rPr lang="en-US" sz="4800" b="1" i="0" dirty="0">
                <a:solidFill>
                  <a:srgbClr val="616161"/>
                </a:solidFill>
                <a:effectLst/>
                <a:latin typeface="UTM Avo" panose="02040603050506020204" pitchFamily="18" charset="0"/>
              </a:rPr>
              <a:t>LUYỆN ĐỌC </a:t>
            </a:r>
          </a:p>
        </p:txBody>
      </p:sp>
      <p:grpSp>
        <p:nvGrpSpPr>
          <p:cNvPr id="22" name="Group 21">
            <a:extLst>
              <a:ext uri="{FF2B5EF4-FFF2-40B4-BE49-F238E27FC236}">
                <a16:creationId xmlns:a16="http://schemas.microsoft.com/office/drawing/2014/main" id="{83A84168-68C5-4A57-A3F4-1DF073EB5FBB}"/>
              </a:ext>
            </a:extLst>
          </p:cNvPr>
          <p:cNvGrpSpPr/>
          <p:nvPr/>
        </p:nvGrpSpPr>
        <p:grpSpPr>
          <a:xfrm>
            <a:off x="-318905" y="5425785"/>
            <a:ext cx="12828240" cy="1492747"/>
            <a:chOff x="5653" y="5425785"/>
            <a:chExt cx="12828240" cy="1492747"/>
          </a:xfrm>
        </p:grpSpPr>
        <p:pic>
          <p:nvPicPr>
            <p:cNvPr id="16" name="Picture 15">
              <a:extLst>
                <a:ext uri="{FF2B5EF4-FFF2-40B4-BE49-F238E27FC236}">
                  <a16:creationId xmlns:a16="http://schemas.microsoft.com/office/drawing/2014/main" id="{A0A5FC80-01B0-4126-91B9-ED4638D8F0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066" b="39931"/>
            <a:stretch/>
          </p:blipFill>
          <p:spPr>
            <a:xfrm>
              <a:off x="5653" y="5428222"/>
              <a:ext cx="5138394" cy="1490310"/>
            </a:xfrm>
            <a:prstGeom prst="rect">
              <a:avLst/>
            </a:prstGeom>
          </p:spPr>
        </p:pic>
        <p:pic>
          <p:nvPicPr>
            <p:cNvPr id="36" name="Picture 35">
              <a:extLst>
                <a:ext uri="{FF2B5EF4-FFF2-40B4-BE49-F238E27FC236}">
                  <a16:creationId xmlns:a16="http://schemas.microsoft.com/office/drawing/2014/main" id="{22ABAE0C-FA04-4FE5-B18C-AD32C10C7A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066" b="39931"/>
            <a:stretch/>
          </p:blipFill>
          <p:spPr>
            <a:xfrm>
              <a:off x="3708047" y="5425785"/>
              <a:ext cx="5138394" cy="1490310"/>
            </a:xfrm>
            <a:prstGeom prst="rect">
              <a:avLst/>
            </a:prstGeom>
          </p:spPr>
        </p:pic>
        <p:pic>
          <p:nvPicPr>
            <p:cNvPr id="37" name="Picture 36">
              <a:extLst>
                <a:ext uri="{FF2B5EF4-FFF2-40B4-BE49-F238E27FC236}">
                  <a16:creationId xmlns:a16="http://schemas.microsoft.com/office/drawing/2014/main" id="{77B30A13-F1D1-4338-B501-5D15BD20C1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066" b="39931"/>
            <a:stretch/>
          </p:blipFill>
          <p:spPr>
            <a:xfrm flipH="1">
              <a:off x="7695499" y="5425785"/>
              <a:ext cx="5138394" cy="1490310"/>
            </a:xfrm>
            <a:prstGeom prst="rect">
              <a:avLst/>
            </a:prstGeom>
          </p:spPr>
        </p:pic>
      </p:grpSp>
      <p:sp>
        <p:nvSpPr>
          <p:cNvPr id="18" name="Text Box 8">
            <a:extLst>
              <a:ext uri="{FF2B5EF4-FFF2-40B4-BE49-F238E27FC236}">
                <a16:creationId xmlns:a16="http://schemas.microsoft.com/office/drawing/2014/main" id="{27E45522-A03E-40B5-94BA-DE727F412646}"/>
              </a:ext>
            </a:extLst>
          </p:cNvPr>
          <p:cNvSpPr txBox="1">
            <a:spLocks noChangeArrowheads="1"/>
          </p:cNvSpPr>
          <p:nvPr/>
        </p:nvSpPr>
        <p:spPr bwMode="auto">
          <a:xfrm>
            <a:off x="2183299" y="1847873"/>
            <a:ext cx="2777670" cy="584775"/>
          </a:xfrm>
          <a:prstGeom prst="rect">
            <a:avLst/>
          </a:prstGeom>
          <a:noFill/>
          <a:ln w="9525" algn="ctr">
            <a:noFill/>
            <a:miter lim="800000"/>
            <a:headEnd/>
            <a:tailEnd/>
          </a:ln>
        </p:spPr>
        <p:txBody>
          <a:bodyPr wrap="square">
            <a:spAutoFit/>
          </a:bodyPr>
          <a:lstStyle/>
          <a:p>
            <a:pPr algn="ctr">
              <a:spcBef>
                <a:spcPct val="50000"/>
              </a:spcBef>
            </a:pPr>
            <a:r>
              <a:rPr lang="en-US" sz="3200" dirty="0" err="1">
                <a:solidFill>
                  <a:srgbClr val="002060"/>
                </a:solidFill>
                <a:latin typeface="UTM Avo" panose="02040603050506020204" pitchFamily="18" charset="0"/>
              </a:rPr>
              <a:t>mênh</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mông</a:t>
            </a:r>
            <a:endParaRPr lang="en-US" sz="3200" dirty="0">
              <a:solidFill>
                <a:srgbClr val="002060"/>
              </a:solidFill>
              <a:latin typeface="UTM Avo" panose="02040603050506020204" pitchFamily="18" charset="0"/>
            </a:endParaRPr>
          </a:p>
        </p:txBody>
      </p:sp>
      <p:sp>
        <p:nvSpPr>
          <p:cNvPr id="19" name="Text Box 9">
            <a:extLst>
              <a:ext uri="{FF2B5EF4-FFF2-40B4-BE49-F238E27FC236}">
                <a16:creationId xmlns:a16="http://schemas.microsoft.com/office/drawing/2014/main" id="{5B6DCB0B-2672-48BE-AC7F-95035E05DBE2}"/>
              </a:ext>
            </a:extLst>
          </p:cNvPr>
          <p:cNvSpPr txBox="1">
            <a:spLocks noChangeArrowheads="1"/>
          </p:cNvSpPr>
          <p:nvPr/>
        </p:nvSpPr>
        <p:spPr bwMode="auto">
          <a:xfrm>
            <a:off x="1926772" y="3291878"/>
            <a:ext cx="1828800" cy="584775"/>
          </a:xfrm>
          <a:prstGeom prst="rect">
            <a:avLst/>
          </a:prstGeom>
          <a:noFill/>
          <a:ln w="9525" algn="ctr">
            <a:noFill/>
            <a:miter lim="800000"/>
            <a:headEnd/>
            <a:tailEnd/>
          </a:ln>
        </p:spPr>
        <p:txBody>
          <a:bodyPr wrap="square">
            <a:spAutoFit/>
          </a:bodyPr>
          <a:lstStyle/>
          <a:p>
            <a:pPr algn="ctr">
              <a:spcBef>
                <a:spcPct val="50000"/>
              </a:spcBef>
            </a:pP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luỹ</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tre</a:t>
            </a:r>
            <a:endParaRPr lang="en-US" sz="3200" dirty="0">
              <a:solidFill>
                <a:srgbClr val="002060"/>
              </a:solidFill>
              <a:latin typeface="UTM Avo" panose="02040603050506020204" pitchFamily="18" charset="0"/>
            </a:endParaRPr>
          </a:p>
        </p:txBody>
      </p:sp>
      <p:sp>
        <p:nvSpPr>
          <p:cNvPr id="20" name="Text Box 26">
            <a:extLst>
              <a:ext uri="{FF2B5EF4-FFF2-40B4-BE49-F238E27FC236}">
                <a16:creationId xmlns:a16="http://schemas.microsoft.com/office/drawing/2014/main" id="{12AB9F27-F1A5-4F74-A0E9-71E7BC14AA33}"/>
              </a:ext>
            </a:extLst>
          </p:cNvPr>
          <p:cNvSpPr txBox="1">
            <a:spLocks noChangeArrowheads="1"/>
          </p:cNvSpPr>
          <p:nvPr/>
        </p:nvSpPr>
        <p:spPr bwMode="auto">
          <a:xfrm>
            <a:off x="7117325" y="3228659"/>
            <a:ext cx="2536353" cy="584775"/>
          </a:xfrm>
          <a:prstGeom prst="rect">
            <a:avLst/>
          </a:prstGeom>
          <a:noFill/>
          <a:ln w="9525" algn="ctr">
            <a:noFill/>
            <a:miter lim="800000"/>
            <a:headEnd/>
            <a:tailEnd/>
          </a:ln>
        </p:spPr>
        <p:txBody>
          <a:bodyPr wrap="square">
            <a:spAutoFit/>
          </a:bodyPr>
          <a:lstStyle/>
          <a:p>
            <a:pPr algn="ctr">
              <a:spcBef>
                <a:spcPct val="50000"/>
              </a:spcBef>
              <a:buSzPct val="70000"/>
              <a:buFont typeface="Wingdings" pitchFamily="2" charset="2"/>
              <a:buNone/>
            </a:pPr>
            <a:r>
              <a:rPr lang="en-US" sz="3200" dirty="0" err="1">
                <a:solidFill>
                  <a:srgbClr val="002060"/>
                </a:solidFill>
                <a:latin typeface="UTM Avo" panose="02040603050506020204" pitchFamily="18" charset="0"/>
              </a:rPr>
              <a:t>phân</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vân</a:t>
            </a:r>
            <a:r>
              <a:rPr lang="en-US" sz="3200" dirty="0">
                <a:solidFill>
                  <a:srgbClr val="002060"/>
                </a:solidFill>
                <a:latin typeface="UTM Avo" panose="02040603050506020204" pitchFamily="18" charset="0"/>
              </a:rPr>
              <a:t> </a:t>
            </a:r>
          </a:p>
        </p:txBody>
      </p:sp>
      <p:sp>
        <p:nvSpPr>
          <p:cNvPr id="21" name="Text Box 28">
            <a:extLst>
              <a:ext uri="{FF2B5EF4-FFF2-40B4-BE49-F238E27FC236}">
                <a16:creationId xmlns:a16="http://schemas.microsoft.com/office/drawing/2014/main" id="{D375DCB4-EAA1-460B-A015-A67D74144DF5}"/>
              </a:ext>
            </a:extLst>
          </p:cNvPr>
          <p:cNvSpPr txBox="1">
            <a:spLocks noChangeArrowheads="1"/>
          </p:cNvSpPr>
          <p:nvPr/>
        </p:nvSpPr>
        <p:spPr bwMode="auto">
          <a:xfrm>
            <a:off x="7070657" y="1866033"/>
            <a:ext cx="3073681" cy="584775"/>
          </a:xfrm>
          <a:prstGeom prst="rect">
            <a:avLst/>
          </a:prstGeom>
          <a:noFill/>
          <a:ln w="9525" algn="ctr">
            <a:noFill/>
            <a:miter lim="800000"/>
            <a:headEnd/>
            <a:tailEnd/>
          </a:ln>
        </p:spPr>
        <p:txBody>
          <a:bodyPr wrap="square">
            <a:spAutoFit/>
          </a:bodyPr>
          <a:lstStyle/>
          <a:p>
            <a:pPr algn="ctr">
              <a:spcBef>
                <a:spcPct val="50000"/>
              </a:spcBef>
              <a:buSzPct val="70000"/>
              <a:buFont typeface="Wingdings" pitchFamily="2" charset="2"/>
              <a:buNone/>
            </a:pPr>
            <a:r>
              <a:rPr lang="en-US" sz="3200" dirty="0" err="1">
                <a:solidFill>
                  <a:srgbClr val="002060"/>
                </a:solidFill>
                <a:latin typeface="UTM Avo" panose="02040603050506020204" pitchFamily="18" charset="0"/>
              </a:rPr>
              <a:t>thung</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thăng</a:t>
            </a:r>
            <a:r>
              <a:rPr lang="en-US" sz="3200" dirty="0">
                <a:solidFill>
                  <a:srgbClr val="002060"/>
                </a:solidFill>
                <a:latin typeface="UTM Avo" panose="02040603050506020204" pitchFamily="18" charset="0"/>
              </a:rPr>
              <a:t> </a:t>
            </a:r>
          </a:p>
        </p:txBody>
      </p:sp>
      <p:sp>
        <p:nvSpPr>
          <p:cNvPr id="23" name="Text Box 29">
            <a:extLst>
              <a:ext uri="{FF2B5EF4-FFF2-40B4-BE49-F238E27FC236}">
                <a16:creationId xmlns:a16="http://schemas.microsoft.com/office/drawing/2014/main" id="{9A9DF8E9-6209-4D1B-9C9F-996D3B68EE10}"/>
              </a:ext>
            </a:extLst>
          </p:cNvPr>
          <p:cNvSpPr txBox="1">
            <a:spLocks noChangeArrowheads="1"/>
          </p:cNvSpPr>
          <p:nvPr/>
        </p:nvSpPr>
        <p:spPr bwMode="auto">
          <a:xfrm>
            <a:off x="7131428" y="2560817"/>
            <a:ext cx="2828491" cy="584775"/>
          </a:xfrm>
          <a:prstGeom prst="rect">
            <a:avLst/>
          </a:prstGeom>
          <a:noFill/>
          <a:ln w="9525" algn="ctr">
            <a:noFill/>
            <a:miter lim="800000"/>
            <a:headEnd/>
            <a:tailEnd/>
          </a:ln>
        </p:spPr>
        <p:txBody>
          <a:bodyPr wrap="square">
            <a:spAutoFit/>
          </a:bodyPr>
          <a:lstStyle/>
          <a:p>
            <a:pPr algn="ctr">
              <a:spcBef>
                <a:spcPct val="50000"/>
              </a:spcBef>
              <a:buSzPct val="70000"/>
            </a:pPr>
            <a:r>
              <a:rPr lang="en-US" sz="3200" dirty="0" err="1">
                <a:solidFill>
                  <a:srgbClr val="002060"/>
                </a:solidFill>
                <a:latin typeface="UTM Avo" panose="02040603050506020204" pitchFamily="18" charset="0"/>
              </a:rPr>
              <a:t>lộc</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vừng</a:t>
            </a:r>
            <a:r>
              <a:rPr lang="en-US" sz="3200" dirty="0">
                <a:solidFill>
                  <a:srgbClr val="002060"/>
                </a:solidFill>
                <a:latin typeface="UTM Avo" panose="02040603050506020204" pitchFamily="18" charset="0"/>
              </a:rPr>
              <a:t> </a:t>
            </a:r>
          </a:p>
        </p:txBody>
      </p:sp>
      <p:sp>
        <p:nvSpPr>
          <p:cNvPr id="25" name="Text Box 36">
            <a:extLst>
              <a:ext uri="{FF2B5EF4-FFF2-40B4-BE49-F238E27FC236}">
                <a16:creationId xmlns:a16="http://schemas.microsoft.com/office/drawing/2014/main" id="{66E2266B-EE94-4CD9-9A62-1DE6D58E10DD}"/>
              </a:ext>
            </a:extLst>
          </p:cNvPr>
          <p:cNvSpPr txBox="1">
            <a:spLocks noChangeArrowheads="1"/>
          </p:cNvSpPr>
          <p:nvPr/>
        </p:nvSpPr>
        <p:spPr bwMode="auto">
          <a:xfrm>
            <a:off x="2304155" y="2594947"/>
            <a:ext cx="2514600" cy="584775"/>
          </a:xfrm>
          <a:prstGeom prst="rect">
            <a:avLst/>
          </a:prstGeom>
          <a:noFill/>
          <a:ln w="9525" algn="ctr">
            <a:noFill/>
            <a:miter lim="800000"/>
            <a:headEnd/>
            <a:tailEnd/>
          </a:ln>
        </p:spPr>
        <p:txBody>
          <a:bodyPr wrap="square">
            <a:spAutoFit/>
          </a:bodyPr>
          <a:lstStyle/>
          <a:p>
            <a:pPr algn="ctr">
              <a:spcBef>
                <a:spcPct val="50000"/>
              </a:spcBef>
            </a:pPr>
            <a:r>
              <a:rPr lang="en-US" sz="3200" dirty="0" err="1">
                <a:solidFill>
                  <a:srgbClr val="002060"/>
                </a:solidFill>
                <a:latin typeface="UTM Avo" panose="02040603050506020204" pitchFamily="18" charset="0"/>
              </a:rPr>
              <a:t>đột</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nhiên</a:t>
            </a:r>
            <a:r>
              <a:rPr lang="en-US" sz="3200" dirty="0">
                <a:solidFill>
                  <a:srgbClr val="002060"/>
                </a:solidFill>
                <a:latin typeface="UTM Avo" panose="02040603050506020204" pitchFamily="18" charset="0"/>
              </a:rPr>
              <a:t> </a:t>
            </a:r>
          </a:p>
        </p:txBody>
      </p:sp>
      <p:pic>
        <p:nvPicPr>
          <p:cNvPr id="6" name="Picture 5">
            <a:extLst>
              <a:ext uri="{FF2B5EF4-FFF2-40B4-BE49-F238E27FC236}">
                <a16:creationId xmlns:a16="http://schemas.microsoft.com/office/drawing/2014/main" id="{2E4FC859-76DF-41BD-A273-415022F9C4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96344">
            <a:off x="1047441" y="1589818"/>
            <a:ext cx="1308277" cy="1308277"/>
          </a:xfrm>
          <a:prstGeom prst="rect">
            <a:avLst/>
          </a:prstGeom>
        </p:spPr>
      </p:pic>
      <p:pic>
        <p:nvPicPr>
          <p:cNvPr id="26" name="Picture 25">
            <a:extLst>
              <a:ext uri="{FF2B5EF4-FFF2-40B4-BE49-F238E27FC236}">
                <a16:creationId xmlns:a16="http://schemas.microsoft.com/office/drawing/2014/main" id="{44FEA497-6869-4C9F-B00A-0B986B8452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96344">
            <a:off x="1291324" y="2317594"/>
            <a:ext cx="1308277" cy="1308277"/>
          </a:xfrm>
          <a:prstGeom prst="rect">
            <a:avLst/>
          </a:prstGeom>
        </p:spPr>
      </p:pic>
      <p:pic>
        <p:nvPicPr>
          <p:cNvPr id="27" name="Picture 26">
            <a:extLst>
              <a:ext uri="{FF2B5EF4-FFF2-40B4-BE49-F238E27FC236}">
                <a16:creationId xmlns:a16="http://schemas.microsoft.com/office/drawing/2014/main" id="{847A6EAE-A054-485A-A8D5-3CA16F910A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96344">
            <a:off x="881633" y="3034826"/>
            <a:ext cx="1308277" cy="1308277"/>
          </a:xfrm>
          <a:prstGeom prst="rect">
            <a:avLst/>
          </a:prstGeom>
        </p:spPr>
      </p:pic>
      <p:pic>
        <p:nvPicPr>
          <p:cNvPr id="28" name="Picture 27">
            <a:extLst>
              <a:ext uri="{FF2B5EF4-FFF2-40B4-BE49-F238E27FC236}">
                <a16:creationId xmlns:a16="http://schemas.microsoft.com/office/drawing/2014/main" id="{99710BC5-770B-47FD-B279-924BC3A8DB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96344">
            <a:off x="6099183" y="1592231"/>
            <a:ext cx="1308277" cy="1308277"/>
          </a:xfrm>
          <a:prstGeom prst="rect">
            <a:avLst/>
          </a:prstGeom>
        </p:spPr>
      </p:pic>
      <p:pic>
        <p:nvPicPr>
          <p:cNvPr id="30" name="Picture 29">
            <a:extLst>
              <a:ext uri="{FF2B5EF4-FFF2-40B4-BE49-F238E27FC236}">
                <a16:creationId xmlns:a16="http://schemas.microsoft.com/office/drawing/2014/main" id="{4C8B01EC-BDAD-4A7A-BD00-74E2E738DD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96344">
            <a:off x="6407173" y="2307849"/>
            <a:ext cx="1308277" cy="1308277"/>
          </a:xfrm>
          <a:prstGeom prst="rect">
            <a:avLst/>
          </a:prstGeom>
        </p:spPr>
      </p:pic>
      <p:pic>
        <p:nvPicPr>
          <p:cNvPr id="31" name="Picture 30">
            <a:extLst>
              <a:ext uri="{FF2B5EF4-FFF2-40B4-BE49-F238E27FC236}">
                <a16:creationId xmlns:a16="http://schemas.microsoft.com/office/drawing/2014/main" id="{83BD60DE-1BDF-4BEE-B7D3-A42388D881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96344">
            <a:off x="6126893" y="3034825"/>
            <a:ext cx="1308277" cy="1308277"/>
          </a:xfrm>
          <a:prstGeom prst="rect">
            <a:avLst/>
          </a:prstGeom>
        </p:spPr>
      </p:pic>
      <p:sp>
        <p:nvSpPr>
          <p:cNvPr id="29" name="TextBox 28">
            <a:extLst>
              <a:ext uri="{FF2B5EF4-FFF2-40B4-BE49-F238E27FC236}">
                <a16:creationId xmlns:a16="http://schemas.microsoft.com/office/drawing/2014/main" id="{7DCFB807-D396-478F-B685-F9C23F26139C}"/>
              </a:ext>
            </a:extLst>
          </p:cNvPr>
          <p:cNvSpPr txBox="1"/>
          <p:nvPr/>
        </p:nvSpPr>
        <p:spPr>
          <a:xfrm>
            <a:off x="806692" y="4218304"/>
            <a:ext cx="10622160" cy="1323439"/>
          </a:xfrm>
          <a:prstGeom prst="rect">
            <a:avLst/>
          </a:prstGeom>
          <a:noFill/>
        </p:spPr>
        <p:txBody>
          <a:bodyPr wrap="square">
            <a:spAutoFit/>
          </a:bodyPr>
          <a:lstStyle/>
          <a:p>
            <a:pPr algn="just">
              <a:spcBef>
                <a:spcPct val="50000"/>
              </a:spcBef>
              <a:buSzPct val="70000"/>
            </a:pPr>
            <a:r>
              <a:rPr lang="en-US" sz="4000" b="1" dirty="0">
                <a:solidFill>
                  <a:srgbClr val="FF0000"/>
                </a:solidFill>
                <a:latin typeface="UTM Avo" panose="02040603050506020204" pitchFamily="18" charset="0"/>
              </a:rPr>
              <a:t>	</a:t>
            </a:r>
            <a:r>
              <a:rPr lang="en-US" sz="4000" b="1" dirty="0" err="1">
                <a:solidFill>
                  <a:srgbClr val="FF0000"/>
                </a:solidFill>
                <a:latin typeface="UTM Avo" panose="02040603050506020204" pitchFamily="18" charset="0"/>
              </a:rPr>
              <a:t>Ôi</a:t>
            </a:r>
            <a:r>
              <a:rPr lang="en-US" sz="4000" b="1" dirty="0">
                <a:solidFill>
                  <a:srgbClr val="FF0000"/>
                </a:solidFill>
                <a:latin typeface="UTM Avo" panose="02040603050506020204" pitchFamily="18" charset="0"/>
              </a:rPr>
              <a:t> chao! </a:t>
            </a:r>
            <a:r>
              <a:rPr lang="en-US" sz="4000" b="1" dirty="0" err="1">
                <a:solidFill>
                  <a:srgbClr val="FF0000"/>
                </a:solidFill>
                <a:latin typeface="UTM Avo" panose="02040603050506020204" pitchFamily="18" charset="0"/>
              </a:rPr>
              <a:t>Chú</a:t>
            </a:r>
            <a:r>
              <a:rPr lang="en-US" sz="4000" b="1" dirty="0">
                <a:solidFill>
                  <a:srgbClr val="FF0000"/>
                </a:solidFill>
                <a:latin typeface="UTM Avo" panose="02040603050506020204" pitchFamily="18" charset="0"/>
              </a:rPr>
              <a:t> </a:t>
            </a:r>
            <a:r>
              <a:rPr lang="en-US" sz="4000" b="1" dirty="0" err="1">
                <a:solidFill>
                  <a:srgbClr val="FF0000"/>
                </a:solidFill>
                <a:latin typeface="UTM Avo" panose="02040603050506020204" pitchFamily="18" charset="0"/>
              </a:rPr>
              <a:t>chuồn</a:t>
            </a:r>
            <a:r>
              <a:rPr lang="en-US" sz="4000" b="1" dirty="0">
                <a:solidFill>
                  <a:srgbClr val="FF0000"/>
                </a:solidFill>
                <a:latin typeface="UTM Avo" panose="02040603050506020204" pitchFamily="18" charset="0"/>
              </a:rPr>
              <a:t> </a:t>
            </a:r>
            <a:r>
              <a:rPr lang="en-US" sz="4000" b="1" dirty="0" err="1">
                <a:solidFill>
                  <a:srgbClr val="FF0000"/>
                </a:solidFill>
                <a:latin typeface="UTM Avo" panose="02040603050506020204" pitchFamily="18" charset="0"/>
              </a:rPr>
              <a:t>chuồn</a:t>
            </a:r>
            <a:r>
              <a:rPr lang="en-US" sz="4000" b="1" dirty="0">
                <a:solidFill>
                  <a:srgbClr val="FF0000"/>
                </a:solidFill>
                <a:latin typeface="UTM Avo" panose="02040603050506020204" pitchFamily="18" charset="0"/>
              </a:rPr>
              <a:t> </a:t>
            </a:r>
            <a:r>
              <a:rPr lang="en-US" sz="4000" b="1" dirty="0" err="1">
                <a:solidFill>
                  <a:srgbClr val="FF0000"/>
                </a:solidFill>
                <a:latin typeface="UTM Avo" panose="02040603050506020204" pitchFamily="18" charset="0"/>
              </a:rPr>
              <a:t>nước</a:t>
            </a:r>
            <a:r>
              <a:rPr lang="en-US" sz="4000" b="1" dirty="0">
                <a:solidFill>
                  <a:srgbClr val="FF0000"/>
                </a:solidFill>
                <a:latin typeface="UTM Avo" panose="02040603050506020204" pitchFamily="18" charset="0"/>
              </a:rPr>
              <a:t> </a:t>
            </a:r>
            <a:r>
              <a:rPr lang="en-US" sz="4000" b="1" dirty="0" err="1">
                <a:solidFill>
                  <a:srgbClr val="FF0000"/>
                </a:solidFill>
                <a:latin typeface="UTM Avo" panose="02040603050506020204" pitchFamily="18" charset="0"/>
              </a:rPr>
              <a:t>mới</a:t>
            </a:r>
            <a:r>
              <a:rPr lang="en-US" sz="4000" b="1" dirty="0">
                <a:solidFill>
                  <a:srgbClr val="FF0000"/>
                </a:solidFill>
                <a:latin typeface="UTM Avo" panose="02040603050506020204" pitchFamily="18" charset="0"/>
              </a:rPr>
              <a:t> </a:t>
            </a:r>
            <a:r>
              <a:rPr lang="en-US" sz="4000" b="1" dirty="0" err="1">
                <a:solidFill>
                  <a:srgbClr val="FF0000"/>
                </a:solidFill>
                <a:latin typeface="UTM Avo" panose="02040603050506020204" pitchFamily="18" charset="0"/>
              </a:rPr>
              <a:t>đẹp</a:t>
            </a:r>
            <a:r>
              <a:rPr lang="en-US" sz="4000" b="1" dirty="0">
                <a:solidFill>
                  <a:srgbClr val="FF0000"/>
                </a:solidFill>
                <a:latin typeface="UTM Avo" panose="02040603050506020204" pitchFamily="18" charset="0"/>
              </a:rPr>
              <a:t> </a:t>
            </a:r>
            <a:r>
              <a:rPr lang="en-US" sz="4000" b="1" err="1">
                <a:solidFill>
                  <a:srgbClr val="FF0000"/>
                </a:solidFill>
                <a:latin typeface="UTM Avo" panose="02040603050506020204" pitchFamily="18" charset="0"/>
              </a:rPr>
              <a:t>làm</a:t>
            </a:r>
            <a:r>
              <a:rPr lang="en-US" sz="4000" b="1">
                <a:solidFill>
                  <a:srgbClr val="FF0000"/>
                </a:solidFill>
                <a:latin typeface="UTM Avo" panose="02040603050506020204" pitchFamily="18" charset="0"/>
              </a:rPr>
              <a:t> sao!</a:t>
            </a:r>
            <a:endParaRPr lang="en-US" sz="4000" b="1" dirty="0">
              <a:solidFill>
                <a:srgbClr val="FF0000"/>
              </a:solidFill>
              <a:latin typeface="UTM Avo" panose="02040603050506020204" pitchFamily="18" charset="0"/>
            </a:endParaRPr>
          </a:p>
        </p:txBody>
      </p:sp>
      <p:sp>
        <p:nvSpPr>
          <p:cNvPr id="32"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dirty="0" err="1">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extLst>
      <p:ext uri="{BB962C8B-B14F-4D97-AF65-F5344CB8AC3E}">
        <p14:creationId xmlns:p14="http://schemas.microsoft.com/office/powerpoint/2010/main" val="1175065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randombar(horizontal)">
                                      <p:cBhvr>
                                        <p:cTn id="18" dur="500"/>
                                        <p:tgtEl>
                                          <p:spTgt spid="29"/>
                                        </p:tgtEl>
                                      </p:cBhvr>
                                    </p:animEffect>
                                  </p:childTnLst>
                                </p:cTn>
                              </p:par>
                              <p:par>
                                <p:cTn id="19" presetID="2" presetClass="entr" presetSubtype="2"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1+#ppt_w/2"/>
                                          </p:val>
                                        </p:tav>
                                        <p:tav tm="100000">
                                          <p:val>
                                            <p:strVal val="#ppt_x"/>
                                          </p:val>
                                        </p:tav>
                                      </p:tavLst>
                                    </p:anim>
                                    <p:anim calcmode="lin" valueType="num">
                                      <p:cBhvr additive="base">
                                        <p:cTn id="22"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9"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92"/>
            <a:ext cx="12192000" cy="6907895"/>
          </a:xfrm>
          <a:prstGeom prst="rect">
            <a:avLst/>
          </a:prstGeom>
        </p:spPr>
      </p:pic>
      <p:sp>
        <p:nvSpPr>
          <p:cNvPr id="7" name="矩形: 圆角 6"/>
          <p:cNvSpPr/>
          <p:nvPr/>
        </p:nvSpPr>
        <p:spPr>
          <a:xfrm>
            <a:off x="348909" y="366486"/>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2" name="Group 21">
            <a:extLst>
              <a:ext uri="{FF2B5EF4-FFF2-40B4-BE49-F238E27FC236}">
                <a16:creationId xmlns:a16="http://schemas.microsoft.com/office/drawing/2014/main" id="{83A84168-68C5-4A57-A3F4-1DF073EB5FBB}"/>
              </a:ext>
            </a:extLst>
          </p:cNvPr>
          <p:cNvGrpSpPr/>
          <p:nvPr/>
        </p:nvGrpSpPr>
        <p:grpSpPr>
          <a:xfrm>
            <a:off x="-318905" y="5425785"/>
            <a:ext cx="12828240" cy="1492747"/>
            <a:chOff x="5653" y="5425785"/>
            <a:chExt cx="12828240" cy="1492747"/>
          </a:xfrm>
        </p:grpSpPr>
        <p:pic>
          <p:nvPicPr>
            <p:cNvPr id="16" name="Picture 15">
              <a:extLst>
                <a:ext uri="{FF2B5EF4-FFF2-40B4-BE49-F238E27FC236}">
                  <a16:creationId xmlns:a16="http://schemas.microsoft.com/office/drawing/2014/main" id="{A0A5FC80-01B0-4126-91B9-ED4638D8F0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066" b="39931"/>
            <a:stretch/>
          </p:blipFill>
          <p:spPr>
            <a:xfrm>
              <a:off x="5653" y="5428222"/>
              <a:ext cx="5138394" cy="1490310"/>
            </a:xfrm>
            <a:prstGeom prst="rect">
              <a:avLst/>
            </a:prstGeom>
          </p:spPr>
        </p:pic>
        <p:pic>
          <p:nvPicPr>
            <p:cNvPr id="36" name="Picture 35">
              <a:extLst>
                <a:ext uri="{FF2B5EF4-FFF2-40B4-BE49-F238E27FC236}">
                  <a16:creationId xmlns:a16="http://schemas.microsoft.com/office/drawing/2014/main" id="{22ABAE0C-FA04-4FE5-B18C-AD32C10C7A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066" b="39931"/>
            <a:stretch/>
          </p:blipFill>
          <p:spPr>
            <a:xfrm>
              <a:off x="3708047" y="5425785"/>
              <a:ext cx="5138394" cy="1490310"/>
            </a:xfrm>
            <a:prstGeom prst="rect">
              <a:avLst/>
            </a:prstGeom>
          </p:spPr>
        </p:pic>
        <p:pic>
          <p:nvPicPr>
            <p:cNvPr id="37" name="Picture 36">
              <a:extLst>
                <a:ext uri="{FF2B5EF4-FFF2-40B4-BE49-F238E27FC236}">
                  <a16:creationId xmlns:a16="http://schemas.microsoft.com/office/drawing/2014/main" id="{77B30A13-F1D1-4338-B501-5D15BD20C1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066" b="39931"/>
            <a:stretch/>
          </p:blipFill>
          <p:spPr>
            <a:xfrm flipH="1">
              <a:off x="7695499" y="5425785"/>
              <a:ext cx="5138394" cy="1490310"/>
            </a:xfrm>
            <a:prstGeom prst="rect">
              <a:avLst/>
            </a:prstGeom>
          </p:spPr>
        </p:pic>
      </p:grpSp>
      <p:sp>
        <p:nvSpPr>
          <p:cNvPr id="29" name="TextBox 28">
            <a:extLst>
              <a:ext uri="{FF2B5EF4-FFF2-40B4-BE49-F238E27FC236}">
                <a16:creationId xmlns:a16="http://schemas.microsoft.com/office/drawing/2014/main" id="{7DCFB807-D396-478F-B685-F9C23F26139C}"/>
              </a:ext>
            </a:extLst>
          </p:cNvPr>
          <p:cNvSpPr txBox="1"/>
          <p:nvPr/>
        </p:nvSpPr>
        <p:spPr>
          <a:xfrm>
            <a:off x="611922" y="803452"/>
            <a:ext cx="6909848" cy="3785652"/>
          </a:xfrm>
          <a:prstGeom prst="rect">
            <a:avLst/>
          </a:prstGeom>
          <a:noFill/>
        </p:spPr>
        <p:txBody>
          <a:bodyPr wrap="square">
            <a:spAutoFit/>
          </a:bodyPr>
          <a:lstStyle/>
          <a:p>
            <a:pPr algn="ctr">
              <a:spcBef>
                <a:spcPct val="50000"/>
              </a:spcBef>
              <a:buSzPct val="70000"/>
            </a:pPr>
            <a:r>
              <a:rPr lang="en-US" sz="6000" dirty="0" err="1">
                <a:solidFill>
                  <a:srgbClr val="002060"/>
                </a:solidFill>
                <a:latin typeface="UTM Avo" panose="02040603050506020204" pitchFamily="18" charset="0"/>
              </a:rPr>
              <a:t>Toàn</a:t>
            </a:r>
            <a:r>
              <a:rPr lang="en-US" sz="6000" dirty="0">
                <a:solidFill>
                  <a:srgbClr val="002060"/>
                </a:solidFill>
                <a:latin typeface="UTM Avo" panose="02040603050506020204" pitchFamily="18" charset="0"/>
              </a:rPr>
              <a:t> </a:t>
            </a:r>
            <a:r>
              <a:rPr lang="en-US" sz="6000" dirty="0" err="1">
                <a:solidFill>
                  <a:srgbClr val="002060"/>
                </a:solidFill>
                <a:latin typeface="UTM Avo" panose="02040603050506020204" pitchFamily="18" charset="0"/>
              </a:rPr>
              <a:t>bài</a:t>
            </a:r>
            <a:r>
              <a:rPr lang="en-US" sz="6000" dirty="0">
                <a:solidFill>
                  <a:srgbClr val="002060"/>
                </a:solidFill>
                <a:latin typeface="UTM Avo" panose="02040603050506020204" pitchFamily="18" charset="0"/>
              </a:rPr>
              <a:t> </a:t>
            </a:r>
            <a:r>
              <a:rPr lang="en-US" sz="6000" dirty="0" err="1">
                <a:solidFill>
                  <a:srgbClr val="002060"/>
                </a:solidFill>
                <a:latin typeface="UTM Avo" panose="02040603050506020204" pitchFamily="18" charset="0"/>
              </a:rPr>
              <a:t>đọc</a:t>
            </a:r>
            <a:r>
              <a:rPr lang="en-US" sz="6000" dirty="0">
                <a:solidFill>
                  <a:srgbClr val="002060"/>
                </a:solidFill>
                <a:latin typeface="UTM Avo" panose="02040603050506020204" pitchFamily="18" charset="0"/>
              </a:rPr>
              <a:t> </a:t>
            </a:r>
            <a:r>
              <a:rPr lang="en-US" sz="6000" dirty="0" err="1">
                <a:solidFill>
                  <a:srgbClr val="002060"/>
                </a:solidFill>
                <a:latin typeface="UTM Avo" panose="02040603050506020204" pitchFamily="18" charset="0"/>
              </a:rPr>
              <a:t>với</a:t>
            </a:r>
            <a:r>
              <a:rPr lang="en-US" sz="6000" dirty="0">
                <a:solidFill>
                  <a:srgbClr val="002060"/>
                </a:solidFill>
                <a:latin typeface="UTM Avo" panose="02040603050506020204" pitchFamily="18" charset="0"/>
              </a:rPr>
              <a:t> </a:t>
            </a:r>
            <a:r>
              <a:rPr lang="en-US" sz="6000" dirty="0" err="1">
                <a:solidFill>
                  <a:srgbClr val="002060"/>
                </a:solidFill>
                <a:latin typeface="UTM Avo" panose="02040603050506020204" pitchFamily="18" charset="0"/>
              </a:rPr>
              <a:t>giọng</a:t>
            </a:r>
            <a:r>
              <a:rPr lang="en-US" sz="6000" dirty="0">
                <a:solidFill>
                  <a:srgbClr val="002060"/>
                </a:solidFill>
                <a:latin typeface="UTM Avo" panose="02040603050506020204" pitchFamily="18" charset="0"/>
              </a:rPr>
              <a:t> </a:t>
            </a:r>
            <a:r>
              <a:rPr lang="en-US" sz="6000" dirty="0" err="1">
                <a:solidFill>
                  <a:srgbClr val="002060"/>
                </a:solidFill>
                <a:latin typeface="UTM Avo" panose="02040603050506020204" pitchFamily="18" charset="0"/>
              </a:rPr>
              <a:t>nhẹ</a:t>
            </a:r>
            <a:r>
              <a:rPr lang="en-US" sz="6000" dirty="0">
                <a:solidFill>
                  <a:srgbClr val="002060"/>
                </a:solidFill>
                <a:latin typeface="UTM Avo" panose="02040603050506020204" pitchFamily="18" charset="0"/>
              </a:rPr>
              <a:t> </a:t>
            </a:r>
            <a:r>
              <a:rPr lang="en-US" sz="6000" dirty="0" err="1">
                <a:solidFill>
                  <a:srgbClr val="002060"/>
                </a:solidFill>
                <a:latin typeface="UTM Avo" panose="02040603050506020204" pitchFamily="18" charset="0"/>
              </a:rPr>
              <a:t>nhàng</a:t>
            </a:r>
            <a:r>
              <a:rPr lang="en-US" sz="6000" dirty="0">
                <a:solidFill>
                  <a:srgbClr val="002060"/>
                </a:solidFill>
                <a:latin typeface="UTM Avo" panose="02040603050506020204" pitchFamily="18" charset="0"/>
              </a:rPr>
              <a:t>, </a:t>
            </a:r>
            <a:r>
              <a:rPr lang="en-US" sz="6000" dirty="0" err="1">
                <a:solidFill>
                  <a:srgbClr val="002060"/>
                </a:solidFill>
                <a:latin typeface="UTM Avo" panose="02040603050506020204" pitchFamily="18" charset="0"/>
              </a:rPr>
              <a:t>êm</a:t>
            </a:r>
            <a:r>
              <a:rPr lang="en-US" sz="6000" dirty="0">
                <a:solidFill>
                  <a:srgbClr val="002060"/>
                </a:solidFill>
                <a:latin typeface="UTM Avo" panose="02040603050506020204" pitchFamily="18" charset="0"/>
              </a:rPr>
              <a:t> ả, xen </a:t>
            </a:r>
            <a:r>
              <a:rPr lang="en-US" sz="6000" dirty="0" err="1">
                <a:solidFill>
                  <a:srgbClr val="002060"/>
                </a:solidFill>
                <a:latin typeface="UTM Avo" panose="02040603050506020204" pitchFamily="18" charset="0"/>
              </a:rPr>
              <a:t>lẫn</a:t>
            </a:r>
            <a:r>
              <a:rPr lang="en-US" sz="6000" dirty="0">
                <a:solidFill>
                  <a:srgbClr val="002060"/>
                </a:solidFill>
                <a:latin typeface="UTM Avo" panose="02040603050506020204" pitchFamily="18" charset="0"/>
              </a:rPr>
              <a:t> </a:t>
            </a:r>
            <a:r>
              <a:rPr lang="en-US" sz="6000" dirty="0" err="1">
                <a:solidFill>
                  <a:srgbClr val="002060"/>
                </a:solidFill>
                <a:latin typeface="UTM Avo" panose="02040603050506020204" pitchFamily="18" charset="0"/>
              </a:rPr>
              <a:t>ngạc</a:t>
            </a:r>
            <a:r>
              <a:rPr lang="en-US" sz="6000" dirty="0">
                <a:solidFill>
                  <a:srgbClr val="002060"/>
                </a:solidFill>
                <a:latin typeface="UTM Avo" panose="02040603050506020204" pitchFamily="18" charset="0"/>
              </a:rPr>
              <a:t> </a:t>
            </a:r>
            <a:r>
              <a:rPr lang="en-US" sz="6000" dirty="0" err="1">
                <a:solidFill>
                  <a:srgbClr val="002060"/>
                </a:solidFill>
                <a:latin typeface="UTM Avo" panose="02040603050506020204" pitchFamily="18" charset="0"/>
              </a:rPr>
              <a:t>nhiên</a:t>
            </a:r>
            <a:r>
              <a:rPr lang="en-US" sz="6000" dirty="0">
                <a:solidFill>
                  <a:srgbClr val="002060"/>
                </a:solidFill>
                <a:latin typeface="UTM Avo" panose="02040603050506020204" pitchFamily="18" charset="0"/>
              </a:rPr>
              <a:t>.</a:t>
            </a:r>
          </a:p>
        </p:txBody>
      </p:sp>
      <p:pic>
        <p:nvPicPr>
          <p:cNvPr id="3" name="Picture 2">
            <a:extLst>
              <a:ext uri="{FF2B5EF4-FFF2-40B4-BE49-F238E27FC236}">
                <a16:creationId xmlns:a16="http://schemas.microsoft.com/office/drawing/2014/main" id="{70250950-4E10-4355-BA97-98F057502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77351">
            <a:off x="6736715" y="884419"/>
            <a:ext cx="5520824" cy="5520824"/>
          </a:xfrm>
          <a:prstGeom prst="rect">
            <a:avLst/>
          </a:prstGeom>
        </p:spPr>
      </p:pic>
      <p:sp>
        <p:nvSpPr>
          <p:cNvPr id="10"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extLst>
      <p:ext uri="{BB962C8B-B14F-4D97-AF65-F5344CB8AC3E}">
        <p14:creationId xmlns:p14="http://schemas.microsoft.com/office/powerpoint/2010/main" val="809009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1+#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9"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校园艺术节1"/>
  <p:tag name="ISPRING_SCORM_RATE_SLIDES" val="0"/>
  <p:tag name="ISPRING_SCORM_RATE_QUIZZES" val="0"/>
  <p:tag name="ISPRING_SCORM_PASSING_SCORE" val="0.000000"/>
  <p:tag name="ISPRING_ULTRA_SCORM_COURSE_ID" val="3321F1EF-5BBB-44D3-BBA3-19248BBA0820"/>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内容列表"/>
  <p:tag name="ISPRINGCLOUDFOLDERID" val="0"/>
  <p:tag name="ISPRINGCLOUDFOLDERPATH" val="资源库"/>
  <p:tag name="ISPRING_OUTPUT_FOLDER" val="F:\第六批\17887325"/>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1241</TotalTime>
  <Words>1463</Words>
  <Application>Microsoft Office PowerPoint</Application>
  <PresentationFormat>Widescreen</PresentationFormat>
  <Paragraphs>110</Paragraphs>
  <Slides>22</Slides>
  <Notes>20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UTM Scriptina KT</vt:lpstr>
      <vt:lpstr>Times New Roman</vt:lpstr>
      <vt:lpstr>等线 Light</vt:lpstr>
      <vt:lpstr>Arial</vt:lpstr>
      <vt:lpstr>UTM Futura Extra</vt:lpstr>
      <vt:lpstr>Tahoma</vt:lpstr>
      <vt:lpstr>inpin heiti</vt:lpstr>
      <vt:lpstr>等线</vt:lpstr>
      <vt:lpstr>Wingdings</vt:lpstr>
      <vt:lpstr>UTM Avo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4</dc:subject>
  <dc:creator>KTUTS</dc:creator>
  <cp:keywords>VIETBAO</cp:keywords>
  <cp:lastModifiedBy>Nguyen Huu Hieu</cp:lastModifiedBy>
  <cp:revision>F08</cp:revision>
  <dcterms:created xsi:type="dcterms:W3CDTF">2018-12-05T09:49:00Z</dcterms:created>
  <dcterms:modified xsi:type="dcterms:W3CDTF">2022-04-03T09:08:56Z</dcterms:modified>
  <cp:version>F08</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2052-10.1.0.7521</vt:lpwstr>
  </property>
</Properties>
</file>