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5" r:id="rId2"/>
    <p:sldId id="284" r:id="rId3"/>
    <p:sldId id="267" r:id="rId4"/>
    <p:sldId id="275" r:id="rId5"/>
    <p:sldId id="286" r:id="rId6"/>
    <p:sldId id="261" r:id="rId7"/>
    <p:sldId id="268" r:id="rId8"/>
    <p:sldId id="269" r:id="rId9"/>
    <p:sldId id="296" r:id="rId10"/>
    <p:sldId id="297" r:id="rId11"/>
    <p:sldId id="298" r:id="rId12"/>
    <p:sldId id="287" r:id="rId13"/>
    <p:sldId id="289" r:id="rId14"/>
    <p:sldId id="290" r:id="rId15"/>
    <p:sldId id="291" r:id="rId16"/>
    <p:sldId id="292" r:id="rId17"/>
    <p:sldId id="293" r:id="rId18"/>
    <p:sldId id="265" r:id="rId19"/>
    <p:sldId id="262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00"/>
    <a:srgbClr val="FF00F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C0C4D0A-AE71-413D-A18F-1243E2FE8BE7}" type="datetimeFigureOut">
              <a:rPr lang="zh-CN" altLang="en-US" smtClean="0"/>
              <a:pPr/>
              <a:t>2022/4/8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81C3F9A1-47D5-4996-B777-8DE19D1270F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862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049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175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81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343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718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73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856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254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572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496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949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11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147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626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2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266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87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77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71FB52B-4F7F-4137-9D14-A0EA2D5019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-56445"/>
            <a:ext cx="7970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Flamenco" panose="02040603050506020204" pitchFamily="18" charset="0"/>
              </a:rPr>
              <a:t>KTUTS</a:t>
            </a:r>
            <a:endParaRPr lang="en-US" sz="1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Flamenco" panose="02040603050506020204" pitchFamily="18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393988" y="6519335"/>
            <a:ext cx="7970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Flamenco" panose="02040603050506020204" pitchFamily="18" charset="0"/>
              </a:rPr>
              <a:t>KTUTS</a:t>
            </a:r>
            <a:endParaRPr lang="en-US" sz="1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Flamenc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9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7790" y="0"/>
            <a:ext cx="7970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Flamenco" panose="02040603050506020204" pitchFamily="18" charset="0"/>
              </a:rPr>
              <a:t>KTUTS</a:t>
            </a:r>
            <a:endParaRPr lang="en-US" sz="1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Flamenco" panose="02040603050506020204" pitchFamily="18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393988" y="6372578"/>
            <a:ext cx="7970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Flamenco" panose="02040603050506020204" pitchFamily="18" charset="0"/>
              </a:rPr>
              <a:t>KTUTS</a:t>
            </a:r>
            <a:endParaRPr lang="en-US" sz="1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Flamenc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501422"/>
            <a:ext cx="1587576" cy="12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56" y="7219244"/>
            <a:ext cx="1587576" cy="127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3.wdp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8.png"/><Relationship Id="rId5" Type="http://schemas.openxmlformats.org/officeDocument/2006/relationships/image" Target="../media/image25.png"/><Relationship Id="rId15" Type="http://schemas.openxmlformats.org/officeDocument/2006/relationships/image" Target="../media/image6.png"/><Relationship Id="rId10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28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C51A4D4-C344-491B-94B3-9BBFECBD9B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1378" flipH="1">
            <a:off x="10658393" y="701651"/>
            <a:ext cx="515504" cy="447470"/>
          </a:xfrm>
          <a:prstGeom prst="rect">
            <a:avLst/>
          </a:prstGeom>
        </p:spPr>
      </p:pic>
      <p:grpSp>
        <p:nvGrpSpPr>
          <p:cNvPr id="3" name="组合 10">
            <a:extLst>
              <a:ext uri="{FF2B5EF4-FFF2-40B4-BE49-F238E27FC236}">
                <a16:creationId xmlns:a16="http://schemas.microsoft.com/office/drawing/2014/main" id="{D0C6E379-722E-408C-BA9E-9720A9865290}"/>
              </a:ext>
            </a:extLst>
          </p:cNvPr>
          <p:cNvGrpSpPr/>
          <p:nvPr/>
        </p:nvGrpSpPr>
        <p:grpSpPr>
          <a:xfrm>
            <a:off x="3515902" y="4070883"/>
            <a:ext cx="4085664" cy="895641"/>
            <a:chOff x="7022097" y="4455110"/>
            <a:chExt cx="4085664" cy="89564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F8EAD4E-B1AF-42F5-B79D-D656D1003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2097" y="4459632"/>
              <a:ext cx="3697737" cy="891119"/>
            </a:xfrm>
            <a:prstGeom prst="rect">
              <a:avLst/>
            </a:prstGeom>
          </p:spPr>
        </p:pic>
        <p:pic>
          <p:nvPicPr>
            <p:cNvPr id="5" name="图片 5">
              <a:extLst>
                <a:ext uri="{FF2B5EF4-FFF2-40B4-BE49-F238E27FC236}">
                  <a16:creationId xmlns:a16="http://schemas.microsoft.com/office/drawing/2014/main" id="{99C54076-6312-4A95-92F2-27E277C4F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47459" flipH="1">
              <a:off x="10489099" y="4455110"/>
              <a:ext cx="618662" cy="584464"/>
            </a:xfrm>
            <a:prstGeom prst="rect">
              <a:avLst/>
            </a:prstGeom>
          </p:spPr>
        </p:pic>
      </p:grpSp>
      <p:pic>
        <p:nvPicPr>
          <p:cNvPr id="6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28" y="4872470"/>
            <a:ext cx="933481" cy="1713704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87A67302-1654-492E-8E5F-F73D054A423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84737">
            <a:off x="6349921" y="125752"/>
            <a:ext cx="655876" cy="579663"/>
          </a:xfrm>
          <a:prstGeom prst="rect">
            <a:avLst/>
          </a:prstGeom>
        </p:spPr>
      </p:pic>
      <p:grpSp>
        <p:nvGrpSpPr>
          <p:cNvPr id="8" name="组合 24">
            <a:extLst>
              <a:ext uri="{FF2B5EF4-FFF2-40B4-BE49-F238E27FC236}">
                <a16:creationId xmlns:a16="http://schemas.microsoft.com/office/drawing/2014/main" id="{044E9C83-2DA0-41B7-B1BA-7932D94B2DD5}"/>
              </a:ext>
            </a:extLst>
          </p:cNvPr>
          <p:cNvGrpSpPr/>
          <p:nvPr/>
        </p:nvGrpSpPr>
        <p:grpSpPr>
          <a:xfrm>
            <a:off x="-310483" y="-1165689"/>
            <a:ext cx="4914247" cy="3856971"/>
            <a:chOff x="-108259" y="-27093"/>
            <a:chExt cx="4914247" cy="3856971"/>
          </a:xfrm>
        </p:grpSpPr>
        <p:pic>
          <p:nvPicPr>
            <p:cNvPr id="9" name="图片 21">
              <a:extLst>
                <a:ext uri="{FF2B5EF4-FFF2-40B4-BE49-F238E27FC236}">
                  <a16:creationId xmlns:a16="http://schemas.microsoft.com/office/drawing/2014/main" id="{F1C42B67-EBF3-4F2C-9EAF-362D872F6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8259" y="0"/>
              <a:ext cx="3829878" cy="3829878"/>
            </a:xfrm>
            <a:prstGeom prst="rect">
              <a:avLst/>
            </a:prstGeom>
          </p:spPr>
        </p:pic>
        <p:pic>
          <p:nvPicPr>
            <p:cNvPr id="10" name="图片 23">
              <a:extLst>
                <a:ext uri="{FF2B5EF4-FFF2-40B4-BE49-F238E27FC236}">
                  <a16:creationId xmlns:a16="http://schemas.microsoft.com/office/drawing/2014/main" id="{A80F221F-935B-441A-A68C-F04D02231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5728" y="-27093"/>
              <a:ext cx="1590260" cy="2676939"/>
            </a:xfrm>
            <a:prstGeom prst="rect">
              <a:avLst/>
            </a:prstGeom>
          </p:spPr>
        </p:pic>
      </p:grpSp>
      <p:pic>
        <p:nvPicPr>
          <p:cNvPr id="11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30140" y="-433493"/>
            <a:ext cx="812800" cy="812800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16CC4685-59D3-4387-AFA3-56C1E8C9C8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76" y="3035073"/>
            <a:ext cx="2316705" cy="3552827"/>
          </a:xfrm>
          <a:prstGeom prst="rect">
            <a:avLst/>
          </a:prstGeom>
        </p:spPr>
      </p:pic>
      <p:pic>
        <p:nvPicPr>
          <p:cNvPr id="13" name="图片 1">
            <a:extLst>
              <a:ext uri="{FF2B5EF4-FFF2-40B4-BE49-F238E27FC236}">
                <a16:creationId xmlns:a16="http://schemas.microsoft.com/office/drawing/2014/main" id="{53C913A7-E7B2-4C93-ACD5-3C1464EA4E6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2514" y="3499338"/>
            <a:ext cx="4707489" cy="3086836"/>
          </a:xfrm>
          <a:prstGeom prst="rect">
            <a:avLst/>
          </a:prstGeom>
        </p:spPr>
      </p:pic>
      <p:sp>
        <p:nvSpPr>
          <p:cNvPr id="14" name="文本框 11">
            <a:extLst>
              <a:ext uri="{FF2B5EF4-FFF2-40B4-BE49-F238E27FC236}">
                <a16:creationId xmlns:a16="http://schemas.microsoft.com/office/drawing/2014/main" id="{2FF4BAEF-8E06-4232-86F6-02DFC3960EAB}"/>
              </a:ext>
            </a:extLst>
          </p:cNvPr>
          <p:cNvSpPr txBox="1"/>
          <p:nvPr/>
        </p:nvSpPr>
        <p:spPr>
          <a:xfrm>
            <a:off x="3714953" y="1393944"/>
            <a:ext cx="6885641" cy="22159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3800" b="1" spc="300" dirty="0" err="1">
                <a:solidFill>
                  <a:srgbClr val="00B0F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UTM Showcard" panose="02040603050506020204" pitchFamily="18" charset="0"/>
                <a:ea typeface="华康POP2体W9" panose="040B0909000000000000" pitchFamily="81" charset="-122"/>
              </a:rPr>
              <a:t>Toán</a:t>
            </a:r>
            <a:r>
              <a:rPr lang="en-US" altLang="zh-CN" sz="13800" b="1" spc="300" dirty="0">
                <a:solidFill>
                  <a:srgbClr val="00B0F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UTM Showcard" panose="02040603050506020204" pitchFamily="18" charset="0"/>
                <a:ea typeface="华康POP2体W9" panose="040B0909000000000000" pitchFamily="81" charset="-122"/>
              </a:rPr>
              <a:t> 4</a:t>
            </a:r>
            <a:endParaRPr lang="zh-CN" altLang="en-US" sz="13800" b="1" spc="300" dirty="0">
              <a:solidFill>
                <a:srgbClr val="00B0F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UTM Showcard" panose="02040603050506020204" pitchFamily="18" charset="0"/>
              <a:ea typeface="华康POP2体W9" panose="040B0909000000000000" pitchFamily="81" charset="-122"/>
            </a:endParaRPr>
          </a:p>
        </p:txBody>
      </p:sp>
      <p:sp>
        <p:nvSpPr>
          <p:cNvPr id="15" name="文本框 10">
            <a:extLst>
              <a:ext uri="{FF2B5EF4-FFF2-40B4-BE49-F238E27FC236}">
                <a16:creationId xmlns:a16="http://schemas.microsoft.com/office/drawing/2014/main" id="{B898C101-A8CB-4CC4-AB93-1840F8F8692F}"/>
              </a:ext>
            </a:extLst>
          </p:cNvPr>
          <p:cNvSpPr txBox="1"/>
          <p:nvPr/>
        </p:nvSpPr>
        <p:spPr>
          <a:xfrm>
            <a:off x="3804056" y="4114904"/>
            <a:ext cx="4942471" cy="803731"/>
          </a:xfrm>
          <a:prstGeom prst="roundRect">
            <a:avLst>
              <a:gd name="adj" fmla="val 21432"/>
            </a:avLst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r>
              <a:rPr lang="en-US" altLang="zh-CN" sz="4000" b="1" spc="-300" dirty="0">
                <a:solidFill>
                  <a:schemeClr val="tx2"/>
                </a:solidFill>
                <a:latin typeface="UTM Gradoo" panose="020406030505060202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GV</a:t>
            </a:r>
            <a:r>
              <a:rPr lang="en-US" altLang="zh-CN" sz="4000" b="1" spc="-300" dirty="0" smtClean="0">
                <a:solidFill>
                  <a:schemeClr val="tx2"/>
                </a:solidFill>
                <a:latin typeface="UTM Gradoo" panose="020406030505060202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:</a:t>
            </a:r>
            <a:endParaRPr lang="zh-CN" altLang="en-US" sz="4000" b="1" spc="-300" dirty="0">
              <a:solidFill>
                <a:schemeClr val="tx2"/>
              </a:solidFill>
              <a:latin typeface="UTM Gradoo" panose="020406030505060202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pic>
        <p:nvPicPr>
          <p:cNvPr id="16" name="图片 13">
            <a:extLst>
              <a:ext uri="{FF2B5EF4-FFF2-40B4-BE49-F238E27FC236}">
                <a16:creationId xmlns:a16="http://schemas.microsoft.com/office/drawing/2014/main" id="{01ED004F-4FD2-441A-A3CB-441FD8BE3B3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392" y="1286357"/>
            <a:ext cx="791565" cy="876991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11234E5F-A4A1-44BC-A7D9-4A21C1BA9BEF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1245" flipH="1" flipV="1">
            <a:off x="10149302" y="3129337"/>
            <a:ext cx="997889" cy="11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1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94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78" y="1480834"/>
            <a:ext cx="5858717" cy="28044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1" y="237067"/>
            <a:ext cx="7981847" cy="6458199"/>
          </a:xfrm>
          <a:prstGeom prst="rect">
            <a:avLst/>
          </a:prstGeom>
        </p:spPr>
      </p:pic>
      <p:sp>
        <p:nvSpPr>
          <p:cNvPr id="14" name="Text Box 243"/>
          <p:cNvSpPr txBox="1">
            <a:spLocks noChangeArrowheads="1"/>
          </p:cNvSpPr>
          <p:nvPr/>
        </p:nvSpPr>
        <p:spPr bwMode="auto">
          <a:xfrm>
            <a:off x="8088930" y="1743191"/>
            <a:ext cx="355737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ái thước, cái thước png | PNGEg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860" y="3590214"/>
            <a:ext cx="4724541" cy="7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64E74100-F99D-4656-8A8F-9D02C3E0DE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652" y="3805294"/>
            <a:ext cx="3190880" cy="2781136"/>
          </a:xfrm>
          <a:prstGeom prst="rect">
            <a:avLst/>
          </a:prstGeom>
        </p:spPr>
      </p:pic>
      <p:grpSp>
        <p:nvGrpSpPr>
          <p:cNvPr id="9" name="Group 222"/>
          <p:cNvGrpSpPr>
            <a:grpSpLocks/>
          </p:cNvGrpSpPr>
          <p:nvPr/>
        </p:nvGrpSpPr>
        <p:grpSpPr bwMode="auto">
          <a:xfrm>
            <a:off x="4756983" y="1166733"/>
            <a:ext cx="3406678" cy="2046443"/>
            <a:chOff x="4468" y="1375"/>
            <a:chExt cx="1577" cy="769"/>
          </a:xfrm>
        </p:grpSpPr>
        <p:sp>
          <p:nvSpPr>
            <p:cNvPr id="10" name="AutoShape 188"/>
            <p:cNvSpPr>
              <a:spLocks noChangeArrowheads="1"/>
            </p:cNvSpPr>
            <p:nvPr/>
          </p:nvSpPr>
          <p:spPr bwMode="auto">
            <a:xfrm>
              <a:off x="4525" y="1375"/>
              <a:ext cx="1464" cy="769"/>
            </a:xfrm>
            <a:prstGeom prst="wedgeEllipseCallout">
              <a:avLst>
                <a:gd name="adj1" fmla="val -71659"/>
                <a:gd name="adj2" fmla="val 64541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 sz="1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189"/>
            <p:cNvSpPr txBox="1">
              <a:spLocks noChangeArrowheads="1"/>
            </p:cNvSpPr>
            <p:nvPr/>
          </p:nvSpPr>
          <p:spPr bwMode="auto">
            <a:xfrm>
              <a:off x="4468" y="1582"/>
              <a:ext cx="1577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Đà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Nẵng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1255 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r>
                <a:rPr lang="en-US" altLang="en-US" sz="2800" b="1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7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67" y="1040567"/>
            <a:ext cx="5858717" cy="34185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1" y="237067"/>
            <a:ext cx="7981847" cy="6458199"/>
          </a:xfrm>
          <a:prstGeom prst="rect">
            <a:avLst/>
          </a:prstGeom>
        </p:spPr>
      </p:pic>
      <p:sp>
        <p:nvSpPr>
          <p:cNvPr id="14" name="Text Box 243"/>
          <p:cNvSpPr txBox="1">
            <a:spLocks noChangeArrowheads="1"/>
          </p:cNvSpPr>
          <p:nvPr/>
        </p:nvSpPr>
        <p:spPr bwMode="auto">
          <a:xfrm>
            <a:off x="8201819" y="1370658"/>
            <a:ext cx="355737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TP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ái thước, cái thước png | PNGEg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64" y="1913411"/>
            <a:ext cx="4724541" cy="7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64E74100-F99D-4656-8A8F-9D02C3E0DE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652" y="3805294"/>
            <a:ext cx="3190880" cy="2781136"/>
          </a:xfrm>
          <a:prstGeom prst="rect">
            <a:avLst/>
          </a:prstGeom>
        </p:spPr>
      </p:pic>
      <p:grpSp>
        <p:nvGrpSpPr>
          <p:cNvPr id="12" name="Group 205"/>
          <p:cNvGrpSpPr>
            <a:grpSpLocks/>
          </p:cNvGrpSpPr>
          <p:nvPr/>
        </p:nvGrpSpPr>
        <p:grpSpPr bwMode="auto">
          <a:xfrm>
            <a:off x="712143" y="3488471"/>
            <a:ext cx="4760367" cy="2293938"/>
            <a:chOff x="4272" y="1104"/>
            <a:chExt cx="2304" cy="1445"/>
          </a:xfrm>
        </p:grpSpPr>
        <p:sp>
          <p:nvSpPr>
            <p:cNvPr id="16" name="AutoShape 197"/>
            <p:cNvSpPr>
              <a:spLocks noChangeArrowheads="1"/>
            </p:cNvSpPr>
            <p:nvPr/>
          </p:nvSpPr>
          <p:spPr bwMode="auto">
            <a:xfrm>
              <a:off x="4272" y="1104"/>
              <a:ext cx="2304" cy="1226"/>
            </a:xfrm>
            <a:prstGeom prst="wedgeEllipseCallout">
              <a:avLst>
                <a:gd name="adj1" fmla="val 57161"/>
                <a:gd name="adj2" fmla="val -124885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 sz="1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198"/>
            <p:cNvSpPr txBox="1">
              <a:spLocks noChangeArrowheads="1"/>
            </p:cNvSpPr>
            <p:nvPr/>
          </p:nvSpPr>
          <p:spPr bwMode="auto">
            <a:xfrm>
              <a:off x="4434" y="1134"/>
              <a:ext cx="2060" cy="1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hố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2095 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r>
                <a:rPr lang="en-US" altLang="en-US" sz="2800" b="1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1" y="237067"/>
            <a:ext cx="7981847" cy="6458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52178" y="530578"/>
            <a:ext cx="3454400" cy="654756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252178" y="1246629"/>
            <a:ext cx="3454400" cy="654756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52178" y="1949832"/>
            <a:ext cx="3454400" cy="654756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263467" y="2686902"/>
            <a:ext cx="2912533" cy="654756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517467" y="3545189"/>
            <a:ext cx="3019777" cy="654756"/>
          </a:xfrm>
          <a:prstGeom prst="rect">
            <a:avLst/>
          </a:prstGeom>
          <a:solidFill>
            <a:schemeClr val="accent3">
              <a:lumMod val="40000"/>
              <a:lumOff val="60000"/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360833" y="4245430"/>
            <a:ext cx="3345745" cy="654756"/>
          </a:xfrm>
          <a:prstGeom prst="rect">
            <a:avLst/>
          </a:prstGeom>
          <a:solidFill>
            <a:schemeClr val="accent3">
              <a:lumMod val="40000"/>
              <a:lumOff val="60000"/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60833" y="4900186"/>
            <a:ext cx="3345745" cy="654756"/>
          </a:xfrm>
          <a:prstGeom prst="rect">
            <a:avLst/>
          </a:prstGeom>
          <a:solidFill>
            <a:schemeClr val="accent3">
              <a:lumMod val="40000"/>
              <a:lumOff val="60000"/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360833" y="5554942"/>
            <a:ext cx="3237089" cy="654756"/>
          </a:xfrm>
          <a:prstGeom prst="rect">
            <a:avLst/>
          </a:prstGeom>
          <a:solidFill>
            <a:schemeClr val="accent3">
              <a:lumMod val="40000"/>
              <a:lumOff val="60000"/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243"/>
          <p:cNvSpPr txBox="1">
            <a:spLocks noChangeArrowheads="1"/>
          </p:cNvSpPr>
          <p:nvPr/>
        </p:nvSpPr>
        <p:spPr bwMode="auto">
          <a:xfrm>
            <a:off x="8149199" y="379303"/>
            <a:ext cx="3557379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77" y="1228255"/>
            <a:ext cx="5159023" cy="3700593"/>
          </a:xfrm>
          <a:prstGeom prst="rect">
            <a:avLst/>
          </a:prstGeom>
        </p:spPr>
      </p:pic>
      <p:sp>
        <p:nvSpPr>
          <p:cNvPr id="14" name="Text Box 243"/>
          <p:cNvSpPr txBox="1">
            <a:spLocks noChangeArrowheads="1"/>
          </p:cNvSpPr>
          <p:nvPr/>
        </p:nvSpPr>
        <p:spPr bwMode="auto">
          <a:xfrm>
            <a:off x="7303912" y="1838839"/>
            <a:ext cx="4595957" cy="14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7" y="275622"/>
            <a:ext cx="8583912" cy="6419644"/>
          </a:xfrm>
          <a:prstGeom prst="rect">
            <a:avLst/>
          </a:prstGeom>
        </p:spPr>
      </p:pic>
      <p:sp>
        <p:nvSpPr>
          <p:cNvPr id="5" name="Text Box 227"/>
          <p:cNvSpPr txBox="1">
            <a:spLocks noChangeArrowheads="1"/>
          </p:cNvSpPr>
          <p:nvPr/>
        </p:nvSpPr>
        <p:spPr bwMode="auto">
          <a:xfrm>
            <a:off x="588769" y="4114371"/>
            <a:ext cx="5741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2060"/>
                </a:solidFill>
              </a:rPr>
              <a:t>921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458926" y="3330569"/>
            <a:ext cx="7040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2060"/>
                </a:solidFill>
              </a:rPr>
              <a:t>1255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Text Box 243"/>
          <p:cNvSpPr txBox="1">
            <a:spLocks noChangeArrowheads="1"/>
          </p:cNvSpPr>
          <p:nvPr/>
        </p:nvSpPr>
        <p:spPr bwMode="auto">
          <a:xfrm>
            <a:off x="7314509" y="3320014"/>
            <a:ext cx="459595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1255 – 921 = 334 (km</a:t>
            </a:r>
            <a:r>
              <a:rPr lang="en-US" altLang="en-US" sz="32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7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77" y="1228255"/>
            <a:ext cx="5159023" cy="4483923"/>
          </a:xfrm>
          <a:prstGeom prst="rect">
            <a:avLst/>
          </a:prstGeom>
        </p:spPr>
      </p:pic>
      <p:sp>
        <p:nvSpPr>
          <p:cNvPr id="14" name="Text Box 243"/>
          <p:cNvSpPr txBox="1">
            <a:spLocks noChangeArrowheads="1"/>
          </p:cNvSpPr>
          <p:nvPr/>
        </p:nvSpPr>
        <p:spPr bwMode="auto">
          <a:xfrm>
            <a:off x="7241074" y="1854214"/>
            <a:ext cx="459595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7" y="275622"/>
            <a:ext cx="8583912" cy="6419644"/>
          </a:xfrm>
          <a:prstGeom prst="rect">
            <a:avLst/>
          </a:prstGeom>
        </p:spPr>
      </p:pic>
      <p:sp>
        <p:nvSpPr>
          <p:cNvPr id="5" name="Text Box 227"/>
          <p:cNvSpPr txBox="1">
            <a:spLocks noChangeArrowheads="1"/>
          </p:cNvSpPr>
          <p:nvPr/>
        </p:nvSpPr>
        <p:spPr bwMode="auto">
          <a:xfrm>
            <a:off x="481504" y="1698549"/>
            <a:ext cx="7040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2060"/>
                </a:solidFill>
              </a:rPr>
              <a:t>2095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458926" y="3330569"/>
            <a:ext cx="7040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2060"/>
                </a:solidFill>
              </a:rPr>
              <a:t>1255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Text Box 243"/>
          <p:cNvSpPr txBox="1">
            <a:spLocks noChangeArrowheads="1"/>
          </p:cNvSpPr>
          <p:nvPr/>
        </p:nvSpPr>
        <p:spPr bwMode="auto">
          <a:xfrm>
            <a:off x="7418558" y="3896296"/>
            <a:ext cx="459595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2095 – 1225 = 870 (km</a:t>
            </a:r>
            <a:r>
              <a:rPr lang="en-US" altLang="en-US" sz="32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文本框 6">
            <a:extLst>
              <a:ext uri="{FF2B5EF4-FFF2-40B4-BE49-F238E27FC236}">
                <a16:creationId xmlns:a16="http://schemas.microsoft.com/office/drawing/2014/main" id="{35ACFA42-02E5-4DAF-ACB2-0D6FAF8CC60C}"/>
              </a:ext>
            </a:extLst>
          </p:cNvPr>
          <p:cNvSpPr txBox="1"/>
          <p:nvPr/>
        </p:nvSpPr>
        <p:spPr>
          <a:xfrm>
            <a:off x="545364" y="391251"/>
            <a:ext cx="11301353" cy="584775"/>
          </a:xfrm>
          <a:prstGeom prst="rect">
            <a:avLst/>
          </a:prstGeom>
          <a:solidFill>
            <a:schemeClr val="bg1"/>
          </a:solidFill>
          <a:ln w="53975" cmpd="thickThin">
            <a:solidFill>
              <a:srgbClr val="39B1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3: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449687" y="4892385"/>
            <a:ext cx="5698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                          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2248826" y="3275797"/>
            <a:ext cx="8141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2260115" y="2701268"/>
            <a:ext cx="8141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2265460" y="2117517"/>
            <a:ext cx="8141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918186" y="1500635"/>
            <a:ext cx="13619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alt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18358"/>
              </p:ext>
            </p:extLst>
          </p:nvPr>
        </p:nvGraphicFramePr>
        <p:xfrm>
          <a:off x="3025880" y="1825935"/>
          <a:ext cx="6348859" cy="3388923"/>
        </p:xfrm>
        <a:graphic>
          <a:graphicData uri="http://schemas.openxmlformats.org/drawingml/2006/table">
            <a:tbl>
              <a:tblPr/>
              <a:tblGrid>
                <a:gridCol w="577169">
                  <a:extLst>
                    <a:ext uri="{9D8B030D-6E8A-4147-A177-3AD203B41FA5}">
                      <a16:colId xmlns:a16="http://schemas.microsoft.com/office/drawing/2014/main" val="405365871"/>
                    </a:ext>
                  </a:extLst>
                </a:gridCol>
                <a:gridCol w="577169">
                  <a:extLst>
                    <a:ext uri="{9D8B030D-6E8A-4147-A177-3AD203B41FA5}">
                      <a16:colId xmlns:a16="http://schemas.microsoft.com/office/drawing/2014/main" val="3915846311"/>
                    </a:ext>
                  </a:extLst>
                </a:gridCol>
                <a:gridCol w="577169">
                  <a:extLst>
                    <a:ext uri="{9D8B030D-6E8A-4147-A177-3AD203B41FA5}">
                      <a16:colId xmlns:a16="http://schemas.microsoft.com/office/drawing/2014/main" val="1786487881"/>
                    </a:ext>
                  </a:extLst>
                </a:gridCol>
                <a:gridCol w="577169">
                  <a:extLst>
                    <a:ext uri="{9D8B030D-6E8A-4147-A177-3AD203B41FA5}">
                      <a16:colId xmlns:a16="http://schemas.microsoft.com/office/drawing/2014/main" val="3996086076"/>
                    </a:ext>
                  </a:extLst>
                </a:gridCol>
                <a:gridCol w="577169">
                  <a:extLst>
                    <a:ext uri="{9D8B030D-6E8A-4147-A177-3AD203B41FA5}">
                      <a16:colId xmlns:a16="http://schemas.microsoft.com/office/drawing/2014/main" val="77699815"/>
                    </a:ext>
                  </a:extLst>
                </a:gridCol>
                <a:gridCol w="577169">
                  <a:extLst>
                    <a:ext uri="{9D8B030D-6E8A-4147-A177-3AD203B41FA5}">
                      <a16:colId xmlns:a16="http://schemas.microsoft.com/office/drawing/2014/main" val="3904934781"/>
                    </a:ext>
                  </a:extLst>
                </a:gridCol>
                <a:gridCol w="577169">
                  <a:extLst>
                    <a:ext uri="{9D8B030D-6E8A-4147-A177-3AD203B41FA5}">
                      <a16:colId xmlns:a16="http://schemas.microsoft.com/office/drawing/2014/main" val="499179129"/>
                    </a:ext>
                  </a:extLst>
                </a:gridCol>
                <a:gridCol w="577169">
                  <a:extLst>
                    <a:ext uri="{9D8B030D-6E8A-4147-A177-3AD203B41FA5}">
                      <a16:colId xmlns:a16="http://schemas.microsoft.com/office/drawing/2014/main" val="327832522"/>
                    </a:ext>
                  </a:extLst>
                </a:gridCol>
                <a:gridCol w="577169">
                  <a:extLst>
                    <a:ext uri="{9D8B030D-6E8A-4147-A177-3AD203B41FA5}">
                      <a16:colId xmlns:a16="http://schemas.microsoft.com/office/drawing/2014/main" val="3084046460"/>
                    </a:ext>
                  </a:extLst>
                </a:gridCol>
                <a:gridCol w="577169">
                  <a:extLst>
                    <a:ext uri="{9D8B030D-6E8A-4147-A177-3AD203B41FA5}">
                      <a16:colId xmlns:a16="http://schemas.microsoft.com/office/drawing/2014/main" val="3446941754"/>
                    </a:ext>
                  </a:extLst>
                </a:gridCol>
                <a:gridCol w="577169">
                  <a:extLst>
                    <a:ext uri="{9D8B030D-6E8A-4147-A177-3AD203B41FA5}">
                      <a16:colId xmlns:a16="http://schemas.microsoft.com/office/drawing/2014/main" val="222701698"/>
                    </a:ext>
                  </a:extLst>
                </a:gridCol>
              </a:tblGrid>
              <a:tr h="5963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01148"/>
                  </a:ext>
                </a:extLst>
              </a:tr>
              <a:tr h="561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211917"/>
                  </a:ext>
                </a:extLst>
              </a:tr>
              <a:tr h="561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313841"/>
                  </a:ext>
                </a:extLst>
              </a:tr>
              <a:tr h="581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851536"/>
                  </a:ext>
                </a:extLst>
              </a:tr>
              <a:tr h="5439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356085"/>
                  </a:ext>
                </a:extLst>
              </a:tr>
              <a:tr h="5439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812320"/>
                  </a:ext>
                </a:extLst>
              </a:tr>
            </a:tbl>
          </a:graphicData>
        </a:graphic>
      </p:graphicFrame>
      <p:sp>
        <p:nvSpPr>
          <p:cNvPr id="40" name="Rectangle 152"/>
          <p:cNvSpPr>
            <a:spLocks noChangeArrowheads="1"/>
          </p:cNvSpPr>
          <p:nvPr/>
        </p:nvSpPr>
        <p:spPr bwMode="auto">
          <a:xfrm>
            <a:off x="5897841" y="2401791"/>
            <a:ext cx="596400" cy="280739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" name="Rectangle 153"/>
          <p:cNvSpPr>
            <a:spLocks noChangeArrowheads="1"/>
          </p:cNvSpPr>
          <p:nvPr/>
        </p:nvSpPr>
        <p:spPr bwMode="auto">
          <a:xfrm>
            <a:off x="7637147" y="3213199"/>
            <a:ext cx="581166" cy="1990794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2" name="Rectangle 154"/>
          <p:cNvSpPr>
            <a:spLocks noChangeArrowheads="1"/>
          </p:cNvSpPr>
          <p:nvPr/>
        </p:nvSpPr>
        <p:spPr bwMode="auto">
          <a:xfrm>
            <a:off x="4165600" y="2765573"/>
            <a:ext cx="609600" cy="242670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3" name="Text Box 156"/>
          <p:cNvSpPr txBox="1">
            <a:spLocks noChangeArrowheads="1"/>
          </p:cNvSpPr>
          <p:nvPr/>
        </p:nvSpPr>
        <p:spPr bwMode="auto">
          <a:xfrm>
            <a:off x="5371749" y="5234015"/>
            <a:ext cx="16485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159"/>
          <p:cNvSpPr txBox="1">
            <a:spLocks noChangeArrowheads="1"/>
          </p:cNvSpPr>
          <p:nvPr/>
        </p:nvSpPr>
        <p:spPr bwMode="auto">
          <a:xfrm>
            <a:off x="8825518" y="5234015"/>
            <a:ext cx="1781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Box 163"/>
          <p:cNvSpPr txBox="1">
            <a:spLocks noChangeArrowheads="1"/>
          </p:cNvSpPr>
          <p:nvPr/>
        </p:nvSpPr>
        <p:spPr bwMode="auto">
          <a:xfrm>
            <a:off x="2248826" y="4345701"/>
            <a:ext cx="6789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                         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 Box 164"/>
          <p:cNvSpPr txBox="1">
            <a:spLocks noChangeArrowheads="1"/>
          </p:cNvSpPr>
          <p:nvPr/>
        </p:nvSpPr>
        <p:spPr bwMode="auto">
          <a:xfrm>
            <a:off x="2248826" y="3799017"/>
            <a:ext cx="6467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                         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 Box 187"/>
          <p:cNvSpPr txBox="1">
            <a:spLocks noChangeArrowheads="1"/>
          </p:cNvSpPr>
          <p:nvPr/>
        </p:nvSpPr>
        <p:spPr bwMode="auto">
          <a:xfrm>
            <a:off x="3845875" y="5231134"/>
            <a:ext cx="16273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 Box 188"/>
          <p:cNvSpPr txBox="1">
            <a:spLocks noChangeArrowheads="1"/>
          </p:cNvSpPr>
          <p:nvPr/>
        </p:nvSpPr>
        <p:spPr bwMode="auto">
          <a:xfrm>
            <a:off x="7330093" y="5234015"/>
            <a:ext cx="16273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 err="1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400" b="1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2400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3019567" y="2781849"/>
            <a:ext cx="1755633" cy="0"/>
          </a:xfrm>
          <a:prstGeom prst="line">
            <a:avLst/>
          </a:prstGeom>
          <a:ln w="22225">
            <a:solidFill>
              <a:schemeClr val="accent1">
                <a:alpha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062800" y="3221745"/>
            <a:ext cx="5144224" cy="0"/>
          </a:xfrm>
          <a:prstGeom prst="line">
            <a:avLst/>
          </a:prstGeom>
          <a:ln w="22225">
            <a:solidFill>
              <a:schemeClr val="accent1">
                <a:alpha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2255139" y="2965372"/>
            <a:ext cx="8141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 Box 8"/>
          <p:cNvSpPr txBox="1">
            <a:spLocks noChangeArrowheads="1"/>
          </p:cNvSpPr>
          <p:nvPr/>
        </p:nvSpPr>
        <p:spPr bwMode="auto">
          <a:xfrm>
            <a:off x="2262769" y="2424283"/>
            <a:ext cx="8141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6">
            <a:extLst>
              <a:ext uri="{FF2B5EF4-FFF2-40B4-BE49-F238E27FC236}">
                <a16:creationId xmlns:a16="http://schemas.microsoft.com/office/drawing/2014/main" id="{35ACFA42-02E5-4DAF-ACB2-0D6FAF8CC60C}"/>
              </a:ext>
            </a:extLst>
          </p:cNvPr>
          <p:cNvSpPr txBox="1"/>
          <p:nvPr/>
        </p:nvSpPr>
        <p:spPr>
          <a:xfrm>
            <a:off x="545364" y="5839530"/>
            <a:ext cx="5839768" cy="584775"/>
          </a:xfrm>
          <a:prstGeom prst="rect">
            <a:avLst/>
          </a:prstGeom>
          <a:noFill/>
          <a:ln w="28575" cmpd="thickThin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Cho </a:t>
            </a:r>
            <a:r>
              <a:rPr lang="en-US" altLang="zh-CN" sz="32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mỗi</a:t>
            </a:r>
            <a:r>
              <a:rPr lang="en-US" altLang="zh-CN" sz="32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cuộn</a:t>
            </a:r>
            <a:r>
              <a:rPr lang="en-US" altLang="zh-CN" sz="32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vải</a:t>
            </a:r>
            <a:r>
              <a:rPr lang="en-US" altLang="zh-CN" sz="32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dài</a:t>
            </a:r>
            <a:r>
              <a:rPr lang="en-US" altLang="zh-CN" sz="32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50m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3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32" grpId="0"/>
      <p:bldP spid="33" grpId="0"/>
      <p:bldP spid="34" grpId="0"/>
      <p:bldP spid="35" grpId="0"/>
      <p:bldP spid="37" grpId="0"/>
      <p:bldP spid="40" grpId="0" animBg="1"/>
      <p:bldP spid="41" grpId="0" animBg="1"/>
      <p:bldP spid="42" grpId="0" animBg="1"/>
      <p:bldP spid="63" grpId="0"/>
      <p:bldP spid="72" grpId="0"/>
      <p:bldP spid="73" grpId="0"/>
      <p:bldP spid="74" grpId="0"/>
      <p:bldP spid="81" grpId="0"/>
      <p:bldP spid="82" grpId="0"/>
      <p:bldP spid="85" grpId="0"/>
      <p:bldP spid="86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6">
            <a:extLst>
              <a:ext uri="{FF2B5EF4-FFF2-40B4-BE49-F238E27FC236}">
                <a16:creationId xmlns:a16="http://schemas.microsoft.com/office/drawing/2014/main" id="{35ACFA42-02E5-4DAF-ACB2-0D6FAF8CC60C}"/>
              </a:ext>
            </a:extLst>
          </p:cNvPr>
          <p:cNvSpPr txBox="1"/>
          <p:nvPr/>
        </p:nvSpPr>
        <p:spPr>
          <a:xfrm>
            <a:off x="-560947" y="6111446"/>
            <a:ext cx="5839768" cy="477054"/>
          </a:xfrm>
          <a:prstGeom prst="rect">
            <a:avLst/>
          </a:prstGeom>
          <a:noFill/>
          <a:ln w="28575" cmpd="thickThin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Cho </a:t>
            </a:r>
            <a:r>
              <a:rPr lang="en-US" altLang="zh-CN" sz="25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25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mỗi</a:t>
            </a:r>
            <a:r>
              <a:rPr lang="en-US" altLang="zh-CN" sz="25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cuộn</a:t>
            </a:r>
            <a:r>
              <a:rPr lang="en-US" altLang="zh-CN" sz="25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vải</a:t>
            </a:r>
            <a:r>
              <a:rPr lang="en-US" altLang="zh-CN" sz="25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dài</a:t>
            </a:r>
            <a:r>
              <a:rPr lang="en-US" altLang="zh-CN" sz="25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50m</a:t>
            </a:r>
            <a:endParaRPr lang="en-US" alt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31" y="-107861"/>
            <a:ext cx="8680854" cy="2647862"/>
          </a:xfrm>
          <a:prstGeom prst="rect">
            <a:avLst/>
          </a:prstGeom>
        </p:spPr>
      </p:pic>
      <p:pic>
        <p:nvPicPr>
          <p:cNvPr id="26" name="图片 4">
            <a:extLst>
              <a:ext uri="{FF2B5EF4-FFF2-40B4-BE49-F238E27FC236}">
                <a16:creationId xmlns:a16="http://schemas.microsoft.com/office/drawing/2014/main" id="{64E74100-F99D-4656-8A8F-9D02C3E0DE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800" y="2963854"/>
            <a:ext cx="4033960" cy="3515955"/>
          </a:xfrm>
          <a:prstGeom prst="rect">
            <a:avLst/>
          </a:prstGeom>
        </p:spPr>
      </p:pic>
      <p:sp>
        <p:nvSpPr>
          <p:cNvPr id="27" name="Text Box 243"/>
          <p:cNvSpPr txBox="1">
            <a:spLocks noChangeArrowheads="1"/>
          </p:cNvSpPr>
          <p:nvPr/>
        </p:nvSpPr>
        <p:spPr bwMode="auto">
          <a:xfrm>
            <a:off x="2950455" y="308249"/>
            <a:ext cx="663840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43"/>
          <p:cNvSpPr txBox="1">
            <a:spLocks noChangeArrowheads="1"/>
          </p:cNvSpPr>
          <p:nvPr/>
        </p:nvSpPr>
        <p:spPr bwMode="auto">
          <a:xfrm>
            <a:off x="2443250" y="300969"/>
            <a:ext cx="765281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x 50 = 2 100 (m)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3" y="2062575"/>
            <a:ext cx="8467837" cy="42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9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6">
            <a:extLst>
              <a:ext uri="{FF2B5EF4-FFF2-40B4-BE49-F238E27FC236}">
                <a16:creationId xmlns:a16="http://schemas.microsoft.com/office/drawing/2014/main" id="{35ACFA42-02E5-4DAF-ACB2-0D6FAF8CC60C}"/>
              </a:ext>
            </a:extLst>
          </p:cNvPr>
          <p:cNvSpPr txBox="1"/>
          <p:nvPr/>
        </p:nvSpPr>
        <p:spPr>
          <a:xfrm>
            <a:off x="-560947" y="6111446"/>
            <a:ext cx="5839768" cy="477054"/>
          </a:xfrm>
          <a:prstGeom prst="rect">
            <a:avLst/>
          </a:prstGeom>
          <a:noFill/>
          <a:ln w="28575" cmpd="thickThin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Cho </a:t>
            </a:r>
            <a:r>
              <a:rPr lang="en-US" altLang="zh-CN" sz="25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25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mỗi</a:t>
            </a:r>
            <a:r>
              <a:rPr lang="en-US" altLang="zh-CN" sz="25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cuộn</a:t>
            </a:r>
            <a:r>
              <a:rPr lang="en-US" altLang="zh-CN" sz="25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vải</a:t>
            </a:r>
            <a:r>
              <a:rPr lang="en-US" altLang="zh-CN" sz="25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dài</a:t>
            </a:r>
            <a:r>
              <a:rPr lang="en-US" altLang="zh-CN" sz="25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50m</a:t>
            </a:r>
            <a:endParaRPr lang="en-US" alt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31" y="-107861"/>
            <a:ext cx="8680854" cy="2647862"/>
          </a:xfrm>
          <a:prstGeom prst="rect">
            <a:avLst/>
          </a:prstGeom>
        </p:spPr>
      </p:pic>
      <p:pic>
        <p:nvPicPr>
          <p:cNvPr id="26" name="图片 4">
            <a:extLst>
              <a:ext uri="{FF2B5EF4-FFF2-40B4-BE49-F238E27FC236}">
                <a16:creationId xmlns:a16="http://schemas.microsoft.com/office/drawing/2014/main" id="{64E74100-F99D-4656-8A8F-9D02C3E0DE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800" y="2963854"/>
            <a:ext cx="4033960" cy="3515955"/>
          </a:xfrm>
          <a:prstGeom prst="rect">
            <a:avLst/>
          </a:prstGeom>
        </p:spPr>
      </p:pic>
      <p:sp>
        <p:nvSpPr>
          <p:cNvPr id="27" name="Text Box 243"/>
          <p:cNvSpPr txBox="1">
            <a:spLocks noChangeArrowheads="1"/>
          </p:cNvSpPr>
          <p:nvPr/>
        </p:nvSpPr>
        <p:spPr bwMode="auto">
          <a:xfrm>
            <a:off x="2950455" y="308249"/>
            <a:ext cx="663840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43"/>
          <p:cNvSpPr txBox="1">
            <a:spLocks noChangeArrowheads="1"/>
          </p:cNvSpPr>
          <p:nvPr/>
        </p:nvSpPr>
        <p:spPr bwMode="auto">
          <a:xfrm>
            <a:off x="2522272" y="338907"/>
            <a:ext cx="765281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(42 + 50 + 37 ) x 50 = 6 450 (m)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3" y="2062575"/>
            <a:ext cx="8467837" cy="42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04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D0C6E379-722E-408C-BA9E-9720A9865290}"/>
              </a:ext>
            </a:extLst>
          </p:cNvPr>
          <p:cNvGrpSpPr/>
          <p:nvPr/>
        </p:nvGrpSpPr>
        <p:grpSpPr>
          <a:xfrm>
            <a:off x="2493072" y="308247"/>
            <a:ext cx="6075195" cy="1859220"/>
            <a:chOff x="5472682" y="3700482"/>
            <a:chExt cx="7078501" cy="199550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F8EAD4E-B1AF-42F5-B79D-D656D1003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2682" y="3992713"/>
              <a:ext cx="7067820" cy="170327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9C54076-6312-4A95-92F2-27E277C4F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47459" flipH="1">
              <a:off x="11932521" y="3700482"/>
              <a:ext cx="618662" cy="584464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440" y="3381136"/>
            <a:ext cx="1704521" cy="3129195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A08F6481-0E56-4B09-8E1B-B517F4F21591}"/>
              </a:ext>
            </a:extLst>
          </p:cNvPr>
          <p:cNvSpPr txBox="1"/>
          <p:nvPr/>
        </p:nvSpPr>
        <p:spPr>
          <a:xfrm>
            <a:off x="965918" y="439628"/>
            <a:ext cx="940636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b="1" spc="300" dirty="0" err="1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Flamenco" panose="02040603050506020204" pitchFamily="18" charset="0"/>
                <a:ea typeface="华康POP2体W9" panose="040B0909000000000000" pitchFamily="81" charset="-122"/>
              </a:rPr>
              <a:t>Dặn</a:t>
            </a:r>
            <a:r>
              <a:rPr lang="en-US" altLang="zh-CN" sz="9600" b="1" spc="300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Flamenco" panose="02040603050506020204" pitchFamily="18" charset="0"/>
                <a:ea typeface="华康POP2体W9" panose="040B0909000000000000" pitchFamily="81" charset="-122"/>
              </a:rPr>
              <a:t> </a:t>
            </a:r>
            <a:r>
              <a:rPr lang="en-US" altLang="zh-CN" sz="9600" b="1" spc="300" dirty="0" err="1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Flamenco" panose="02040603050506020204" pitchFamily="18" charset="0"/>
                <a:ea typeface="华康POP2体W9" panose="040B0909000000000000" pitchFamily="81" charset="-122"/>
              </a:rPr>
              <a:t>dò</a:t>
            </a:r>
            <a:endParaRPr lang="zh-CN" altLang="en-US" sz="9600" b="1" spc="300" dirty="0"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UTM Flamenco" panose="02040603050506020204" pitchFamily="18" charset="0"/>
              <a:ea typeface="华康POP2体W9" panose="040B09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03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0615DE-61F1-4BD2-A7E2-B456F3D19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0556" y="2860293"/>
            <a:ext cx="5561025" cy="36465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8" y="782345"/>
            <a:ext cx="1054770" cy="1144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A432AF-1808-469E-8966-3E676768F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526" y="5125519"/>
            <a:ext cx="703586" cy="763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F3618B-A5A2-46B9-9DD8-021495B996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615" y="1003355"/>
            <a:ext cx="711680" cy="7724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0F8CCF-0ABA-475B-B5FF-6A2C0E2B89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7892" y="1244629"/>
            <a:ext cx="1507459" cy="5311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AC0B6A-17C2-4B70-97B0-9A6C7F1B9F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40496">
            <a:off x="8106034" y="2174773"/>
            <a:ext cx="813205" cy="286538"/>
          </a:xfrm>
          <a:prstGeom prst="rect">
            <a:avLst/>
          </a:prstGeom>
        </p:spPr>
      </p:pic>
      <p:sp>
        <p:nvSpPr>
          <p:cNvPr id="11" name="文本框 11">
            <a:extLst>
              <a:ext uri="{FF2B5EF4-FFF2-40B4-BE49-F238E27FC236}">
                <a16:creationId xmlns:a16="http://schemas.microsoft.com/office/drawing/2014/main" id="{A08F6481-0E56-4B09-8E1B-B517F4F21591}"/>
              </a:ext>
            </a:extLst>
          </p:cNvPr>
          <p:cNvSpPr txBox="1"/>
          <p:nvPr/>
        </p:nvSpPr>
        <p:spPr>
          <a:xfrm>
            <a:off x="-547545" y="1927161"/>
            <a:ext cx="9406364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  <a:ea typeface="华康POP2体W9" panose="040B0909000000000000" pitchFamily="81" charset="-122"/>
              </a:rPr>
              <a:t>CHÚC CÁC EM</a:t>
            </a:r>
          </a:p>
          <a:p>
            <a:pPr algn="ctr"/>
            <a:r>
              <a:rPr lang="en-US" altLang="zh-CN" sz="96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  <a:ea typeface="华康POP2体W9" panose="040B0909000000000000" pitchFamily="81" charset="-122"/>
              </a:rPr>
              <a:t>HỌC TỐT</a:t>
            </a:r>
            <a:endParaRPr lang="zh-CN" altLang="en-US" sz="9600" b="1" spc="3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Flamenco" panose="02040603050506020204" pitchFamily="18" charset="0"/>
              <a:ea typeface="华康POP2体W9" panose="040B09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658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3C913A7-E7B2-4C93-ACD5-3C1464EA4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65" y="2531165"/>
            <a:ext cx="6164002" cy="404191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51A4D4-C344-491B-94B3-9BBFECBD9B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1378" flipH="1">
            <a:off x="10658393" y="701651"/>
            <a:ext cx="515504" cy="44747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988" y="4967433"/>
            <a:ext cx="933481" cy="171370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7A67302-1654-492E-8E5F-F73D054A423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84737">
            <a:off x="8549609" y="1307784"/>
            <a:ext cx="655876" cy="579663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044E9C83-2DA0-41B7-B1BA-7932D94B2DD5}"/>
              </a:ext>
            </a:extLst>
          </p:cNvPr>
          <p:cNvGrpSpPr/>
          <p:nvPr/>
        </p:nvGrpSpPr>
        <p:grpSpPr>
          <a:xfrm>
            <a:off x="-108259" y="-27093"/>
            <a:ext cx="4914247" cy="3856971"/>
            <a:chOff x="-108259" y="-27093"/>
            <a:chExt cx="4914247" cy="3856971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1C42B67-EBF3-4F2C-9EAF-362D872F6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8259" y="0"/>
              <a:ext cx="3829878" cy="3829878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80F221F-935B-441A-A68C-F04D02231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5728" y="-27093"/>
              <a:ext cx="1590260" cy="2676939"/>
            </a:xfrm>
            <a:prstGeom prst="rect">
              <a:avLst/>
            </a:prstGeom>
          </p:spPr>
        </p:pic>
      </p:grpSp>
      <p:sp>
        <p:nvSpPr>
          <p:cNvPr id="17" name="文本框 11">
            <a:extLst>
              <a:ext uri="{FF2B5EF4-FFF2-40B4-BE49-F238E27FC236}">
                <a16:creationId xmlns:a16="http://schemas.microsoft.com/office/drawing/2014/main" id="{A08F6481-0E56-4B09-8E1B-B517F4F21591}"/>
              </a:ext>
            </a:extLst>
          </p:cNvPr>
          <p:cNvSpPr txBox="1"/>
          <p:nvPr/>
        </p:nvSpPr>
        <p:spPr>
          <a:xfrm>
            <a:off x="4138096" y="2346410"/>
            <a:ext cx="9406364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000" b="1" spc="300" dirty="0"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50800" dir="2640000" algn="tl">
                    <a:srgbClr val="007130"/>
                  </a:outerShdw>
                </a:effectLst>
                <a:latin typeface="UTM Loko" panose="02040603050506020204" pitchFamily="18" charset="0"/>
                <a:ea typeface="华康POP2体W9" panose="040B0909000000000000" pitchFamily="81" charset="-122"/>
              </a:rPr>
              <a:t>KHỞI </a:t>
            </a:r>
            <a:endParaRPr lang="en-US" altLang="zh-CN" sz="11000" b="1" spc="300" dirty="0" smtClean="0"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50800" dir="2640000" algn="tl">
                  <a:srgbClr val="007130"/>
                </a:outerShdw>
              </a:effectLst>
              <a:latin typeface="UTM Loko" panose="02040603050506020204" pitchFamily="18" charset="0"/>
              <a:ea typeface="华康POP2体W9" panose="040B0909000000000000" pitchFamily="81" charset="-122"/>
            </a:endParaRPr>
          </a:p>
          <a:p>
            <a:pPr algn="ctr"/>
            <a:r>
              <a:rPr lang="en-US" altLang="zh-CN" sz="11000" b="1" spc="300" dirty="0" smtClean="0"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50800" dir="2640000" algn="tl">
                    <a:srgbClr val="007130"/>
                  </a:outerShdw>
                </a:effectLst>
                <a:latin typeface="UTM Loko" panose="02040603050506020204" pitchFamily="18" charset="0"/>
                <a:ea typeface="华康POP2体W9" panose="040B0909000000000000" pitchFamily="81" charset="-122"/>
              </a:rPr>
              <a:t>ĐỘNG</a:t>
            </a:r>
            <a:endParaRPr lang="zh-CN" altLang="en-US" sz="11000" b="1" spc="300" dirty="0"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50800" dir="2640000" algn="tl">
                  <a:srgbClr val="007130"/>
                </a:outerShdw>
              </a:effectLst>
              <a:latin typeface="UTM Loko" panose="02040603050506020204" pitchFamily="18" charset="0"/>
              <a:ea typeface="华康POP2体W9" panose="040B0909000000000000" pitchFamily="81" charset="-122"/>
            </a:endParaRPr>
          </a:p>
        </p:txBody>
      </p:sp>
      <p:pic>
        <p:nvPicPr>
          <p:cNvPr id="18" name="图片 13">
            <a:extLst>
              <a:ext uri="{FF2B5EF4-FFF2-40B4-BE49-F238E27FC236}">
                <a16:creationId xmlns:a16="http://schemas.microsoft.com/office/drawing/2014/main" id="{01ED004F-4FD2-441A-A3CB-441FD8BE3B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1245">
            <a:off x="6151690" y="1174170"/>
            <a:ext cx="997889" cy="1105582"/>
          </a:xfrm>
          <a:prstGeom prst="rect">
            <a:avLst/>
          </a:prstGeom>
        </p:spPr>
      </p:pic>
      <p:pic>
        <p:nvPicPr>
          <p:cNvPr id="19" name="图片 14">
            <a:extLst>
              <a:ext uri="{FF2B5EF4-FFF2-40B4-BE49-F238E27FC236}">
                <a16:creationId xmlns:a16="http://schemas.microsoft.com/office/drawing/2014/main" id="{11234E5F-A4A1-44BC-A7D9-4A21C1BA9B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1245" flipH="1" flipV="1">
            <a:off x="10079438" y="5645891"/>
            <a:ext cx="997889" cy="11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150"/>
                            </p:stCondLst>
                            <p:childTnLst>
                              <p:par>
                                <p:cTn id="6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7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968017"/>
              </p:ext>
            </p:extLst>
          </p:nvPr>
        </p:nvGraphicFramePr>
        <p:xfrm>
          <a:off x="1387345" y="2427110"/>
          <a:ext cx="9776178" cy="41902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6242">
                  <a:extLst>
                    <a:ext uri="{9D8B030D-6E8A-4147-A177-3AD203B41FA5}">
                      <a16:colId xmlns:a16="http://schemas.microsoft.com/office/drawing/2014/main" val="748343338"/>
                    </a:ext>
                  </a:extLst>
                </a:gridCol>
                <a:gridCol w="1086242">
                  <a:extLst>
                    <a:ext uri="{9D8B030D-6E8A-4147-A177-3AD203B41FA5}">
                      <a16:colId xmlns:a16="http://schemas.microsoft.com/office/drawing/2014/main" val="3182452857"/>
                    </a:ext>
                  </a:extLst>
                </a:gridCol>
                <a:gridCol w="1086242">
                  <a:extLst>
                    <a:ext uri="{9D8B030D-6E8A-4147-A177-3AD203B41FA5}">
                      <a16:colId xmlns:a16="http://schemas.microsoft.com/office/drawing/2014/main" val="562923328"/>
                    </a:ext>
                  </a:extLst>
                </a:gridCol>
                <a:gridCol w="1086242">
                  <a:extLst>
                    <a:ext uri="{9D8B030D-6E8A-4147-A177-3AD203B41FA5}">
                      <a16:colId xmlns:a16="http://schemas.microsoft.com/office/drawing/2014/main" val="973361914"/>
                    </a:ext>
                  </a:extLst>
                </a:gridCol>
                <a:gridCol w="1086242">
                  <a:extLst>
                    <a:ext uri="{9D8B030D-6E8A-4147-A177-3AD203B41FA5}">
                      <a16:colId xmlns:a16="http://schemas.microsoft.com/office/drawing/2014/main" val="922492514"/>
                    </a:ext>
                  </a:extLst>
                </a:gridCol>
                <a:gridCol w="1086242">
                  <a:extLst>
                    <a:ext uri="{9D8B030D-6E8A-4147-A177-3AD203B41FA5}">
                      <a16:colId xmlns:a16="http://schemas.microsoft.com/office/drawing/2014/main" val="420533161"/>
                    </a:ext>
                  </a:extLst>
                </a:gridCol>
                <a:gridCol w="1086242">
                  <a:extLst>
                    <a:ext uri="{9D8B030D-6E8A-4147-A177-3AD203B41FA5}">
                      <a16:colId xmlns:a16="http://schemas.microsoft.com/office/drawing/2014/main" val="2324087600"/>
                    </a:ext>
                  </a:extLst>
                </a:gridCol>
                <a:gridCol w="1086242">
                  <a:extLst>
                    <a:ext uri="{9D8B030D-6E8A-4147-A177-3AD203B41FA5}">
                      <a16:colId xmlns:a16="http://schemas.microsoft.com/office/drawing/2014/main" val="1926963975"/>
                    </a:ext>
                  </a:extLst>
                </a:gridCol>
                <a:gridCol w="1086242">
                  <a:extLst>
                    <a:ext uri="{9D8B030D-6E8A-4147-A177-3AD203B41FA5}">
                      <a16:colId xmlns:a16="http://schemas.microsoft.com/office/drawing/2014/main" val="3831600152"/>
                    </a:ext>
                  </a:extLst>
                </a:gridCol>
              </a:tblGrid>
              <a:tr h="10475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9455"/>
                  </a:ext>
                </a:extLst>
              </a:tr>
              <a:tr h="10475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43413"/>
                  </a:ext>
                </a:extLst>
              </a:tr>
              <a:tr h="10475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141193"/>
                  </a:ext>
                </a:extLst>
              </a:tr>
              <a:tr h="10475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607704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46756" y="205643"/>
            <a:ext cx="11790650" cy="1308207"/>
            <a:chOff x="587023" y="233182"/>
            <a:chExt cx="11790650" cy="1308207"/>
          </a:xfrm>
        </p:grpSpPr>
        <p:sp>
          <p:nvSpPr>
            <p:cNvPr id="51" name="文本框 6">
              <a:extLst>
                <a:ext uri="{FF2B5EF4-FFF2-40B4-BE49-F238E27FC236}">
                  <a16:creationId xmlns:a16="http://schemas.microsoft.com/office/drawing/2014/main" id="{35ACFA42-02E5-4DAF-ACB2-0D6FAF8CC60C}"/>
                </a:ext>
              </a:extLst>
            </p:cNvPr>
            <p:cNvSpPr txBox="1"/>
            <p:nvPr/>
          </p:nvSpPr>
          <p:spPr>
            <a:xfrm>
              <a:off x="587023" y="233182"/>
              <a:ext cx="11790650" cy="707886"/>
            </a:xfrm>
            <a:prstGeom prst="rect">
              <a:avLst/>
            </a:prstGeom>
            <a:solidFill>
              <a:schemeClr val="bg1"/>
            </a:solidFill>
            <a:ln w="53975" cmpd="thickThin">
              <a:solidFill>
                <a:srgbClr val="39B1E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Dựa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vào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biểu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đồ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dưới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dây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trả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lời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hỏi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:</a:t>
              </a:r>
              <a:endParaRPr lang="zh-CN" altLang="en-US" sz="4000" b="1" dirty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7" name="图片 1">
              <a:extLst>
                <a:ext uri="{FF2B5EF4-FFF2-40B4-BE49-F238E27FC236}">
                  <a16:creationId xmlns:a16="http://schemas.microsoft.com/office/drawing/2014/main" id="{B388675C-010A-43AE-8557-EC0307F85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242" y="956614"/>
              <a:ext cx="538779" cy="584775"/>
            </a:xfrm>
            <a:prstGeom prst="rect">
              <a:avLst/>
            </a:prstGeom>
          </p:spPr>
        </p:pic>
      </p:grpSp>
      <p:sp>
        <p:nvSpPr>
          <p:cNvPr id="52" name="文本框 6">
            <a:extLst>
              <a:ext uri="{FF2B5EF4-FFF2-40B4-BE49-F238E27FC236}">
                <a16:creationId xmlns:a16="http://schemas.microsoft.com/office/drawing/2014/main" id="{35ACFA42-02E5-4DAF-ACB2-0D6FAF8CC60C}"/>
              </a:ext>
            </a:extLst>
          </p:cNvPr>
          <p:cNvSpPr txBox="1"/>
          <p:nvPr/>
        </p:nvSpPr>
        <p:spPr>
          <a:xfrm>
            <a:off x="1173212" y="2697930"/>
            <a:ext cx="150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Tổ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1</a:t>
            </a:r>
            <a:endParaRPr lang="zh-CN" altLang="en-US" sz="3600" b="1" dirty="0">
              <a:solidFill>
                <a:srgbClr val="002060"/>
              </a:solidFill>
              <a:effectLst>
                <a:glow rad="1524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文本框 6">
            <a:extLst>
              <a:ext uri="{FF2B5EF4-FFF2-40B4-BE49-F238E27FC236}">
                <a16:creationId xmlns:a16="http://schemas.microsoft.com/office/drawing/2014/main" id="{35ACFA42-02E5-4DAF-ACB2-0D6FAF8CC60C}"/>
              </a:ext>
            </a:extLst>
          </p:cNvPr>
          <p:cNvSpPr txBox="1"/>
          <p:nvPr/>
        </p:nvSpPr>
        <p:spPr>
          <a:xfrm>
            <a:off x="1173211" y="3676454"/>
            <a:ext cx="150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Tổ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2</a:t>
            </a:r>
            <a:endParaRPr lang="zh-CN" altLang="en-US" sz="3600" b="1" dirty="0">
              <a:solidFill>
                <a:srgbClr val="002060"/>
              </a:solidFill>
              <a:effectLst>
                <a:glow rad="1524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4" name="文本框 6">
            <a:extLst>
              <a:ext uri="{FF2B5EF4-FFF2-40B4-BE49-F238E27FC236}">
                <a16:creationId xmlns:a16="http://schemas.microsoft.com/office/drawing/2014/main" id="{35ACFA42-02E5-4DAF-ACB2-0D6FAF8CC60C}"/>
              </a:ext>
            </a:extLst>
          </p:cNvPr>
          <p:cNvSpPr txBox="1"/>
          <p:nvPr/>
        </p:nvSpPr>
        <p:spPr>
          <a:xfrm>
            <a:off x="1173210" y="4654978"/>
            <a:ext cx="150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Tổ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3</a:t>
            </a:r>
            <a:endParaRPr lang="zh-CN" altLang="en-US" sz="3600" b="1" dirty="0">
              <a:solidFill>
                <a:srgbClr val="002060"/>
              </a:solidFill>
              <a:effectLst>
                <a:glow rad="1524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5" name="文本框 6">
            <a:extLst>
              <a:ext uri="{FF2B5EF4-FFF2-40B4-BE49-F238E27FC236}">
                <a16:creationId xmlns:a16="http://schemas.microsoft.com/office/drawing/2014/main" id="{35ACFA42-02E5-4DAF-ACB2-0D6FAF8CC60C}"/>
              </a:ext>
            </a:extLst>
          </p:cNvPr>
          <p:cNvSpPr txBox="1"/>
          <p:nvPr/>
        </p:nvSpPr>
        <p:spPr>
          <a:xfrm>
            <a:off x="1173210" y="5758043"/>
            <a:ext cx="150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Tổ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4</a:t>
            </a:r>
            <a:endParaRPr lang="zh-CN" altLang="en-US" sz="3600" b="1" dirty="0">
              <a:solidFill>
                <a:srgbClr val="002060"/>
              </a:solidFill>
              <a:effectLst>
                <a:glow rad="1524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4D0925B-7758-45DC-A12A-74DF1C7C738C}"/>
              </a:ext>
            </a:extLst>
          </p:cNvPr>
          <p:cNvSpPr txBox="1"/>
          <p:nvPr/>
        </p:nvSpPr>
        <p:spPr>
          <a:xfrm>
            <a:off x="1196279" y="1889182"/>
            <a:ext cx="9989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UTM Centur" panose="02040603050506020204" pitchFamily="18" charset="0"/>
              </a:rPr>
              <a:t>SỐ HÌNH CỦA BỐN TỔ ĐÃ CẮT ĐƯỢC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UTM Centur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6280" y="1807844"/>
            <a:ext cx="10171632" cy="4865463"/>
          </a:xfrm>
          <a:prstGeom prst="rect">
            <a:avLst/>
          </a:prstGeom>
          <a:noFill/>
          <a:ln w="603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am giác vuông Clip nghệ thuật - Đỏ Tam Giác Png png tải về - Miễn phí  trong suốt Góc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24" y="2672353"/>
            <a:ext cx="603034" cy="5360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Tam giác vuông Clip nghệ thuật - Đỏ Tam Giác Png png tải về - Miễn phí  trong suốt Góc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23" y="3718733"/>
            <a:ext cx="603034" cy="5360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Tam giác vuông Clip nghệ thuật - Đỏ Tam Giác Png png tải về - Miễn phí  trong suốt Góc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21" y="4731412"/>
            <a:ext cx="603034" cy="5360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Tam giác vuông Clip nghệ thuật - Đỏ Tam Giác Png png tải về - Miễn phí  trong suốt Góc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02" y="2672353"/>
            <a:ext cx="603034" cy="5360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ơn Màu Nghệ thuật màu Vàng - hình chữ nhật png tải về - Miễn phí trong  suốt Góc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77" b="938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18" y="2659981"/>
            <a:ext cx="969992" cy="5604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Sơn Màu Nghệ thuật màu Vàng - hình chữ nhật png tải về - Miễn phí trong  suốt Góc png Tải về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77" b="938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17" y="3721611"/>
            <a:ext cx="969992" cy="5604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Sơn Màu Nghệ thuật màu Vàng - hình chữ nhật png tải về - Miễn phí trong  suốt Góc png Tải về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77" b="938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17" y="4756336"/>
            <a:ext cx="969992" cy="5604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Sơn Màu Nghệ thuật màu Vàng - hình chữ nhật png tải về - Miễn phí trong  suốt Góc png Tải về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77" b="938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16" y="5817966"/>
            <a:ext cx="969992" cy="5604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Sơn Màu Nghệ thuật màu Vàng - hình chữ nhật png tải về - Miễn phí trong  suốt Góc png Tải về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77" b="938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98" y="2659981"/>
            <a:ext cx="969992" cy="5604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Sơn Màu Nghệ thuật màu Vàng - hình chữ nhật png tải về - Miễn phí trong  suốt Góc png Tải về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77" b="938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97" y="4756336"/>
            <a:ext cx="969992" cy="5604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Sơn Màu Nghệ thuật màu Vàng - hình chữ nhật png tải về - Miễn phí trong  suốt Góc png Tải về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77" b="938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96" y="5817966"/>
            <a:ext cx="969992" cy="5604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Dạng nghệ thuật Clip - hình chữ nhật png tải về - Miễn phí trong suốt Màu  Xanh png Tải về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52" b="94815" l="556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709" y="3810682"/>
            <a:ext cx="1001006" cy="37787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ình Dạng nghệ thuật Clip - hình chữ nhật png tải về - Miễn phí trong suốt Màu  Xanh png Tải về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52" b="94815" l="556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709" y="4865907"/>
            <a:ext cx="1001006" cy="37787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Hình Dạng nghệ thuật Clip - hình chữ nhật png tải về - Miễn phí trong suốt Màu  Xanh png Tải về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52" b="94815" l="556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709" y="5955376"/>
            <a:ext cx="1001006" cy="37787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Hình Dạng nghệ thuật Clip - hình chữ nhật png tải về - Miễn phí trong suốt Màu  Xanh png Tải về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52" b="94815" l="556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459" y="3811059"/>
            <a:ext cx="1001006" cy="37787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Hình Dạng nghệ thuật Clip - hình chữ nhật png tải về - Miễn phí trong suốt Màu  Xanh png Tải về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52" b="94815" l="556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459" y="5955753"/>
            <a:ext cx="1001006" cy="37787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18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44"/>
          <p:cNvSpPr>
            <a:spLocks noChangeArrowheads="1"/>
          </p:cNvSpPr>
          <p:nvPr/>
        </p:nvSpPr>
        <p:spPr bwMode="auto">
          <a:xfrm>
            <a:off x="6141925" y="133105"/>
            <a:ext cx="6050075" cy="2218208"/>
          </a:xfrm>
          <a:prstGeom prst="cloudCallout">
            <a:avLst>
              <a:gd name="adj1" fmla="val 16339"/>
              <a:gd name="adj2" fmla="val 101682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5" y="2128469"/>
            <a:ext cx="8276855" cy="4729531"/>
          </a:xfrm>
          <a:prstGeom prst="rect">
            <a:avLst/>
          </a:prstGeom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id="{64E74100-F99D-4656-8A8F-9D02C3E0DE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5096" y="3871765"/>
            <a:ext cx="3190880" cy="2781136"/>
          </a:xfrm>
          <a:prstGeom prst="rect">
            <a:avLst/>
          </a:prstGeom>
        </p:spPr>
      </p:pic>
      <p:sp>
        <p:nvSpPr>
          <p:cNvPr id="4" name="Text Box 243"/>
          <p:cNvSpPr txBox="1">
            <a:spLocks noChangeArrowheads="1"/>
          </p:cNvSpPr>
          <p:nvPr/>
        </p:nvSpPr>
        <p:spPr bwMode="auto">
          <a:xfrm>
            <a:off x="7292153" y="634157"/>
            <a:ext cx="40208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 smtClean="0">
                <a:solidFill>
                  <a:srgbClr val="002060"/>
                </a:solidFill>
              </a:rPr>
              <a:t>Cả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bốn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tổ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cắt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được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bao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nhiêu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hình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?</a:t>
            </a:r>
            <a:endParaRPr lang="en-US" alt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2" y="-89091"/>
            <a:ext cx="1054770" cy="1144816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031" y="153519"/>
            <a:ext cx="670679" cy="727935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92" y="1055725"/>
            <a:ext cx="670679" cy="727935"/>
          </a:xfrm>
          <a:prstGeom prst="rect">
            <a:avLst/>
          </a:prstGeom>
        </p:spPr>
      </p:pic>
      <p:sp>
        <p:nvSpPr>
          <p:cNvPr id="11" name="Text Box 243"/>
          <p:cNvSpPr txBox="1">
            <a:spLocks noChangeArrowheads="1"/>
          </p:cNvSpPr>
          <p:nvPr/>
        </p:nvSpPr>
        <p:spPr bwMode="auto">
          <a:xfrm>
            <a:off x="7292153" y="699678"/>
            <a:ext cx="40208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 smtClean="0">
                <a:solidFill>
                  <a:srgbClr val="002060"/>
                </a:solidFill>
              </a:rPr>
              <a:t>Cả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bốn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tổ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cắt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được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16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hình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8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44"/>
          <p:cNvSpPr>
            <a:spLocks noChangeArrowheads="1"/>
          </p:cNvSpPr>
          <p:nvPr/>
        </p:nvSpPr>
        <p:spPr bwMode="auto">
          <a:xfrm>
            <a:off x="4402667" y="133104"/>
            <a:ext cx="7789333" cy="2632673"/>
          </a:xfrm>
          <a:prstGeom prst="cloudCallout">
            <a:avLst>
              <a:gd name="adj1" fmla="val 16339"/>
              <a:gd name="adj2" fmla="val 101682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3" y="2364290"/>
            <a:ext cx="7870694" cy="4497444"/>
          </a:xfrm>
          <a:prstGeom prst="rect">
            <a:avLst/>
          </a:prstGeom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id="{64E74100-F99D-4656-8A8F-9D02C3E0DE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5096" y="3871765"/>
            <a:ext cx="3190880" cy="2781136"/>
          </a:xfrm>
          <a:prstGeom prst="rect">
            <a:avLst/>
          </a:prstGeom>
        </p:spPr>
      </p:pic>
      <p:sp>
        <p:nvSpPr>
          <p:cNvPr id="4" name="Text Box 243"/>
          <p:cNvSpPr txBox="1">
            <a:spLocks noChangeArrowheads="1"/>
          </p:cNvSpPr>
          <p:nvPr/>
        </p:nvSpPr>
        <p:spPr bwMode="auto">
          <a:xfrm>
            <a:off x="4921178" y="542529"/>
            <a:ext cx="675231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 smtClean="0">
                <a:solidFill>
                  <a:srgbClr val="002060"/>
                </a:solidFill>
              </a:rPr>
              <a:t>Trong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đó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có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bao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nhiêu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hình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tam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giác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,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bao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nhiêu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hình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vuông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en-US" altLang="en-US" sz="3600" b="1" dirty="0" err="1" smtClean="0">
                <a:solidFill>
                  <a:srgbClr val="002060"/>
                </a:solidFill>
              </a:rPr>
              <a:t>bao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nhiêu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hình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chữ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nhật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?</a:t>
            </a:r>
            <a:endParaRPr lang="en-US" alt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2" y="-89091"/>
            <a:ext cx="1054770" cy="1144816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031" y="153519"/>
            <a:ext cx="670679" cy="727935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92" y="1055725"/>
            <a:ext cx="670679" cy="727935"/>
          </a:xfrm>
          <a:prstGeom prst="rect">
            <a:avLst/>
          </a:prstGeom>
        </p:spPr>
      </p:pic>
      <p:sp>
        <p:nvSpPr>
          <p:cNvPr id="11" name="Text Box 243"/>
          <p:cNvSpPr txBox="1">
            <a:spLocks noChangeArrowheads="1"/>
          </p:cNvSpPr>
          <p:nvPr/>
        </p:nvSpPr>
        <p:spPr bwMode="auto">
          <a:xfrm>
            <a:off x="5014194" y="546158"/>
            <a:ext cx="66273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err="1">
                <a:solidFill>
                  <a:srgbClr val="002060"/>
                </a:solidFill>
              </a:rPr>
              <a:t>Trong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4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hình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</a:rPr>
              <a:t>tam </a:t>
            </a:r>
            <a:r>
              <a:rPr lang="en-US" altLang="en-US" sz="4000" b="1" dirty="0" err="1">
                <a:solidFill>
                  <a:srgbClr val="FF0000"/>
                </a:solidFill>
              </a:rPr>
              <a:t>giác</a:t>
            </a:r>
            <a:r>
              <a:rPr lang="en-US" altLang="en-US" sz="4000" b="1" dirty="0">
                <a:solidFill>
                  <a:srgbClr val="002060"/>
                </a:solidFill>
              </a:rPr>
              <a:t>, </a:t>
            </a:r>
            <a:endParaRPr lang="en-US" altLang="en-US" sz="4000" b="1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4000" b="1" dirty="0" smtClean="0">
                <a:solidFill>
                  <a:srgbClr val="FF0000"/>
                </a:solidFill>
              </a:rPr>
              <a:t>7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hình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vuông</a:t>
            </a:r>
            <a:r>
              <a:rPr lang="en-US" altLang="en-US" sz="4000" b="1" dirty="0">
                <a:solidFill>
                  <a:srgbClr val="002060"/>
                </a:solidFill>
              </a:rPr>
              <a:t>,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5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hình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nhật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960210" y="2928476"/>
            <a:ext cx="2033140" cy="2990311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61918" y="2706280"/>
            <a:ext cx="2427681" cy="422288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67479" y="3662590"/>
            <a:ext cx="2471045" cy="326657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6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0">
            <a:extLst>
              <a:ext uri="{FF2B5EF4-FFF2-40B4-BE49-F238E27FC236}">
                <a16:creationId xmlns:a16="http://schemas.microsoft.com/office/drawing/2014/main" id="{D0C6E379-722E-408C-BA9E-9720A9865290}"/>
              </a:ext>
            </a:extLst>
          </p:cNvPr>
          <p:cNvGrpSpPr/>
          <p:nvPr/>
        </p:nvGrpSpPr>
        <p:grpSpPr>
          <a:xfrm>
            <a:off x="2580138" y="606021"/>
            <a:ext cx="8695267" cy="5197399"/>
            <a:chOff x="5472682" y="3700482"/>
            <a:chExt cx="7078501" cy="1995508"/>
          </a:xfrm>
        </p:grpSpPr>
        <p:pic>
          <p:nvPicPr>
            <p:cNvPr id="23" name="图片 3">
              <a:extLst>
                <a:ext uri="{FF2B5EF4-FFF2-40B4-BE49-F238E27FC236}">
                  <a16:creationId xmlns:a16="http://schemas.microsoft.com/office/drawing/2014/main" id="{3F8EAD4E-B1AF-42F5-B79D-D656D1003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2682" y="3992713"/>
              <a:ext cx="7067820" cy="1703277"/>
            </a:xfrm>
            <a:prstGeom prst="rect">
              <a:avLst/>
            </a:prstGeom>
          </p:spPr>
        </p:pic>
        <p:pic>
          <p:nvPicPr>
            <p:cNvPr id="22" name="图片 5">
              <a:extLst>
                <a:ext uri="{FF2B5EF4-FFF2-40B4-BE49-F238E27FC236}">
                  <a16:creationId xmlns:a16="http://schemas.microsoft.com/office/drawing/2014/main" id="{99C54076-6312-4A95-92F2-27E277C4F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47459" flipH="1">
              <a:off x="11932521" y="3700482"/>
              <a:ext cx="618662" cy="584464"/>
            </a:xfrm>
            <a:prstGeom prst="rect">
              <a:avLst/>
            </a:prstGeom>
          </p:spPr>
        </p:pic>
      </p:grpSp>
      <p:pic>
        <p:nvPicPr>
          <p:cNvPr id="25" name="图片 4">
            <a:extLst>
              <a:ext uri="{FF2B5EF4-FFF2-40B4-BE49-F238E27FC236}">
                <a16:creationId xmlns:a16="http://schemas.microsoft.com/office/drawing/2014/main" id="{BDF03697-7E27-4856-973E-87FCA6D475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5" y="77578"/>
            <a:ext cx="3888233" cy="17949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828" y="33613"/>
            <a:ext cx="1054770" cy="1144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A432AF-1808-469E-8966-3E676768FFD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226" y="5594923"/>
            <a:ext cx="703586" cy="763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F3618B-A5A2-46B9-9DD8-021495B996D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4645" y="5673592"/>
            <a:ext cx="711680" cy="7724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0F8CCF-0ABA-475B-B5FF-6A2C0E2B895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867" y="47495"/>
            <a:ext cx="1507459" cy="5311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AC0B6A-17C2-4B70-97B0-9A6C7F1B9F6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40496">
            <a:off x="10459840" y="5635049"/>
            <a:ext cx="813205" cy="2865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EEE03F-E716-4391-80D3-FD6D1668EC5E}"/>
              </a:ext>
            </a:extLst>
          </p:cNvPr>
          <p:cNvSpPr txBox="1"/>
          <p:nvPr/>
        </p:nvSpPr>
        <p:spPr>
          <a:xfrm>
            <a:off x="701256" y="391911"/>
            <a:ext cx="386015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sz="72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UTM Gradoo" panose="02040603050506020204" pitchFamily="18" charset="0"/>
              </a:rPr>
              <a:t>Toán</a:t>
            </a:r>
            <a:endParaRPr lang="en-US" sz="72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chemeClr val="bg1"/>
                </a:outerShdw>
              </a:effectLst>
              <a:latin typeface="UTM Gradoo" panose="020406030505060202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357519B-66D4-461E-92B4-3622AED00871}"/>
              </a:ext>
            </a:extLst>
          </p:cNvPr>
          <p:cNvSpPr txBox="1"/>
          <p:nvPr/>
        </p:nvSpPr>
        <p:spPr>
          <a:xfrm>
            <a:off x="2603483" y="1788771"/>
            <a:ext cx="8302033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000" b="1" spc="300" dirty="0" smtClean="0">
                <a:solidFill>
                  <a:srgbClr val="FFFF00"/>
                </a:solidFill>
                <a:effectLst>
                  <a:glow rad="101600">
                    <a:srgbClr val="FFA300">
                      <a:alpha val="40000"/>
                    </a:srgbClr>
                  </a:glow>
                  <a:outerShdw blurRad="38100" dist="50800" dir="2640000" algn="tl">
                    <a:srgbClr val="007130"/>
                  </a:outerShdw>
                </a:effectLst>
                <a:latin typeface="UTM Showcard" panose="02040603050506020204" pitchFamily="18" charset="0"/>
                <a:ea typeface="华康POP2体W9" panose="040B0909000000000000" pitchFamily="81" charset="-122"/>
              </a:rPr>
              <a:t>ÔN TẬP VỀ BIỂU ĐỒ</a:t>
            </a:r>
            <a:endParaRPr lang="zh-CN" altLang="en-US" sz="11000" b="1" spc="300" dirty="0">
              <a:solidFill>
                <a:srgbClr val="FFFF00"/>
              </a:solidFill>
              <a:effectLst>
                <a:glow rad="101600">
                  <a:srgbClr val="FFA300">
                    <a:alpha val="40000"/>
                  </a:srgbClr>
                </a:glow>
                <a:outerShdw blurRad="38100" dist="50800" dir="2640000" algn="tl">
                  <a:srgbClr val="007130"/>
                </a:outerShdw>
              </a:effectLst>
              <a:latin typeface="UTM Showcard" panose="02040603050506020204" pitchFamily="18" charset="0"/>
              <a:ea typeface="华康POP2体W9" panose="040B0909000000000000" pitchFamily="81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D0925B-7758-45DC-A12A-74DF1C7C738C}"/>
              </a:ext>
            </a:extLst>
          </p:cNvPr>
          <p:cNvSpPr txBox="1"/>
          <p:nvPr/>
        </p:nvSpPr>
        <p:spPr>
          <a:xfrm>
            <a:off x="6138375" y="4945630"/>
            <a:ext cx="3259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vour" panose="02040603050506020204" pitchFamily="18" charset="0"/>
              </a:rPr>
              <a:t>Trang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vour" panose="02040603050506020204" pitchFamily="18" charset="0"/>
              </a:rPr>
              <a:t> 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vour" panose="02040603050506020204" pitchFamily="18" charset="0"/>
              </a:rPr>
              <a:t>164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Flavour" panose="02040603050506020204" pitchFamily="18" charset="0"/>
            </a:endParaRPr>
          </a:p>
        </p:txBody>
      </p:sp>
      <p:grpSp>
        <p:nvGrpSpPr>
          <p:cNvPr id="15" name="组合 24">
            <a:extLst>
              <a:ext uri="{FF2B5EF4-FFF2-40B4-BE49-F238E27FC236}">
                <a16:creationId xmlns:a16="http://schemas.microsoft.com/office/drawing/2014/main" id="{044E9C83-2DA0-41B7-B1BA-7932D94B2DD5}"/>
              </a:ext>
            </a:extLst>
          </p:cNvPr>
          <p:cNvGrpSpPr/>
          <p:nvPr/>
        </p:nvGrpSpPr>
        <p:grpSpPr>
          <a:xfrm>
            <a:off x="4869052" y="-1394077"/>
            <a:ext cx="3240907" cy="3022519"/>
            <a:chOff x="-1321529" y="51060"/>
            <a:chExt cx="4506547" cy="3829878"/>
          </a:xfrm>
        </p:grpSpPr>
        <p:pic>
          <p:nvPicPr>
            <p:cNvPr id="16" name="图片 21">
              <a:extLst>
                <a:ext uri="{FF2B5EF4-FFF2-40B4-BE49-F238E27FC236}">
                  <a16:creationId xmlns:a16="http://schemas.microsoft.com/office/drawing/2014/main" id="{F1C42B67-EBF3-4F2C-9EAF-362D872F6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321529" y="51060"/>
              <a:ext cx="3829878" cy="3829878"/>
            </a:xfrm>
            <a:prstGeom prst="rect">
              <a:avLst/>
            </a:prstGeom>
          </p:spPr>
        </p:pic>
        <p:pic>
          <p:nvPicPr>
            <p:cNvPr id="17" name="图片 23">
              <a:extLst>
                <a:ext uri="{FF2B5EF4-FFF2-40B4-BE49-F238E27FC236}">
                  <a16:creationId xmlns:a16="http://schemas.microsoft.com/office/drawing/2014/main" id="{A80F221F-935B-441A-A68C-F04D02231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4758" y="380890"/>
              <a:ext cx="1590260" cy="2676939"/>
            </a:xfrm>
            <a:prstGeom prst="rect">
              <a:avLst/>
            </a:prstGeom>
          </p:spPr>
        </p:pic>
      </p:grpSp>
      <p:pic>
        <p:nvPicPr>
          <p:cNvPr id="19" name="图片 44">
            <a:extLst>
              <a:ext uri="{FF2B5EF4-FFF2-40B4-BE49-F238E27FC236}">
                <a16:creationId xmlns:a16="http://schemas.microsoft.com/office/drawing/2014/main" id="{3B59A5B8-5CFC-4D05-BC69-A090BC07C4F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649" y="4043202"/>
            <a:ext cx="3277046" cy="3277046"/>
          </a:xfrm>
          <a:prstGeom prst="rect">
            <a:avLst/>
          </a:prstGeom>
        </p:spPr>
      </p:pic>
      <p:pic>
        <p:nvPicPr>
          <p:cNvPr id="26" name="图片 8">
            <a:extLst>
              <a:ext uri="{FF2B5EF4-FFF2-40B4-BE49-F238E27FC236}">
                <a16:creationId xmlns:a16="http://schemas.microsoft.com/office/drawing/2014/main" id="{4A0F8CCF-0ABA-475B-B5FF-6A2C0E2B895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8" y="6195507"/>
            <a:ext cx="2097257" cy="531162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id="{16CC4685-59D3-4387-AFA3-56C1E8C9C8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95" y="2846869"/>
            <a:ext cx="2541439" cy="3897473"/>
          </a:xfrm>
          <a:prstGeom prst="rect">
            <a:avLst/>
          </a:prstGeom>
        </p:spPr>
      </p:pic>
      <p:pic>
        <p:nvPicPr>
          <p:cNvPr id="28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299" y="4603702"/>
            <a:ext cx="1279663" cy="2349232"/>
          </a:xfrm>
          <a:prstGeom prst="rect">
            <a:avLst/>
          </a:prstGeom>
        </p:spPr>
      </p:pic>
      <p:pic>
        <p:nvPicPr>
          <p:cNvPr id="21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473" y="533452"/>
            <a:ext cx="670679" cy="72793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482" y="1513961"/>
            <a:ext cx="670679" cy="7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0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014102"/>
              </p:ext>
            </p:extLst>
          </p:nvPr>
        </p:nvGraphicFramePr>
        <p:xfrm>
          <a:off x="2954183" y="1269952"/>
          <a:ext cx="5940452" cy="4849729"/>
        </p:xfrm>
        <a:graphic>
          <a:graphicData uri="http://schemas.openxmlformats.org/drawingml/2006/table">
            <a:tbl>
              <a:tblPr/>
              <a:tblGrid>
                <a:gridCol w="424318">
                  <a:extLst>
                    <a:ext uri="{9D8B030D-6E8A-4147-A177-3AD203B41FA5}">
                      <a16:colId xmlns:a16="http://schemas.microsoft.com/office/drawing/2014/main" val="1191033899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906572564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3270190042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153228501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601462144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2543449851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664340139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4165958146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011995049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3317613042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3511844107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4177500916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3815016850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822093520"/>
                    </a:ext>
                  </a:extLst>
                </a:gridCol>
              </a:tblGrid>
              <a:tr h="428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317536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840795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791877"/>
                  </a:ext>
                </a:extLst>
              </a:tr>
              <a:tr h="416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777713"/>
                  </a:ext>
                </a:extLst>
              </a:tr>
              <a:tr h="405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43714"/>
                  </a:ext>
                </a:extLst>
              </a:tr>
              <a:tr h="401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476663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18904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430581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92722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663344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038402"/>
                  </a:ext>
                </a:extLst>
              </a:tr>
              <a:tr h="374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977427"/>
                  </a:ext>
                </a:extLst>
              </a:tr>
            </a:tbl>
          </a:graphicData>
        </a:graphic>
      </p:graphicFrame>
      <p:sp>
        <p:nvSpPr>
          <p:cNvPr id="44" name="Rectangle 199"/>
          <p:cNvSpPr>
            <a:spLocks noChangeArrowheads="1"/>
          </p:cNvSpPr>
          <p:nvPr/>
        </p:nvSpPr>
        <p:spPr bwMode="auto">
          <a:xfrm>
            <a:off x="5906338" y="3574891"/>
            <a:ext cx="450736" cy="256177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200"/>
          <p:cNvSpPr>
            <a:spLocks noChangeArrowheads="1"/>
          </p:cNvSpPr>
          <p:nvPr/>
        </p:nvSpPr>
        <p:spPr bwMode="auto">
          <a:xfrm>
            <a:off x="4222618" y="4332113"/>
            <a:ext cx="430971" cy="1804551"/>
          </a:xfrm>
          <a:prstGeom prst="rect">
            <a:avLst/>
          </a:prstGeom>
          <a:solidFill>
            <a:srgbClr val="EE7A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01"/>
          <p:cNvSpPr>
            <a:spLocks noChangeArrowheads="1"/>
          </p:cNvSpPr>
          <p:nvPr/>
        </p:nvSpPr>
        <p:spPr bwMode="auto">
          <a:xfrm>
            <a:off x="7623364" y="1930664"/>
            <a:ext cx="440220" cy="417294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" name="Group 203"/>
          <p:cNvGrpSpPr>
            <a:grpSpLocks/>
          </p:cNvGrpSpPr>
          <p:nvPr/>
        </p:nvGrpSpPr>
        <p:grpSpPr bwMode="auto">
          <a:xfrm>
            <a:off x="2172692" y="1014118"/>
            <a:ext cx="1071731" cy="5243552"/>
            <a:chOff x="756" y="913"/>
            <a:chExt cx="672" cy="2873"/>
          </a:xfrm>
        </p:grpSpPr>
        <p:sp>
          <p:nvSpPr>
            <p:cNvPr id="49" name="Text Box 204"/>
            <p:cNvSpPr txBox="1">
              <a:spLocks noChangeArrowheads="1"/>
            </p:cNvSpPr>
            <p:nvPr/>
          </p:nvSpPr>
          <p:spPr bwMode="auto">
            <a:xfrm>
              <a:off x="779" y="2290"/>
              <a:ext cx="48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1200</a:t>
              </a:r>
              <a:endPara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 Box 205"/>
            <p:cNvSpPr txBox="1">
              <a:spLocks noChangeArrowheads="1"/>
            </p:cNvSpPr>
            <p:nvPr/>
          </p:nvSpPr>
          <p:spPr bwMode="auto">
            <a:xfrm>
              <a:off x="792" y="1409"/>
              <a:ext cx="52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endPara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 Box 206"/>
            <p:cNvSpPr txBox="1">
              <a:spLocks noChangeArrowheads="1"/>
            </p:cNvSpPr>
            <p:nvPr/>
          </p:nvSpPr>
          <p:spPr bwMode="auto">
            <a:xfrm>
              <a:off x="804" y="1188"/>
              <a:ext cx="57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2200</a:t>
              </a:r>
              <a:endPara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2" name="Group 207"/>
            <p:cNvGrpSpPr>
              <a:grpSpLocks/>
            </p:cNvGrpSpPr>
            <p:nvPr/>
          </p:nvGrpSpPr>
          <p:grpSpPr bwMode="auto">
            <a:xfrm>
              <a:off x="780" y="1628"/>
              <a:ext cx="564" cy="2158"/>
              <a:chOff x="780" y="1628"/>
              <a:chExt cx="564" cy="2158"/>
            </a:xfrm>
          </p:grpSpPr>
          <p:sp>
            <p:nvSpPr>
              <p:cNvPr id="54" name="Text Box 208"/>
              <p:cNvSpPr txBox="1">
                <a:spLocks noChangeArrowheads="1"/>
              </p:cNvSpPr>
              <p:nvPr/>
            </p:nvSpPr>
            <p:spPr bwMode="auto">
              <a:xfrm>
                <a:off x="1001" y="3584"/>
                <a:ext cx="336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55" name="Text Box 209"/>
              <p:cNvSpPr txBox="1">
                <a:spLocks noChangeArrowheads="1"/>
              </p:cNvSpPr>
              <p:nvPr/>
            </p:nvSpPr>
            <p:spPr bwMode="auto">
              <a:xfrm>
                <a:off x="857" y="3379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 Box 210"/>
              <p:cNvSpPr txBox="1">
                <a:spLocks noChangeArrowheads="1"/>
              </p:cNvSpPr>
              <p:nvPr/>
            </p:nvSpPr>
            <p:spPr bwMode="auto">
              <a:xfrm>
                <a:off x="861" y="3170"/>
                <a:ext cx="43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400</a:t>
                </a:r>
                <a:endPara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 Box 211"/>
              <p:cNvSpPr txBox="1">
                <a:spLocks noChangeArrowheads="1"/>
              </p:cNvSpPr>
              <p:nvPr/>
            </p:nvSpPr>
            <p:spPr bwMode="auto">
              <a:xfrm>
                <a:off x="864" y="2949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600</a:t>
                </a:r>
                <a:endPara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 Box 212"/>
              <p:cNvSpPr txBox="1">
                <a:spLocks noChangeArrowheads="1"/>
              </p:cNvSpPr>
              <p:nvPr/>
            </p:nvSpPr>
            <p:spPr bwMode="auto">
              <a:xfrm>
                <a:off x="855" y="2726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800</a:t>
                </a:r>
                <a:endPara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 Box 213"/>
              <p:cNvSpPr txBox="1">
                <a:spLocks noChangeArrowheads="1"/>
              </p:cNvSpPr>
              <p:nvPr/>
            </p:nvSpPr>
            <p:spPr bwMode="auto">
              <a:xfrm>
                <a:off x="792" y="2510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1000</a:t>
                </a:r>
                <a:endPara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 Box 214"/>
              <p:cNvSpPr txBox="1">
                <a:spLocks noChangeArrowheads="1"/>
              </p:cNvSpPr>
              <p:nvPr/>
            </p:nvSpPr>
            <p:spPr bwMode="auto">
              <a:xfrm>
                <a:off x="780" y="2076"/>
                <a:ext cx="528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1400</a:t>
                </a:r>
                <a:endPara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 Box 215"/>
              <p:cNvSpPr txBox="1">
                <a:spLocks noChangeArrowheads="1"/>
              </p:cNvSpPr>
              <p:nvPr/>
            </p:nvSpPr>
            <p:spPr bwMode="auto">
              <a:xfrm>
                <a:off x="792" y="1853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1600</a:t>
                </a:r>
                <a:endPara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 Box 216"/>
              <p:cNvSpPr txBox="1">
                <a:spLocks noChangeArrowheads="1"/>
              </p:cNvSpPr>
              <p:nvPr/>
            </p:nvSpPr>
            <p:spPr bwMode="auto">
              <a:xfrm>
                <a:off x="809" y="1628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1800</a:t>
                </a:r>
                <a:endPara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" name="Text Box 218"/>
            <p:cNvSpPr txBox="1">
              <a:spLocks noChangeArrowheads="1"/>
            </p:cNvSpPr>
            <p:nvPr/>
          </p:nvSpPr>
          <p:spPr bwMode="auto">
            <a:xfrm>
              <a:off x="756" y="913"/>
              <a:ext cx="67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(km</a:t>
              </a:r>
              <a:r>
                <a:rPr lang="en-US" altLang="en-US" sz="2000" b="1" i="1" baseline="30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en-US" sz="2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alt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Text Box 222"/>
          <p:cNvSpPr txBox="1">
            <a:spLocks noChangeArrowheads="1"/>
          </p:cNvSpPr>
          <p:nvPr/>
        </p:nvSpPr>
        <p:spPr bwMode="auto">
          <a:xfrm>
            <a:off x="3916966" y="6194657"/>
            <a:ext cx="9605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 Box 223"/>
          <p:cNvSpPr txBox="1">
            <a:spLocks noChangeArrowheads="1"/>
          </p:cNvSpPr>
          <p:nvPr/>
        </p:nvSpPr>
        <p:spPr bwMode="auto">
          <a:xfrm>
            <a:off x="5521459" y="6190854"/>
            <a:ext cx="11480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224"/>
          <p:cNvSpPr txBox="1">
            <a:spLocks noChangeArrowheads="1"/>
          </p:cNvSpPr>
          <p:nvPr/>
        </p:nvSpPr>
        <p:spPr bwMode="auto">
          <a:xfrm>
            <a:off x="6902313" y="6183277"/>
            <a:ext cx="20155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alt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226"/>
          <p:cNvSpPr txBox="1">
            <a:spLocks noChangeArrowheads="1"/>
          </p:cNvSpPr>
          <p:nvPr/>
        </p:nvSpPr>
        <p:spPr bwMode="auto">
          <a:xfrm>
            <a:off x="8871723" y="5803136"/>
            <a:ext cx="17108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i="1" dirty="0" smtClean="0">
                <a:solidFill>
                  <a:srgbClr val="FF0000"/>
                </a:solidFill>
              </a:rPr>
              <a:t>(</a:t>
            </a:r>
            <a:r>
              <a:rPr lang="en-US" altLang="en-US" sz="2000" b="1" i="1" dirty="0" err="1" smtClean="0">
                <a:solidFill>
                  <a:srgbClr val="FF0000"/>
                </a:solidFill>
              </a:rPr>
              <a:t>Thành</a:t>
            </a:r>
            <a:r>
              <a:rPr lang="en-US" alt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 smtClean="0">
                <a:solidFill>
                  <a:srgbClr val="FF0000"/>
                </a:solidFill>
              </a:rPr>
              <a:t>phố</a:t>
            </a:r>
            <a:r>
              <a:rPr lang="en-US" altLang="en-US" sz="2000" b="1" i="1" dirty="0" smtClean="0">
                <a:solidFill>
                  <a:srgbClr val="FF0000"/>
                </a:solidFill>
              </a:rPr>
              <a:t>)</a:t>
            </a:r>
            <a:endParaRPr lang="en-US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69" name="Text Box 227"/>
          <p:cNvSpPr txBox="1">
            <a:spLocks noChangeArrowheads="1"/>
          </p:cNvSpPr>
          <p:nvPr/>
        </p:nvSpPr>
        <p:spPr bwMode="auto">
          <a:xfrm>
            <a:off x="2338546" y="4114372"/>
            <a:ext cx="5741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2060"/>
                </a:solidFill>
              </a:rPr>
              <a:t>921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70" name="Text Box 228"/>
          <p:cNvSpPr txBox="1">
            <a:spLocks noChangeArrowheads="1"/>
          </p:cNvSpPr>
          <p:nvPr/>
        </p:nvSpPr>
        <p:spPr bwMode="auto">
          <a:xfrm>
            <a:off x="2208703" y="3330570"/>
            <a:ext cx="7040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2060"/>
                </a:solidFill>
              </a:rPr>
              <a:t>1255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71" name="Text Box 229"/>
          <p:cNvSpPr txBox="1">
            <a:spLocks noChangeArrowheads="1"/>
          </p:cNvSpPr>
          <p:nvPr/>
        </p:nvSpPr>
        <p:spPr bwMode="auto">
          <a:xfrm>
            <a:off x="2240114" y="1720735"/>
            <a:ext cx="7040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2060"/>
                </a:solidFill>
              </a:rPr>
              <a:t>2095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954183" y="4344141"/>
            <a:ext cx="1699406" cy="0"/>
          </a:xfrm>
          <a:prstGeom prst="line">
            <a:avLst/>
          </a:prstGeom>
          <a:ln w="22225">
            <a:solidFill>
              <a:schemeClr val="accent1">
                <a:alpha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029120" y="3586180"/>
            <a:ext cx="3327954" cy="0"/>
          </a:xfrm>
          <a:prstGeom prst="line">
            <a:avLst/>
          </a:prstGeom>
          <a:ln w="22225">
            <a:solidFill>
              <a:schemeClr val="accent1">
                <a:alpha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912742" y="1930664"/>
            <a:ext cx="5150842" cy="0"/>
          </a:xfrm>
          <a:prstGeom prst="line">
            <a:avLst/>
          </a:prstGeom>
          <a:ln w="22225">
            <a:solidFill>
              <a:schemeClr val="accent1">
                <a:alpha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6">
            <a:extLst>
              <a:ext uri="{FF2B5EF4-FFF2-40B4-BE49-F238E27FC236}">
                <a16:creationId xmlns:a16="http://schemas.microsoft.com/office/drawing/2014/main" id="{35ACFA42-02E5-4DAF-ACB2-0D6FAF8CC60C}"/>
              </a:ext>
            </a:extLst>
          </p:cNvPr>
          <p:cNvSpPr txBox="1"/>
          <p:nvPr/>
        </p:nvSpPr>
        <p:spPr>
          <a:xfrm>
            <a:off x="200169" y="33761"/>
            <a:ext cx="11790650" cy="954107"/>
          </a:xfrm>
          <a:prstGeom prst="rect">
            <a:avLst/>
          </a:prstGeom>
          <a:solidFill>
            <a:schemeClr val="bg1"/>
          </a:solidFill>
          <a:ln w="53975" cmpd="thickThin">
            <a:solidFill>
              <a:srgbClr val="39B1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8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endParaRPr lang="en-US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2002) </a:t>
            </a:r>
          </a:p>
        </p:txBody>
      </p:sp>
    </p:spTree>
    <p:extLst>
      <p:ext uri="{BB962C8B-B14F-4D97-AF65-F5344CB8AC3E}">
        <p14:creationId xmlns:p14="http://schemas.microsoft.com/office/powerpoint/2010/main" val="1714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64" grpId="0"/>
      <p:bldP spid="65" grpId="0"/>
      <p:bldP spid="66" grpId="0"/>
      <p:bldP spid="68" grpId="0"/>
      <p:bldP spid="69" grpId="0"/>
      <p:bldP spid="70" grpId="0"/>
      <p:bldP spid="71" grpId="0"/>
      <p:bldP spid="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1" y="237067"/>
            <a:ext cx="7981847" cy="6458199"/>
          </a:xfrm>
          <a:prstGeom prst="rect">
            <a:avLst/>
          </a:prstGeom>
        </p:spPr>
      </p:pic>
      <p:sp>
        <p:nvSpPr>
          <p:cNvPr id="14" name="Text Box 243"/>
          <p:cNvSpPr txBox="1">
            <a:spLocks noChangeArrowheads="1"/>
          </p:cNvSpPr>
          <p:nvPr/>
        </p:nvSpPr>
        <p:spPr bwMode="auto">
          <a:xfrm>
            <a:off x="8252178" y="971506"/>
            <a:ext cx="3557379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78" y="1480834"/>
            <a:ext cx="5858717" cy="28044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1" y="237067"/>
            <a:ext cx="7981847" cy="6458199"/>
          </a:xfrm>
          <a:prstGeom prst="rect">
            <a:avLst/>
          </a:prstGeom>
        </p:spPr>
      </p:pic>
      <p:sp>
        <p:nvSpPr>
          <p:cNvPr id="14" name="Text Box 243"/>
          <p:cNvSpPr txBox="1">
            <a:spLocks noChangeArrowheads="1"/>
          </p:cNvSpPr>
          <p:nvPr/>
        </p:nvSpPr>
        <p:spPr bwMode="auto">
          <a:xfrm>
            <a:off x="8088930" y="1743191"/>
            <a:ext cx="355737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17"/>
          <p:cNvSpPr>
            <a:spLocks noChangeArrowheads="1"/>
          </p:cNvSpPr>
          <p:nvPr/>
        </p:nvSpPr>
        <p:spPr bwMode="auto">
          <a:xfrm flipH="1" flipV="1">
            <a:off x="1354251" y="1971017"/>
            <a:ext cx="5183394" cy="1242159"/>
          </a:xfrm>
          <a:prstGeom prst="wedgeEllipseCallout">
            <a:avLst>
              <a:gd name="adj1" fmla="val 27039"/>
              <a:gd name="adj2" fmla="val -134842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en-US" altLang="en-US"/>
          </a:p>
        </p:txBody>
      </p:sp>
      <p:sp>
        <p:nvSpPr>
          <p:cNvPr id="17" name="Text Box 192"/>
          <p:cNvSpPr txBox="1">
            <a:spLocks noChangeArrowheads="1"/>
          </p:cNvSpPr>
          <p:nvPr/>
        </p:nvSpPr>
        <p:spPr bwMode="auto">
          <a:xfrm>
            <a:off x="1901456" y="2395559"/>
            <a:ext cx="571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921 km</a:t>
            </a:r>
            <a:r>
              <a:rPr lang="en-US" altLang="en-US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ái thước, cái thước png | PNGEg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860" y="4326687"/>
            <a:ext cx="4724541" cy="7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64E74100-F99D-4656-8A8F-9D02C3E0DE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652" y="3805294"/>
            <a:ext cx="3190880" cy="278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7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476</Words>
  <Application>Microsoft Office PowerPoint</Application>
  <PresentationFormat>Widescreen</PresentationFormat>
  <Paragraphs>104</Paragraphs>
  <Slides>19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.VnTime</vt:lpstr>
      <vt:lpstr>Arial</vt:lpstr>
      <vt:lpstr>Calibri</vt:lpstr>
      <vt:lpstr>Calibri Light</vt:lpstr>
      <vt:lpstr>inpin heiti</vt:lpstr>
      <vt:lpstr>Times New Roman</vt:lpstr>
      <vt:lpstr>UTM Centur</vt:lpstr>
      <vt:lpstr>UTM Flamenco</vt:lpstr>
      <vt:lpstr>UTM Flavour</vt:lpstr>
      <vt:lpstr>UTM Gradoo</vt:lpstr>
      <vt:lpstr>UTM Loko</vt:lpstr>
      <vt:lpstr>UTM Showcard</vt:lpstr>
      <vt:lpstr>华康POP2体W9</vt:lpstr>
      <vt:lpstr>字魂105号-简雅黑</vt:lpstr>
      <vt:lpstr>小单纯体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creator>WIN7</dc:creator>
  <cp:lastModifiedBy>Admin</cp:lastModifiedBy>
  <cp:revision>7</cp:revision>
  <dcterms:created xsi:type="dcterms:W3CDTF">2017-08-18T03:02:00Z</dcterms:created>
  <dcterms:modified xsi:type="dcterms:W3CDTF">2022-04-08T15:03:54Z</dcterms:modified>
  <cp:version>X07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