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9" r:id="rId2"/>
    <p:sldId id="30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93" r:id="rId12"/>
    <p:sldId id="296" r:id="rId13"/>
    <p:sldId id="289" r:id="rId14"/>
    <p:sldId id="294" r:id="rId15"/>
    <p:sldId id="290" r:id="rId16"/>
    <p:sldId id="270" r:id="rId17"/>
    <p:sldId id="306" r:id="rId18"/>
    <p:sldId id="275" r:id="rId19"/>
    <p:sldId id="302" r:id="rId20"/>
    <p:sldId id="276" r:id="rId21"/>
    <p:sldId id="300" r:id="rId22"/>
    <p:sldId id="279" r:id="rId23"/>
    <p:sldId id="281" r:id="rId24"/>
    <p:sldId id="282" r:id="rId25"/>
    <p:sldId id="303" r:id="rId26"/>
    <p:sldId id="304" r:id="rId27"/>
    <p:sldId id="284" r:id="rId28"/>
    <p:sldId id="285" r:id="rId29"/>
    <p:sldId id="307" r:id="rId30"/>
    <p:sldId id="309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2381" autoAdjust="0"/>
  </p:normalViewPr>
  <p:slideViewPr>
    <p:cSldViewPr snapToGrid="0">
      <p:cViewPr varScale="1">
        <p:scale>
          <a:sx n="104" d="100"/>
          <a:sy n="104" d="100"/>
        </p:scale>
        <p:origin x="14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2454-7C6B-43EC-BF87-C297E8135F8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5711-1FBA-4FD4-AC36-20294C7C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4272-38F6-4097-9C1E-12227217EF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8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63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28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2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0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668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4272-38F6-4097-9C1E-12227217EF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56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83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6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389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96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5711-1FBA-4FD4-AC36-20294C7CC5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1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5711-1FBA-4FD4-AC36-20294C7CC5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="1" dirty="0"/>
              <a:t>Click</a:t>
            </a:r>
            <a:r>
              <a:rPr lang="vi-VN" altLang="zh-CN" b="1" baseline="0" dirty="0"/>
              <a:t> vào từng món rác muốn nhặt (tương ứng với từng câu hỏi về tính chu vi và diện tích của một số hình đã học)</a:t>
            </a:r>
          </a:p>
          <a:p>
            <a:r>
              <a:rPr lang="vi-VN" altLang="zh-CN" b="1" baseline="0" dirty="0">
                <a:sym typeface="Wingdings" panose="05000000000000000000" pitchFamily="2" charset="2"/>
              </a:rPr>
              <a:t> kết thúc click vào dấu mũi tên màu vàng để đến slide tiếp theo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2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0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7A0AA-5A35-4531-AC36-A010942EE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344" y="-143653"/>
            <a:ext cx="1337454" cy="13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C5E8-8407-44AC-997B-0B425EF7786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8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8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8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27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410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png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43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5.xml"/><Relationship Id="rId18" Type="http://schemas.openxmlformats.org/officeDocument/2006/relationships/image" Target="../media/image32.png"/><Relationship Id="rId26" Type="http://schemas.openxmlformats.org/officeDocument/2006/relationships/slide" Target="slide11.xml"/><Relationship Id="rId3" Type="http://schemas.openxmlformats.org/officeDocument/2006/relationships/image" Target="../media/image27.jpeg"/><Relationship Id="rId21" Type="http://schemas.openxmlformats.org/officeDocument/2006/relationships/slide" Target="slide14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10.xml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slide" Target="slide12.xml"/><Relationship Id="rId23" Type="http://schemas.openxmlformats.org/officeDocument/2006/relationships/slide" Target="slide13.xml"/><Relationship Id="rId28" Type="http://schemas.openxmlformats.org/officeDocument/2006/relationships/slide" Target="slide16.xml"/><Relationship Id="rId10" Type="http://schemas.openxmlformats.org/officeDocument/2006/relationships/image" Target="../media/image16.png"/><Relationship Id="rId19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25973" y="1487612"/>
            <a:ext cx="8753646" cy="3479091"/>
            <a:chOff x="4325973" y="1487612"/>
            <a:chExt cx="8753646" cy="34790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56F893-03C2-4090-911F-E74633DCBAA9}"/>
                </a:ext>
              </a:extLst>
            </p:cNvPr>
            <p:cNvSpPr txBox="1"/>
            <p:nvPr/>
          </p:nvSpPr>
          <p:spPr>
            <a:xfrm>
              <a:off x="4325973" y="3052846"/>
              <a:ext cx="8753646" cy="191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4800" dirty="0">
                  <a:solidFill>
                    <a:srgbClr val="0070C0"/>
                  </a:solidFill>
                  <a:latin typeface="#9Slide07 IcielCadena" panose="02000503000000020004" pitchFamily="2" charset="77"/>
                </a:rPr>
                <a:t>ÔN TẬP VỀ TÍNH CHU VI, </a:t>
              </a:r>
            </a:p>
            <a:p>
              <a:pPr algn="ctr">
                <a:lnSpc>
                  <a:spcPct val="130000"/>
                </a:lnSpc>
              </a:pPr>
              <a:r>
                <a:rPr lang="vi-VN" sz="4800" dirty="0">
                  <a:solidFill>
                    <a:srgbClr val="0070C0"/>
                  </a:solidFill>
                  <a:latin typeface="#9Slide07 IcielCadena" panose="02000503000000020004" pitchFamily="2" charset="77"/>
                </a:rPr>
                <a:t>DIỆN TÍCH MỘT SỐ HÌNH</a:t>
              </a:r>
              <a:endParaRPr lang="en-US" sz="4800" dirty="0">
                <a:solidFill>
                  <a:srgbClr val="0070C0"/>
                </a:solidFill>
                <a:latin typeface="#9Slide07 IcielCadena" panose="02000503000000020004" pitchFamily="2" charset="77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88333" y="1487612"/>
              <a:ext cx="6099858" cy="2008388"/>
              <a:chOff x="5888333" y="1487612"/>
              <a:chExt cx="6099858" cy="2008388"/>
            </a:xfrm>
          </p:grpSpPr>
          <p:pic>
            <p:nvPicPr>
              <p:cNvPr id="15" name="图片 38">
                <a:extLst>
                  <a:ext uri="{FF2B5EF4-FFF2-40B4-BE49-F238E27FC236}">
                    <a16:creationId xmlns:a16="http://schemas.microsoft.com/office/drawing/2014/main" id="{CEA5C366-64F3-4D49-BB13-6ADBFB1BE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94305" y="1487612"/>
                <a:ext cx="5087915" cy="20083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7CD02-C13B-460B-974B-3F4B40293086}"/>
                  </a:ext>
                </a:extLst>
              </p:cNvPr>
              <p:cNvSpPr txBox="1"/>
              <p:nvPr/>
            </p:nvSpPr>
            <p:spPr>
              <a:xfrm>
                <a:off x="5888333" y="1891871"/>
                <a:ext cx="60998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2060"/>
                    </a:solidFill>
                    <a:latin typeface="#Li-N UTM Azuki" panose="02040603050506020204" pitchFamily="18" charset="0"/>
                  </a:rPr>
                  <a:t>TOÁN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5416" y="949362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975851" y="4269260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59" name="Rectangles 35909"/>
          <p:cNvSpPr>
            <a:spLocks noChangeArrowheads="1"/>
          </p:cNvSpPr>
          <p:nvPr/>
        </p:nvSpPr>
        <p:spPr bwMode="auto">
          <a:xfrm>
            <a:off x="2144320" y="3197238"/>
            <a:ext cx="1800000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80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vuông.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982384" y="2425533"/>
            <a:ext cx="7204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P = a x 4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P: chu vi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	  a: độ dài cạnh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744161" y="4507760"/>
            <a:ext cx="751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a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025303" y="2663900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7" name="Graphic 52">
            <a:extLst>
              <a:ext uri="{FF2B5EF4-FFF2-40B4-BE49-F238E27FC236}">
                <a16:creationId xmlns:a16="http://schemas.microsoft.com/office/drawing/2014/main" id="{E534F3D4-CBC7-4C08-968B-1EAC17F967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53" y="5767804"/>
            <a:ext cx="2587185" cy="1047703"/>
          </a:xfrm>
          <a:prstGeom prst="rect">
            <a:avLst/>
          </a:prstGeom>
        </p:spPr>
      </p:pic>
      <p:pic>
        <p:nvPicPr>
          <p:cNvPr id="60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4963" y="862539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bình hành.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820694" y="2713027"/>
            <a:ext cx="5073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a: độ dài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273737" y="4665046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106267" y="3007217"/>
            <a:ext cx="2581155" cy="1213946"/>
          </a:xfrm>
          <a:prstGeom prst="parallelogram">
            <a:avLst>
              <a:gd name="adj" fmla="val 383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91013" y="3007217"/>
            <a:ext cx="0" cy="1200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5823" y="4119379"/>
            <a:ext cx="108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834376" y="3331526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 rot="7492466">
            <a:off x="1560872" y="1500610"/>
            <a:ext cx="2949080" cy="3293159"/>
          </a:xfrm>
          <a:prstGeom prst="arc">
            <a:avLst>
              <a:gd name="adj1" fmla="val 16759851"/>
              <a:gd name="adj2" fmla="val 292593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081" y="5372744"/>
            <a:ext cx="2886972" cy="1443486"/>
          </a:xfrm>
          <a:prstGeom prst="rect">
            <a:avLst/>
          </a:prstGeom>
        </p:spPr>
      </p:pic>
      <p:pic>
        <p:nvPicPr>
          <p:cNvPr id="41" name="图片 41">
            <a:hlinkClick r:id="rId11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316" y="661737"/>
            <a:ext cx="11043610" cy="59435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975851" y="4269260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33611" y="1054361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tam giác.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AC4BDE03-49B8-4D65-AD66-ED1DA939DD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316" y="5501375"/>
            <a:ext cx="1625813" cy="12193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31095" y="4514644"/>
            <a:ext cx="4115719" cy="1440068"/>
            <a:chOff x="5608871" y="3558039"/>
            <a:chExt cx="4115719" cy="1440068"/>
          </a:xfrm>
        </p:grpSpPr>
        <p:grpSp>
          <p:nvGrpSpPr>
            <p:cNvPr id="7" name="Group 6"/>
            <p:cNvGrpSpPr/>
            <p:nvPr/>
          </p:nvGrpSpPr>
          <p:grpSpPr>
            <a:xfrm>
              <a:off x="5608871" y="3558039"/>
              <a:ext cx="4115719" cy="1440068"/>
              <a:chOff x="5608871" y="3558039"/>
              <a:chExt cx="4115719" cy="144006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64725" y="3558039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a x h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41217" y="422866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5608871" y="381429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633961" y="4152716"/>
              <a:ext cx="11743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55627" y="2527330"/>
            <a:ext cx="8720842" cy="1838570"/>
            <a:chOff x="-510541" y="2755666"/>
            <a:chExt cx="8720842" cy="183857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4172268" y="3982971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18760" y="2755666"/>
              <a:ext cx="1242183" cy="1144662"/>
              <a:chOff x="3579668" y="3244602"/>
              <a:chExt cx="1242183" cy="1353170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3580794" y="3244602"/>
                <a:ext cx="1241057" cy="1350638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579668" y="4489772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39029" y="2836321"/>
              <a:ext cx="1724489" cy="1071101"/>
              <a:chOff x="5410395" y="3453108"/>
              <a:chExt cx="1724489" cy="1071101"/>
            </a:xfrm>
          </p:grpSpPr>
          <p:cxnSp>
            <p:nvCxnSpPr>
              <p:cNvPr id="13" name="Straight Connector 12"/>
              <p:cNvCxnSpPr>
                <a:stCxn id="10" idx="0"/>
              </p:cNvCxnSpPr>
              <p:nvPr/>
            </p:nvCxnSpPr>
            <p:spPr>
              <a:xfrm>
                <a:off x="5416952" y="3453110"/>
                <a:ext cx="0" cy="10593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10" idx="1"/>
              </p:cNvCxnSpPr>
              <p:nvPr/>
            </p:nvCxnSpPr>
            <p:spPr>
              <a:xfrm flipV="1">
                <a:off x="5433053" y="4505107"/>
                <a:ext cx="552138" cy="902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>
                <a:off x="5416952" y="3453108"/>
                <a:ext cx="1717932" cy="1061737"/>
              </a:xfrm>
              <a:custGeom>
                <a:avLst/>
                <a:gdLst>
                  <a:gd name="connsiteX0" fmla="*/ 0 w 1504709"/>
                  <a:gd name="connsiteY0" fmla="*/ 0 h 1261641"/>
                  <a:gd name="connsiteX1" fmla="*/ 497711 w 1504709"/>
                  <a:gd name="connsiteY1" fmla="*/ 1250066 h 1261641"/>
                  <a:gd name="connsiteX2" fmla="*/ 1504709 w 1504709"/>
                  <a:gd name="connsiteY2" fmla="*/ 1261641 h 1261641"/>
                  <a:gd name="connsiteX3" fmla="*/ 0 w 1504709"/>
                  <a:gd name="connsiteY3" fmla="*/ 0 h 12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709" h="1261641">
                    <a:moveTo>
                      <a:pt x="0" y="0"/>
                    </a:moveTo>
                    <a:lnTo>
                      <a:pt x="497711" y="1250066"/>
                    </a:lnTo>
                    <a:lnTo>
                      <a:pt x="1504709" y="12616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410395" y="44162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67012" y="2775305"/>
              <a:ext cx="1770927" cy="1100288"/>
              <a:chOff x="1198665" y="3453110"/>
              <a:chExt cx="1770927" cy="1100288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198665" y="3465187"/>
                <a:ext cx="1770927" cy="108123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88465" y="4445398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084129" y="345311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-510541" y="3993795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587078" y="4009461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4212359" y="3159009"/>
              <a:ext cx="1123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351844" y="3124465"/>
              <a:ext cx="1137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270604" y="3182100"/>
              <a:ext cx="887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57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84615" y="920533"/>
            <a:ext cx="1341755" cy="1370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860" y="46237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a: độ dài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</p:txBody>
      </p:sp>
    </p:spTree>
    <p:extLst>
      <p:ext uri="{BB962C8B-B14F-4D97-AF65-F5344CB8AC3E}">
        <p14:creationId xmlns:p14="http://schemas.microsoft.com/office/powerpoint/2010/main" val="15822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3366" y="949362"/>
            <a:ext cx="10539076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-100287" y="4400903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thoi.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7493" y="2804989"/>
            <a:ext cx="3561300" cy="1440068"/>
            <a:chOff x="6163290" y="3558039"/>
            <a:chExt cx="3561300" cy="1440068"/>
          </a:xfrm>
        </p:grpSpPr>
        <p:grpSp>
          <p:nvGrpSpPr>
            <p:cNvPr id="7" name="Group 6"/>
            <p:cNvGrpSpPr/>
            <p:nvPr/>
          </p:nvGrpSpPr>
          <p:grpSpPr>
            <a:xfrm>
              <a:off x="6163290" y="3558039"/>
              <a:ext cx="3561300" cy="1440068"/>
              <a:chOff x="6163290" y="3558039"/>
              <a:chExt cx="3561300" cy="144006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64725" y="3558039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m x n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41217" y="422866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163290" y="3870388"/>
                <a:ext cx="15453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633961" y="4152716"/>
              <a:ext cx="11743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Graphic 64">
            <a:extLst>
              <a:ext uri="{FF2B5EF4-FFF2-40B4-BE49-F238E27FC236}">
                <a16:creationId xmlns:a16="http://schemas.microsoft.com/office/drawing/2014/main" id="{D1997C61-BC3D-4772-A64D-925C8383D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3511" y="5812729"/>
            <a:ext cx="2364055" cy="96887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30485" y="2570071"/>
            <a:ext cx="3964141" cy="2867183"/>
            <a:chOff x="763366" y="3373124"/>
            <a:chExt cx="3964141" cy="28671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763366" y="3977051"/>
              <a:ext cx="9616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624372" y="5655532"/>
              <a:ext cx="1123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m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1648097" y="3379808"/>
              <a:ext cx="3074148" cy="1738821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4" idx="0"/>
              <a:endCxn id="24" idx="2"/>
            </p:cNvCxnSpPr>
            <p:nvPr/>
          </p:nvCxnSpPr>
          <p:spPr>
            <a:xfrm>
              <a:off x="3185171" y="3379808"/>
              <a:ext cx="0" cy="1738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4" idx="1"/>
              <a:endCxn id="24" idx="3"/>
            </p:cNvCxnSpPr>
            <p:nvPr/>
          </p:nvCxnSpPr>
          <p:spPr>
            <a:xfrm>
              <a:off x="1648097" y="4249219"/>
              <a:ext cx="30741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177529" y="4141797"/>
              <a:ext cx="108000" cy="10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1440672" y="3424381"/>
              <a:ext cx="11574" cy="165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1631507" y="5571812"/>
              <a:ext cx="3096000" cy="171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428739" y="3373124"/>
              <a:ext cx="1756432" cy="2983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428739" y="5099679"/>
              <a:ext cx="1723637" cy="43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24" idx="1"/>
            </p:cNvCxnSpPr>
            <p:nvPr/>
          </p:nvCxnSpPr>
          <p:spPr>
            <a:xfrm flipV="1">
              <a:off x="1648097" y="4249219"/>
              <a:ext cx="0" cy="1325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722245" y="4300908"/>
              <a:ext cx="0" cy="1325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624919" y="4565101"/>
            <a:ext cx="7458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     m, n: độ dài 2 đường chéo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08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431" y="702287"/>
            <a:ext cx="10103015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z</a:t>
            </a:r>
            <a:endParaRPr 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thang.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3330" y="2864773"/>
            <a:ext cx="4038033" cy="2274834"/>
            <a:chOff x="1473330" y="2864773"/>
            <a:chExt cx="4038033" cy="227483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473330" y="4493276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3" name="Flowchart: Manual Operation 2"/>
            <p:cNvSpPr/>
            <p:nvPr/>
          </p:nvSpPr>
          <p:spPr>
            <a:xfrm flipV="1">
              <a:off x="1972414" y="2864773"/>
              <a:ext cx="2858947" cy="1330998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49523" y="2864773"/>
              <a:ext cx="0" cy="12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561555" y="4084654"/>
              <a:ext cx="108000" cy="1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267964" y="3177287"/>
              <a:ext cx="1032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flipV="1">
              <a:off x="1968159" y="4186540"/>
              <a:ext cx="2840051" cy="280967"/>
            </a:xfrm>
            <a:custGeom>
              <a:avLst/>
              <a:gdLst>
                <a:gd name="connsiteX0" fmla="*/ 0 w 2893671"/>
                <a:gd name="connsiteY0" fmla="*/ 15593 h 15593"/>
                <a:gd name="connsiteX1" fmla="*/ 2893671 w 2893671"/>
                <a:gd name="connsiteY1" fmla="*/ 15593 h 15593"/>
                <a:gd name="connsiteX0" fmla="*/ 0 w 2858946"/>
                <a:gd name="connsiteY0" fmla="*/ 14537 h 16292"/>
                <a:gd name="connsiteX1" fmla="*/ 2858946 w 2858946"/>
                <a:gd name="connsiteY1" fmla="*/ 16292 h 16292"/>
                <a:gd name="connsiteX0" fmla="*/ 0 w 2858946"/>
                <a:gd name="connsiteY0" fmla="*/ 12905 h 14660"/>
                <a:gd name="connsiteX1" fmla="*/ 2858946 w 2858946"/>
                <a:gd name="connsiteY1" fmla="*/ 14660 h 14660"/>
                <a:gd name="connsiteX0" fmla="*/ 0 w 2858946"/>
                <a:gd name="connsiteY0" fmla="*/ 11808 h 13563"/>
                <a:gd name="connsiteX1" fmla="*/ 1532388 w 2858946"/>
                <a:gd name="connsiteY1" fmla="*/ 6992 h 13563"/>
                <a:gd name="connsiteX2" fmla="*/ 2858946 w 2858946"/>
                <a:gd name="connsiteY2" fmla="*/ 13563 h 13563"/>
                <a:gd name="connsiteX0" fmla="*/ 0 w 2858946"/>
                <a:gd name="connsiteY0" fmla="*/ 7273 h 9028"/>
                <a:gd name="connsiteX1" fmla="*/ 780034 w 2858946"/>
                <a:gd name="connsiteY1" fmla="*/ 0 h 9028"/>
                <a:gd name="connsiteX2" fmla="*/ 2858946 w 2858946"/>
                <a:gd name="connsiteY2" fmla="*/ 9028 h 9028"/>
                <a:gd name="connsiteX0" fmla="*/ 0 w 10000"/>
                <a:gd name="connsiteY0" fmla="*/ 8379 h 10323"/>
                <a:gd name="connsiteX1" fmla="*/ 2728 w 10000"/>
                <a:gd name="connsiteY1" fmla="*/ 323 h 10323"/>
                <a:gd name="connsiteX2" fmla="*/ 10000 w 10000"/>
                <a:gd name="connsiteY2" fmla="*/ 10323 h 10323"/>
                <a:gd name="connsiteX0" fmla="*/ 0 w 10000"/>
                <a:gd name="connsiteY0" fmla="*/ 8137 h 10081"/>
                <a:gd name="connsiteX1" fmla="*/ 2728 w 10000"/>
                <a:gd name="connsiteY1" fmla="*/ 81 h 10081"/>
                <a:gd name="connsiteX2" fmla="*/ 10000 w 10000"/>
                <a:gd name="connsiteY2" fmla="*/ 10081 h 10081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8315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7789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7789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05 h 10149"/>
                <a:gd name="connsiteX1" fmla="*/ 2728 w 10000"/>
                <a:gd name="connsiteY1" fmla="*/ 149 h 10149"/>
                <a:gd name="connsiteX2" fmla="*/ 7627 w 10000"/>
                <a:gd name="connsiteY2" fmla="*/ 1704 h 10149"/>
                <a:gd name="connsiteX3" fmla="*/ 10000 w 10000"/>
                <a:gd name="connsiteY3" fmla="*/ 10149 h 10149"/>
                <a:gd name="connsiteX0" fmla="*/ 0 w 10000"/>
                <a:gd name="connsiteY0" fmla="*/ 7902 h 9846"/>
                <a:gd name="connsiteX1" fmla="*/ 2688 w 10000"/>
                <a:gd name="connsiteY1" fmla="*/ 235 h 9846"/>
                <a:gd name="connsiteX2" fmla="*/ 7627 w 10000"/>
                <a:gd name="connsiteY2" fmla="*/ 1401 h 9846"/>
                <a:gd name="connsiteX3" fmla="*/ 10000 w 10000"/>
                <a:gd name="connsiteY3" fmla="*/ 9846 h 9846"/>
                <a:gd name="connsiteX0" fmla="*/ 0 w 10000"/>
                <a:gd name="connsiteY0" fmla="*/ 7777 h 9751"/>
                <a:gd name="connsiteX1" fmla="*/ 2688 w 10000"/>
                <a:gd name="connsiteY1" fmla="*/ 385 h 9751"/>
                <a:gd name="connsiteX2" fmla="*/ 7627 w 10000"/>
                <a:gd name="connsiteY2" fmla="*/ 1174 h 9751"/>
                <a:gd name="connsiteX3" fmla="*/ 10000 w 10000"/>
                <a:gd name="connsiteY3" fmla="*/ 9751 h 9751"/>
                <a:gd name="connsiteX0" fmla="*/ 0 w 10000"/>
                <a:gd name="connsiteY0" fmla="*/ 7976 h 10000"/>
                <a:gd name="connsiteX1" fmla="*/ 2688 w 10000"/>
                <a:gd name="connsiteY1" fmla="*/ 395 h 10000"/>
                <a:gd name="connsiteX2" fmla="*/ 7627 w 10000"/>
                <a:gd name="connsiteY2" fmla="*/ 1204 h 10000"/>
                <a:gd name="connsiteX3" fmla="*/ 10000 w 10000"/>
                <a:gd name="connsiteY3" fmla="*/ 10000 h 10000"/>
                <a:gd name="connsiteX0" fmla="*/ 0 w 10000"/>
                <a:gd name="connsiteY0" fmla="*/ 7976 h 10000"/>
                <a:gd name="connsiteX1" fmla="*/ 826 w 10000"/>
                <a:gd name="connsiteY1" fmla="*/ 4848 h 10000"/>
                <a:gd name="connsiteX2" fmla="*/ 2688 w 10000"/>
                <a:gd name="connsiteY2" fmla="*/ 395 h 10000"/>
                <a:gd name="connsiteX3" fmla="*/ 7627 w 10000"/>
                <a:gd name="connsiteY3" fmla="*/ 1204 h 10000"/>
                <a:gd name="connsiteX4" fmla="*/ 10000 w 10000"/>
                <a:gd name="connsiteY4" fmla="*/ 10000 h 10000"/>
                <a:gd name="connsiteX0" fmla="*/ 0 w 10000"/>
                <a:gd name="connsiteY0" fmla="*/ 7976 h 10000"/>
                <a:gd name="connsiteX1" fmla="*/ 826 w 10000"/>
                <a:gd name="connsiteY1" fmla="*/ 4848 h 10000"/>
                <a:gd name="connsiteX2" fmla="*/ 2688 w 10000"/>
                <a:gd name="connsiteY2" fmla="*/ 395 h 10000"/>
                <a:gd name="connsiteX3" fmla="*/ 7627 w 10000"/>
                <a:gd name="connsiteY3" fmla="*/ 1204 h 10000"/>
                <a:gd name="connsiteX4" fmla="*/ 1000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7976"/>
                  </a:moveTo>
                  <a:cubicBezTo>
                    <a:pt x="178" y="7455"/>
                    <a:pt x="14" y="8542"/>
                    <a:pt x="826" y="4848"/>
                  </a:cubicBezTo>
                  <a:cubicBezTo>
                    <a:pt x="1274" y="3584"/>
                    <a:pt x="1595" y="1002"/>
                    <a:pt x="2688" y="395"/>
                  </a:cubicBezTo>
                  <a:cubicBezTo>
                    <a:pt x="4033" y="8"/>
                    <a:pt x="6415" y="-532"/>
                    <a:pt x="7627" y="1204"/>
                  </a:cubicBezTo>
                  <a:cubicBezTo>
                    <a:pt x="8475" y="3345"/>
                    <a:pt x="9679" y="9276"/>
                    <a:pt x="10000" y="100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44048" y="3040498"/>
            <a:ext cx="3975441" cy="1608978"/>
            <a:chOff x="6166101" y="3421250"/>
            <a:chExt cx="3975441" cy="1608978"/>
          </a:xfrm>
        </p:grpSpPr>
        <p:grpSp>
          <p:nvGrpSpPr>
            <p:cNvPr id="43" name="Group 42"/>
            <p:cNvGrpSpPr/>
            <p:nvPr/>
          </p:nvGrpSpPr>
          <p:grpSpPr>
            <a:xfrm>
              <a:off x="6166101" y="3421250"/>
              <a:ext cx="3975441" cy="1608978"/>
              <a:chOff x="6166101" y="3421250"/>
              <a:chExt cx="3975441" cy="160897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7081942" y="3421250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(a + b) x h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7181677" y="4260787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166101" y="3824958"/>
                <a:ext cx="13811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7633961" y="4152716"/>
              <a:ext cx="1948781" cy="379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phic 63">
            <a:extLst>
              <a:ext uri="{FF2B5EF4-FFF2-40B4-BE49-F238E27FC236}">
                <a16:creationId xmlns:a16="http://schemas.microsoft.com/office/drawing/2014/main" id="{7F8B3F90-D626-4767-9C4A-4872E8832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235868" y="4852651"/>
            <a:ext cx="1635026" cy="1582162"/>
          </a:xfrm>
          <a:prstGeom prst="rect">
            <a:avLst/>
          </a:prstGeom>
        </p:spPr>
      </p:pic>
      <p:pic>
        <p:nvPicPr>
          <p:cNvPr id="49" name="图片 41">
            <a:hlinkClick r:id="rId11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57381" y="45642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      a, b: độ dài 2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</p:txBody>
      </p:sp>
    </p:spTree>
    <p:extLst>
      <p:ext uri="{BB962C8B-B14F-4D97-AF65-F5344CB8AC3E}">
        <p14:creationId xmlns:p14="http://schemas.microsoft.com/office/powerpoint/2010/main" val="32449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5416" y="949362"/>
            <a:ext cx="10114452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745884" y="4074754"/>
            <a:ext cx="2521783" cy="2738601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tròn.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807396" y="2616371"/>
            <a:ext cx="403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 = r x 2 x 3,14</a:t>
            </a:r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5019544" y="4694164"/>
            <a:ext cx="3689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r x r x 3,14</a:t>
            </a:r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9" name="Graphic 46">
            <a:extLst>
              <a:ext uri="{FF2B5EF4-FFF2-40B4-BE49-F238E27FC236}">
                <a16:creationId xmlns:a16="http://schemas.microsoft.com/office/drawing/2014/main" id="{6EB87AB6-DC2C-42C3-A1D6-CE554C76B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50" y="5584885"/>
            <a:ext cx="1447833" cy="11355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54549" y="3301529"/>
            <a:ext cx="2255862" cy="22558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62120" y="4363655"/>
            <a:ext cx="1148291" cy="70448"/>
            <a:chOff x="2962120" y="4363655"/>
            <a:chExt cx="1148291" cy="70448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982480" y="4393238"/>
              <a:ext cx="11279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 flipH="1">
              <a:off x="2962120" y="4363655"/>
              <a:ext cx="70448" cy="704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174223" y="4142329"/>
            <a:ext cx="9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O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027598" y="4421821"/>
            <a:ext cx="9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r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9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785199" y="55551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07396" y="33858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C: chu vi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               r: bán kính</a:t>
            </a:r>
          </a:p>
        </p:txBody>
      </p:sp>
    </p:spTree>
    <p:extLst>
      <p:ext uri="{BB962C8B-B14F-4D97-AF65-F5344CB8AC3E}">
        <p14:creationId xmlns:p14="http://schemas.microsoft.com/office/powerpoint/2010/main" val="31999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Bãi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biển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dọn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sạch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rồi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nè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!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ơn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các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cậu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giúp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mình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nhé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8585" y="98474"/>
            <a:ext cx="11909291" cy="6639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s 35910"/>
          <p:cNvSpPr>
            <a:spLocks noChangeArrowheads="1" noChangeShapeType="1" noTextEdit="1"/>
          </p:cNvSpPr>
          <p:nvPr/>
        </p:nvSpPr>
        <p:spPr bwMode="auto">
          <a:xfrm>
            <a:off x="1954213" y="304800"/>
            <a:ext cx="1828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chữ nhật</a:t>
            </a:r>
          </a:p>
        </p:txBody>
      </p:sp>
      <p:grpSp>
        <p:nvGrpSpPr>
          <p:cNvPr id="40" name="Group 36033"/>
          <p:cNvGrpSpPr>
            <a:grpSpLocks/>
          </p:cNvGrpSpPr>
          <p:nvPr/>
        </p:nvGrpSpPr>
        <p:grpSpPr bwMode="auto">
          <a:xfrm>
            <a:off x="1725614" y="819150"/>
            <a:ext cx="1779587" cy="933450"/>
            <a:chOff x="127" y="516"/>
            <a:chExt cx="1121" cy="588"/>
          </a:xfrm>
        </p:grpSpPr>
        <p:sp>
          <p:nvSpPr>
            <p:cNvPr id="41" name="Rectangles 35909"/>
            <p:cNvSpPr>
              <a:spLocks noChangeArrowheads="1"/>
            </p:cNvSpPr>
            <p:nvPr/>
          </p:nvSpPr>
          <p:spPr bwMode="auto">
            <a:xfrm>
              <a:off x="288" y="516"/>
              <a:ext cx="96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42" name="Rectangles 35911"/>
            <p:cNvSpPr>
              <a:spLocks noChangeArrowheads="1" noChangeShapeType="1" noTextEdit="1"/>
            </p:cNvSpPr>
            <p:nvPr/>
          </p:nvSpPr>
          <p:spPr bwMode="auto">
            <a:xfrm>
              <a:off x="751" y="99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44" name="Rectangles 35914"/>
            <p:cNvSpPr>
              <a:spLocks noChangeArrowheads="1" noChangeShapeType="1" noTextEdit="1"/>
            </p:cNvSpPr>
            <p:nvPr/>
          </p:nvSpPr>
          <p:spPr bwMode="auto">
            <a:xfrm>
              <a:off x="127" y="672"/>
              <a:ext cx="96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sp>
        <p:nvSpPr>
          <p:cNvPr id="45" name="Rectangles 35915"/>
          <p:cNvSpPr>
            <a:spLocks noChangeArrowheads="1" noChangeShapeType="1" noTextEdit="1"/>
          </p:cNvSpPr>
          <p:nvPr/>
        </p:nvSpPr>
        <p:spPr bwMode="auto">
          <a:xfrm>
            <a:off x="4114800" y="771525"/>
            <a:ext cx="1524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(a + b) x 2</a:t>
            </a:r>
          </a:p>
        </p:txBody>
      </p:sp>
      <p:sp>
        <p:nvSpPr>
          <p:cNvPr id="47" name="Rectangles 35916"/>
          <p:cNvSpPr>
            <a:spLocks noChangeArrowheads="1" noChangeShapeType="1" noTextEdit="1"/>
          </p:cNvSpPr>
          <p:nvPr/>
        </p:nvSpPr>
        <p:spPr bwMode="auto">
          <a:xfrm>
            <a:off x="4114800" y="1209675"/>
            <a:ext cx="9144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b</a:t>
            </a:r>
          </a:p>
        </p:txBody>
      </p:sp>
      <p:sp>
        <p:nvSpPr>
          <p:cNvPr id="50" name="Rectangles 35918"/>
          <p:cNvSpPr>
            <a:spLocks noChangeArrowheads="1" noChangeShapeType="1" noTextEdit="1"/>
          </p:cNvSpPr>
          <p:nvPr/>
        </p:nvSpPr>
        <p:spPr bwMode="auto">
          <a:xfrm>
            <a:off x="1968500" y="1905000"/>
            <a:ext cx="1524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vuông</a:t>
            </a:r>
          </a:p>
        </p:txBody>
      </p:sp>
      <p:grpSp>
        <p:nvGrpSpPr>
          <p:cNvPr id="53" name="Group 36034"/>
          <p:cNvGrpSpPr>
            <a:grpSpLocks/>
          </p:cNvGrpSpPr>
          <p:nvPr/>
        </p:nvGrpSpPr>
        <p:grpSpPr bwMode="auto">
          <a:xfrm>
            <a:off x="2030414" y="2362200"/>
            <a:ext cx="1093787" cy="838200"/>
            <a:chOff x="319" y="1488"/>
            <a:chExt cx="689" cy="528"/>
          </a:xfrm>
        </p:grpSpPr>
        <p:sp>
          <p:nvSpPr>
            <p:cNvPr id="56" name="Rectangles 35917"/>
            <p:cNvSpPr>
              <a:spLocks noChangeArrowheads="1"/>
            </p:cNvSpPr>
            <p:nvPr/>
          </p:nvSpPr>
          <p:spPr bwMode="auto">
            <a:xfrm>
              <a:off x="480" y="1488"/>
              <a:ext cx="528" cy="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59" name="Rectangles 35921"/>
            <p:cNvSpPr>
              <a:spLocks noChangeArrowheads="1" noChangeShapeType="1" noTextEdit="1"/>
            </p:cNvSpPr>
            <p:nvPr/>
          </p:nvSpPr>
          <p:spPr bwMode="auto">
            <a:xfrm>
              <a:off x="319" y="1728"/>
              <a:ext cx="92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</p:grpSp>
      <p:sp>
        <p:nvSpPr>
          <p:cNvPr id="62" name="Rectangles 35922"/>
          <p:cNvSpPr>
            <a:spLocks noChangeArrowheads="1" noChangeShapeType="1" noTextEdit="1"/>
          </p:cNvSpPr>
          <p:nvPr/>
        </p:nvSpPr>
        <p:spPr bwMode="auto">
          <a:xfrm>
            <a:off x="4133850" y="2391508"/>
            <a:ext cx="914400" cy="318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a x 4</a:t>
            </a:r>
          </a:p>
        </p:txBody>
      </p:sp>
      <p:sp>
        <p:nvSpPr>
          <p:cNvPr id="64" name="Rectangles 35923"/>
          <p:cNvSpPr>
            <a:spLocks noChangeArrowheads="1" noChangeShapeType="1" noTextEdit="1"/>
          </p:cNvSpPr>
          <p:nvPr/>
        </p:nvSpPr>
        <p:spPr bwMode="auto">
          <a:xfrm>
            <a:off x="4133850" y="2843214"/>
            <a:ext cx="914400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a</a:t>
            </a:r>
          </a:p>
        </p:txBody>
      </p:sp>
      <p:sp>
        <p:nvSpPr>
          <p:cNvPr id="65" name="Rectangles 35928"/>
          <p:cNvSpPr>
            <a:spLocks noChangeArrowheads="1" noChangeShapeType="1" noTextEdit="1"/>
          </p:cNvSpPr>
          <p:nvPr/>
        </p:nvSpPr>
        <p:spPr bwMode="auto">
          <a:xfrm>
            <a:off x="1981200" y="3429000"/>
            <a:ext cx="1828800" cy="29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bình hành</a:t>
            </a:r>
          </a:p>
        </p:txBody>
      </p:sp>
      <p:sp>
        <p:nvSpPr>
          <p:cNvPr id="66" name="Rectangles 35931"/>
          <p:cNvSpPr>
            <a:spLocks noChangeArrowheads="1" noChangeShapeType="1" noTextEdit="1"/>
          </p:cNvSpPr>
          <p:nvPr/>
        </p:nvSpPr>
        <p:spPr bwMode="auto">
          <a:xfrm>
            <a:off x="4133850" y="4114800"/>
            <a:ext cx="9144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h</a:t>
            </a:r>
          </a:p>
        </p:txBody>
      </p:sp>
      <p:sp>
        <p:nvSpPr>
          <p:cNvPr id="67" name="Rectangles 35938"/>
          <p:cNvSpPr>
            <a:spLocks noChangeArrowheads="1" noChangeShapeType="1" noTextEdit="1"/>
          </p:cNvSpPr>
          <p:nvPr/>
        </p:nvSpPr>
        <p:spPr bwMode="auto">
          <a:xfrm>
            <a:off x="1995488" y="4889500"/>
            <a:ext cx="1295400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thoi</a:t>
            </a:r>
          </a:p>
        </p:txBody>
      </p:sp>
      <p:grpSp>
        <p:nvGrpSpPr>
          <p:cNvPr id="68" name="Group 36035"/>
          <p:cNvGrpSpPr>
            <a:grpSpLocks/>
          </p:cNvGrpSpPr>
          <p:nvPr/>
        </p:nvGrpSpPr>
        <p:grpSpPr bwMode="auto">
          <a:xfrm>
            <a:off x="2106613" y="3886200"/>
            <a:ext cx="1676400" cy="838200"/>
            <a:chOff x="367" y="2448"/>
            <a:chExt cx="1056" cy="528"/>
          </a:xfrm>
        </p:grpSpPr>
        <p:sp>
          <p:nvSpPr>
            <p:cNvPr id="71" name="Rectangles 35929"/>
            <p:cNvSpPr>
              <a:spLocks noChangeArrowheads="1" noChangeShapeType="1" noTextEdit="1"/>
            </p:cNvSpPr>
            <p:nvPr/>
          </p:nvSpPr>
          <p:spPr bwMode="auto">
            <a:xfrm>
              <a:off x="751" y="2880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grpSp>
          <p:nvGrpSpPr>
            <p:cNvPr id="72" name="Group 35954"/>
            <p:cNvGrpSpPr>
              <a:grpSpLocks/>
            </p:cNvGrpSpPr>
            <p:nvPr/>
          </p:nvGrpSpPr>
          <p:grpSpPr bwMode="auto">
            <a:xfrm>
              <a:off x="367" y="2448"/>
              <a:ext cx="1056" cy="384"/>
              <a:chOff x="480" y="2448"/>
              <a:chExt cx="1056" cy="384"/>
            </a:xfrm>
          </p:grpSpPr>
          <p:grpSp>
            <p:nvGrpSpPr>
              <p:cNvPr id="75" name="Group 35945"/>
              <p:cNvGrpSpPr>
                <a:grpSpLocks/>
              </p:cNvGrpSpPr>
              <p:nvPr/>
            </p:nvGrpSpPr>
            <p:grpSpPr bwMode="auto">
              <a:xfrm>
                <a:off x="480" y="2448"/>
                <a:ext cx="1056" cy="384"/>
                <a:chOff x="288" y="3516"/>
                <a:chExt cx="1152" cy="480"/>
              </a:xfrm>
            </p:grpSpPr>
            <p:sp>
              <p:nvSpPr>
                <p:cNvPr id="77" name="Parallelogram 35942"/>
                <p:cNvSpPr>
                  <a:spLocks noChangeArrowheads="1"/>
                </p:cNvSpPr>
                <p:nvPr/>
              </p:nvSpPr>
              <p:spPr bwMode="auto">
                <a:xfrm>
                  <a:off x="288" y="3516"/>
                  <a:ext cx="1152" cy="480"/>
                </a:xfrm>
                <a:prstGeom prst="parallelogram">
                  <a:avLst>
                    <a:gd name="adj" fmla="val 6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zh-CN" sz="2800">
                    <a:solidFill>
                      <a:schemeClr val="tx1"/>
                    </a:solidFill>
                    <a:latin typeface="Baloo 2" pitchFamily="2" charset="0"/>
                    <a:ea typeface="SimSun" panose="02010600030101010101" pitchFamily="2" charset="-122"/>
                    <a:cs typeface="Baloo 2" pitchFamily="2" charset="0"/>
                  </a:endParaRPr>
                </a:p>
              </p:txBody>
            </p:sp>
            <p:sp>
              <p:nvSpPr>
                <p:cNvPr id="78" name="Straight Connector 35943"/>
                <p:cNvSpPr>
                  <a:spLocks noChangeShapeType="1"/>
                </p:cNvSpPr>
                <p:nvPr/>
              </p:nvSpPr>
              <p:spPr bwMode="auto">
                <a:xfrm>
                  <a:off x="573" y="3528"/>
                  <a:ext cx="0" cy="4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  <p:sp>
            <p:nvSpPr>
              <p:cNvPr id="76" name="Rectangles 35944"/>
              <p:cNvSpPr>
                <a:spLocks noChangeArrowheads="1"/>
              </p:cNvSpPr>
              <p:nvPr/>
            </p:nvSpPr>
            <p:spPr bwMode="auto">
              <a:xfrm>
                <a:off x="741" y="2786"/>
                <a:ext cx="44" cy="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74" name="Rectangles 35930"/>
            <p:cNvSpPr>
              <a:spLocks noChangeArrowheads="1" noChangeShapeType="1" noTextEdit="1"/>
            </p:cNvSpPr>
            <p:nvPr/>
          </p:nvSpPr>
          <p:spPr bwMode="auto">
            <a:xfrm>
              <a:off x="671" y="2544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79" name="Group 36043"/>
          <p:cNvGrpSpPr>
            <a:grpSpLocks/>
          </p:cNvGrpSpPr>
          <p:nvPr/>
        </p:nvGrpSpPr>
        <p:grpSpPr bwMode="auto">
          <a:xfrm>
            <a:off x="1676401" y="5321300"/>
            <a:ext cx="2106613" cy="1341438"/>
            <a:chOff x="96" y="3352"/>
            <a:chExt cx="1327" cy="845"/>
          </a:xfrm>
        </p:grpSpPr>
        <p:grpSp>
          <p:nvGrpSpPr>
            <p:cNvPr id="81" name="Group 36029"/>
            <p:cNvGrpSpPr>
              <a:grpSpLocks/>
            </p:cNvGrpSpPr>
            <p:nvPr/>
          </p:nvGrpSpPr>
          <p:grpSpPr bwMode="auto">
            <a:xfrm>
              <a:off x="415" y="3360"/>
              <a:ext cx="1008" cy="488"/>
              <a:chOff x="415" y="3360"/>
              <a:chExt cx="1008" cy="488"/>
            </a:xfrm>
          </p:grpSpPr>
          <p:sp>
            <p:nvSpPr>
              <p:cNvPr id="107" name="Diamond 35948"/>
              <p:cNvSpPr>
                <a:spLocks noChangeArrowheads="1"/>
              </p:cNvSpPr>
              <p:nvPr/>
            </p:nvSpPr>
            <p:spPr bwMode="auto">
              <a:xfrm>
                <a:off x="415" y="3368"/>
                <a:ext cx="1008" cy="480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08" name="Straight Connector 35949"/>
              <p:cNvSpPr>
                <a:spLocks noChangeShapeType="1"/>
              </p:cNvSpPr>
              <p:nvPr/>
            </p:nvSpPr>
            <p:spPr bwMode="auto">
              <a:xfrm>
                <a:off x="415" y="3608"/>
                <a:ext cx="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09" name="Straight Connector 35950"/>
              <p:cNvSpPr>
                <a:spLocks noChangeShapeType="1"/>
              </p:cNvSpPr>
              <p:nvPr/>
            </p:nvSpPr>
            <p:spPr bwMode="auto">
              <a:xfrm>
                <a:off x="919" y="3360"/>
                <a:ext cx="0" cy="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10" name="Rectangles 35951"/>
              <p:cNvSpPr>
                <a:spLocks noChangeArrowheads="1"/>
              </p:cNvSpPr>
              <p:nvPr/>
            </p:nvSpPr>
            <p:spPr bwMode="auto">
              <a:xfrm>
                <a:off x="919" y="3560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grpSp>
          <p:nvGrpSpPr>
            <p:cNvPr id="83" name="Group 36037"/>
            <p:cNvGrpSpPr>
              <a:grpSpLocks/>
            </p:cNvGrpSpPr>
            <p:nvPr/>
          </p:nvGrpSpPr>
          <p:grpSpPr bwMode="auto">
            <a:xfrm>
              <a:off x="96" y="3352"/>
              <a:ext cx="831" cy="488"/>
              <a:chOff x="96" y="3352"/>
              <a:chExt cx="831" cy="488"/>
            </a:xfrm>
          </p:grpSpPr>
          <p:sp>
            <p:nvSpPr>
              <p:cNvPr id="102" name="Rectangles 359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96" y="3552"/>
                <a:ext cx="79" cy="1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Baloo 2" pitchFamily="2" charset="0"/>
                    <a:cs typeface="Baloo 2" pitchFamily="2" charset="0"/>
                  </a:rPr>
                  <a:t>n</a:t>
                </a:r>
              </a:p>
            </p:txBody>
          </p:sp>
          <p:grpSp>
            <p:nvGrpSpPr>
              <p:cNvPr id="103" name="Group 36032"/>
              <p:cNvGrpSpPr>
                <a:grpSpLocks/>
              </p:cNvGrpSpPr>
              <p:nvPr/>
            </p:nvGrpSpPr>
            <p:grpSpPr bwMode="auto">
              <a:xfrm>
                <a:off x="223" y="3352"/>
                <a:ext cx="704" cy="488"/>
                <a:chOff x="223" y="3352"/>
                <a:chExt cx="704" cy="488"/>
              </a:xfrm>
            </p:grpSpPr>
            <p:sp>
              <p:nvSpPr>
                <p:cNvPr id="104" name="Straight Connector 35959"/>
                <p:cNvSpPr>
                  <a:spLocks noChangeShapeType="1"/>
                </p:cNvSpPr>
                <p:nvPr/>
              </p:nvSpPr>
              <p:spPr bwMode="auto">
                <a:xfrm>
                  <a:off x="223" y="3352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5" name="Straight Connector 35960"/>
                <p:cNvSpPr>
                  <a:spLocks noChangeShapeType="1"/>
                </p:cNvSpPr>
                <p:nvPr/>
              </p:nvSpPr>
              <p:spPr bwMode="auto">
                <a:xfrm flipH="1">
                  <a:off x="255" y="33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6" name="Straight Connector 35961"/>
                <p:cNvSpPr>
                  <a:spLocks noChangeShapeType="1"/>
                </p:cNvSpPr>
                <p:nvPr/>
              </p:nvSpPr>
              <p:spPr bwMode="auto">
                <a:xfrm flipH="1">
                  <a:off x="247" y="384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  <p:grpSp>
          <p:nvGrpSpPr>
            <p:cNvPr id="88" name="Group 36036"/>
            <p:cNvGrpSpPr>
              <a:grpSpLocks/>
            </p:cNvGrpSpPr>
            <p:nvPr/>
          </p:nvGrpSpPr>
          <p:grpSpPr bwMode="auto">
            <a:xfrm>
              <a:off x="415" y="3608"/>
              <a:ext cx="1000" cy="589"/>
              <a:chOff x="415" y="3608"/>
              <a:chExt cx="1000" cy="589"/>
            </a:xfrm>
          </p:grpSpPr>
          <p:sp>
            <p:nvSpPr>
              <p:cNvPr id="92" name="Rectangles 359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47" y="4089"/>
                <a:ext cx="96" cy="1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Baloo 2" pitchFamily="2" charset="0"/>
                    <a:cs typeface="Baloo 2" pitchFamily="2" charset="0"/>
                  </a:rPr>
                  <a:t>m</a:t>
                </a:r>
              </a:p>
            </p:txBody>
          </p:sp>
          <p:grpSp>
            <p:nvGrpSpPr>
              <p:cNvPr id="96" name="Group 36031"/>
              <p:cNvGrpSpPr>
                <a:grpSpLocks/>
              </p:cNvGrpSpPr>
              <p:nvPr/>
            </p:nvGrpSpPr>
            <p:grpSpPr bwMode="auto">
              <a:xfrm>
                <a:off x="415" y="3608"/>
                <a:ext cx="1000" cy="424"/>
                <a:chOff x="415" y="3608"/>
                <a:chExt cx="1000" cy="424"/>
              </a:xfrm>
            </p:grpSpPr>
            <p:sp>
              <p:nvSpPr>
                <p:cNvPr id="99" name="Straight Connector 35962"/>
                <p:cNvSpPr>
                  <a:spLocks noChangeShapeType="1"/>
                </p:cNvSpPr>
                <p:nvPr/>
              </p:nvSpPr>
              <p:spPr bwMode="auto">
                <a:xfrm>
                  <a:off x="423" y="4032"/>
                  <a:ext cx="9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0" name="Straight Connector 35963"/>
                <p:cNvSpPr>
                  <a:spLocks noChangeShapeType="1"/>
                </p:cNvSpPr>
                <p:nvPr/>
              </p:nvSpPr>
              <p:spPr bwMode="auto">
                <a:xfrm>
                  <a:off x="415" y="3608"/>
                  <a:ext cx="0" cy="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1" name="Straight Connector 35964"/>
                <p:cNvSpPr>
                  <a:spLocks noChangeShapeType="1"/>
                </p:cNvSpPr>
                <p:nvPr/>
              </p:nvSpPr>
              <p:spPr bwMode="auto">
                <a:xfrm>
                  <a:off x="1415" y="3616"/>
                  <a:ext cx="0" cy="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</p:grpSp>
      <p:sp>
        <p:nvSpPr>
          <p:cNvPr id="111" name="Straight Connector 35965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2" name="Rectangles 35979"/>
          <p:cNvSpPr>
            <a:spLocks noChangeArrowheads="1" noChangeShapeType="1" noTextEdit="1"/>
          </p:cNvSpPr>
          <p:nvPr/>
        </p:nvSpPr>
        <p:spPr bwMode="auto">
          <a:xfrm>
            <a:off x="6400800" y="366713"/>
            <a:ext cx="1828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tam giác</a:t>
            </a:r>
          </a:p>
        </p:txBody>
      </p:sp>
      <p:grpSp>
        <p:nvGrpSpPr>
          <p:cNvPr id="113" name="Group 36038"/>
          <p:cNvGrpSpPr>
            <a:grpSpLocks/>
          </p:cNvGrpSpPr>
          <p:nvPr/>
        </p:nvGrpSpPr>
        <p:grpSpPr bwMode="auto">
          <a:xfrm>
            <a:off x="6096000" y="976314"/>
            <a:ext cx="1371600" cy="1157287"/>
            <a:chOff x="2880" y="615"/>
            <a:chExt cx="864" cy="729"/>
          </a:xfrm>
        </p:grpSpPr>
        <p:grpSp>
          <p:nvGrpSpPr>
            <p:cNvPr id="114" name="Group 35990"/>
            <p:cNvGrpSpPr>
              <a:grpSpLocks/>
            </p:cNvGrpSpPr>
            <p:nvPr/>
          </p:nvGrpSpPr>
          <p:grpSpPr bwMode="auto">
            <a:xfrm>
              <a:off x="2880" y="615"/>
              <a:ext cx="864" cy="510"/>
              <a:chOff x="2880" y="528"/>
              <a:chExt cx="864" cy="551"/>
            </a:xfrm>
          </p:grpSpPr>
          <p:sp>
            <p:nvSpPr>
              <p:cNvPr id="117" name="Isosceles Triangle 35966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864" cy="551"/>
              </a:xfrm>
              <a:prstGeom prst="triangle">
                <a:avLst>
                  <a:gd name="adj" fmla="val 3094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18" name="Straight Connector 35982"/>
              <p:cNvSpPr>
                <a:spLocks noChangeShapeType="1"/>
              </p:cNvSpPr>
              <p:nvPr/>
            </p:nvSpPr>
            <p:spPr bwMode="auto">
              <a:xfrm>
                <a:off x="3150" y="534"/>
                <a:ext cx="1" cy="5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19" name="Rectangles 35983"/>
              <p:cNvSpPr>
                <a:spLocks noChangeArrowheads="1"/>
              </p:cNvSpPr>
              <p:nvPr/>
            </p:nvSpPr>
            <p:spPr bwMode="auto">
              <a:xfrm>
                <a:off x="3150" y="999"/>
                <a:ext cx="69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15" name="Rectangles 35991"/>
            <p:cNvSpPr>
              <a:spLocks noChangeArrowheads="1" noChangeShapeType="1" noTextEdit="1"/>
            </p:cNvSpPr>
            <p:nvPr/>
          </p:nvSpPr>
          <p:spPr bwMode="auto">
            <a:xfrm>
              <a:off x="3216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16" name="Rectangles 35994"/>
            <p:cNvSpPr>
              <a:spLocks noChangeArrowheads="1" noChangeShapeType="1" noTextEdit="1"/>
            </p:cNvSpPr>
            <p:nvPr/>
          </p:nvSpPr>
          <p:spPr bwMode="auto">
            <a:xfrm>
              <a:off x="3184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20" name="Group 36040"/>
          <p:cNvGrpSpPr>
            <a:grpSpLocks/>
          </p:cNvGrpSpPr>
          <p:nvPr/>
        </p:nvGrpSpPr>
        <p:grpSpPr bwMode="auto">
          <a:xfrm>
            <a:off x="7620000" y="976314"/>
            <a:ext cx="1295400" cy="1157287"/>
            <a:chOff x="3840" y="615"/>
            <a:chExt cx="816" cy="729"/>
          </a:xfrm>
        </p:grpSpPr>
        <p:grpSp>
          <p:nvGrpSpPr>
            <p:cNvPr id="121" name="Group 35989"/>
            <p:cNvGrpSpPr>
              <a:grpSpLocks/>
            </p:cNvGrpSpPr>
            <p:nvPr/>
          </p:nvGrpSpPr>
          <p:grpSpPr bwMode="auto">
            <a:xfrm>
              <a:off x="3840" y="615"/>
              <a:ext cx="816" cy="510"/>
              <a:chOff x="3840" y="528"/>
              <a:chExt cx="816" cy="551"/>
            </a:xfrm>
          </p:grpSpPr>
          <p:sp>
            <p:nvSpPr>
              <p:cNvPr id="124" name="Right Triangle 35967"/>
              <p:cNvSpPr>
                <a:spLocks noChangeArrowheads="1"/>
              </p:cNvSpPr>
              <p:nvPr/>
            </p:nvSpPr>
            <p:spPr bwMode="auto">
              <a:xfrm>
                <a:off x="3840" y="528"/>
                <a:ext cx="816" cy="551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25" name="Rectangles 35980"/>
              <p:cNvSpPr>
                <a:spLocks noChangeArrowheads="1"/>
              </p:cNvSpPr>
              <p:nvPr/>
            </p:nvSpPr>
            <p:spPr bwMode="auto">
              <a:xfrm>
                <a:off x="3849" y="999"/>
                <a:ext cx="69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22" name="Rectangles 35992"/>
            <p:cNvSpPr>
              <a:spLocks noChangeArrowheads="1" noChangeShapeType="1" noTextEdit="1"/>
            </p:cNvSpPr>
            <p:nvPr/>
          </p:nvSpPr>
          <p:spPr bwMode="auto">
            <a:xfrm>
              <a:off x="4176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23" name="Rectangles 35995"/>
            <p:cNvSpPr>
              <a:spLocks noChangeArrowheads="1" noChangeShapeType="1" noTextEdit="1"/>
            </p:cNvSpPr>
            <p:nvPr/>
          </p:nvSpPr>
          <p:spPr bwMode="auto">
            <a:xfrm>
              <a:off x="3888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26" name="Group 36039"/>
          <p:cNvGrpSpPr>
            <a:grpSpLocks/>
          </p:cNvGrpSpPr>
          <p:nvPr/>
        </p:nvGrpSpPr>
        <p:grpSpPr bwMode="auto">
          <a:xfrm>
            <a:off x="8834438" y="971550"/>
            <a:ext cx="1790700" cy="1162050"/>
            <a:chOff x="4605" y="612"/>
            <a:chExt cx="1128" cy="732"/>
          </a:xfrm>
        </p:grpSpPr>
        <p:grpSp>
          <p:nvGrpSpPr>
            <p:cNvPr id="127" name="Group 35987"/>
            <p:cNvGrpSpPr>
              <a:grpSpLocks/>
            </p:cNvGrpSpPr>
            <p:nvPr/>
          </p:nvGrpSpPr>
          <p:grpSpPr bwMode="auto">
            <a:xfrm>
              <a:off x="4731" y="612"/>
              <a:ext cx="1002" cy="516"/>
              <a:chOff x="4731" y="525"/>
              <a:chExt cx="1002" cy="486"/>
            </a:xfrm>
          </p:grpSpPr>
          <p:sp>
            <p:nvSpPr>
              <p:cNvPr id="130" name="Straight Connector 35975"/>
              <p:cNvSpPr>
                <a:spLocks noChangeShapeType="1"/>
              </p:cNvSpPr>
              <p:nvPr/>
            </p:nvSpPr>
            <p:spPr bwMode="auto">
              <a:xfrm>
                <a:off x="4733" y="530"/>
                <a:ext cx="259" cy="4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1" name="Straight Connector 35976"/>
              <p:cNvSpPr>
                <a:spLocks noChangeShapeType="1"/>
              </p:cNvSpPr>
              <p:nvPr/>
            </p:nvSpPr>
            <p:spPr bwMode="auto">
              <a:xfrm>
                <a:off x="4992" y="1005"/>
                <a:ext cx="7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2" name="Straight Connector 35977"/>
              <p:cNvSpPr>
                <a:spLocks noChangeShapeType="1"/>
              </p:cNvSpPr>
              <p:nvPr/>
            </p:nvSpPr>
            <p:spPr bwMode="auto">
              <a:xfrm flipH="1" flipV="1">
                <a:off x="4733" y="525"/>
                <a:ext cx="100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3" name="Straight Connector 35984"/>
              <p:cNvSpPr>
                <a:spLocks noChangeShapeType="1"/>
              </p:cNvSpPr>
              <p:nvPr/>
            </p:nvSpPr>
            <p:spPr bwMode="auto">
              <a:xfrm>
                <a:off x="4731" y="533"/>
                <a:ext cx="0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4" name="Rectangles 35985"/>
              <p:cNvSpPr>
                <a:spLocks noChangeArrowheads="1"/>
              </p:cNvSpPr>
              <p:nvPr/>
            </p:nvSpPr>
            <p:spPr bwMode="auto">
              <a:xfrm>
                <a:off x="4731" y="942"/>
                <a:ext cx="69" cy="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35" name="Straight Connector 35986"/>
              <p:cNvSpPr>
                <a:spLocks noChangeShapeType="1"/>
              </p:cNvSpPr>
              <p:nvPr/>
            </p:nvSpPr>
            <p:spPr bwMode="auto">
              <a:xfrm flipH="1">
                <a:off x="4752" y="100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</p:grpSp>
        <p:sp>
          <p:nvSpPr>
            <p:cNvPr id="128" name="Rectangles 35993"/>
            <p:cNvSpPr>
              <a:spLocks noChangeArrowheads="1" noChangeShapeType="1" noTextEdit="1"/>
            </p:cNvSpPr>
            <p:nvPr/>
          </p:nvSpPr>
          <p:spPr bwMode="auto">
            <a:xfrm>
              <a:off x="5328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29" name="Rectangles 35996"/>
            <p:cNvSpPr>
              <a:spLocks noChangeArrowheads="1" noChangeShapeType="1" noTextEdit="1"/>
            </p:cNvSpPr>
            <p:nvPr/>
          </p:nvSpPr>
          <p:spPr bwMode="auto">
            <a:xfrm>
              <a:off x="4605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36" name="Group 36004"/>
          <p:cNvGrpSpPr>
            <a:grpSpLocks/>
          </p:cNvGrpSpPr>
          <p:nvPr/>
        </p:nvGrpSpPr>
        <p:grpSpPr bwMode="auto">
          <a:xfrm>
            <a:off x="8593138" y="2268538"/>
            <a:ext cx="1389062" cy="677862"/>
            <a:chOff x="3525" y="1638"/>
            <a:chExt cx="1587" cy="437"/>
          </a:xfrm>
        </p:grpSpPr>
        <p:grpSp>
          <p:nvGrpSpPr>
            <p:cNvPr id="137" name="Group 35999"/>
            <p:cNvGrpSpPr>
              <a:grpSpLocks/>
            </p:cNvGrpSpPr>
            <p:nvPr/>
          </p:nvGrpSpPr>
          <p:grpSpPr bwMode="auto">
            <a:xfrm>
              <a:off x="4230" y="1638"/>
              <a:ext cx="882" cy="437"/>
              <a:chOff x="3600" y="3567"/>
              <a:chExt cx="960" cy="462"/>
            </a:xfrm>
          </p:grpSpPr>
          <p:sp>
            <p:nvSpPr>
              <p:cNvPr id="139" name="Rectangles 3600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a x h</a:t>
                </a:r>
              </a:p>
            </p:txBody>
          </p:sp>
          <p:sp>
            <p:nvSpPr>
              <p:cNvPr id="140" name="Straight Connector 36001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cs typeface="Baloo 2" pitchFamily="2" charset="0"/>
                </a:endParaRPr>
              </a:p>
            </p:txBody>
          </p:sp>
          <p:sp>
            <p:nvSpPr>
              <p:cNvPr id="141" name="Rectangles 3600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2</a:t>
                </a:r>
              </a:p>
            </p:txBody>
          </p:sp>
        </p:grpSp>
        <p:sp>
          <p:nvSpPr>
            <p:cNvPr id="138" name="Rectangles 36003"/>
            <p:cNvSpPr>
              <a:spLocks noChangeArrowheads="1" noChangeShapeType="1" noTextEdit="1"/>
            </p:cNvSpPr>
            <p:nvPr/>
          </p:nvSpPr>
          <p:spPr bwMode="auto">
            <a:xfrm>
              <a:off x="3525" y="1712"/>
              <a:ext cx="617" cy="2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</p:grpSp>
      <p:sp>
        <p:nvSpPr>
          <p:cNvPr id="142" name="Rectangles 36007"/>
          <p:cNvSpPr>
            <a:spLocks noChangeArrowheads="1" noChangeShapeType="1" noTextEdit="1"/>
          </p:cNvSpPr>
          <p:nvPr/>
        </p:nvSpPr>
        <p:spPr bwMode="auto">
          <a:xfrm>
            <a:off x="6400800" y="3124200"/>
            <a:ext cx="1676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thang</a:t>
            </a:r>
          </a:p>
        </p:txBody>
      </p:sp>
      <p:grpSp>
        <p:nvGrpSpPr>
          <p:cNvPr id="143" name="Group 36041"/>
          <p:cNvGrpSpPr>
            <a:grpSpLocks/>
          </p:cNvGrpSpPr>
          <p:nvPr/>
        </p:nvGrpSpPr>
        <p:grpSpPr bwMode="auto">
          <a:xfrm>
            <a:off x="6324600" y="3505201"/>
            <a:ext cx="2057400" cy="1323975"/>
            <a:chOff x="3024" y="2208"/>
            <a:chExt cx="1296" cy="834"/>
          </a:xfrm>
        </p:grpSpPr>
        <p:grpSp>
          <p:nvGrpSpPr>
            <p:cNvPr id="144" name="Group 36010"/>
            <p:cNvGrpSpPr>
              <a:grpSpLocks/>
            </p:cNvGrpSpPr>
            <p:nvPr/>
          </p:nvGrpSpPr>
          <p:grpSpPr bwMode="auto">
            <a:xfrm>
              <a:off x="3024" y="2400"/>
              <a:ext cx="1296" cy="485"/>
              <a:chOff x="3024" y="2304"/>
              <a:chExt cx="1296" cy="485"/>
            </a:xfrm>
          </p:grpSpPr>
          <p:sp>
            <p:nvSpPr>
              <p:cNvPr id="148" name="Freeform 36005"/>
              <p:cNvSpPr>
                <a:spLocks noChangeArrowheads="1"/>
              </p:cNvSpPr>
              <p:nvPr/>
            </p:nvSpPr>
            <p:spPr bwMode="auto">
              <a:xfrm rot="10800000">
                <a:off x="3024" y="2304"/>
                <a:ext cx="12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264" y="21600"/>
                    </a:lnTo>
                    <a:lnTo>
                      <a:pt x="1633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49" name="Straight Connector 36008"/>
              <p:cNvSpPr>
                <a:spLocks noChangeShapeType="1"/>
              </p:cNvSpPr>
              <p:nvPr/>
            </p:nvSpPr>
            <p:spPr bwMode="auto">
              <a:xfrm>
                <a:off x="3342" y="2304"/>
                <a:ext cx="0" cy="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50" name="Rectangles 36009"/>
              <p:cNvSpPr>
                <a:spLocks noChangeArrowheads="1"/>
              </p:cNvSpPr>
              <p:nvPr/>
            </p:nvSpPr>
            <p:spPr bwMode="auto">
              <a:xfrm>
                <a:off x="3342" y="2706"/>
                <a:ext cx="82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45" name="Rectangles 36011"/>
            <p:cNvSpPr>
              <a:spLocks noChangeArrowheads="1" noChangeShapeType="1" noTextEdit="1"/>
            </p:cNvSpPr>
            <p:nvPr/>
          </p:nvSpPr>
          <p:spPr bwMode="auto">
            <a:xfrm>
              <a:off x="3600" y="2946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46" name="Rectangles 36012"/>
            <p:cNvSpPr>
              <a:spLocks noChangeArrowheads="1" noChangeShapeType="1" noTextEdit="1"/>
            </p:cNvSpPr>
            <p:nvPr/>
          </p:nvSpPr>
          <p:spPr bwMode="auto">
            <a:xfrm>
              <a:off x="3415" y="2592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  <p:sp>
          <p:nvSpPr>
            <p:cNvPr id="147" name="Rectangles 36013"/>
            <p:cNvSpPr>
              <a:spLocks noChangeArrowheads="1" noChangeShapeType="1" noTextEdit="1"/>
            </p:cNvSpPr>
            <p:nvPr/>
          </p:nvSpPr>
          <p:spPr bwMode="auto">
            <a:xfrm>
              <a:off x="3611" y="2208"/>
              <a:ext cx="9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grpSp>
        <p:nvGrpSpPr>
          <p:cNvPr id="151" name="Group 36028"/>
          <p:cNvGrpSpPr>
            <a:grpSpLocks/>
          </p:cNvGrpSpPr>
          <p:nvPr/>
        </p:nvGrpSpPr>
        <p:grpSpPr bwMode="auto">
          <a:xfrm>
            <a:off x="8610601" y="3657600"/>
            <a:ext cx="1719263" cy="762000"/>
            <a:chOff x="4416" y="2208"/>
            <a:chExt cx="1179" cy="519"/>
          </a:xfrm>
        </p:grpSpPr>
        <p:sp>
          <p:nvSpPr>
            <p:cNvPr id="152" name="Rectangles 36016"/>
            <p:cNvSpPr>
              <a:spLocks noChangeArrowheads="1" noChangeShapeType="1" noTextEdit="1"/>
            </p:cNvSpPr>
            <p:nvPr/>
          </p:nvSpPr>
          <p:spPr bwMode="auto">
            <a:xfrm>
              <a:off x="4779" y="2208"/>
              <a:ext cx="816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(a + b) x h</a:t>
              </a:r>
            </a:p>
          </p:txBody>
        </p:sp>
        <p:sp>
          <p:nvSpPr>
            <p:cNvPr id="153" name="Straight Connector 36017"/>
            <p:cNvSpPr>
              <a:spLocks noChangeShapeType="1"/>
            </p:cNvSpPr>
            <p:nvPr/>
          </p:nvSpPr>
          <p:spPr bwMode="auto">
            <a:xfrm>
              <a:off x="4857" y="2499"/>
              <a:ext cx="72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cs typeface="Baloo 2" pitchFamily="2" charset="0"/>
              </a:endParaRPr>
            </a:p>
          </p:txBody>
        </p:sp>
        <p:sp>
          <p:nvSpPr>
            <p:cNvPr id="154" name="Rectangles 36018"/>
            <p:cNvSpPr>
              <a:spLocks noChangeArrowheads="1" noChangeShapeType="1" noTextEdit="1"/>
            </p:cNvSpPr>
            <p:nvPr/>
          </p:nvSpPr>
          <p:spPr bwMode="auto">
            <a:xfrm>
              <a:off x="5155" y="2546"/>
              <a:ext cx="95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2</a:t>
              </a:r>
            </a:p>
          </p:txBody>
        </p:sp>
        <p:sp>
          <p:nvSpPr>
            <p:cNvPr id="155" name="Rectangles 36019"/>
            <p:cNvSpPr>
              <a:spLocks noChangeArrowheads="1" noChangeShapeType="1" noTextEdit="1"/>
            </p:cNvSpPr>
            <p:nvPr/>
          </p:nvSpPr>
          <p:spPr bwMode="auto">
            <a:xfrm>
              <a:off x="4416" y="2358"/>
              <a:ext cx="373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</p:grpSp>
      <p:sp>
        <p:nvSpPr>
          <p:cNvPr id="156" name="Rectangles 36022"/>
          <p:cNvSpPr>
            <a:spLocks noChangeArrowheads="1" noChangeShapeType="1" noTextEdit="1"/>
          </p:cNvSpPr>
          <p:nvPr/>
        </p:nvSpPr>
        <p:spPr bwMode="auto">
          <a:xfrm>
            <a:off x="6400800" y="5060951"/>
            <a:ext cx="1436688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tròn</a:t>
            </a:r>
          </a:p>
        </p:txBody>
      </p:sp>
      <p:grpSp>
        <p:nvGrpSpPr>
          <p:cNvPr id="157" name="Group 36042"/>
          <p:cNvGrpSpPr>
            <a:grpSpLocks/>
          </p:cNvGrpSpPr>
          <p:nvPr/>
        </p:nvGrpSpPr>
        <p:grpSpPr bwMode="auto">
          <a:xfrm>
            <a:off x="6553200" y="5557838"/>
            <a:ext cx="1100138" cy="1066800"/>
            <a:chOff x="3168" y="3501"/>
            <a:chExt cx="693" cy="672"/>
          </a:xfrm>
        </p:grpSpPr>
        <p:sp>
          <p:nvSpPr>
            <p:cNvPr id="158" name="Oval 36021"/>
            <p:cNvSpPr>
              <a:spLocks noChangeArrowheads="1"/>
            </p:cNvSpPr>
            <p:nvPr/>
          </p:nvSpPr>
          <p:spPr bwMode="auto">
            <a:xfrm>
              <a:off x="3168" y="3501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159" name="Straight Connector 36023"/>
            <p:cNvSpPr>
              <a:spLocks noChangeShapeType="1"/>
            </p:cNvSpPr>
            <p:nvPr/>
          </p:nvSpPr>
          <p:spPr bwMode="auto">
            <a:xfrm>
              <a:off x="3513" y="3831"/>
              <a:ext cx="34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60" name="Rectangles 36024"/>
            <p:cNvSpPr>
              <a:spLocks noChangeArrowheads="1" noChangeShapeType="1" noTextEdit="1"/>
            </p:cNvSpPr>
            <p:nvPr/>
          </p:nvSpPr>
          <p:spPr bwMode="auto">
            <a:xfrm>
              <a:off x="3600" y="3900"/>
              <a:ext cx="55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r</a:t>
              </a:r>
            </a:p>
          </p:txBody>
        </p:sp>
        <p:sp>
          <p:nvSpPr>
            <p:cNvPr id="161" name="Rectangles 36025"/>
            <p:cNvSpPr>
              <a:spLocks noChangeArrowheads="1" noChangeShapeType="1" noTextEdit="1"/>
            </p:cNvSpPr>
            <p:nvPr/>
          </p:nvSpPr>
          <p:spPr bwMode="auto">
            <a:xfrm>
              <a:off x="3351" y="3766"/>
              <a:ext cx="105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o</a:t>
              </a:r>
            </a:p>
          </p:txBody>
        </p:sp>
      </p:grpSp>
      <p:sp>
        <p:nvSpPr>
          <p:cNvPr id="162" name="Rectangles 36026"/>
          <p:cNvSpPr>
            <a:spLocks noChangeArrowheads="1" noChangeShapeType="1" noTextEdit="1"/>
          </p:cNvSpPr>
          <p:nvPr/>
        </p:nvSpPr>
        <p:spPr bwMode="auto">
          <a:xfrm>
            <a:off x="8596314" y="5638801"/>
            <a:ext cx="1690687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r x 2 x 3,14</a:t>
            </a:r>
            <a:endParaRPr lang="en-US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cs typeface="Baloo 2" pitchFamily="2" charset="0"/>
            </a:endParaRPr>
          </a:p>
        </p:txBody>
      </p:sp>
      <p:sp>
        <p:nvSpPr>
          <p:cNvPr id="163" name="Rectangles 36027"/>
          <p:cNvSpPr>
            <a:spLocks noChangeArrowheads="1" noChangeShapeType="1" noTextEdit="1"/>
          </p:cNvSpPr>
          <p:nvPr/>
        </p:nvSpPr>
        <p:spPr bwMode="auto">
          <a:xfrm>
            <a:off x="8596313" y="6256339"/>
            <a:ext cx="1682750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r x r x 3,14</a:t>
            </a:r>
            <a:endParaRPr lang="en-US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cs typeface="Baloo 2" pitchFamily="2" charset="0"/>
            </a:endParaRPr>
          </a:p>
        </p:txBody>
      </p:sp>
      <p:grpSp>
        <p:nvGrpSpPr>
          <p:cNvPr id="164" name="Group 36048"/>
          <p:cNvGrpSpPr>
            <a:grpSpLocks/>
          </p:cNvGrpSpPr>
          <p:nvPr/>
        </p:nvGrpSpPr>
        <p:grpSpPr bwMode="auto">
          <a:xfrm>
            <a:off x="4114800" y="5500688"/>
            <a:ext cx="1295400" cy="596900"/>
            <a:chOff x="1632" y="3465"/>
            <a:chExt cx="816" cy="376"/>
          </a:xfrm>
        </p:grpSpPr>
        <p:sp>
          <p:nvSpPr>
            <p:cNvPr id="165" name="Rectangles 35941"/>
            <p:cNvSpPr>
              <a:spLocks noChangeArrowheads="1" noChangeShapeType="1" noTextEdit="1"/>
            </p:cNvSpPr>
            <p:nvPr/>
          </p:nvSpPr>
          <p:spPr bwMode="auto">
            <a:xfrm>
              <a:off x="1632" y="3552"/>
              <a:ext cx="288" cy="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  <p:grpSp>
          <p:nvGrpSpPr>
            <p:cNvPr id="166" name="Group 36044"/>
            <p:cNvGrpSpPr>
              <a:grpSpLocks/>
            </p:cNvGrpSpPr>
            <p:nvPr/>
          </p:nvGrpSpPr>
          <p:grpSpPr bwMode="auto">
            <a:xfrm>
              <a:off x="1968" y="3465"/>
              <a:ext cx="480" cy="376"/>
              <a:chOff x="3618" y="3846"/>
              <a:chExt cx="848" cy="376"/>
            </a:xfrm>
          </p:grpSpPr>
          <p:sp>
            <p:nvSpPr>
              <p:cNvPr id="167" name="Rectangles 360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3" y="3846"/>
                <a:ext cx="821" cy="13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m x n</a:t>
                </a:r>
              </a:p>
            </p:txBody>
          </p:sp>
          <p:sp>
            <p:nvSpPr>
              <p:cNvPr id="168" name="Straight Connector 36046"/>
              <p:cNvSpPr>
                <a:spLocks noChangeShapeType="1"/>
              </p:cNvSpPr>
              <p:nvPr/>
            </p:nvSpPr>
            <p:spPr bwMode="auto">
              <a:xfrm>
                <a:off x="3618" y="4034"/>
                <a:ext cx="84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cs typeface="Baloo 2" pitchFamily="2" charset="0"/>
                </a:endParaRPr>
              </a:p>
            </p:txBody>
          </p:sp>
          <p:sp>
            <p:nvSpPr>
              <p:cNvPr id="169" name="Rectangles 360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3" y="4079"/>
                <a:ext cx="154" cy="1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3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EA5C366-64F3-4D49-BB13-6ADBFB1BE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02" y="-160422"/>
            <a:ext cx="5557520" cy="219375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4879C-05A8-453C-887A-F0C5AF7BA0EF}"/>
              </a:ext>
            </a:extLst>
          </p:cNvPr>
          <p:cNvSpPr txBox="1"/>
          <p:nvPr/>
        </p:nvSpPr>
        <p:spPr>
          <a:xfrm>
            <a:off x="4646499" y="358828"/>
            <a:ext cx="309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iCiel Cadena" panose="02000503000000020004" pitchFamily="50" charset="0"/>
              </a:rPr>
              <a:t>TRẠM </a:t>
            </a:r>
            <a:r>
              <a:rPr lang="vi-VN" sz="4400" dirty="0">
                <a:solidFill>
                  <a:srgbClr val="002060"/>
                </a:solidFill>
                <a:latin typeface="iCiel Cadena" panose="02000503000000020004" pitchFamily="50" charset="0"/>
              </a:rPr>
              <a:t>2</a:t>
            </a:r>
            <a:endParaRPr lang="en-US" sz="4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648049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GIẢI CỨU</a:t>
            </a:r>
          </a:p>
          <a:p>
            <a:pPr algn="ctr"/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HẢI CẨU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Baloo 2" pitchFamily="2" charset="0"/>
                <a:cs typeface="Baloo 2" pitchFamily="2" charset="0"/>
              </a:rPr>
              <a:t>Ôi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!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hải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cẩu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này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bị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mắc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kẹt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rồi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.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giúp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mình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cứu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hải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cẩu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bằng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cách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vượt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qua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thử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thách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2800" dirty="0" err="1">
                <a:latin typeface="Baloo 2" pitchFamily="2" charset="0"/>
                <a:cs typeface="Baloo 2" pitchFamily="2" charset="0"/>
              </a:rPr>
              <a:t>nhé</a:t>
            </a:r>
            <a:r>
              <a:rPr lang="en-US" sz="2800" dirty="0">
                <a:latin typeface="Baloo 2" pitchFamily="2" charset="0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163" y="3203467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Nắm được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công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thức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chu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vi, </a:t>
            </a:r>
            <a:endParaRPr lang="vi-VN" sz="3600" dirty="0">
              <a:latin typeface="Baloo 2" pitchFamily="2" charset="0"/>
              <a:cs typeface="Baloo 2" pitchFamily="2" charset="0"/>
            </a:endParaRPr>
          </a:p>
          <a:p>
            <a:r>
              <a:rPr lang="en-US" sz="3600" dirty="0" err="1"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học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29" y="274514"/>
            <a:ext cx="4682761" cy="2357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927233" y="689318"/>
            <a:ext cx="461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MỤC TIÊU</a:t>
            </a:r>
            <a:endParaRPr lang="en-US" sz="5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1162" y="4975490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V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ận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dụng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 được các công thức</a:t>
            </a:r>
          </a:p>
          <a:p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vào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toán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4601" y="3285920"/>
            <a:ext cx="1346562" cy="74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060" y="4872235"/>
            <a:ext cx="1346562" cy="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69123" y="1456179"/>
            <a:ext cx="11693237" cy="2523768"/>
            <a:chOff x="166254" y="1701194"/>
            <a:chExt cx="11693237" cy="2523768"/>
          </a:xfrm>
        </p:grpSpPr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166254" y="1701194"/>
              <a:ext cx="11693237" cy="2523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 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Một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trồng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cây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ăn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quả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hình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chữ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nhật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dài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120m,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loo 2" pitchFamily="2" charset="0"/>
                <a:cs typeface="Baloo 2" pitchFamily="2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rộng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bằng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  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 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 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dài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a)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vi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khu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b)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diện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tích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khu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với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đơn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vị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đo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là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mét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vuông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,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là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héc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-ta.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59776" y="2269234"/>
                  <a:ext cx="238847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776" y="2269234"/>
                  <a:ext cx="238847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1</a:t>
            </a:r>
            <a:endParaRPr lang="en-US" sz="4000" dirty="0">
              <a:solidFill>
                <a:srgbClr val="002060"/>
              </a:solidFill>
              <a:latin typeface="UVF Lobster12" panose="02000506000000020003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66215" y="1888177"/>
            <a:ext cx="2481942" cy="35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4913" y="2718063"/>
            <a:ext cx="4693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097245" y="4464555"/>
            <a:ext cx="6901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 vi = (chiều dài + chiều rộng) x 2</a:t>
            </a:r>
            <a:endParaRPr lang="en-US" sz="32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086035" y="5367634"/>
            <a:ext cx="691232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Diện tích = chiều dài x chiều rộng</a:t>
            </a:r>
            <a:endParaRPr lang="en-US" sz="32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710047" y="3202671"/>
            <a:ext cx="26956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49396" y="3847605"/>
            <a:ext cx="3155113" cy="6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235301" y="3847605"/>
            <a:ext cx="3438143" cy="46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09" r="57519" b="5976"/>
          <a:stretch/>
        </p:blipFill>
        <p:spPr>
          <a:xfrm>
            <a:off x="48864" y="3219745"/>
            <a:ext cx="3588152" cy="36838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21666" y="179473"/>
            <a:ext cx="10556774" cy="6908196"/>
            <a:chOff x="659621" y="108803"/>
            <a:chExt cx="10556774" cy="6908196"/>
          </a:xfrm>
        </p:grpSpPr>
        <p:pic>
          <p:nvPicPr>
            <p:cNvPr id="15" name="Picture 14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10572" r="8301"/>
            <a:stretch/>
          </p:blipFill>
          <p:spPr>
            <a:xfrm>
              <a:off x="659621" y="280114"/>
              <a:ext cx="10556774" cy="673688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4604287" y="108803"/>
              <a:ext cx="2821381" cy="66079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Bài 1</a:t>
              </a:r>
              <a:endParaRPr lang="en-US" sz="3000" dirty="0">
                <a:solidFill>
                  <a:srgbClr val="002060"/>
                </a:solidFill>
                <a:latin typeface="UVF Lobster12" panose="02000506000000020003" pitchFamily="2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810398" y="1631757"/>
            <a:ext cx="656109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a)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Chiều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rộng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khu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vườn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hình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chữ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nhật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là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1731" y="3756405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khu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vườn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3123" y="52765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Đáp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a) 400m;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       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9600 m</a:t>
            </a:r>
            <a:r>
              <a:rPr lang="en-US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;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0,96ha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49168" y="42657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120 x 80 = 9600 (m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Đổi: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9600 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 = 0,96 ha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80561" y="3214220"/>
            <a:ext cx="38827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(120 + 80) x 2 = 400 (m)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04337" y="2678525"/>
            <a:ext cx="5586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khu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vườn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29730" y="2020406"/>
            <a:ext cx="2773516" cy="693844"/>
            <a:chOff x="4203770" y="2429649"/>
            <a:chExt cx="2773516" cy="693844"/>
          </a:xfrm>
        </p:grpSpPr>
        <p:sp>
          <p:nvSpPr>
            <p:cNvPr id="34" name="Rectangle 33"/>
            <p:cNvSpPr/>
            <p:nvPr/>
          </p:nvSpPr>
          <p:spPr>
            <a:xfrm>
              <a:off x="4203770" y="2563886"/>
              <a:ext cx="277351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120 x      </a:t>
              </a:r>
              <a:r>
                <a:rPr lang="en-US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= </a:t>
              </a:r>
              <a:r>
                <a:rPr lang="vi-VN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8</a:t>
              </a:r>
              <a:r>
                <a:rPr lang="en-US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0 (m)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97739" y="2429649"/>
                  <a:ext cx="230832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Baloo 2" pitchFamily="2" charset="0"/>
                    <a:cs typeface="Baloo 2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739" y="2429649"/>
                  <a:ext cx="230832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36"/>
          <p:cNvSpPr/>
          <p:nvPr/>
        </p:nvSpPr>
        <p:spPr>
          <a:xfrm>
            <a:off x="5349256" y="1076763"/>
            <a:ext cx="14833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giải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pic>
        <p:nvPicPr>
          <p:cNvPr id="19" name="图片 41">
            <a:hlinkClick r:id="rId8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777854" y="5514271"/>
            <a:ext cx="1341755" cy="1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Không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có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gì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đâu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nè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!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Tụi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mình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đến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đây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để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giải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đại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dương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mà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hihi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ơn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các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cậu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mình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nhé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9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EA5C366-64F3-4D49-BB13-6ADBFB1BE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02" y="-160422"/>
            <a:ext cx="5557520" cy="219375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4879C-05A8-453C-887A-F0C5AF7BA0EF}"/>
              </a:ext>
            </a:extLst>
          </p:cNvPr>
          <p:cNvSpPr txBox="1"/>
          <p:nvPr/>
        </p:nvSpPr>
        <p:spPr>
          <a:xfrm>
            <a:off x="4646499" y="358828"/>
            <a:ext cx="309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iCiel Cadena" panose="02000503000000020004" pitchFamily="50" charset="0"/>
              </a:rPr>
              <a:t>TRẠM </a:t>
            </a:r>
            <a:r>
              <a:rPr lang="vi-VN" sz="4400" dirty="0">
                <a:solidFill>
                  <a:srgbClr val="002060"/>
                </a:solidFill>
                <a:latin typeface="iCiel Cadena" panose="02000503000000020004" pitchFamily="50" charset="0"/>
              </a:rPr>
              <a:t>3</a:t>
            </a:r>
            <a:endParaRPr lang="en-US" sz="4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718" y="2225148"/>
            <a:ext cx="4823610" cy="33325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540931"/>
            <a:ext cx="5029200" cy="197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VẬN CHUYỂN</a:t>
            </a:r>
          </a:p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RÁC THẢI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0377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776" y="2346031"/>
            <a:ext cx="2050229" cy="3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B838BCC-D158-4CD9-B937-72486B695871}"/>
              </a:ext>
            </a:extLst>
          </p:cNvPr>
          <p:cNvGrpSpPr/>
          <p:nvPr/>
        </p:nvGrpSpPr>
        <p:grpSpPr>
          <a:xfrm>
            <a:off x="758987" y="2341092"/>
            <a:ext cx="2293048" cy="3196421"/>
            <a:chOff x="0" y="2574771"/>
            <a:chExt cx="2601022" cy="3911602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E482D41C-2858-4012-BAD3-74B78641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961BC2E-9B4D-46F4-A662-84EEAACF7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F113C859-B0D4-4773-9D4C-06B573C00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4" name="Graphic 48">
              <a:extLst>
                <a:ext uri="{FF2B5EF4-FFF2-40B4-BE49-F238E27FC236}">
                  <a16:creationId xmlns:a16="http://schemas.microsoft.com/office/drawing/2014/main" id="{EF1896E5-18C2-4A54-9DB3-FDBFBE051A39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0F666FF-C240-4707-A2B3-CAC394700A8B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A20BEF-72CD-4C4F-9EF9-3A9CDD28FA1B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4" name="Graphic 48">
                <a:extLst>
                  <a:ext uri="{FF2B5EF4-FFF2-40B4-BE49-F238E27FC236}">
                    <a16:creationId xmlns:a16="http://schemas.microsoft.com/office/drawing/2014/main" id="{AEA6D130-677B-4654-BE6F-7AB91815B8BD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C22ABA6-0098-43CC-A27B-AFAC77114387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884CEBF9-9344-4873-A7AC-43924DC7826C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CB6B686E-B76E-4BEB-B214-353720145BB7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AA609D0-FFD0-471D-9694-F21BC6E6B7E1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949772-7BED-49F3-BFBF-B7267165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AE48379-51A5-4DC8-9C46-A95054994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517B0A-D431-4842-A07E-958109578B38}"/>
              </a:ext>
            </a:extLst>
          </p:cNvPr>
          <p:cNvSpPr/>
          <p:nvPr/>
        </p:nvSpPr>
        <p:spPr>
          <a:xfrm>
            <a:off x="3316224" y="1840992"/>
            <a:ext cx="5882895" cy="25754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D87AF-9310-4C90-ACC5-9664D374F230}"/>
              </a:ext>
            </a:extLst>
          </p:cNvPr>
          <p:cNvSpPr txBox="1"/>
          <p:nvPr/>
        </p:nvSpPr>
        <p:spPr>
          <a:xfrm>
            <a:off x="3585003" y="2085255"/>
            <a:ext cx="5364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Baloo 2" pitchFamily="2" charset="0"/>
                <a:cs typeface="Baloo 2" pitchFamily="2" charset="0"/>
              </a:rPr>
              <a:t>Thử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thách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cuối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cùng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này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cậu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giúp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vi-VN" sz="3200" dirty="0">
                <a:latin typeface="Baloo 2" pitchFamily="2" charset="0"/>
                <a:cs typeface="Baloo 2" pitchFamily="2" charset="0"/>
              </a:rPr>
              <a:t>chúng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hoàn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để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vận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chuyển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rác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đến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xử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lí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nhé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!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4799301-D005-4D63-ABFE-97DF0DC3B1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423280">
            <a:off x="2558395" y="4137842"/>
            <a:ext cx="1264686" cy="15054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057D3DD-4FE3-466F-9D5E-EF8FD0D2CC0B}"/>
              </a:ext>
            </a:extLst>
          </p:cNvPr>
          <p:cNvGrpSpPr/>
          <p:nvPr/>
        </p:nvGrpSpPr>
        <p:grpSpPr>
          <a:xfrm>
            <a:off x="8202283" y="2240229"/>
            <a:ext cx="2906880" cy="3434589"/>
            <a:chOff x="2557324" y="2574770"/>
            <a:chExt cx="3188568" cy="393251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926D101-C935-40D9-B9E6-F956CB772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41AC4B3-8211-4F0D-9168-6C3A1954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598E031-8BDC-430B-A616-B2210EC39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20" name="Graphic 37">
              <a:extLst>
                <a:ext uri="{FF2B5EF4-FFF2-40B4-BE49-F238E27FC236}">
                  <a16:creationId xmlns:a16="http://schemas.microsoft.com/office/drawing/2014/main" id="{A1CAA9E0-58E0-42F7-B822-A4A2A7353D25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9806664-1976-4217-BF9E-C19D0878F5E1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92803A1-2462-447E-A61A-2A5B608359CE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aphic 37">
                <a:extLst>
                  <a:ext uri="{FF2B5EF4-FFF2-40B4-BE49-F238E27FC236}">
                    <a16:creationId xmlns:a16="http://schemas.microsoft.com/office/drawing/2014/main" id="{9532EC2F-AF44-48F4-9294-90600C60F4C5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485B282-E79A-4933-85CF-4AD821C2B541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F21DFFC-6FCF-4DF4-B2FF-1798B6125C19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96B0493-1436-4B96-85AF-A19023002E59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C715072-5869-444D-B693-84C666A7E5EB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220BACC-C1BA-4576-80E6-69E123BD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72AB41-068F-4949-8919-3970A0541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278410F-0B86-4FD0-8C12-1F7E4672C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E20CD5D-F3E2-48ED-BDF0-C547051C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0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2</a:t>
            </a:r>
            <a:endParaRPr lang="en-US" sz="4000" dirty="0">
              <a:solidFill>
                <a:srgbClr val="002060"/>
              </a:solidFill>
              <a:latin typeface="UVF Lobster12" panose="02000506000000020003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606" y="1642402"/>
            <a:ext cx="7011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 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bên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875" y="2472096"/>
            <a:ext cx="64179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vuông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ABCD.</a:t>
            </a:r>
          </a:p>
          <a:p>
            <a:pPr algn="just">
              <a:spcBef>
                <a:spcPts val="1200"/>
              </a:spcBef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Phần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tô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màu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tròn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.</a:t>
            </a:r>
            <a:endParaRPr lang="en-US" sz="3600" b="0" i="0" dirty="0">
              <a:effectLst/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20527" y="1456179"/>
            <a:ext cx="3399673" cy="3559482"/>
            <a:chOff x="7561523" y="942604"/>
            <a:chExt cx="3399673" cy="3559482"/>
          </a:xfrm>
        </p:grpSpPr>
        <p:sp>
          <p:nvSpPr>
            <p:cNvPr id="19" name="Oval 18"/>
            <p:cNvSpPr/>
            <p:nvPr/>
          </p:nvSpPr>
          <p:spPr>
            <a:xfrm>
              <a:off x="8044405" y="1451993"/>
              <a:ext cx="2539364" cy="25393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044405" y="1466615"/>
              <a:ext cx="2539364" cy="2524741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0"/>
              <a:endCxn id="20" idx="2"/>
            </p:cNvCxnSpPr>
            <p:nvPr/>
          </p:nvCxnSpPr>
          <p:spPr>
            <a:xfrm>
              <a:off x="9314087" y="1451993"/>
              <a:ext cx="0" cy="2539363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309137" y="2579943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0" idx="1"/>
              <a:endCxn id="20" idx="3"/>
            </p:cNvCxnSpPr>
            <p:nvPr/>
          </p:nvCxnSpPr>
          <p:spPr>
            <a:xfrm>
              <a:off x="8044405" y="2728986"/>
              <a:ext cx="2539364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9138611" y="942604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61523" y="253700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A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28135" y="4132754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D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96994" y="257400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C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49885" y="2359653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O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4797" y="2781676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68198" y="2781676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02721" y="202030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30320" y="4307775"/>
            <a:ext cx="534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ABCD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= </a:t>
            </a:r>
            <a:r>
              <a:rPr lang="en-US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</a:t>
            </a:r>
            <a:r>
              <a:rPr lang="en-US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O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x  4</a:t>
            </a:r>
            <a:endParaRPr lang="en-US" sz="4000" b="1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8517697" y="3242026"/>
            <a:ext cx="1247951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9768140" y="3229497"/>
            <a:ext cx="1263483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512257" y="1978783"/>
            <a:ext cx="1272201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9791979" y="1982808"/>
            <a:ext cx="1247951" cy="1262996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881319" y="2127744"/>
            <a:ext cx="3451181" cy="178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623869" y="5397969"/>
            <a:ext cx="7079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tô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màu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=  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hình tròn 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–  S 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ABCD</a:t>
            </a:r>
            <a:endParaRPr lang="en-US" sz="4000" b="1" baseline="-25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5" grpId="1" animBg="1"/>
      <p:bldP spid="37" grpId="0" animBg="1"/>
      <p:bldP spid="37" grpId="1" animBg="1"/>
      <p:bldP spid="5" grpId="0" animBg="1"/>
      <p:bldP spid="5" grpId="1" animBg="1"/>
      <p:bldP spid="36" grpId="0" animBg="1"/>
      <p:bldP spid="36" grpId="1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09" r="57519" b="5976"/>
          <a:stretch/>
        </p:blipFill>
        <p:spPr>
          <a:xfrm>
            <a:off x="48864" y="3219745"/>
            <a:ext cx="3588152" cy="36838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6630" y="82948"/>
            <a:ext cx="10556774" cy="6908196"/>
            <a:chOff x="821666" y="179473"/>
            <a:chExt cx="10556774" cy="6908196"/>
          </a:xfrm>
        </p:grpSpPr>
        <p:grpSp>
          <p:nvGrpSpPr>
            <p:cNvPr id="2" name="Group 1"/>
            <p:cNvGrpSpPr/>
            <p:nvPr/>
          </p:nvGrpSpPr>
          <p:grpSpPr>
            <a:xfrm>
              <a:off x="821666" y="179473"/>
              <a:ext cx="10556774" cy="6908196"/>
              <a:chOff x="659621" y="108803"/>
              <a:chExt cx="10556774" cy="6908196"/>
            </a:xfrm>
          </p:grpSpPr>
          <p:pic>
            <p:nvPicPr>
              <p:cNvPr id="15" name="Picture 14" descr="Shape, rectangle&#10;&#10;Description automatically generated">
                <a:extLst>
                  <a:ext uri="{FF2B5EF4-FFF2-40B4-BE49-F238E27FC236}">
                    <a16:creationId xmlns:a16="http://schemas.microsoft.com/office/drawing/2014/main" id="{F27CBFA5-8EA7-40DE-B39F-DE6D4DFFB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" t="10572" r="8301"/>
              <a:stretch/>
            </p:blipFill>
            <p:spPr>
              <a:xfrm>
                <a:off x="659621" y="280114"/>
                <a:ext cx="10556774" cy="6736885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4604287" y="108803"/>
                <a:ext cx="2821381" cy="66079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000" dirty="0">
                    <a:solidFill>
                      <a:srgbClr val="002060"/>
                    </a:solidFill>
                    <a:latin typeface="UVF Lobster12" panose="02000506000000020003" pitchFamily="2" charset="0"/>
                  </a:rPr>
                  <a:t>Bài 3</a:t>
                </a:r>
                <a:endParaRPr lang="en-US" sz="3000" dirty="0">
                  <a:solidFill>
                    <a:srgbClr val="002060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3" t="42199" r="51656" b="28638"/>
            <a:stretch/>
          </p:blipFill>
          <p:spPr>
            <a:xfrm>
              <a:off x="1714120" y="5602793"/>
              <a:ext cx="2267538" cy="716439"/>
            </a:xfrm>
            <a:prstGeom prst="rect">
              <a:avLst/>
            </a:prstGeom>
          </p:spPr>
        </p:pic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991126" y="1477446"/>
            <a:ext cx="45060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a)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Diện</a:t>
            </a:r>
            <a:r>
              <a:rPr kumimoji="0" lang="vi-VN" altLang="en-US" sz="3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tích tam giác A0B là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2714" y="3260047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hình tròn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3123" y="52765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Đáp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a)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32 cm</a:t>
            </a:r>
            <a:r>
              <a:rPr lang="vi-VN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endParaRPr lang="en-US" altLang="en-US" sz="3000" baseline="300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        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18,24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endParaRPr lang="en-US" altLang="en-US" sz="30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42341" y="379358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4 x 4 x 3,14 = 50,24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2341" y="2775877"/>
            <a:ext cx="2598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8 x 4 = 32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vi-VN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3557" y="2357494"/>
            <a:ext cx="50113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Diện tích hình vuông ABCD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84051" y="1905806"/>
            <a:ext cx="28424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4 x 4 : 2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= 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8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 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vi-VN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7756" y="878364"/>
            <a:ext cx="14833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giải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pic>
        <p:nvPicPr>
          <p:cNvPr id="19" name="图片 41">
            <a:hlinkClick r:id="rId7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650746" y="5532668"/>
            <a:ext cx="1341755" cy="13709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29161" y="4241893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phần đã tô màu của hình tròn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2341" y="475919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50,24 – 32 = 18,24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68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85CD5FC-F8D6-46C2-BB2C-61AE28824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52" y="1829270"/>
            <a:ext cx="8144625" cy="48198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90F370-5A1D-4EAA-B6A1-FEE8F1FC3F0E}"/>
              </a:ext>
            </a:extLst>
          </p:cNvPr>
          <p:cNvGrpSpPr/>
          <p:nvPr/>
        </p:nvGrpSpPr>
        <p:grpSpPr>
          <a:xfrm>
            <a:off x="-24429" y="2302933"/>
            <a:ext cx="2293048" cy="3196421"/>
            <a:chOff x="0" y="2574771"/>
            <a:chExt cx="2601022" cy="391160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6C45302-AE84-4410-80E8-1E88C621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101B287-638A-43BC-A559-82608C2E1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235C4C5-2636-46D9-A53A-166AE43A9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1" name="Graphic 48">
              <a:extLst>
                <a:ext uri="{FF2B5EF4-FFF2-40B4-BE49-F238E27FC236}">
                  <a16:creationId xmlns:a16="http://schemas.microsoft.com/office/drawing/2014/main" id="{40870E80-AF78-44E4-9EEB-3463D3781AA7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5EC6289-1D0A-4A87-BB53-A448A84BBEB4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E1F48C4-F688-47DB-A447-559D9E7A8E41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6" name="Graphic 48">
                <a:extLst>
                  <a:ext uri="{FF2B5EF4-FFF2-40B4-BE49-F238E27FC236}">
                    <a16:creationId xmlns:a16="http://schemas.microsoft.com/office/drawing/2014/main" id="{5E27A209-C525-4BE4-9627-CA89BF6089D7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373ABAA-CB60-4CDB-AE10-6BC35328983D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E1307FC-21B5-4DCA-9828-6AFDF1E27CB4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1A3CF15-2BBA-4579-9DE3-3B84A294A5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633283A-0888-4252-8C1F-F50486D313B5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38578F4-9DA4-40BA-A2A6-E5B7C35E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4766AC-F9D3-4029-8708-3E405DAD9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4BBD66-69F8-4741-B670-CA011E69A1B1}"/>
              </a:ext>
            </a:extLst>
          </p:cNvPr>
          <p:cNvGrpSpPr/>
          <p:nvPr/>
        </p:nvGrpSpPr>
        <p:grpSpPr>
          <a:xfrm>
            <a:off x="2182781" y="2302932"/>
            <a:ext cx="1722235" cy="3179418"/>
            <a:chOff x="3680781" y="2574770"/>
            <a:chExt cx="1927039" cy="392311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79D38DF-A469-4560-8E41-DFF333EB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806BEBB6-DE1B-4A29-8A6A-9BA39D6DA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BE298EF-9E93-4F59-9697-1F8F59AD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7" name="Graphic 37">
              <a:extLst>
                <a:ext uri="{FF2B5EF4-FFF2-40B4-BE49-F238E27FC236}">
                  <a16:creationId xmlns:a16="http://schemas.microsoft.com/office/drawing/2014/main" id="{7FF124CA-621C-4FFD-8603-06772542369A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3EE2C9-FEC8-4321-8A31-B90A6B488FA5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628E6C9-2E03-438D-B032-DB2ACC8F781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Graphic 37">
                <a:extLst>
                  <a:ext uri="{FF2B5EF4-FFF2-40B4-BE49-F238E27FC236}">
                    <a16:creationId xmlns:a16="http://schemas.microsoft.com/office/drawing/2014/main" id="{5CCA9E24-B0F9-480F-9871-C7F194FC7E89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406E2C1-EA6F-49F3-BA7A-CB772EFF6249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24F4821-A0F7-4B6D-B060-A26421818E77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372A2C4-98B5-468E-8BB8-06A9CB08AD19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25BE8206-B655-48CD-847A-57729A117716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B177D2C-4757-449E-91EA-B52B048B0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652F6C9-2C12-4C01-A932-10C00AE84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3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7 L 1.25E-6 -0.00047 C 0.01836 -0.00186 0.0151 -0.00162 0.02422 -0.00116 C 0.03307 -0.00093 0.05417 -0.00857 0.05417 0.00185 C 0.05417 0.00208 0.05768 0.00254 0.05768 0.00324 " pathEditMode="relative" rAng="0" ptsTypes="AAAAA">
                                      <p:cBhvr>
                                        <p:cTn id="6" dur="2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khoi-dong-va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00325 L 0.86523 0.0041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6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Baloo 2" pitchFamily="2" charset="0"/>
                <a:cs typeface="Baloo 2" pitchFamily="2" charset="0"/>
              </a:rPr>
              <a:t>Chúng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ta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cứu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dương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công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rồi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!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thử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thách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rất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thú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vị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đúng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hihi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Cảm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ơn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giúp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chúng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nhé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071770" y="5165405"/>
            <a:ext cx="7184798" cy="1502560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072937" y="3424969"/>
            <a:ext cx="7184798" cy="1502560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595" y="3625498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Nắm được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công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thức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chu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vi, </a:t>
            </a:r>
            <a:endParaRPr lang="vi-VN" sz="3600" dirty="0">
              <a:latin typeface="Baloo 2" pitchFamily="2" charset="0"/>
              <a:cs typeface="Baloo 2" pitchFamily="2" charset="0"/>
            </a:endParaRPr>
          </a:p>
          <a:p>
            <a:r>
              <a:rPr lang="en-US" sz="3600" dirty="0" err="1"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học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29" y="274514"/>
            <a:ext cx="4682761" cy="2928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927233" y="403947"/>
            <a:ext cx="4611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ĐÁNH GIÁ MỤC TIÊU</a:t>
            </a:r>
            <a:endParaRPr lang="en-US" sz="5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3594" y="5397521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V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ận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dụng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 được các công thức</a:t>
            </a:r>
          </a:p>
          <a:p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vào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toán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7033" y="3707951"/>
            <a:ext cx="1346562" cy="74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8489" y="5493321"/>
            <a:ext cx="1346562" cy="749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89" y="4011144"/>
            <a:ext cx="1075912" cy="964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2012" y="5652753"/>
            <a:ext cx="1075912" cy="9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6248402" y="2002221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iCiel Cadena" panose="02000503000000020004" pitchFamily="50" charset="0"/>
              </a:rPr>
              <a:t>GIẢI CỨU </a:t>
            </a:r>
          </a:p>
          <a:p>
            <a:pPr algn="ctr"/>
            <a:r>
              <a:rPr lang="en-US" sz="6600" dirty="0">
                <a:solidFill>
                  <a:srgbClr val="002060"/>
                </a:solidFill>
                <a:latin typeface="iCiel Cadena" panose="02000503000000020004" pitchFamily="50" charset="0"/>
              </a:rPr>
              <a:t>ĐẠI DƯƠNG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136" y="3139732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- Ôn tập lại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công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thức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chu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vi, </a:t>
            </a:r>
            <a:endParaRPr lang="vi-VN" sz="3600" dirty="0">
              <a:latin typeface="Baloo 2" pitchFamily="2" charset="0"/>
              <a:cs typeface="Baloo 2" pitchFamily="2" charset="0"/>
            </a:endParaRPr>
          </a:p>
          <a:p>
            <a:r>
              <a:rPr lang="en-US" sz="3600" dirty="0" err="1"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học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959092"/>
            <a:ext cx="622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- Chuẩn bị bài: Luyện tập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DẶN DÒ</a:t>
              </a:r>
              <a:endParaRPr lang="en-US" sz="5400" dirty="0">
                <a:solidFill>
                  <a:srgbClr val="002060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TẠM BIỆT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VÀ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HẸN </a:t>
            </a:r>
            <a:r>
              <a:rPr lang="vi-VN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GẶP</a:t>
            </a:r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Baloo 2" pitchFamily="2" charset="0"/>
                <a:cs typeface="Baloo 2" pitchFamily="2" charset="0"/>
              </a:rPr>
              <a:t>Cứu</a:t>
            </a:r>
            <a:r>
              <a:rPr lang="en-US" sz="1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1000" dirty="0" err="1">
                <a:latin typeface="Baloo 2" pitchFamily="2" charset="0"/>
                <a:cs typeface="Baloo 2" pitchFamily="2" charset="0"/>
              </a:rPr>
              <a:t>mình</a:t>
            </a:r>
            <a:r>
              <a:rPr lang="en-US" sz="1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10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1000" dirty="0">
                <a:latin typeface="Baloo 2" pitchFamily="2" charset="0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Đại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dương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đang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kêu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nhiễm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mẹ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ạ.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Mẹ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phép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tụi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con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giải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đại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dương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2800" dirty="0" err="1">
                  <a:latin typeface="Baloo 2" pitchFamily="2" charset="0"/>
                  <a:cs typeface="Baloo 2" pitchFamily="2" charset="0"/>
                </a:rPr>
                <a:t>nhé</a:t>
              </a:r>
              <a:r>
                <a:rPr lang="en-US" sz="2800" dirty="0">
                  <a:latin typeface="Baloo 2" pitchFamily="2" charset="0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Baloo 2" pitchFamily="2" charset="0"/>
                  <a:cs typeface="Baloo 2" pitchFamily="2" charset="0"/>
                </a:rPr>
                <a:t>Sau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khi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xem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chương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trình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truyền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hình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tivi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, Na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thấy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đại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dương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đang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kêu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nhiễm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. Hai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bạn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muốn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đi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giải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đại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dương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các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hãy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giúp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các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bạn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đi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giải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cứu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bằng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cách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thử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thách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sau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3200" dirty="0" err="1">
                  <a:latin typeface="Baloo 2" pitchFamily="2" charset="0"/>
                  <a:cs typeface="Baloo 2" pitchFamily="2" charset="0"/>
                </a:rPr>
                <a:t>nhé</a:t>
              </a:r>
              <a:r>
                <a:rPr lang="en-US" sz="3200" dirty="0">
                  <a:latin typeface="Baloo 2" pitchFamily="2" charset="0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EA5C366-64F3-4D49-BB13-6ADBFB1BE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02" y="-160422"/>
            <a:ext cx="5557520" cy="219375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4879C-05A8-453C-887A-F0C5AF7BA0EF}"/>
              </a:ext>
            </a:extLst>
          </p:cNvPr>
          <p:cNvSpPr txBox="1"/>
          <p:nvPr/>
        </p:nvSpPr>
        <p:spPr>
          <a:xfrm>
            <a:off x="4646499" y="358828"/>
            <a:ext cx="309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iCiel Cadena" panose="02000503000000020004" pitchFamily="50" charset="0"/>
              </a:rPr>
              <a:t>TRẠM </a:t>
            </a:r>
            <a:r>
              <a:rPr lang="vi-VN" sz="4400" dirty="0">
                <a:solidFill>
                  <a:srgbClr val="002060"/>
                </a:solidFill>
                <a:latin typeface="iCiel Cadena" panose="02000503000000020004" pitchFamily="50" charset="0"/>
              </a:rPr>
              <a:t>1</a:t>
            </a:r>
            <a:endParaRPr lang="en-US" sz="4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DỌN SẠCH</a:t>
            </a:r>
          </a:p>
          <a:p>
            <a:pPr algn="ctr">
              <a:lnSpc>
                <a:spcPct val="130000"/>
              </a:lnSpc>
            </a:pP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Baloo 2" pitchFamily="2" charset="0"/>
                <a:cs typeface="Baloo 2" pitchFamily="2" charset="0"/>
              </a:rPr>
              <a:t>Chúng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ta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cùng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nhau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dọn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sạch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bãi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biển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!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Để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nhặt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loại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rác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tương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ứng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thì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phải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hoàn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thử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thách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709184" y="2149538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226665" y="2232038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3280">
            <a:off x="2235099" y="4132430"/>
            <a:ext cx="1264686" cy="1505478"/>
          </a:xfrm>
          <a:prstGeom prst="rect">
            <a:avLst/>
          </a:prstGeom>
        </p:spPr>
      </p:pic>
      <p:pic>
        <p:nvPicPr>
          <p:cNvPr id="47" name="Graphic 46">
            <a:hlinkClick r:id="rId13" action="ppaction://hlinksldjump"/>
            <a:extLst>
              <a:ext uri="{FF2B5EF4-FFF2-40B4-BE49-F238E27FC236}">
                <a16:creationId xmlns:a16="http://schemas.microsoft.com/office/drawing/2014/main" id="{6EB87AB6-DC2C-42C3-A1D6-CE554C76B1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1664" y="5881489"/>
            <a:ext cx="1038618" cy="814602"/>
          </a:xfrm>
          <a:prstGeom prst="rect">
            <a:avLst/>
          </a:prstGeom>
        </p:spPr>
      </p:pic>
      <p:pic>
        <p:nvPicPr>
          <p:cNvPr id="50" name="Graphic 49">
            <a:hlinkClick r:id="rId15" action="ppaction://hlinksldjump"/>
            <a:extLst>
              <a:ext uri="{FF2B5EF4-FFF2-40B4-BE49-F238E27FC236}">
                <a16:creationId xmlns:a16="http://schemas.microsoft.com/office/drawing/2014/main" id="{AC4BDE03-49B8-4D65-AD66-ED1DA939DD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97360" y="5023414"/>
            <a:ext cx="983560" cy="737670"/>
          </a:xfrm>
          <a:prstGeom prst="rect">
            <a:avLst/>
          </a:prstGeom>
        </p:spPr>
      </p:pic>
      <p:pic>
        <p:nvPicPr>
          <p:cNvPr id="53" name="Graphic 52">
            <a:hlinkClick r:id="rId17" action="ppaction://hlinksldjump"/>
            <a:extLst>
              <a:ext uri="{FF2B5EF4-FFF2-40B4-BE49-F238E27FC236}">
                <a16:creationId xmlns:a16="http://schemas.microsoft.com/office/drawing/2014/main" id="{E534F3D4-CBC7-4C08-968B-1EAC17F967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5130" y="5794631"/>
            <a:ext cx="2042631" cy="827181"/>
          </a:xfrm>
          <a:prstGeom prst="rect">
            <a:avLst/>
          </a:prstGeom>
        </p:spPr>
      </p:pic>
      <p:pic>
        <p:nvPicPr>
          <p:cNvPr id="56" name="Graphic 55">
            <a:hlinkClick r:id="rId19" action="ppaction://hlinksldjump"/>
            <a:extLst>
              <a:ext uri="{FF2B5EF4-FFF2-40B4-BE49-F238E27FC236}">
                <a16:creationId xmlns:a16="http://schemas.microsoft.com/office/drawing/2014/main" id="{FFF999FA-1FCB-40A4-A5D1-1050A1B7279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72874" y="5730201"/>
            <a:ext cx="1295969" cy="956043"/>
          </a:xfrm>
          <a:prstGeom prst="rect">
            <a:avLst/>
          </a:prstGeom>
        </p:spPr>
      </p:pic>
      <p:pic>
        <p:nvPicPr>
          <p:cNvPr id="64" name="Graphic 63">
            <a:hlinkClick r:id="rId21" action="ppaction://hlinksldjump"/>
            <a:extLst>
              <a:ext uri="{FF2B5EF4-FFF2-40B4-BE49-F238E27FC236}">
                <a16:creationId xmlns:a16="http://schemas.microsoft.com/office/drawing/2014/main" id="{7F8B3F90-D626-4767-9C4A-4872E883286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63328" y="5000408"/>
            <a:ext cx="1165501" cy="806885"/>
          </a:xfrm>
          <a:prstGeom prst="rect">
            <a:avLst/>
          </a:prstGeom>
        </p:spPr>
      </p:pic>
      <p:pic>
        <p:nvPicPr>
          <p:cNvPr id="65" name="Graphic 64">
            <a:hlinkClick r:id="rId23" action="ppaction://hlinksldjump"/>
            <a:extLst>
              <a:ext uri="{FF2B5EF4-FFF2-40B4-BE49-F238E27FC236}">
                <a16:creationId xmlns:a16="http://schemas.microsoft.com/office/drawing/2014/main" id="{D1997C61-BC3D-4772-A64D-925C8383DA0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39717" y="5781701"/>
            <a:ext cx="1909302" cy="7825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308E374-9559-4778-A798-325278523F6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21725" y="4156506"/>
            <a:ext cx="1247775" cy="14573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FAF148A-5A56-483A-A4C9-3BBCD600ADC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196111">
            <a:off x="8759917" y="4103820"/>
            <a:ext cx="1247775" cy="1457325"/>
          </a:xfrm>
          <a:prstGeom prst="rect">
            <a:avLst/>
          </a:prstGeom>
        </p:spPr>
      </p:pic>
      <p:pic>
        <p:nvPicPr>
          <p:cNvPr id="2" name="Picture 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29232" y="4625535"/>
            <a:ext cx="2144322" cy="1072161"/>
          </a:xfrm>
          <a:prstGeom prst="rect">
            <a:avLst/>
          </a:prstGeom>
        </p:spPr>
      </p:pic>
      <p:sp>
        <p:nvSpPr>
          <p:cNvPr id="44" name="Arrow: Right 43">
            <a:hlinkClick r:id="rId28" action="ppaction://hlinksldjump"/>
            <a:extLst>
              <a:ext uri="{FF2B5EF4-FFF2-40B4-BE49-F238E27FC236}">
                <a16:creationId xmlns:a16="http://schemas.microsoft.com/office/drawing/2014/main" id="{0954FFF7-0179-4635-9B7D-C95BED369698}"/>
              </a:ext>
            </a:extLst>
          </p:cNvPr>
          <p:cNvSpPr/>
          <p:nvPr/>
        </p:nvSpPr>
        <p:spPr>
          <a:xfrm>
            <a:off x="11314794" y="6273142"/>
            <a:ext cx="814511" cy="579478"/>
          </a:xfrm>
          <a:prstGeom prst="rightArrow">
            <a:avLst>
              <a:gd name="adj1" fmla="val 58051"/>
              <a:gd name="adj2" fmla="val 550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ysClr val="windowText" lastClr="00000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3919 -2.59259E-6 C 0.05677 -2.59259E-6 0.0789 -0.08912 0.0789 -0.16134 L 0.0789 -0.3222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0.10717 C 2.70833E-6 -0.15509 -0.0293 -0.21389 -0.053 -0.21389 L -0.10586 -0.21389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2812 3.7037E-6 C 0.18541 3.7037E-6 0.25625 -0.0588 0.25625 -0.10649 L 0.25625 -0.212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-0.17407 C -3.33333E-6 -0.25232 0.0431 -0.34815 0.07813 -0.34815 L 0.15638 -0.34815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0.09954 C 1.04167E-6 -0.14398 0.03424 -0.19838 0.06211 -0.19838 L 0.12435 -0.19838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3138 -0.19607 L 0.01328 -0.33773 L -0.0388 -0.32107 " pathEditMode="relative" ptsTypes="AAAA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2894 L 0.00351 -0.13657 C 0.00351 -0.21088 -0.05391 -0.30208 -0.10039 -0.30208 L -0.20417 -0.30208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4963" y="862539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6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803D15-CD4C-4669-87DB-AF7E8EA5A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976" y="5010845"/>
            <a:ext cx="2348622" cy="17325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59" name="Rectangles 35909"/>
          <p:cNvSpPr>
            <a:spLocks noChangeArrowheads="1"/>
          </p:cNvSpPr>
          <p:nvPr/>
        </p:nvSpPr>
        <p:spPr bwMode="auto">
          <a:xfrm>
            <a:off x="2159643" y="3577531"/>
            <a:ext cx="2400684" cy="1247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80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chữ nhật.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920822" y="2622907"/>
            <a:ext cx="5780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P = (a + b) x 2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P: chu vi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  a: chiều dài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  b: chiều rộng</a:t>
            </a:r>
            <a:endParaRPr lang="en-US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932415" y="5025696"/>
            <a:ext cx="6510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b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Trong đó  S: diện tích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49087" y="3044193"/>
            <a:ext cx="5535994" cy="1303072"/>
            <a:chOff x="-249087" y="3044193"/>
            <a:chExt cx="5535994" cy="130307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-249087" y="3700934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b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248874" y="3044193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1251</Words>
  <Application>Microsoft Macintosh PowerPoint</Application>
  <PresentationFormat>Widescreen</PresentationFormat>
  <Paragraphs>232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#9Slide07 IcielCadena</vt:lpstr>
      <vt:lpstr>#Li-N UTM Azuki</vt:lpstr>
      <vt:lpstr>Arial</vt:lpstr>
      <vt:lpstr>Baloo 2</vt:lpstr>
      <vt:lpstr>Calibri</vt:lpstr>
      <vt:lpstr>Calibri Light</vt:lpstr>
      <vt:lpstr>Cambria Math</vt:lpstr>
      <vt:lpstr>Coiny</vt:lpstr>
      <vt:lpstr>Garamond</vt:lpstr>
      <vt:lpstr>iCiel Cadena</vt:lpstr>
      <vt:lpstr>UVF Lobster12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 Nguyen</cp:lastModifiedBy>
  <cp:revision>41</cp:revision>
  <dcterms:created xsi:type="dcterms:W3CDTF">2022-03-28T08:58:05Z</dcterms:created>
  <dcterms:modified xsi:type="dcterms:W3CDTF">2022-04-16T02:01:18Z</dcterms:modified>
</cp:coreProperties>
</file>