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73" r:id="rId3"/>
    <p:sldId id="258" r:id="rId4"/>
    <p:sldId id="257" r:id="rId5"/>
    <p:sldId id="259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>
      <p:cViewPr>
        <p:scale>
          <a:sx n="77" d="100"/>
          <a:sy n="77" d="100"/>
        </p:scale>
        <p:origin x="-113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6DEC4-771B-474E-94E8-978072510454}" type="datetimeFigureOut">
              <a:rPr lang="vi-VN" smtClean="0"/>
              <a:t>24/04/2019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37C79-7E1E-4852-B83E-092038A5D78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521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C97798B-72A6-4E8D-B737-B829B0CF76BE}" type="slidenum">
              <a:rPr lang="vi-VN" sz="1200" b="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vi-VN" sz="1200" b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5261A67-55E9-4447-8EFC-E08FA9166485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486CC12-B5A4-4874-BDCF-F3EBC29876B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878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3CD554A-0F29-4E40-87E8-2F31781CAEB5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BB0F03B-BF2C-4C15-BE56-45653497D0F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428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3FEE2DD-D90D-41D2-9D14-D407BF73F65A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01E24A2-ABF0-410B-AB9E-B430B70631E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4868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3F201C3-B863-49B1-A0DB-DB91222CEE32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4B3E222-6D17-4703-A7DC-A0A19A0A0E7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0276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2ED9515-DCC0-420E-8144-E694D08151CE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solidFill>
                  <a:srgbClr val="DBF5F9">
                    <a:shade val="90000"/>
                  </a:srgb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99F3D9-736D-4C50-A133-9659B4B781D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2173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501DE8E-CC44-4D92-8D1C-5074BE9750C1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64B0C4-76EC-43CD-9847-05DA5817B23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718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4028C5E-B0F7-465F-B6FE-89CBDB445D90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C040D82-2A0A-46C8-9996-29F3E3014B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522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2E3CD19-F684-4052-B116-26D07C452F5C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0C0196-A799-4469-892A-16C6033F017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333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AAD7BA1-6F0B-4ED8-A6DC-CD4DD13457C8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6ACD8F-5FA0-4CEC-B6A3-86E2CA44D75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49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F6796FD-7151-440F-9C77-0AE172473C8C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384742-D2BD-4DC4-AB54-C345937FE8A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71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F2D72BB-C918-483A-88BE-493632FD76F9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 fontAlgn="base">
              <a:spcBef>
                <a:spcPct val="50000"/>
              </a:spcBef>
              <a:spcAft>
                <a:spcPct val="0"/>
              </a:spcAft>
              <a:defRPr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CCB650F-2D62-4C04-B52F-A5FFE8E86E3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954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C71525D9-8F7C-4B15-BC1D-9F9B711EA90D}" type="datetimeFigureOut">
              <a:rPr lang="vi-VN"/>
              <a:pPr>
                <a:defRPr/>
              </a:pPr>
              <a:t>24/04/2019</a:t>
            </a:fld>
            <a:endParaRPr lang="vi-V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smtClean="0">
                <a:solidFill>
                  <a:srgbClr val="04617B">
                    <a:shade val="90000"/>
                  </a:srgbClr>
                </a:solidFill>
                <a:latin typeface="Times New Roman"/>
                <a:cs typeface="Arial" charset="0"/>
              </a:defRPr>
            </a:lvl1pPr>
          </a:lstStyle>
          <a:p>
            <a:pPr>
              <a:defRPr/>
            </a:pPr>
            <a:fld id="{F50A453E-9525-4F2B-B293-E776C61DAB9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852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C67BBF-A5B0-47B3-A8EA-A7A40D2A4CEE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743772-2382-401F-BE4B-57C33A8C35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716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2209800" y="2941712"/>
            <a:ext cx="3212232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vi-VN" sz="3600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cs typeface="Times New Roman"/>
              </a:rPr>
              <a:t>Môn: Tập đọc</a:t>
            </a:r>
            <a:endParaRPr lang="vi-VN" sz="24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cs typeface="Times New Roman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57213" y="223838"/>
            <a:ext cx="83581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2060"/>
                </a:solidFill>
                <a:cs typeface="Times New Roman" pitchFamily="18" charset="0"/>
              </a:rPr>
              <a:t>PHÒNG GIÁO DỤC VÀ ĐÀO TẠO QUẬN LONG BIÊN</a:t>
            </a: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2060"/>
                </a:solidFill>
                <a:cs typeface="Times New Roman" pitchFamily="18" charset="0"/>
              </a:rPr>
              <a:t>TRƯỜNG TIỂU HỌC ĐÔ THỊ VIỆT HƯNG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752600" y="159385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cs typeface="Times New Roman" pitchFamily="18" charset="0"/>
              </a:rPr>
              <a:t>KÍNH CHÀO CÁC THẦY CÔ VỀ DỰ GIỜ</a:t>
            </a:r>
          </a:p>
        </p:txBody>
      </p:sp>
      <p:pic>
        <p:nvPicPr>
          <p:cNvPr id="13" name="Sundial Dreams - Kevin Kern.mp3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263683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90056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8223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371600" y="1897063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660525" y="1819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209800" y="22018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5699125" y="3419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641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413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3260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8035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1083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1845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27273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25749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2117725" y="2200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7908925" y="4333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3032125" y="2124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336925" y="1971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4175125" y="1895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3200400" y="281146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2" name="Text Box 34"/>
          <p:cNvSpPr txBox="1">
            <a:spLocks noChangeArrowheads="1"/>
          </p:cNvSpPr>
          <p:nvPr/>
        </p:nvSpPr>
        <p:spPr bwMode="auto">
          <a:xfrm>
            <a:off x="2422525" y="2276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6"/>
          <p:cNvSpPr txBox="1">
            <a:spLocks noChangeArrowheads="1"/>
          </p:cNvSpPr>
          <p:nvPr/>
        </p:nvSpPr>
        <p:spPr bwMode="auto">
          <a:xfrm>
            <a:off x="38703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7"/>
          <p:cNvSpPr txBox="1">
            <a:spLocks noChangeArrowheads="1"/>
          </p:cNvSpPr>
          <p:nvPr/>
        </p:nvSpPr>
        <p:spPr bwMode="auto">
          <a:xfrm>
            <a:off x="37941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44037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4556125" y="2352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44799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3275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40227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3489325" y="2428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3276600" y="2514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7"/>
          <p:cNvSpPr txBox="1">
            <a:spLocks noChangeArrowheads="1"/>
          </p:cNvSpPr>
          <p:nvPr/>
        </p:nvSpPr>
        <p:spPr bwMode="auto">
          <a:xfrm>
            <a:off x="47847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49371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5013325" y="2581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51657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5410200" y="31162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5775325" y="3114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9277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4"/>
          <p:cNvSpPr txBox="1">
            <a:spLocks noChangeArrowheads="1"/>
          </p:cNvSpPr>
          <p:nvPr/>
        </p:nvSpPr>
        <p:spPr bwMode="auto">
          <a:xfrm>
            <a:off x="5775325" y="2886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5"/>
          <p:cNvSpPr txBox="1">
            <a:spLocks noChangeArrowheads="1"/>
          </p:cNvSpPr>
          <p:nvPr/>
        </p:nvSpPr>
        <p:spPr bwMode="auto">
          <a:xfrm>
            <a:off x="5622925" y="2809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" name="Text Box 56"/>
          <p:cNvSpPr txBox="1">
            <a:spLocks noChangeArrowheads="1"/>
          </p:cNvSpPr>
          <p:nvPr/>
        </p:nvSpPr>
        <p:spPr bwMode="auto">
          <a:xfrm>
            <a:off x="5508625" y="1562402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2" name="Text Box 57"/>
          <p:cNvSpPr txBox="1">
            <a:spLocks noChangeArrowheads="1"/>
          </p:cNvSpPr>
          <p:nvPr/>
        </p:nvSpPr>
        <p:spPr bwMode="auto">
          <a:xfrm>
            <a:off x="53943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8"/>
          <p:cNvSpPr txBox="1">
            <a:spLocks noChangeArrowheads="1"/>
          </p:cNvSpPr>
          <p:nvPr/>
        </p:nvSpPr>
        <p:spPr bwMode="auto">
          <a:xfrm>
            <a:off x="5546725" y="2505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59"/>
          <p:cNvSpPr txBox="1">
            <a:spLocks noChangeArrowheads="1"/>
          </p:cNvSpPr>
          <p:nvPr/>
        </p:nvSpPr>
        <p:spPr bwMode="auto">
          <a:xfrm>
            <a:off x="6765925" y="17430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0"/>
          <p:cNvSpPr txBox="1">
            <a:spLocks noChangeArrowheads="1"/>
          </p:cNvSpPr>
          <p:nvPr/>
        </p:nvSpPr>
        <p:spPr bwMode="auto">
          <a:xfrm>
            <a:off x="7604125" y="1438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1"/>
          <p:cNvSpPr txBox="1">
            <a:spLocks noChangeArrowheads="1"/>
          </p:cNvSpPr>
          <p:nvPr/>
        </p:nvSpPr>
        <p:spPr bwMode="auto">
          <a:xfrm>
            <a:off x="5241925" y="2733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5"/>
          <p:cNvSpPr txBox="1">
            <a:spLocks noChangeArrowheads="1"/>
          </p:cNvSpPr>
          <p:nvPr/>
        </p:nvSpPr>
        <p:spPr bwMode="auto">
          <a:xfrm>
            <a:off x="593725" y="39528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68"/>
          <p:cNvSpPr txBox="1">
            <a:spLocks noChangeArrowheads="1"/>
          </p:cNvSpPr>
          <p:nvPr/>
        </p:nvSpPr>
        <p:spPr bwMode="auto">
          <a:xfrm>
            <a:off x="21177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69"/>
          <p:cNvSpPr txBox="1">
            <a:spLocks noChangeArrowheads="1"/>
          </p:cNvSpPr>
          <p:nvPr/>
        </p:nvSpPr>
        <p:spPr bwMode="auto">
          <a:xfrm>
            <a:off x="2270125" y="46386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0"/>
          <p:cNvSpPr txBox="1">
            <a:spLocks noChangeArrowheads="1"/>
          </p:cNvSpPr>
          <p:nvPr/>
        </p:nvSpPr>
        <p:spPr bwMode="auto">
          <a:xfrm>
            <a:off x="2422525" y="4562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574925" y="4486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4"/>
          <p:cNvSpPr txBox="1">
            <a:spLocks noChangeArrowheads="1"/>
          </p:cNvSpPr>
          <p:nvPr/>
        </p:nvSpPr>
        <p:spPr bwMode="auto">
          <a:xfrm>
            <a:off x="4403725" y="41814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3" name="Text Box 75"/>
          <p:cNvSpPr txBox="1">
            <a:spLocks noChangeArrowheads="1"/>
          </p:cNvSpPr>
          <p:nvPr/>
        </p:nvSpPr>
        <p:spPr bwMode="auto">
          <a:xfrm>
            <a:off x="44799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Text Box 76"/>
          <p:cNvSpPr txBox="1">
            <a:spLocks noChangeArrowheads="1"/>
          </p:cNvSpPr>
          <p:nvPr/>
        </p:nvSpPr>
        <p:spPr bwMode="auto">
          <a:xfrm>
            <a:off x="5318125" y="410527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" name="AutoShape 54"/>
          <p:cNvSpPr>
            <a:spLocks noChangeArrowheads="1"/>
          </p:cNvSpPr>
          <p:nvPr/>
        </p:nvSpPr>
        <p:spPr bwMode="auto">
          <a:xfrm>
            <a:off x="214469" y="691289"/>
            <a:ext cx="4330700" cy="1143000"/>
          </a:xfrm>
          <a:prstGeom prst="flowChartTerminator">
            <a:avLst/>
          </a:prstGeom>
          <a:solidFill>
            <a:srgbClr val="99FFCC">
              <a:alpha val="17999"/>
            </a:srgbClr>
          </a:solidFill>
          <a:ln w="9525">
            <a:miter lim="800000"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en-US" sz="2200" b="1" dirty="0"/>
              <a:t>  </a:t>
            </a:r>
            <a:r>
              <a:rPr lang="en-US" sz="2200" b="1" dirty="0" smtClean="0"/>
              <a:t>5. </a:t>
            </a:r>
            <a:r>
              <a:rPr lang="en-US" sz="2400" b="1" dirty="0" err="1" smtClean="0"/>
              <a:t>Em</a:t>
            </a:r>
            <a:r>
              <a:rPr lang="en-US" sz="2400" b="1" dirty="0" smtClean="0"/>
              <a:t> </a:t>
            </a:r>
            <a:r>
              <a:rPr lang="en-US" sz="2400" b="1" dirty="0" err="1"/>
              <a:t>hiểu</a:t>
            </a:r>
            <a:r>
              <a:rPr lang="en-US" sz="2400" b="1" dirty="0"/>
              <a:t> </a:t>
            </a:r>
            <a:r>
              <a:rPr lang="en-US" sz="2400" b="1" dirty="0" err="1"/>
              <a:t>nội</a:t>
            </a:r>
            <a:r>
              <a:rPr lang="en-US" sz="2400" b="1" dirty="0"/>
              <a:t> dung </a:t>
            </a:r>
            <a:r>
              <a:rPr lang="en-US" sz="2400" b="1" dirty="0" err="1"/>
              <a:t>hai</a:t>
            </a:r>
            <a:r>
              <a:rPr lang="en-US" sz="2400" b="1" dirty="0"/>
              <a:t> </a:t>
            </a:r>
            <a:r>
              <a:rPr lang="en-US" sz="2400" b="1" dirty="0" err="1"/>
              <a:t>câu</a:t>
            </a:r>
            <a:endParaRPr lang="en-US" sz="2400" b="1" dirty="0"/>
          </a:p>
          <a:p>
            <a:r>
              <a:rPr lang="en-US" sz="2400" b="1" dirty="0"/>
              <a:t> </a:t>
            </a:r>
            <a:r>
              <a:rPr lang="en-US" sz="2400" b="1" dirty="0" err="1"/>
              <a:t>thơ</a:t>
            </a:r>
            <a:r>
              <a:rPr lang="en-US" sz="2400" b="1" dirty="0"/>
              <a:t> </a:t>
            </a:r>
            <a:r>
              <a:rPr lang="en-US" sz="2400" b="1" dirty="0" err="1"/>
              <a:t>cuối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nào</a:t>
            </a:r>
            <a:r>
              <a:rPr lang="en-US" sz="2400" b="1" dirty="0"/>
              <a:t>?</a:t>
            </a:r>
            <a:r>
              <a:rPr lang="en-US" sz="2200" b="1" dirty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</p:txBody>
      </p:sp>
      <p:sp>
        <p:nvSpPr>
          <p:cNvPr id="56" name="AutoShape 55"/>
          <p:cNvSpPr>
            <a:spLocks noChangeArrowheads="1"/>
          </p:cNvSpPr>
          <p:nvPr/>
        </p:nvSpPr>
        <p:spPr bwMode="auto">
          <a:xfrm>
            <a:off x="228600" y="2103739"/>
            <a:ext cx="8039100" cy="762000"/>
          </a:xfrm>
          <a:prstGeom prst="flowChartTerminator">
            <a:avLst/>
          </a:prstGeom>
          <a:solidFill>
            <a:srgbClr val="F8FEC2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, </a:t>
            </a:r>
            <a:r>
              <a:rPr lang="en-US" sz="2400" dirty="0" err="1"/>
              <a:t>chỉ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nghĩa</a:t>
            </a:r>
            <a:r>
              <a:rPr lang="en-US" sz="2400" dirty="0"/>
              <a:t>.</a:t>
            </a:r>
          </a:p>
        </p:txBody>
      </p:sp>
      <p:sp>
        <p:nvSpPr>
          <p:cNvPr id="57" name="AutoShape 56"/>
          <p:cNvSpPr>
            <a:spLocks noChangeArrowheads="1"/>
          </p:cNvSpPr>
          <p:nvPr/>
        </p:nvSpPr>
        <p:spPr bwMode="auto">
          <a:xfrm>
            <a:off x="228600" y="3018139"/>
            <a:ext cx="7924800" cy="990600"/>
          </a:xfrm>
          <a:prstGeom prst="flowChartTerminator">
            <a:avLst/>
          </a:prstGeom>
          <a:solidFill>
            <a:srgbClr val="FCEDCC"/>
          </a:solidFill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rồi sẽ trôi đi, chỉ có tấm lòng nhân nghĩa là </a:t>
            </a:r>
          </a:p>
          <a:p>
            <a:r>
              <a:rPr lang="en-US" sz="2400"/>
              <a:t>còn mãi mãi.</a:t>
            </a:r>
          </a:p>
        </p:txBody>
      </p:sp>
      <p:sp>
        <p:nvSpPr>
          <p:cNvPr id="58" name="AutoShape 57"/>
          <p:cNvSpPr>
            <a:spLocks noChangeArrowheads="1"/>
          </p:cNvSpPr>
          <p:nvPr/>
        </p:nvSpPr>
        <p:spPr bwMode="auto">
          <a:xfrm>
            <a:off x="228600" y="4199239"/>
            <a:ext cx="7848600" cy="952500"/>
          </a:xfrm>
          <a:prstGeom prst="flowChartTerminator">
            <a:avLst/>
          </a:prstGeom>
          <a:solidFill>
            <a:srgbClr val="CCFFFF">
              <a:alpha val="75999"/>
            </a:srgbClr>
          </a:solidFill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Công danh chẳng đáng coi trọng. Tấm lòng nhân nghĩa </a:t>
            </a:r>
          </a:p>
          <a:p>
            <a:r>
              <a:rPr lang="en-US" sz="2400"/>
              <a:t>mới đáng quý, không thể đổi thay.</a:t>
            </a:r>
          </a:p>
        </p:txBody>
      </p:sp>
    </p:spTree>
    <p:extLst>
      <p:ext uri="{BB962C8B-B14F-4D97-AF65-F5344CB8AC3E}">
        <p14:creationId xmlns:p14="http://schemas.microsoft.com/office/powerpoint/2010/main" val="396499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269789" y="1942070"/>
            <a:ext cx="2971800" cy="1371600"/>
          </a:xfrm>
          <a:prstGeom prst="cloudCallout">
            <a:avLst>
              <a:gd name="adj1" fmla="val 64745"/>
              <a:gd name="adj2" fmla="val 12269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/>
              <a:t>Bài văn cho em biết về </a:t>
            </a:r>
          </a:p>
          <a:p>
            <a:pPr algn="ctr" eaLnBrk="1" hangingPunct="1"/>
            <a:r>
              <a:rPr lang="en-US" sz="2200" b="1"/>
              <a:t>điều gì?</a:t>
            </a:r>
          </a:p>
        </p:txBody>
      </p: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3774989" y="2094470"/>
            <a:ext cx="4800600" cy="1828800"/>
          </a:xfrm>
          <a:prstGeom prst="horizontalScroll">
            <a:avLst>
              <a:gd name="adj" fmla="val 6944"/>
            </a:avLst>
          </a:prstGeom>
          <a:solidFill>
            <a:srgbClr val="FAEAC2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hlink"/>
                </a:solidFill>
              </a:rPr>
              <a:t>  </a:t>
            </a:r>
            <a:r>
              <a:rPr lang="en-US" sz="2400" b="1">
                <a:solidFill>
                  <a:schemeClr val="hlink"/>
                </a:solidFill>
              </a:rPr>
              <a:t>Bài văn ca ngợi tài năng, tấm </a:t>
            </a:r>
          </a:p>
          <a:p>
            <a:r>
              <a:rPr lang="en-US" sz="2400" b="1">
                <a:solidFill>
                  <a:schemeClr val="hlink"/>
                </a:solidFill>
              </a:rPr>
              <a:t>lòng nhân hậu và nhân cách cao</a:t>
            </a:r>
          </a:p>
          <a:p>
            <a:r>
              <a:rPr lang="en-US" sz="2400" b="1">
                <a:solidFill>
                  <a:schemeClr val="hlink"/>
                </a:solidFill>
              </a:rPr>
              <a:t>thượng của Hải Thượng Lãn Ông.</a:t>
            </a: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4613189" y="951470"/>
            <a:ext cx="3810000" cy="1219200"/>
          </a:xfrm>
          <a:prstGeom prst="irregularSeal1">
            <a:avLst/>
          </a:prstGeom>
          <a:solidFill>
            <a:srgbClr val="E6FC10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200" b="1"/>
              <a:t>NỘI DUNG</a:t>
            </a:r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304800" y="1600200"/>
            <a:ext cx="6781800" cy="3468687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    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lần</a:t>
            </a:r>
            <a:r>
              <a:rPr lang="en-US" sz="2400" dirty="0"/>
              <a:t>,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con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bị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đậu</a:t>
            </a:r>
            <a:r>
              <a:rPr lang="en-US" sz="2400" dirty="0"/>
              <a:t> </a:t>
            </a:r>
            <a:r>
              <a:rPr lang="en-US" sz="2400" dirty="0" err="1"/>
              <a:t>nặng</a:t>
            </a:r>
            <a:r>
              <a:rPr lang="en-US" sz="2400" dirty="0"/>
              <a:t>,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nghèo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.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biết</a:t>
            </a:r>
            <a:r>
              <a:rPr lang="en-US" sz="2400" dirty="0"/>
              <a:t> tin </a:t>
            </a:r>
            <a:r>
              <a:rPr lang="en-US" sz="2400" dirty="0" err="1"/>
              <a:t>bèn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thăm</a:t>
            </a:r>
            <a:r>
              <a:rPr lang="en-US" sz="2400" dirty="0"/>
              <a:t>.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mùa</a:t>
            </a:r>
            <a:r>
              <a:rPr lang="en-US" sz="2400" dirty="0"/>
              <a:t> </a:t>
            </a:r>
            <a:r>
              <a:rPr lang="en-US" sz="2400" dirty="0" err="1"/>
              <a:t>hè</a:t>
            </a:r>
            <a:r>
              <a:rPr lang="en-US" sz="2400" dirty="0"/>
              <a:t> </a:t>
            </a:r>
            <a:r>
              <a:rPr lang="en-US" sz="2400" dirty="0" err="1"/>
              <a:t>nóng</a:t>
            </a:r>
            <a:r>
              <a:rPr lang="en-US" sz="2400" dirty="0"/>
              <a:t> </a:t>
            </a:r>
            <a:r>
              <a:rPr lang="en-US" sz="2400" dirty="0" err="1"/>
              <a:t>nực</a:t>
            </a:r>
            <a:r>
              <a:rPr lang="en-US" sz="2400" dirty="0"/>
              <a:t>, </a:t>
            </a:r>
            <a:r>
              <a:rPr lang="en-US" sz="2400" dirty="0" err="1"/>
              <a:t>cháu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nằm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chiếc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nhỏ</a:t>
            </a:r>
            <a:r>
              <a:rPr lang="en-US" sz="2400" dirty="0"/>
              <a:t> </a:t>
            </a:r>
            <a:r>
              <a:rPr lang="en-US" sz="2400" dirty="0" err="1"/>
              <a:t>hẹp</a:t>
            </a:r>
            <a:r>
              <a:rPr lang="en-US" sz="2400" dirty="0"/>
              <a:t>,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đầy</a:t>
            </a:r>
            <a:r>
              <a:rPr lang="en-US" sz="2400" dirty="0"/>
              <a:t> </a:t>
            </a:r>
            <a:r>
              <a:rPr lang="en-US" sz="2400" dirty="0" err="1"/>
              <a:t>mụn</a:t>
            </a:r>
            <a:r>
              <a:rPr lang="en-US" sz="2400" dirty="0"/>
              <a:t> </a:t>
            </a:r>
            <a:r>
              <a:rPr lang="en-US" sz="2400" dirty="0" err="1"/>
              <a:t>mủ</a:t>
            </a:r>
            <a:r>
              <a:rPr lang="en-US" sz="2400" dirty="0"/>
              <a:t>, </a:t>
            </a:r>
            <a:r>
              <a:rPr lang="en-US" sz="2400" dirty="0" err="1"/>
              <a:t>mùi</a:t>
            </a:r>
            <a:r>
              <a:rPr lang="en-US" sz="2400" dirty="0"/>
              <a:t> </a:t>
            </a:r>
            <a:r>
              <a:rPr lang="en-US" sz="2400" dirty="0" err="1"/>
              <a:t>hôi</a:t>
            </a:r>
            <a:r>
              <a:rPr lang="en-US" sz="2400" dirty="0"/>
              <a:t> </a:t>
            </a:r>
            <a:r>
              <a:rPr lang="en-US" sz="2400" dirty="0" err="1"/>
              <a:t>tanh</a:t>
            </a:r>
            <a:r>
              <a:rPr lang="en-US" sz="2400" dirty="0"/>
              <a:t> </a:t>
            </a:r>
            <a:r>
              <a:rPr lang="en-US" sz="2400" dirty="0" err="1"/>
              <a:t>bốc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  <a:r>
              <a:rPr lang="en-US" sz="2400" dirty="0" err="1"/>
              <a:t>nồng</a:t>
            </a:r>
            <a:r>
              <a:rPr lang="en-US" sz="2400" dirty="0"/>
              <a:t> </a:t>
            </a:r>
            <a:r>
              <a:rPr lang="en-US" sz="2400" dirty="0" err="1"/>
              <a:t>nặc</a:t>
            </a:r>
            <a:r>
              <a:rPr lang="en-US" sz="2400" dirty="0"/>
              <a:t>. </a:t>
            </a:r>
            <a:r>
              <a:rPr lang="en-US" sz="2400" dirty="0" err="1"/>
              <a:t>Nhưng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vẫn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ngại</a:t>
            </a:r>
            <a:r>
              <a:rPr lang="en-US" sz="2400" dirty="0"/>
              <a:t> </a:t>
            </a:r>
            <a:r>
              <a:rPr lang="en-US" sz="2400" dirty="0" err="1"/>
              <a:t>khổ</a:t>
            </a:r>
            <a:r>
              <a:rPr lang="en-US" sz="2400" dirty="0"/>
              <a:t>.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ân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chăm</a:t>
            </a:r>
            <a:r>
              <a:rPr lang="en-US" sz="2400" dirty="0"/>
              <a:t> </a:t>
            </a:r>
            <a:r>
              <a:rPr lang="en-US" sz="2400" dirty="0" err="1"/>
              <a:t>sóc</a:t>
            </a:r>
            <a:r>
              <a:rPr lang="en-US" sz="2400" dirty="0"/>
              <a:t> </a:t>
            </a:r>
            <a:r>
              <a:rPr lang="en-US" sz="2400" dirty="0" err="1"/>
              <a:t>đứa</a:t>
            </a:r>
            <a:r>
              <a:rPr lang="en-US" sz="2400" dirty="0"/>
              <a:t> </a:t>
            </a:r>
            <a:r>
              <a:rPr lang="en-US" sz="2400" dirty="0" err="1"/>
              <a:t>bé</a:t>
            </a:r>
            <a:r>
              <a:rPr lang="en-US" sz="2400" dirty="0"/>
              <a:t> </a:t>
            </a:r>
            <a:r>
              <a:rPr lang="en-US" sz="2400" dirty="0" err="1"/>
              <a:t>suốt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tháng</a:t>
            </a:r>
            <a:r>
              <a:rPr lang="en-US" sz="2400" dirty="0"/>
              <a:t> </a:t>
            </a:r>
            <a:r>
              <a:rPr lang="en-US" sz="2400" dirty="0" err="1"/>
              <a:t>trời</a:t>
            </a:r>
            <a:r>
              <a:rPr lang="en-US" sz="2400" dirty="0"/>
              <a:t> 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khỏi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nó</a:t>
            </a:r>
            <a:r>
              <a:rPr lang="en-US" sz="2400" dirty="0"/>
              <a:t>. </a:t>
            </a:r>
            <a:r>
              <a:rPr lang="en-US" sz="2400" dirty="0" err="1"/>
              <a:t>Khi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giã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,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chẳng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lấy</a:t>
            </a:r>
            <a:r>
              <a:rPr lang="en-US" sz="2400" dirty="0"/>
              <a:t> </a:t>
            </a:r>
            <a:r>
              <a:rPr lang="en-US" sz="2400" dirty="0" err="1"/>
              <a:t>tiền</a:t>
            </a:r>
            <a:r>
              <a:rPr lang="en-US" sz="2400" dirty="0"/>
              <a:t> </a:t>
            </a:r>
            <a:r>
              <a:rPr lang="en-US" sz="2400" dirty="0" err="1"/>
              <a:t>mà</a:t>
            </a:r>
            <a:r>
              <a:rPr lang="en-US" sz="2400" dirty="0"/>
              <a:t> </a:t>
            </a:r>
            <a:r>
              <a:rPr lang="en-US" sz="2400" dirty="0" err="1"/>
              <a:t>còn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thêm</a:t>
            </a:r>
            <a:r>
              <a:rPr lang="en-US" sz="2400" dirty="0"/>
              <a:t> </a:t>
            </a:r>
            <a:r>
              <a:rPr lang="en-US" sz="2400" dirty="0" err="1"/>
              <a:t>gạo</a:t>
            </a:r>
            <a:r>
              <a:rPr lang="en-US" sz="2400" dirty="0"/>
              <a:t>, </a:t>
            </a:r>
            <a:r>
              <a:rPr lang="en-US" sz="2400" dirty="0" err="1"/>
              <a:t>củi</a:t>
            </a:r>
            <a:r>
              <a:rPr lang="en-US" sz="2400" dirty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37544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20"/>
          <p:cNvCxnSpPr/>
          <p:nvPr/>
        </p:nvCxnSpPr>
        <p:spPr>
          <a:xfrm>
            <a:off x="3200400" y="3754437"/>
            <a:ext cx="1066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>
            <a:off x="4648200" y="3754437"/>
            <a:ext cx="1524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"/>
          <p:cNvCxnSpPr/>
          <p:nvPr/>
        </p:nvCxnSpPr>
        <p:spPr>
          <a:xfrm>
            <a:off x="4572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0"/>
          <p:cNvCxnSpPr/>
          <p:nvPr/>
        </p:nvCxnSpPr>
        <p:spPr>
          <a:xfrm>
            <a:off x="3048000" y="5202237"/>
            <a:ext cx="1714500" cy="635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0"/>
          <p:cNvCxnSpPr/>
          <p:nvPr/>
        </p:nvCxnSpPr>
        <p:spPr>
          <a:xfrm>
            <a:off x="1219200" y="4821237"/>
            <a:ext cx="1447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"/>
          <p:cNvCxnSpPr/>
          <p:nvPr/>
        </p:nvCxnSpPr>
        <p:spPr>
          <a:xfrm>
            <a:off x="5715000" y="4440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0"/>
          <p:cNvCxnSpPr/>
          <p:nvPr/>
        </p:nvCxnSpPr>
        <p:spPr>
          <a:xfrm>
            <a:off x="55626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0"/>
          <p:cNvCxnSpPr/>
          <p:nvPr/>
        </p:nvCxnSpPr>
        <p:spPr>
          <a:xfrm>
            <a:off x="3429000" y="4821237"/>
            <a:ext cx="9144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20"/>
          <p:cNvCxnSpPr/>
          <p:nvPr/>
        </p:nvCxnSpPr>
        <p:spPr>
          <a:xfrm>
            <a:off x="5638800" y="5202237"/>
            <a:ext cx="6858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20"/>
          <p:cNvCxnSpPr/>
          <p:nvPr/>
        </p:nvCxnSpPr>
        <p:spPr>
          <a:xfrm>
            <a:off x="2590800" y="5583237"/>
            <a:ext cx="2286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20"/>
          <p:cNvCxnSpPr/>
          <p:nvPr/>
        </p:nvCxnSpPr>
        <p:spPr>
          <a:xfrm>
            <a:off x="1295400" y="6269037"/>
            <a:ext cx="1600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20"/>
          <p:cNvCxnSpPr/>
          <p:nvPr/>
        </p:nvCxnSpPr>
        <p:spPr>
          <a:xfrm>
            <a:off x="4114800" y="6269037"/>
            <a:ext cx="1981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83820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Luyện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đọc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diễn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cảm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2286000"/>
            <a:ext cx="6019800" cy="1981200"/>
          </a:xfrm>
          <a:prstGeom prst="horizontalScroll">
            <a:avLst>
              <a:gd name="adj" fmla="val 12500"/>
            </a:avLst>
          </a:prstGeom>
          <a:solidFill>
            <a:schemeClr val="bg2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>
                <a:solidFill>
                  <a:schemeClr val="hlink"/>
                </a:solidFill>
              </a:rPr>
              <a:t>                    Về nhà </a:t>
            </a:r>
          </a:p>
          <a:p>
            <a:r>
              <a:rPr lang="en-US" sz="2400"/>
              <a:t> - Đọc lại bài tập đọc.</a:t>
            </a:r>
          </a:p>
          <a:p>
            <a:r>
              <a:rPr lang="en-US" sz="2400"/>
              <a:t> - Chuẩn bị bài: Thầy cúng đi bệnh viện.</a:t>
            </a:r>
          </a:p>
        </p:txBody>
      </p:sp>
    </p:spTree>
    <p:extLst>
      <p:ext uri="{BB962C8B-B14F-4D97-AF65-F5344CB8AC3E}">
        <p14:creationId xmlns:p14="http://schemas.microsoft.com/office/powerpoint/2010/main" val="187373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n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9" name="WordArt 5"/>
          <p:cNvSpPr>
            <a:spLocks noChangeArrowheads="1" noChangeShapeType="1" noTextEdit="1"/>
          </p:cNvSpPr>
          <p:nvPr/>
        </p:nvSpPr>
        <p:spPr bwMode="auto">
          <a:xfrm>
            <a:off x="914400" y="1143000"/>
            <a:ext cx="7162800" cy="3857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072296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GIỜ HỌC KẾT THÚC</a:t>
            </a:r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914400" y="2667000"/>
            <a:ext cx="72390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28575">
                  <a:solidFill>
                    <a:srgbClr val="FF0066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XIN KÍNH CHÀO TẠM BIỆT</a:t>
            </a:r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 rot="482528" flipH="1">
            <a:off x="7467600" y="0"/>
            <a:ext cx="1514475" cy="1676400"/>
            <a:chOff x="0" y="2496"/>
            <a:chExt cx="1161" cy="1536"/>
          </a:xfrm>
        </p:grpSpPr>
        <p:pic>
          <p:nvPicPr>
            <p:cNvPr id="41993" name="Picture 9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4" name="Picture 10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995" name="Group 11"/>
          <p:cNvGrpSpPr>
            <a:grpSpLocks/>
          </p:cNvGrpSpPr>
          <p:nvPr/>
        </p:nvGrpSpPr>
        <p:grpSpPr bwMode="auto">
          <a:xfrm rot="-970379">
            <a:off x="304800" y="0"/>
            <a:ext cx="1752600" cy="1676400"/>
            <a:chOff x="0" y="2496"/>
            <a:chExt cx="1161" cy="1536"/>
          </a:xfrm>
        </p:grpSpPr>
        <p:pic>
          <p:nvPicPr>
            <p:cNvPr id="41996" name="Picture 12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105" y="2880"/>
              <a:ext cx="1056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997" name="Picture 13" descr="bocau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48973" flipH="1">
              <a:off x="0" y="2496"/>
              <a:ext cx="1104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1998" name="Picture 14" descr="hoa 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7825"/>
            <a:ext cx="2843213" cy="267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9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43000" y="133859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568700" y="1600200"/>
            <a:ext cx="2209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4673600" y="16002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9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471616" y="2514600"/>
            <a:ext cx="8229600" cy="2057400"/>
          </a:xfrm>
          <a:prstGeom prst="horizontalScroll">
            <a:avLst>
              <a:gd name="adj" fmla="val 7662"/>
            </a:avLst>
          </a:prstGeom>
          <a:solidFill>
            <a:srgbClr val="99FFCC">
              <a:alpha val="53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400" b="1"/>
              <a:t>            Bài văn gồm 5 đoạn được chia thành 3 phần</a:t>
            </a:r>
            <a:r>
              <a:rPr lang="en-US" altLang="en-US" sz="2400"/>
              <a:t> </a:t>
            </a:r>
          </a:p>
          <a:p>
            <a:r>
              <a:rPr lang="en-US" altLang="en-US" sz="2400"/>
              <a:t>Phần 1(đoạn 1,2): Hải Thượng Lãn Ông ..... cho thêm gạo củi.</a:t>
            </a:r>
          </a:p>
          <a:p>
            <a:pPr eaLnBrk="1" hangingPunct="1"/>
            <a:r>
              <a:rPr lang="en-US" altLang="en-US" sz="2400"/>
              <a:t>Phần 2(đoạn 3): Một lần khác ...... càng hối hận.</a:t>
            </a:r>
          </a:p>
          <a:p>
            <a:r>
              <a:rPr lang="en-US" altLang="en-US" sz="2400"/>
              <a:t>Phần 3(đoạn 4,5): </a:t>
            </a:r>
            <a:r>
              <a:rPr lang="en-US" sz="2400"/>
              <a:t>còn lại.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81000" y="990600"/>
            <a:ext cx="6324600" cy="1524000"/>
          </a:xfrm>
          <a:prstGeom prst="irregularSeal1">
            <a:avLst/>
          </a:prstGeom>
          <a:solidFill>
            <a:srgbClr val="E6FC10"/>
          </a:solidFill>
          <a:ln w="127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Đọc và chia đoạn</a:t>
            </a:r>
          </a:p>
        </p:txBody>
      </p:sp>
    </p:spTree>
    <p:extLst>
      <p:ext uri="{BB962C8B-B14F-4D97-AF65-F5344CB8AC3E}">
        <p14:creationId xmlns:p14="http://schemas.microsoft.com/office/powerpoint/2010/main" val="16121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914400" y="914400"/>
            <a:ext cx="754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latin typeface="Amazone" pitchFamily="34" charset="0"/>
              </a:rPr>
              <a:t>    </a:t>
            </a:r>
            <a:r>
              <a:rPr lang="en-US" sz="2800" dirty="0" err="1">
                <a:latin typeface="Amazone" pitchFamily="34" charset="0"/>
              </a:rPr>
              <a:t>Luyện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đọc</a:t>
            </a:r>
            <a:r>
              <a:rPr lang="en-US" sz="2800" dirty="0">
                <a:latin typeface="Amazone" pitchFamily="34" charset="0"/>
              </a:rPr>
              <a:t>                              </a:t>
            </a:r>
            <a:r>
              <a:rPr lang="en-US" sz="2800" dirty="0" err="1">
                <a:latin typeface="Amazone" pitchFamily="34" charset="0"/>
              </a:rPr>
              <a:t>Tìm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hiểu</a:t>
            </a:r>
            <a:r>
              <a:rPr lang="en-US" sz="2800" dirty="0">
                <a:latin typeface="Amazone" pitchFamily="34" charset="0"/>
              </a:rPr>
              <a:t> </a:t>
            </a:r>
            <a:r>
              <a:rPr lang="en-US" sz="2800" dirty="0" err="1">
                <a:latin typeface="Amazone" pitchFamily="34" charset="0"/>
              </a:rPr>
              <a:t>bài</a:t>
            </a:r>
            <a:endParaRPr lang="en-US" sz="2800" dirty="0">
              <a:latin typeface="Amazone" pitchFamily="34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3112365" y="1295400"/>
            <a:ext cx="24860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343400" y="1295400"/>
            <a:ext cx="0" cy="3810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838200" y="1676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Nhà nghèo, nồng nặc, </a:t>
            </a:r>
          </a:p>
        </p:txBody>
      </p:sp>
      <p:sp>
        <p:nvSpPr>
          <p:cNvPr id="20" name="Rectangle 33"/>
          <p:cNvSpPr>
            <a:spLocks noChangeArrowheads="1"/>
          </p:cNvSpPr>
          <p:nvPr/>
        </p:nvSpPr>
        <p:spPr bwMode="auto">
          <a:xfrm>
            <a:off x="5181600" y="16781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Hải Thượng Lãn Ông</a:t>
            </a:r>
          </a:p>
        </p:txBody>
      </p:sp>
      <p:sp>
        <p:nvSpPr>
          <p:cNvPr id="21" name="Rectangle 34"/>
          <p:cNvSpPr>
            <a:spLocks noChangeArrowheads="1"/>
          </p:cNvSpPr>
          <p:nvPr/>
        </p:nvSpPr>
        <p:spPr bwMode="auto">
          <a:xfrm>
            <a:off x="5219700" y="205911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Danh lợi</a:t>
            </a: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5181600" y="2757616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Tái phát</a:t>
            </a:r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5181600" y="2376616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Bệnh đậu(đậu mùa)</a:t>
            </a: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5181600" y="3138616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</a:t>
            </a:r>
            <a:r>
              <a:rPr lang="en-US" sz="2200"/>
              <a:t>Ngự y</a:t>
            </a:r>
          </a:p>
        </p:txBody>
      </p:sp>
      <p:sp>
        <p:nvSpPr>
          <p:cNvPr id="25" name="Rectangle 38"/>
          <p:cNvSpPr>
            <a:spLocks noChangeArrowheads="1"/>
          </p:cNvSpPr>
          <p:nvPr/>
        </p:nvSpPr>
        <p:spPr bwMode="auto">
          <a:xfrm>
            <a:off x="812800" y="20066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tái phát, khuya, hối hận</a:t>
            </a:r>
          </a:p>
        </p:txBody>
      </p:sp>
      <p:sp>
        <p:nvSpPr>
          <p:cNvPr id="26" name="Rectangle 39"/>
          <p:cNvSpPr>
            <a:spLocks noChangeArrowheads="1"/>
          </p:cNvSpPr>
          <p:nvPr/>
        </p:nvSpPr>
        <p:spPr bwMode="auto">
          <a:xfrm>
            <a:off x="812800" y="2387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/>
              <a:t>- tiến cử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0800" y="3354859"/>
            <a:ext cx="4343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CC"/>
                </a:solidFill>
                <a:cs typeface="Times New Roman" pitchFamily="18" charset="0"/>
              </a:rPr>
              <a:t>     </a:t>
            </a:r>
            <a:r>
              <a:rPr lang="en-US" sz="2400">
                <a:cs typeface="Times New Roman" pitchFamily="18" charset="0"/>
              </a:rPr>
              <a:t>Ông ân cần  chăm sóc đứa bé suốt một tháng trời  và chữa khỏi bệnh cho nó.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1955800" y="34310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9"/>
          <p:cNvCxnSpPr/>
          <p:nvPr/>
        </p:nvCxnSpPr>
        <p:spPr>
          <a:xfrm flipH="1">
            <a:off x="2489200" y="3799359"/>
            <a:ext cx="88900" cy="3556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92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12357" y="1066800"/>
            <a:ext cx="3810000" cy="1447800"/>
          </a:xfrm>
          <a:prstGeom prst="cloudCallout">
            <a:avLst>
              <a:gd name="adj1" fmla="val 50167"/>
              <a:gd name="adj2" fmla="val 70394"/>
            </a:avLst>
          </a:prstGeom>
          <a:solidFill>
            <a:srgbClr val="CCFFCC"/>
          </a:solidFill>
          <a:ln w="19050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sz="2200" b="1" dirty="0" smtClean="0"/>
              <a:t>1. </a:t>
            </a:r>
            <a:r>
              <a:rPr lang="en-US" sz="2200" b="1" dirty="0" err="1" smtClean="0"/>
              <a:t>Hải</a:t>
            </a:r>
            <a:r>
              <a:rPr lang="en-US" sz="2200" b="1" dirty="0" smtClean="0"/>
              <a:t> </a:t>
            </a:r>
            <a:r>
              <a:rPr lang="en-US" sz="2200" b="1" dirty="0" err="1"/>
              <a:t>Thượng</a:t>
            </a:r>
            <a:r>
              <a:rPr lang="en-US" sz="2200" b="1" dirty="0"/>
              <a:t> </a:t>
            </a:r>
            <a:r>
              <a:rPr lang="en-US" sz="2200" b="1" dirty="0" err="1"/>
              <a:t>Lãn</a:t>
            </a:r>
            <a:r>
              <a:rPr lang="en-US" sz="2200" b="1" dirty="0"/>
              <a:t> </a:t>
            </a:r>
            <a:r>
              <a:rPr lang="en-US" sz="2200" b="1" dirty="0" err="1"/>
              <a:t>Ông</a:t>
            </a:r>
            <a:r>
              <a:rPr lang="en-US" sz="2200" b="1" dirty="0"/>
              <a:t> </a:t>
            </a:r>
            <a:r>
              <a:rPr lang="en-US" sz="2200" b="1" dirty="0" err="1"/>
              <a:t>là</a:t>
            </a:r>
            <a:r>
              <a:rPr lang="en-US" sz="2200" b="1" dirty="0"/>
              <a:t> </a:t>
            </a:r>
            <a:r>
              <a:rPr lang="en-US" sz="2200" b="1" dirty="0" err="1"/>
              <a:t>người</a:t>
            </a:r>
            <a:r>
              <a:rPr lang="en-US" sz="2200" b="1" dirty="0"/>
              <a:t> </a:t>
            </a:r>
            <a:r>
              <a:rPr lang="en-US" sz="2200" b="1" dirty="0" err="1"/>
              <a:t>như</a:t>
            </a:r>
            <a:r>
              <a:rPr lang="en-US" sz="2200" b="1" dirty="0"/>
              <a:t> </a:t>
            </a:r>
            <a:r>
              <a:rPr lang="en-US" sz="2200" b="1" dirty="0" err="1"/>
              <a:t>thế</a:t>
            </a:r>
            <a:r>
              <a:rPr lang="en-US" sz="2200" b="1" dirty="0"/>
              <a:t> </a:t>
            </a:r>
            <a:r>
              <a:rPr lang="en-US" sz="2200" b="1" dirty="0" err="1"/>
              <a:t>nào</a:t>
            </a:r>
            <a:r>
              <a:rPr lang="en-US" sz="2200" b="1" dirty="0"/>
              <a:t>?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971800" y="2819400"/>
            <a:ext cx="4876800" cy="1447800"/>
          </a:xfrm>
          <a:prstGeom prst="horizontalScroll">
            <a:avLst>
              <a:gd name="adj" fmla="val 12500"/>
            </a:avLst>
          </a:prstGeom>
          <a:solidFill>
            <a:srgbClr val="FEEB9C"/>
          </a:solidFill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</a:t>
            </a:r>
            <a:r>
              <a:rPr lang="en-US"/>
              <a:t>Hải Thượng Lãn Ông là một </a:t>
            </a:r>
          </a:p>
          <a:p>
            <a:r>
              <a:rPr lang="en-US"/>
              <a:t>thầy thuốc giàu lòng nhân ái.</a:t>
            </a:r>
          </a:p>
        </p:txBody>
      </p:sp>
    </p:spTree>
    <p:extLst>
      <p:ext uri="{BB962C8B-B14F-4D97-AF65-F5344CB8AC3E}">
        <p14:creationId xmlns:p14="http://schemas.microsoft.com/office/powerpoint/2010/main" val="16590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1066800" y="3200400"/>
            <a:ext cx="7772400" cy="2133600"/>
          </a:xfrm>
          <a:prstGeom prst="horizontalScroll">
            <a:avLst>
              <a:gd name="adj" fmla="val 6588"/>
            </a:avLst>
          </a:prstGeom>
          <a:solidFill>
            <a:srgbClr val="FBEECD"/>
          </a:solidFill>
          <a:ln w="28575">
            <a:solidFill>
              <a:srgbClr val="66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300"/>
              <a:t>      Lãn Ông nghe tin con của người thuyền chài bị bệnh đau </a:t>
            </a:r>
          </a:p>
          <a:p>
            <a:r>
              <a:rPr lang="en-US" sz="2300"/>
              <a:t>nặng, tự tìm đến thăm.Ông tận tụy chăm sóc người bệnh suốt</a:t>
            </a:r>
          </a:p>
          <a:p>
            <a:r>
              <a:rPr lang="en-US" sz="2300"/>
              <a:t> cả tháng trời, không ngại khổ, ngại bẩn. Ông không những</a:t>
            </a:r>
          </a:p>
          <a:p>
            <a:r>
              <a:rPr lang="en-US" sz="2300"/>
              <a:t> không lấy tiền mà còn cho họ gạo, củi.</a:t>
            </a:r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52400" y="990600"/>
            <a:ext cx="4419600" cy="1828800"/>
          </a:xfrm>
          <a:prstGeom prst="flowChartTerminator">
            <a:avLst/>
          </a:prstGeom>
          <a:solidFill>
            <a:srgbClr val="FFFFFF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/>
              <a:t>     </a:t>
            </a:r>
            <a:r>
              <a:rPr lang="en-US" sz="2400" dirty="0" smtClean="0"/>
              <a:t>2.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chi </a:t>
            </a:r>
            <a:r>
              <a:rPr lang="en-US" sz="2400" dirty="0" err="1"/>
              <a:t>tiết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lên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con </a:t>
            </a:r>
          </a:p>
          <a:p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 </a:t>
            </a:r>
            <a:r>
              <a:rPr lang="en-US" sz="2400" dirty="0" err="1"/>
              <a:t>chài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6589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1329381" y="3048000"/>
            <a:ext cx="7391400" cy="1652588"/>
          </a:xfrm>
          <a:prstGeom prst="horizontalScroll">
            <a:avLst>
              <a:gd name="adj" fmla="val 7060"/>
            </a:avLst>
          </a:prstGeom>
          <a:solidFill>
            <a:srgbClr val="FBEECD">
              <a:alpha val="25999"/>
            </a:srgbClr>
          </a:solidFill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 Lãn Ông tự buộc tội mình về cái chết của một người</a:t>
            </a:r>
          </a:p>
          <a:p>
            <a:r>
              <a:rPr lang="en-US" sz="2400"/>
              <a:t>   bệnh không phải do ông gây ra. Điều đó chứng tỏ ông </a:t>
            </a:r>
          </a:p>
          <a:p>
            <a:r>
              <a:rPr lang="en-US" sz="2400"/>
              <a:t>   là một thầythuốc rất có lương tâm và trách nhiệm. 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48281" y="1066800"/>
            <a:ext cx="4876800" cy="1371600"/>
          </a:xfrm>
          <a:prstGeom prst="flowChartTerminator">
            <a:avLst/>
          </a:prstGeom>
          <a:solidFill>
            <a:srgbClr val="F0FD77">
              <a:alpha val="39999"/>
            </a:srgbClr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200" b="1" dirty="0" smtClean="0"/>
              <a:t>3.</a:t>
            </a:r>
            <a:r>
              <a:rPr lang="en-US" sz="2200" dirty="0" smtClean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gì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lòng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ái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chữa</a:t>
            </a:r>
            <a:r>
              <a:rPr lang="en-US" sz="2400" dirty="0"/>
              <a:t> </a:t>
            </a:r>
            <a:r>
              <a:rPr lang="en-US" sz="2400" dirty="0" err="1"/>
              <a:t>bệnh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phụ</a:t>
            </a:r>
            <a:r>
              <a:rPr lang="en-US" sz="2400" dirty="0"/>
              <a:t> </a:t>
            </a:r>
            <a:r>
              <a:rPr lang="en-US" sz="2400" dirty="0" err="1"/>
              <a:t>nữ</a:t>
            </a:r>
            <a:r>
              <a:rPr lang="en-US" sz="24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190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371600" y="274478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660525" y="2667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2209800" y="30495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699125" y="4267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641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413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3260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28035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1083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31845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27273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25749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2117725" y="3048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" name="Text Box 29"/>
          <p:cNvSpPr txBox="1">
            <a:spLocks noChangeArrowheads="1"/>
          </p:cNvSpPr>
          <p:nvPr/>
        </p:nvSpPr>
        <p:spPr bwMode="auto">
          <a:xfrm>
            <a:off x="7908925" y="5181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" name="Text Box 30"/>
          <p:cNvSpPr txBox="1">
            <a:spLocks noChangeArrowheads="1"/>
          </p:cNvSpPr>
          <p:nvPr/>
        </p:nvSpPr>
        <p:spPr bwMode="auto">
          <a:xfrm>
            <a:off x="3032125" y="2971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" name="Text Box 31"/>
          <p:cNvSpPr txBox="1">
            <a:spLocks noChangeArrowheads="1"/>
          </p:cNvSpPr>
          <p:nvPr/>
        </p:nvSpPr>
        <p:spPr bwMode="auto">
          <a:xfrm>
            <a:off x="3336925" y="2819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4175125" y="2743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3200400" y="36591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2422525" y="3124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703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37941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44037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4556125" y="3200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44799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43275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" name="Text Box 43"/>
          <p:cNvSpPr txBox="1">
            <a:spLocks noChangeArrowheads="1"/>
          </p:cNvSpPr>
          <p:nvPr/>
        </p:nvSpPr>
        <p:spPr bwMode="auto">
          <a:xfrm>
            <a:off x="40227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3489325" y="3276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3276600" y="3362325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" name="Text Box 47"/>
          <p:cNvSpPr txBox="1">
            <a:spLocks noChangeArrowheads="1"/>
          </p:cNvSpPr>
          <p:nvPr/>
        </p:nvSpPr>
        <p:spPr bwMode="auto">
          <a:xfrm>
            <a:off x="47847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49371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" name="Text Box 49"/>
          <p:cNvSpPr txBox="1">
            <a:spLocks noChangeArrowheads="1"/>
          </p:cNvSpPr>
          <p:nvPr/>
        </p:nvSpPr>
        <p:spPr bwMode="auto">
          <a:xfrm>
            <a:off x="5013325" y="3429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51657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5" name="Text Box 51"/>
          <p:cNvSpPr txBox="1">
            <a:spLocks noChangeArrowheads="1"/>
          </p:cNvSpPr>
          <p:nvPr/>
        </p:nvSpPr>
        <p:spPr bwMode="auto">
          <a:xfrm>
            <a:off x="5410200" y="39639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6" name="Text Box 52"/>
          <p:cNvSpPr txBox="1">
            <a:spLocks noChangeArrowheads="1"/>
          </p:cNvSpPr>
          <p:nvPr/>
        </p:nvSpPr>
        <p:spPr bwMode="auto">
          <a:xfrm>
            <a:off x="5775325" y="3962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" name="Text Box 53"/>
          <p:cNvSpPr txBox="1">
            <a:spLocks noChangeArrowheads="1"/>
          </p:cNvSpPr>
          <p:nvPr/>
        </p:nvSpPr>
        <p:spPr bwMode="auto">
          <a:xfrm>
            <a:off x="59277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5775325" y="3733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5622925" y="3657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5508625" y="3963988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1" name="Text Box 57"/>
          <p:cNvSpPr txBox="1">
            <a:spLocks noChangeArrowheads="1"/>
          </p:cNvSpPr>
          <p:nvPr/>
        </p:nvSpPr>
        <p:spPr bwMode="auto">
          <a:xfrm>
            <a:off x="53943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2" name="Text Box 58"/>
          <p:cNvSpPr txBox="1">
            <a:spLocks noChangeArrowheads="1"/>
          </p:cNvSpPr>
          <p:nvPr/>
        </p:nvSpPr>
        <p:spPr bwMode="auto">
          <a:xfrm>
            <a:off x="5546725" y="3352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3" name="Text Box 59"/>
          <p:cNvSpPr txBox="1">
            <a:spLocks noChangeArrowheads="1"/>
          </p:cNvSpPr>
          <p:nvPr/>
        </p:nvSpPr>
        <p:spPr bwMode="auto">
          <a:xfrm>
            <a:off x="6765925" y="25908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4" name="Text Box 61"/>
          <p:cNvSpPr txBox="1">
            <a:spLocks noChangeArrowheads="1"/>
          </p:cNvSpPr>
          <p:nvPr/>
        </p:nvSpPr>
        <p:spPr bwMode="auto">
          <a:xfrm>
            <a:off x="5241925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" name="Text Box 65"/>
          <p:cNvSpPr txBox="1">
            <a:spLocks noChangeArrowheads="1"/>
          </p:cNvSpPr>
          <p:nvPr/>
        </p:nvSpPr>
        <p:spPr bwMode="auto">
          <a:xfrm>
            <a:off x="593725" y="48006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6" name="Text Box 68"/>
          <p:cNvSpPr txBox="1">
            <a:spLocks noChangeArrowheads="1"/>
          </p:cNvSpPr>
          <p:nvPr/>
        </p:nvSpPr>
        <p:spPr bwMode="auto">
          <a:xfrm>
            <a:off x="21177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7" name="Text Box 69"/>
          <p:cNvSpPr txBox="1">
            <a:spLocks noChangeArrowheads="1"/>
          </p:cNvSpPr>
          <p:nvPr/>
        </p:nvSpPr>
        <p:spPr bwMode="auto">
          <a:xfrm>
            <a:off x="2270125" y="5486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8" name="Text Box 70"/>
          <p:cNvSpPr txBox="1">
            <a:spLocks noChangeArrowheads="1"/>
          </p:cNvSpPr>
          <p:nvPr/>
        </p:nvSpPr>
        <p:spPr bwMode="auto">
          <a:xfrm>
            <a:off x="2422525" y="5410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" name="Text Box 71"/>
          <p:cNvSpPr txBox="1">
            <a:spLocks noChangeArrowheads="1"/>
          </p:cNvSpPr>
          <p:nvPr/>
        </p:nvSpPr>
        <p:spPr bwMode="auto">
          <a:xfrm>
            <a:off x="2574925" y="5334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0" name="Text Box 74"/>
          <p:cNvSpPr txBox="1">
            <a:spLocks noChangeArrowheads="1"/>
          </p:cNvSpPr>
          <p:nvPr/>
        </p:nvSpPr>
        <p:spPr bwMode="auto">
          <a:xfrm>
            <a:off x="4403725" y="50292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" name="Text Box 75"/>
          <p:cNvSpPr txBox="1">
            <a:spLocks noChangeArrowheads="1"/>
          </p:cNvSpPr>
          <p:nvPr/>
        </p:nvSpPr>
        <p:spPr bwMode="auto">
          <a:xfrm>
            <a:off x="44799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2" name="Text Box 76"/>
          <p:cNvSpPr txBox="1">
            <a:spLocks noChangeArrowheads="1"/>
          </p:cNvSpPr>
          <p:nvPr/>
        </p:nvSpPr>
        <p:spPr bwMode="auto">
          <a:xfrm>
            <a:off x="5318125" y="4953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4" name="AutoShape 124"/>
          <p:cNvSpPr>
            <a:spLocks noChangeArrowheads="1"/>
          </p:cNvSpPr>
          <p:nvPr/>
        </p:nvSpPr>
        <p:spPr bwMode="auto">
          <a:xfrm>
            <a:off x="704936" y="1066800"/>
            <a:ext cx="4953000" cy="966788"/>
          </a:xfrm>
          <a:prstGeom prst="flowChartTerminator">
            <a:avLst/>
          </a:prstGeom>
          <a:solidFill>
            <a:srgbClr val="FCF2D8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 dirty="0" smtClean="0"/>
              <a:t>4. </a:t>
            </a:r>
            <a:r>
              <a:rPr lang="en-US" sz="2400" dirty="0" err="1" smtClean="0"/>
              <a:t>Vì</a:t>
            </a:r>
            <a:r>
              <a:rPr lang="en-US" sz="2400" dirty="0" smtClean="0"/>
              <a:t> </a:t>
            </a:r>
            <a:r>
              <a:rPr lang="en-US" sz="2400" dirty="0" err="1"/>
              <a:t>sao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nói</a:t>
            </a:r>
            <a:r>
              <a:rPr lang="en-US" sz="2400" dirty="0"/>
              <a:t> </a:t>
            </a:r>
            <a:r>
              <a:rPr lang="en-US" sz="2400" dirty="0" err="1"/>
              <a:t>Lãn</a:t>
            </a:r>
            <a:r>
              <a:rPr lang="en-US" sz="2400" dirty="0"/>
              <a:t> </a:t>
            </a:r>
            <a:r>
              <a:rPr lang="en-US" sz="2400" dirty="0" err="1"/>
              <a:t>Ông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màng</a:t>
            </a:r>
            <a:r>
              <a:rPr lang="en-US" sz="2400" dirty="0"/>
              <a:t> </a:t>
            </a:r>
            <a:r>
              <a:rPr lang="en-US" sz="2400" dirty="0" err="1"/>
              <a:t>danh</a:t>
            </a:r>
            <a:r>
              <a:rPr lang="en-US" sz="2400" dirty="0"/>
              <a:t> </a:t>
            </a:r>
            <a:r>
              <a:rPr lang="en-US" sz="2400" dirty="0" err="1"/>
              <a:t>lợi</a:t>
            </a:r>
            <a:r>
              <a:rPr lang="en-US" sz="2400" dirty="0"/>
              <a:t> ?</a:t>
            </a:r>
            <a:endParaRPr lang="en-US" sz="2400" b="1" i="1" dirty="0"/>
          </a:p>
        </p:txBody>
      </p:sp>
      <p:sp>
        <p:nvSpPr>
          <p:cNvPr id="55" name="AutoShape 125"/>
          <p:cNvSpPr>
            <a:spLocks noChangeArrowheads="1"/>
          </p:cNvSpPr>
          <p:nvPr/>
        </p:nvSpPr>
        <p:spPr bwMode="auto">
          <a:xfrm>
            <a:off x="781136" y="2667000"/>
            <a:ext cx="6705600" cy="1652588"/>
          </a:xfrm>
          <a:prstGeom prst="horizontalScroll">
            <a:avLst>
              <a:gd name="adj" fmla="val 12500"/>
            </a:avLst>
          </a:prstGeom>
          <a:solidFill>
            <a:srgbClr val="99FFCC">
              <a:alpha val="30000"/>
            </a:srgbClr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    </a:t>
            </a:r>
            <a:r>
              <a:rPr lang="en-US" sz="2400" b="1"/>
              <a:t>Lãn Ông được tiến cử vào chức ngự y nhưng </a:t>
            </a:r>
          </a:p>
          <a:p>
            <a:r>
              <a:rPr lang="en-US" sz="2400" b="1"/>
              <a:t>ông đã khéo chối từ.</a:t>
            </a:r>
            <a:r>
              <a:rPr 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410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AEA3DC02-53F3-47D7-9C2A-04C4F9D7E4E3}"/>
  <p:tag name="GENSWF_ADVANCE_TIME" val="7.60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596</Words>
  <Application>Microsoft Office PowerPoint</Application>
  <PresentationFormat>On-screen Show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hai, ngày 24 tháng 12 năm 2018 Tập đọc :</dc:title>
  <dc:creator>Admin</dc:creator>
  <cp:lastModifiedBy>Windows User</cp:lastModifiedBy>
  <cp:revision>10</cp:revision>
  <dcterms:created xsi:type="dcterms:W3CDTF">2018-12-23T02:20:19Z</dcterms:created>
  <dcterms:modified xsi:type="dcterms:W3CDTF">2019-04-24T14:33:06Z</dcterms:modified>
</cp:coreProperties>
</file>