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335" r:id="rId2"/>
    <p:sldId id="264" r:id="rId3"/>
    <p:sldId id="286" r:id="rId4"/>
    <p:sldId id="267" r:id="rId5"/>
    <p:sldId id="259" r:id="rId6"/>
    <p:sldId id="310" r:id="rId7"/>
    <p:sldId id="311" r:id="rId8"/>
    <p:sldId id="312" r:id="rId9"/>
    <p:sldId id="261" r:id="rId10"/>
    <p:sldId id="313" r:id="rId11"/>
    <p:sldId id="314" r:id="rId12"/>
    <p:sldId id="270" r:id="rId13"/>
    <p:sldId id="271" r:id="rId14"/>
    <p:sldId id="315" r:id="rId15"/>
    <p:sldId id="316" r:id="rId16"/>
    <p:sldId id="317" r:id="rId17"/>
    <p:sldId id="318" r:id="rId18"/>
    <p:sldId id="319" r:id="rId19"/>
    <p:sldId id="320" r:id="rId20"/>
    <p:sldId id="262" r:id="rId21"/>
    <p:sldId id="274" r:id="rId22"/>
    <p:sldId id="282" r:id="rId23"/>
    <p:sldId id="275" r:id="rId24"/>
    <p:sldId id="283" r:id="rId25"/>
    <p:sldId id="284" r:id="rId26"/>
    <p:sldId id="321" r:id="rId27"/>
    <p:sldId id="322" r:id="rId28"/>
    <p:sldId id="287" r:id="rId29"/>
    <p:sldId id="290" r:id="rId30"/>
    <p:sldId id="276" r:id="rId31"/>
    <p:sldId id="278" r:id="rId32"/>
    <p:sldId id="289" r:id="rId33"/>
    <p:sldId id="280" r:id="rId34"/>
    <p:sldId id="281" r:id="rId35"/>
    <p:sldId id="288" r:id="rId36"/>
    <p:sldId id="292" r:id="rId37"/>
    <p:sldId id="293" r:id="rId38"/>
    <p:sldId id="325" r:id="rId39"/>
    <p:sldId id="327" r:id="rId40"/>
    <p:sldId id="328" r:id="rId41"/>
    <p:sldId id="263" r:id="rId42"/>
    <p:sldId id="330" r:id="rId43"/>
    <p:sldId id="332" r:id="rId44"/>
    <p:sldId id="331" r:id="rId45"/>
    <p:sldId id="329" r:id="rId46"/>
    <p:sldId id="306" r:id="rId47"/>
    <p:sldId id="333" r:id="rId48"/>
    <p:sldId id="324" r:id="rId49"/>
    <p:sldId id="265" r:id="rId50"/>
    <p:sldId id="309" r:id="rId51"/>
  </p:sldIdLst>
  <p:sldSz cx="12192000" cy="6858000"/>
  <p:notesSz cx="6858000" cy="9144000"/>
  <p:embeddedFontLst>
    <p:embeddedFont>
      <p:font typeface="#9Slide03 AmpleSoft Bold" panose="020B0604020202020204" charset="0"/>
      <p:regular r:id="rId52"/>
    </p:embeddedFont>
    <p:embeddedFont>
      <p:font typeface="Baloo 2 SemiBold" panose="020B0604020202020204" charset="0"/>
      <p:bold r:id="rId53"/>
    </p:embeddedFont>
    <p:embeddedFont>
      <p:font typeface="Calibri" panose="020F0502020204030204" pitchFamily="34" charset="0"/>
      <p:regular r:id="rId54"/>
      <p:bold r:id="rId55"/>
      <p:italic r:id="rId56"/>
      <p:boldItalic r:id="rId57"/>
    </p:embeddedFont>
    <p:embeddedFont>
      <p:font typeface="Microsoft YaHei" panose="020B0503020204020204" pitchFamily="34" charset="-122"/>
      <p:regular r:id="rId58"/>
      <p:bold r:id="rId59"/>
    </p:embeddedFont>
    <p:embeddedFont>
      <p:font typeface="Nunito Black" pitchFamily="2" charset="0"/>
      <p:bold r:id="rId60"/>
      <p:boldItalic r:id="rId61"/>
    </p:embeddedFont>
    <p:embeddedFont>
      <p:font typeface="Nunito ExtraBold" pitchFamily="2" charset="0"/>
      <p:bold r:id="rId62"/>
      <p:boldItalic r:id="rId63"/>
    </p:embeddedFont>
    <p:embeddedFont>
      <p:font typeface="Open Sans" panose="020B0606030504020204" pitchFamily="34" charset="0"/>
      <p:regular r:id="rId64"/>
      <p:bold r:id="rId65"/>
      <p:italic r:id="rId66"/>
      <p:boldItalic r:id="rId67"/>
    </p:embeddedFont>
    <p:embeddedFont>
      <p:font typeface="Sigmar One" panose="020B0604020202020204"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0066"/>
    <a:srgbClr val="40AFB9"/>
    <a:srgbClr val="F8B010"/>
    <a:srgbClr val="FCD37D"/>
    <a:srgbClr val="BAE6FF"/>
    <a:srgbClr val="FD87B1"/>
    <a:srgbClr val="FFBC6C"/>
    <a:srgbClr val="D5EAD7"/>
    <a:srgbClr val="FEFB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2.fntdata"/><Relationship Id="rId68"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0284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4342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1648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377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5237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1923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1233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3067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6399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7782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8036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9/22/2022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71427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2.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7.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sv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301CC0-2422-59B5-B8F4-33CD90D4B19D}"/>
              </a:ext>
            </a:extLst>
          </p:cNvPr>
          <p:cNvSpPr txBox="1"/>
          <p:nvPr/>
        </p:nvSpPr>
        <p:spPr>
          <a:xfrm>
            <a:off x="2775288" y="207312"/>
            <a:ext cx="7049959" cy="1077218"/>
          </a:xfrm>
          <a:prstGeom prst="rect">
            <a:avLst/>
          </a:prstGeom>
          <a:noFill/>
        </p:spPr>
        <p:txBody>
          <a:bodyPr wrap="square" rtlCol="0">
            <a:spAutoFit/>
          </a:bodyPr>
          <a:lstStyle/>
          <a:p>
            <a:pPr defTabSz="609630"/>
            <a:r>
              <a:rPr lang="en-US" sz="3200">
                <a:solidFill>
                  <a:srgbClr val="7030A0"/>
                </a:solidFill>
                <a:latin typeface="Nunito Black" pitchFamily="2" charset="0"/>
              </a:rPr>
              <a:t>Thứ tư ngày 21 tháng 9 năm 2022</a:t>
            </a:r>
          </a:p>
          <a:p>
            <a:pPr algn="ctr" defTabSz="609630"/>
            <a:r>
              <a:rPr lang="en-US" sz="3200">
                <a:solidFill>
                  <a:srgbClr val="FF0000"/>
                </a:solidFill>
                <a:latin typeface="Nunito Black" pitchFamily="2" charset="0"/>
              </a:rPr>
              <a:t>Tiếng Việt</a:t>
            </a:r>
          </a:p>
        </p:txBody>
      </p:sp>
      <p:sp>
        <p:nvSpPr>
          <p:cNvPr id="3" name="TextBox 6">
            <a:extLst>
              <a:ext uri="{FF2B5EF4-FFF2-40B4-BE49-F238E27FC236}">
                <a16:creationId xmlns:a16="http://schemas.microsoft.com/office/drawing/2014/main" id="{DE6A3E6C-F3B4-E57D-924D-18F9D8A682B0}"/>
              </a:ext>
            </a:extLst>
          </p:cNvPr>
          <p:cNvSpPr txBox="1"/>
          <p:nvPr/>
        </p:nvSpPr>
        <p:spPr>
          <a:xfrm>
            <a:off x="2639648" y="1486945"/>
            <a:ext cx="7321238" cy="1061253"/>
          </a:xfrm>
          <a:prstGeom prst="rect">
            <a:avLst/>
          </a:prstGeom>
        </p:spPr>
        <p:txBody>
          <a:bodyPr wrap="square" lIns="0" tIns="0" rIns="0" bIns="0" rtlCol="0" anchor="t">
            <a:spAutoFit/>
          </a:bodyPr>
          <a:lstStyle/>
          <a:p>
            <a:pPr algn="ctr" defTabSz="609630">
              <a:lnSpc>
                <a:spcPts val="8933"/>
              </a:lnSpc>
            </a:pPr>
            <a:r>
              <a:rPr lang="en-US" sz="5334">
                <a:solidFill>
                  <a:schemeClr val="accent6">
                    <a:lumMod val="75000"/>
                  </a:schemeClr>
                </a:solidFill>
                <a:latin typeface="Nunito Black" pitchFamily="2" charset="0"/>
              </a:rPr>
              <a:t>BÀI 6: TẬP NẤU ĂN </a:t>
            </a:r>
          </a:p>
        </p:txBody>
      </p:sp>
    </p:spTree>
    <p:extLst>
      <p:ext uri="{BB962C8B-B14F-4D97-AF65-F5344CB8AC3E}">
        <p14:creationId xmlns:p14="http://schemas.microsoft.com/office/powerpoint/2010/main" val="1183631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6" name="Picture 2" descr="20220526030245_wm_shs-tieng-viet-3---tap-1">
            <a:extLst>
              <a:ext uri="{FF2B5EF4-FFF2-40B4-BE49-F238E27FC236}">
                <a16:creationId xmlns:a16="http://schemas.microsoft.com/office/drawing/2014/main" id="{11282774-D288-7534-8430-287099BE7B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33" b="29102"/>
          <a:stretch/>
        </p:blipFill>
        <p:spPr bwMode="auto">
          <a:xfrm>
            <a:off x="2461846" y="455770"/>
            <a:ext cx="9347113" cy="614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C68F5CC8-F9A1-E12E-2E71-630539081334}"/>
              </a:ext>
            </a:extLst>
          </p:cNvPr>
          <p:cNvSpPr/>
          <p:nvPr/>
        </p:nvSpPr>
        <p:spPr>
          <a:xfrm>
            <a:off x="4692650" y="455770"/>
            <a:ext cx="3251200" cy="1907602"/>
          </a:xfrm>
          <a:prstGeom prst="rect">
            <a:avLst/>
          </a:prstGeom>
          <a:solidFill>
            <a:srgbClr val="FEFBE4"/>
          </a:solidFill>
          <a:ln>
            <a:solidFill>
              <a:srgbClr val="FEF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213EB3-0DC6-84D1-84D0-27E28DCCB1F0}"/>
              </a:ext>
            </a:extLst>
          </p:cNvPr>
          <p:cNvSpPr/>
          <p:nvPr/>
        </p:nvSpPr>
        <p:spPr>
          <a:xfrm>
            <a:off x="3038622" y="455770"/>
            <a:ext cx="1674055" cy="1907602"/>
          </a:xfrm>
          <a:prstGeom prst="rect">
            <a:avLst/>
          </a:prstGeom>
          <a:solidFill>
            <a:srgbClr val="D5EAD7"/>
          </a:solidFill>
          <a:ln>
            <a:solidFill>
              <a:srgbClr val="D5E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3122534-6EBD-AFE8-1A6F-CBA2E5156F4D}"/>
              </a:ext>
            </a:extLst>
          </p:cNvPr>
          <p:cNvSpPr txBox="1"/>
          <p:nvPr/>
        </p:nvSpPr>
        <p:spPr>
          <a:xfrm>
            <a:off x="2602523" y="455770"/>
            <a:ext cx="6265252" cy="2677656"/>
          </a:xfrm>
          <a:prstGeom prst="rect">
            <a:avLst/>
          </a:prstGeom>
          <a:noFill/>
        </p:spPr>
        <p:txBody>
          <a:bodyPr wrap="square" rtlCol="0">
            <a:spAutoFit/>
          </a:bodyPr>
          <a:lstStyle/>
          <a:p>
            <a:pPr algn="ctr"/>
            <a:r>
              <a:rPr lang="en-US" sz="2800">
                <a:solidFill>
                  <a:srgbClr val="FF0000"/>
                </a:solidFill>
                <a:latin typeface="Nunito Black" pitchFamily="2" charset="0"/>
              </a:rPr>
              <a:t>TẬP NẤU ĂN</a:t>
            </a:r>
          </a:p>
          <a:p>
            <a:r>
              <a:rPr lang="en-US" sz="2800">
                <a:latin typeface="Nunito Black" pitchFamily="2" charset="0"/>
              </a:rPr>
              <a:t>	</a:t>
            </a:r>
            <a:r>
              <a:rPr lang="en-US" sz="2800">
                <a:solidFill>
                  <a:srgbClr val="002060"/>
                </a:solidFill>
                <a:latin typeface="Nunito Black" pitchFamily="2" charset="0"/>
              </a:rPr>
              <a:t>Hôm nay, mình vào bếp cùng mẹ và học được công thức làm món trứng đúc thịt. Món này dễ làm mà lại ngon. Mình chia sẻ với các bạn. Các bạn thử tham khảo nhé!</a:t>
            </a:r>
          </a:p>
        </p:txBody>
      </p:sp>
      <p:pic>
        <p:nvPicPr>
          <p:cNvPr id="12" name="Picture 11">
            <a:extLst>
              <a:ext uri="{FF2B5EF4-FFF2-40B4-BE49-F238E27FC236}">
                <a16:creationId xmlns:a16="http://schemas.microsoft.com/office/drawing/2014/main" id="{C1D072E9-55FA-00BC-5885-1C1A3D63256C}"/>
              </a:ext>
            </a:extLst>
          </p:cNvPr>
          <p:cNvPicPr>
            <a:picLocks noChangeAspect="1"/>
          </p:cNvPicPr>
          <p:nvPr/>
        </p:nvPicPr>
        <p:blipFill>
          <a:blip r:embed="rId4"/>
          <a:stretch>
            <a:fillRect/>
          </a:stretch>
        </p:blipFill>
        <p:spPr>
          <a:xfrm>
            <a:off x="81718" y="15240"/>
            <a:ext cx="957155" cy="762066"/>
          </a:xfrm>
          <a:prstGeom prst="rect">
            <a:avLst/>
          </a:prstGeom>
        </p:spPr>
      </p:pic>
    </p:spTree>
    <p:extLst>
      <p:ext uri="{BB962C8B-B14F-4D97-AF65-F5344CB8AC3E}">
        <p14:creationId xmlns:p14="http://schemas.microsoft.com/office/powerpoint/2010/main" val="3965506774"/>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4" name="Picture 2" descr="20220526030245_wm_shs-tieng-viet-3---tap-1">
            <a:extLst>
              <a:ext uri="{FF2B5EF4-FFF2-40B4-BE49-F238E27FC236}">
                <a16:creationId xmlns:a16="http://schemas.microsoft.com/office/drawing/2014/main" id="{1648645B-58E1-6C49-0A52-65D4DA0F1A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66" t="3555" r="10771" b="74445"/>
          <a:stretch/>
        </p:blipFill>
        <p:spPr bwMode="auto">
          <a:xfrm>
            <a:off x="2628899" y="15240"/>
            <a:ext cx="6934201" cy="22162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8201C01-014D-DBCC-782C-D458C739E08A}"/>
              </a:ext>
            </a:extLst>
          </p:cNvPr>
          <p:cNvPicPr>
            <a:picLocks noChangeAspect="1"/>
          </p:cNvPicPr>
          <p:nvPr/>
        </p:nvPicPr>
        <p:blipFill>
          <a:blip r:embed="rId4"/>
          <a:stretch>
            <a:fillRect/>
          </a:stretch>
        </p:blipFill>
        <p:spPr>
          <a:xfrm>
            <a:off x="4235559" y="2172652"/>
            <a:ext cx="2943225" cy="409575"/>
          </a:xfrm>
          <a:prstGeom prst="rect">
            <a:avLst/>
          </a:prstGeom>
        </p:spPr>
      </p:pic>
      <p:pic>
        <p:nvPicPr>
          <p:cNvPr id="9" name="Picture 8">
            <a:extLst>
              <a:ext uri="{FF2B5EF4-FFF2-40B4-BE49-F238E27FC236}">
                <a16:creationId xmlns:a16="http://schemas.microsoft.com/office/drawing/2014/main" id="{36AA1DF7-6B05-3418-1BD6-AFB4B12BCE66}"/>
              </a:ext>
            </a:extLst>
          </p:cNvPr>
          <p:cNvPicPr>
            <a:picLocks noChangeAspect="1"/>
          </p:cNvPicPr>
          <p:nvPr/>
        </p:nvPicPr>
        <p:blipFill>
          <a:blip r:embed="rId5"/>
          <a:stretch>
            <a:fillRect/>
          </a:stretch>
        </p:blipFill>
        <p:spPr>
          <a:xfrm>
            <a:off x="81718" y="15240"/>
            <a:ext cx="957155" cy="762066"/>
          </a:xfrm>
          <a:prstGeom prst="rect">
            <a:avLst/>
          </a:prstGeom>
        </p:spPr>
      </p:pic>
      <p:pic>
        <p:nvPicPr>
          <p:cNvPr id="8" name="Picture 7">
            <a:extLst>
              <a:ext uri="{FF2B5EF4-FFF2-40B4-BE49-F238E27FC236}">
                <a16:creationId xmlns:a16="http://schemas.microsoft.com/office/drawing/2014/main" id="{0F41061C-26BB-AFD8-C1E9-C10AC0FC1155}"/>
              </a:ext>
            </a:extLst>
          </p:cNvPr>
          <p:cNvPicPr>
            <a:picLocks noChangeAspect="1"/>
          </p:cNvPicPr>
          <p:nvPr/>
        </p:nvPicPr>
        <p:blipFill>
          <a:blip r:embed="rId6"/>
          <a:stretch>
            <a:fillRect/>
          </a:stretch>
        </p:blipFill>
        <p:spPr>
          <a:xfrm>
            <a:off x="-31641" y="2328114"/>
            <a:ext cx="4267200" cy="1335731"/>
          </a:xfrm>
          <a:prstGeom prst="rect">
            <a:avLst/>
          </a:prstGeom>
        </p:spPr>
      </p:pic>
      <p:pic>
        <p:nvPicPr>
          <p:cNvPr id="11" name="Picture 10">
            <a:extLst>
              <a:ext uri="{FF2B5EF4-FFF2-40B4-BE49-F238E27FC236}">
                <a16:creationId xmlns:a16="http://schemas.microsoft.com/office/drawing/2014/main" id="{26EF510B-AD99-59BE-0453-6211DE771D91}"/>
              </a:ext>
            </a:extLst>
          </p:cNvPr>
          <p:cNvPicPr>
            <a:picLocks noChangeAspect="1"/>
          </p:cNvPicPr>
          <p:nvPr/>
        </p:nvPicPr>
        <p:blipFill>
          <a:blip r:embed="rId7"/>
          <a:stretch>
            <a:fillRect/>
          </a:stretch>
        </p:blipFill>
        <p:spPr>
          <a:xfrm>
            <a:off x="6642998" y="2521979"/>
            <a:ext cx="4040325" cy="2104521"/>
          </a:xfrm>
          <a:prstGeom prst="rect">
            <a:avLst/>
          </a:prstGeom>
        </p:spPr>
      </p:pic>
      <p:pic>
        <p:nvPicPr>
          <p:cNvPr id="13" name="Picture 12">
            <a:extLst>
              <a:ext uri="{FF2B5EF4-FFF2-40B4-BE49-F238E27FC236}">
                <a16:creationId xmlns:a16="http://schemas.microsoft.com/office/drawing/2014/main" id="{930F06AF-2995-CE5A-F1B9-68A1421C77C3}"/>
              </a:ext>
            </a:extLst>
          </p:cNvPr>
          <p:cNvPicPr>
            <a:picLocks noChangeAspect="1"/>
          </p:cNvPicPr>
          <p:nvPr/>
        </p:nvPicPr>
        <p:blipFill>
          <a:blip r:embed="rId8"/>
          <a:stretch>
            <a:fillRect/>
          </a:stretch>
        </p:blipFill>
        <p:spPr>
          <a:xfrm>
            <a:off x="2021568" y="3595687"/>
            <a:ext cx="4219575" cy="1628775"/>
          </a:xfrm>
          <a:prstGeom prst="rect">
            <a:avLst/>
          </a:prstGeom>
        </p:spPr>
      </p:pic>
      <p:pic>
        <p:nvPicPr>
          <p:cNvPr id="15" name="Picture 14">
            <a:extLst>
              <a:ext uri="{FF2B5EF4-FFF2-40B4-BE49-F238E27FC236}">
                <a16:creationId xmlns:a16="http://schemas.microsoft.com/office/drawing/2014/main" id="{D8F50C31-797E-4CC0-2C5A-3B394A86C80C}"/>
              </a:ext>
            </a:extLst>
          </p:cNvPr>
          <p:cNvPicPr>
            <a:picLocks noChangeAspect="1"/>
          </p:cNvPicPr>
          <p:nvPr/>
        </p:nvPicPr>
        <p:blipFill>
          <a:blip r:embed="rId9"/>
          <a:stretch>
            <a:fillRect/>
          </a:stretch>
        </p:blipFill>
        <p:spPr>
          <a:xfrm>
            <a:off x="6241143" y="4410075"/>
            <a:ext cx="4600575" cy="2447925"/>
          </a:xfrm>
          <a:prstGeom prst="rect">
            <a:avLst/>
          </a:prstGeom>
          <a:ln>
            <a:noFill/>
          </a:ln>
          <a:effectLst>
            <a:softEdge rad="112500"/>
          </a:effectLst>
        </p:spPr>
      </p:pic>
      <p:pic>
        <p:nvPicPr>
          <p:cNvPr id="17" name="Picture 16">
            <a:extLst>
              <a:ext uri="{FF2B5EF4-FFF2-40B4-BE49-F238E27FC236}">
                <a16:creationId xmlns:a16="http://schemas.microsoft.com/office/drawing/2014/main" id="{190ADA82-88E7-1771-EEF9-3C3A26AB8A2F}"/>
              </a:ext>
            </a:extLst>
          </p:cNvPr>
          <p:cNvPicPr>
            <a:picLocks noChangeAspect="1"/>
          </p:cNvPicPr>
          <p:nvPr/>
        </p:nvPicPr>
        <p:blipFill>
          <a:blip r:embed="rId10"/>
          <a:stretch>
            <a:fillRect/>
          </a:stretch>
        </p:blipFill>
        <p:spPr>
          <a:xfrm>
            <a:off x="1300161" y="5205806"/>
            <a:ext cx="4257675" cy="1695450"/>
          </a:xfrm>
          <a:prstGeom prst="rect">
            <a:avLst/>
          </a:prstGeom>
        </p:spPr>
      </p:pic>
    </p:spTree>
    <p:extLst>
      <p:ext uri="{BB962C8B-B14F-4D97-AF65-F5344CB8AC3E}">
        <p14:creationId xmlns:p14="http://schemas.microsoft.com/office/powerpoint/2010/main" val="1795382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C198A9F-D5D8-73AC-F116-9BB4D8F8A5A0}"/>
              </a:ext>
            </a:extLst>
          </p:cNvPr>
          <p:cNvGrpSpPr/>
          <p:nvPr/>
        </p:nvGrpSpPr>
        <p:grpSpPr>
          <a:xfrm>
            <a:off x="2222695" y="354885"/>
            <a:ext cx="9347113" cy="6148230"/>
            <a:chOff x="2461846" y="455770"/>
            <a:chExt cx="9347113" cy="6148230"/>
          </a:xfrm>
        </p:grpSpPr>
        <p:pic>
          <p:nvPicPr>
            <p:cNvPr id="13" name="Picture 2" descr="20220526030245_wm_shs-tieng-viet-3---tap-1">
              <a:extLst>
                <a:ext uri="{FF2B5EF4-FFF2-40B4-BE49-F238E27FC236}">
                  <a16:creationId xmlns:a16="http://schemas.microsoft.com/office/drawing/2014/main" id="{EDADC611-8D9F-D6D1-4DE5-48EF7820D9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33" b="29102"/>
            <a:stretch/>
          </p:blipFill>
          <p:spPr bwMode="auto">
            <a:xfrm>
              <a:off x="2461846" y="455770"/>
              <a:ext cx="9347113" cy="614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Group 1">
              <a:extLst>
                <a:ext uri="{FF2B5EF4-FFF2-40B4-BE49-F238E27FC236}">
                  <a16:creationId xmlns:a16="http://schemas.microsoft.com/office/drawing/2014/main" id="{726A5D70-0202-F721-37E8-485F2495ED1D}"/>
                </a:ext>
              </a:extLst>
            </p:cNvPr>
            <p:cNvGrpSpPr/>
            <p:nvPr/>
          </p:nvGrpSpPr>
          <p:grpSpPr>
            <a:xfrm>
              <a:off x="4125351" y="455770"/>
              <a:ext cx="3783909" cy="1907602"/>
              <a:chOff x="4125351" y="455770"/>
              <a:chExt cx="3783909" cy="1907602"/>
            </a:xfrm>
          </p:grpSpPr>
          <p:sp>
            <p:nvSpPr>
              <p:cNvPr id="14" name="Rectangle 13">
                <a:extLst>
                  <a:ext uri="{FF2B5EF4-FFF2-40B4-BE49-F238E27FC236}">
                    <a16:creationId xmlns:a16="http://schemas.microsoft.com/office/drawing/2014/main" id="{2B318C8F-0B21-915A-72AF-2EC2FC558997}"/>
                  </a:ext>
                </a:extLst>
              </p:cNvPr>
              <p:cNvSpPr/>
              <p:nvPr/>
            </p:nvSpPr>
            <p:spPr>
              <a:xfrm>
                <a:off x="4658060" y="455770"/>
                <a:ext cx="3251200" cy="1907602"/>
              </a:xfrm>
              <a:prstGeom prst="rect">
                <a:avLst/>
              </a:prstGeom>
              <a:solidFill>
                <a:srgbClr val="FEFBE4"/>
              </a:solidFill>
              <a:ln>
                <a:solidFill>
                  <a:srgbClr val="FEF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EC75902-38B4-F217-3893-7E7EA3142F8E}"/>
                  </a:ext>
                </a:extLst>
              </p:cNvPr>
              <p:cNvSpPr/>
              <p:nvPr/>
            </p:nvSpPr>
            <p:spPr>
              <a:xfrm>
                <a:off x="4125351" y="455770"/>
                <a:ext cx="587326" cy="1907602"/>
              </a:xfrm>
              <a:prstGeom prst="rect">
                <a:avLst/>
              </a:prstGeom>
              <a:solidFill>
                <a:srgbClr val="D5EAD7"/>
              </a:solidFill>
              <a:ln>
                <a:solidFill>
                  <a:srgbClr val="D5E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5" name="TextBox 4">
            <a:extLst>
              <a:ext uri="{FF2B5EF4-FFF2-40B4-BE49-F238E27FC236}">
                <a16:creationId xmlns:a16="http://schemas.microsoft.com/office/drawing/2014/main" id="{BFB8A126-31B1-C7E5-FAE1-8866E0C5C3B3}"/>
              </a:ext>
            </a:extLst>
          </p:cNvPr>
          <p:cNvSpPr txBox="1"/>
          <p:nvPr/>
        </p:nvSpPr>
        <p:spPr>
          <a:xfrm>
            <a:off x="23023" y="2739693"/>
            <a:ext cx="2199672" cy="1055608"/>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Nunito Black" pitchFamily="2" charset="0"/>
                <a:cs typeface="Baloo 2 SemiBold" pitchFamily="2" charset="0"/>
              </a:rPr>
              <a:t>Luyện đọc từ khó</a:t>
            </a:r>
          </a:p>
        </p:txBody>
      </p:sp>
      <p:sp>
        <p:nvSpPr>
          <p:cNvPr id="6" name="TextBox 5">
            <a:extLst>
              <a:ext uri="{FF2B5EF4-FFF2-40B4-BE49-F238E27FC236}">
                <a16:creationId xmlns:a16="http://schemas.microsoft.com/office/drawing/2014/main" id="{874923DD-2CD3-2D7E-2162-E433FE8F2CFE}"/>
              </a:ext>
            </a:extLst>
          </p:cNvPr>
          <p:cNvSpPr txBox="1"/>
          <p:nvPr/>
        </p:nvSpPr>
        <p:spPr>
          <a:xfrm>
            <a:off x="2988171" y="1496211"/>
            <a:ext cx="2432580"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79646">
                    <a:lumMod val="50000"/>
                  </a:srgbClr>
                </a:solidFill>
                <a:effectLst/>
                <a:uLnTx/>
                <a:uFillTx/>
                <a:latin typeface="Nunito Black" pitchFamily="2" charset="0"/>
                <a:cs typeface="Baloo 2 SemiBold" pitchFamily="2" charset="0"/>
              </a:rPr>
              <a:t>Thịt</a:t>
            </a:r>
            <a:r>
              <a:rPr kumimoji="0" lang="en-US" sz="2800" b="0" i="0" u="none" strike="noStrike" kern="1200" cap="none" spc="0" normalizeH="0" noProof="0">
                <a:ln>
                  <a:noFill/>
                </a:ln>
                <a:solidFill>
                  <a:srgbClr val="F79646">
                    <a:lumMod val="50000"/>
                  </a:srgbClr>
                </a:solidFill>
                <a:effectLst/>
                <a:uLnTx/>
                <a:uFillTx/>
                <a:latin typeface="Nunito Black" pitchFamily="2" charset="0"/>
                <a:cs typeface="Baloo 2 SemiBold" pitchFamily="2" charset="0"/>
              </a:rPr>
              <a:t> nạc vai</a:t>
            </a:r>
            <a:endParaRPr kumimoji="0" lang="en-US" sz="2800" b="0" i="0" u="none" strike="noStrike" kern="1200" cap="none" spc="0" normalizeH="0" baseline="0" noProof="0">
              <a:ln>
                <a:noFill/>
              </a:ln>
              <a:solidFill>
                <a:srgbClr val="F79646">
                  <a:lumMod val="50000"/>
                </a:srgbClr>
              </a:solidFill>
              <a:effectLst/>
              <a:uLnTx/>
              <a:uFillTx/>
              <a:latin typeface="Nunito Black" pitchFamily="2" charset="0"/>
              <a:cs typeface="Baloo 2 SemiBold" pitchFamily="2" charset="0"/>
            </a:endParaRPr>
          </a:p>
        </p:txBody>
      </p:sp>
      <p:sp>
        <p:nvSpPr>
          <p:cNvPr id="7" name="TextBox 6">
            <a:extLst>
              <a:ext uri="{FF2B5EF4-FFF2-40B4-BE49-F238E27FC236}">
                <a16:creationId xmlns:a16="http://schemas.microsoft.com/office/drawing/2014/main" id="{31CD8366-6099-09EB-BC77-037F0CEFC165}"/>
              </a:ext>
            </a:extLst>
          </p:cNvPr>
          <p:cNvSpPr txBox="1"/>
          <p:nvPr/>
        </p:nvSpPr>
        <p:spPr>
          <a:xfrm>
            <a:off x="2829951" y="4901987"/>
            <a:ext cx="2590800"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79646">
                    <a:lumMod val="50000"/>
                  </a:srgbClr>
                </a:solidFill>
                <a:effectLst/>
                <a:uLnTx/>
                <a:uFillTx/>
                <a:latin typeface="Nunito Black" pitchFamily="2" charset="0"/>
                <a:cs typeface="Baloo 2 SemiBold" pitchFamily="2" charset="0"/>
              </a:rPr>
              <a:t>Xay nhuyễn</a:t>
            </a:r>
          </a:p>
        </p:txBody>
      </p:sp>
      <p:sp>
        <p:nvSpPr>
          <p:cNvPr id="10" name="TextBox 9">
            <a:extLst>
              <a:ext uri="{FF2B5EF4-FFF2-40B4-BE49-F238E27FC236}">
                <a16:creationId xmlns:a16="http://schemas.microsoft.com/office/drawing/2014/main" id="{6E035349-06E2-6263-388B-3A094A78C4B5}"/>
              </a:ext>
            </a:extLst>
          </p:cNvPr>
          <p:cNvSpPr txBox="1"/>
          <p:nvPr/>
        </p:nvSpPr>
        <p:spPr>
          <a:xfrm>
            <a:off x="3173922" y="3139559"/>
            <a:ext cx="1861670"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79646">
                    <a:lumMod val="50000"/>
                  </a:srgbClr>
                </a:solidFill>
                <a:effectLst/>
                <a:uLnTx/>
                <a:uFillTx/>
                <a:latin typeface="Nunito Black" pitchFamily="2" charset="0"/>
                <a:cs typeface="Baloo 2 SemiBold" pitchFamily="2" charset="0"/>
              </a:rPr>
              <a:t>Hỗn hợp</a:t>
            </a:r>
          </a:p>
        </p:txBody>
      </p:sp>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25B42AA-40B8-1686-A6E6-F366ABAD2E89}"/>
              </a:ext>
            </a:extLst>
          </p:cNvPr>
          <p:cNvGrpSpPr/>
          <p:nvPr/>
        </p:nvGrpSpPr>
        <p:grpSpPr>
          <a:xfrm>
            <a:off x="1913207" y="696814"/>
            <a:ext cx="10197076" cy="6148230"/>
            <a:chOff x="2968195" y="849161"/>
            <a:chExt cx="9347113" cy="6148230"/>
          </a:xfrm>
        </p:grpSpPr>
        <p:pic>
          <p:nvPicPr>
            <p:cNvPr id="7" name="Picture 2" descr="20220526030245_wm_shs-tieng-viet-3---tap-1">
              <a:extLst>
                <a:ext uri="{FF2B5EF4-FFF2-40B4-BE49-F238E27FC236}">
                  <a16:creationId xmlns:a16="http://schemas.microsoft.com/office/drawing/2014/main" id="{8C5009B7-DC27-6A51-9108-3220ACC3DB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33" b="29102"/>
            <a:stretch/>
          </p:blipFill>
          <p:spPr bwMode="auto">
            <a:xfrm>
              <a:off x="2968195" y="849161"/>
              <a:ext cx="9347113" cy="614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9" name="Group 8">
              <a:extLst>
                <a:ext uri="{FF2B5EF4-FFF2-40B4-BE49-F238E27FC236}">
                  <a16:creationId xmlns:a16="http://schemas.microsoft.com/office/drawing/2014/main" id="{10316AB1-EDFD-14AB-9869-CB77D5D32E85}"/>
                </a:ext>
              </a:extLst>
            </p:cNvPr>
            <p:cNvGrpSpPr/>
            <p:nvPr/>
          </p:nvGrpSpPr>
          <p:grpSpPr>
            <a:xfrm>
              <a:off x="3693551" y="849161"/>
              <a:ext cx="4722058" cy="1907602"/>
              <a:chOff x="3693551" y="849161"/>
              <a:chExt cx="4722058" cy="1907602"/>
            </a:xfrm>
          </p:grpSpPr>
          <p:sp>
            <p:nvSpPr>
              <p:cNvPr id="13" name="Rectangle 12">
                <a:extLst>
                  <a:ext uri="{FF2B5EF4-FFF2-40B4-BE49-F238E27FC236}">
                    <a16:creationId xmlns:a16="http://schemas.microsoft.com/office/drawing/2014/main" id="{FFAECE5E-BE21-1C92-B389-E08F727D92EA}"/>
                  </a:ext>
                </a:extLst>
              </p:cNvPr>
              <p:cNvSpPr/>
              <p:nvPr/>
            </p:nvSpPr>
            <p:spPr>
              <a:xfrm>
                <a:off x="5164409" y="849161"/>
                <a:ext cx="3251200" cy="1907602"/>
              </a:xfrm>
              <a:prstGeom prst="rect">
                <a:avLst/>
              </a:prstGeom>
              <a:solidFill>
                <a:srgbClr val="FEFBE4"/>
              </a:solidFill>
              <a:ln>
                <a:solidFill>
                  <a:srgbClr val="FEF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B099DA8-5DB6-F099-352E-9620D7175291}"/>
                  </a:ext>
                </a:extLst>
              </p:cNvPr>
              <p:cNvSpPr/>
              <p:nvPr/>
            </p:nvSpPr>
            <p:spPr>
              <a:xfrm>
                <a:off x="3693551" y="849161"/>
                <a:ext cx="1525475" cy="1907602"/>
              </a:xfrm>
              <a:prstGeom prst="rect">
                <a:avLst/>
              </a:prstGeom>
              <a:solidFill>
                <a:srgbClr val="D5EAD7"/>
              </a:solidFill>
              <a:ln>
                <a:solidFill>
                  <a:srgbClr val="D5E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10" name="TextBox 9">
            <a:extLst>
              <a:ext uri="{FF2B5EF4-FFF2-40B4-BE49-F238E27FC236}">
                <a16:creationId xmlns:a16="http://schemas.microsoft.com/office/drawing/2014/main" id="{2D9E22BA-1147-6B37-2480-A90B3680939E}"/>
              </a:ext>
            </a:extLst>
          </p:cNvPr>
          <p:cNvSpPr txBox="1"/>
          <p:nvPr/>
        </p:nvSpPr>
        <p:spPr>
          <a:xfrm>
            <a:off x="1800665" y="745284"/>
            <a:ext cx="10391335" cy="1384995"/>
          </a:xfrm>
          <a:prstGeom prst="rect">
            <a:avLst/>
          </a:prstGeom>
          <a:noFill/>
        </p:spPr>
        <p:txBody>
          <a:bodyPr wrap="square">
            <a:spAutoFit/>
          </a:bodyPr>
          <a:lstStyle/>
          <a:p>
            <a:pPr marL="0" marR="0" lvl="0" indent="0" algn="l" defTabSz="609539" rtl="0" eaLnBrk="1" fontAlgn="t"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Nunito Black" pitchFamily="2" charset="0"/>
                <a:cs typeface="#9Slide03 Arima Madurai Black" panose="00000A00000000000000" pitchFamily="2" charset="0"/>
              </a:rPr>
              <a:t>	Cho hỗn hợp</a:t>
            </a:r>
            <a:r>
              <a:rPr kumimoji="0" lang="en-US" sz="2800" b="0" i="0" u="none" strike="noStrike" kern="1200" cap="none" spc="0" normalizeH="0" baseline="0" noProof="0">
                <a:ln>
                  <a:noFill/>
                </a:ln>
                <a:solidFill>
                  <a:srgbClr val="FF0000"/>
                </a:solidFill>
                <a:effectLst/>
                <a:uLnTx/>
                <a:uFillTx/>
                <a:latin typeface="Nunito Black" pitchFamily="2" charset="0"/>
                <a:cs typeface="#9Slide03 Arima Madurai Black" panose="00000A00000000000000" pitchFamily="2" charset="0"/>
              </a:rPr>
              <a:t>/ </a:t>
            </a:r>
            <a:r>
              <a:rPr kumimoji="0" lang="en-US" sz="2800" b="0" i="0" u="none" strike="noStrike" kern="1200" cap="none" spc="0" normalizeH="0" baseline="0" noProof="0">
                <a:ln>
                  <a:noFill/>
                </a:ln>
                <a:solidFill>
                  <a:srgbClr val="002060"/>
                </a:solidFill>
                <a:effectLst/>
                <a:uLnTx/>
                <a:uFillTx/>
                <a:latin typeface="Nunito Black" pitchFamily="2" charset="0"/>
                <a:cs typeface="#9Slide03 Arima Madurai Black" panose="00000A00000000000000" pitchFamily="2" charset="0"/>
              </a:rPr>
              <a:t>trứng và thịt vào</a:t>
            </a:r>
            <a:r>
              <a:rPr kumimoji="0" lang="en-US" sz="2800" b="0" i="0" u="none" strike="noStrike" kern="1200" cap="none" spc="0" normalizeH="0" baseline="0" noProof="0">
                <a:ln>
                  <a:noFill/>
                </a:ln>
                <a:solidFill>
                  <a:srgbClr val="FF0000"/>
                </a:solidFill>
                <a:effectLst/>
                <a:uLnTx/>
                <a:uFillTx/>
                <a:latin typeface="Nunito Black" pitchFamily="2" charset="0"/>
                <a:cs typeface="#9Slide03 Arima Madurai Black" panose="00000A00000000000000" pitchFamily="2" charset="0"/>
              </a:rPr>
              <a:t>/</a:t>
            </a:r>
            <a:r>
              <a:rPr kumimoji="0" lang="en-US" sz="2800" b="0" i="0" u="none" strike="noStrike" kern="1200" cap="none" spc="0" normalizeH="0" baseline="0" noProof="0">
                <a:ln>
                  <a:noFill/>
                </a:ln>
                <a:solidFill>
                  <a:srgbClr val="002060"/>
                </a:solidFill>
                <a:effectLst/>
                <a:uLnTx/>
                <a:uFillTx/>
                <a:latin typeface="Nunito Black" pitchFamily="2" charset="0"/>
                <a:cs typeface="#9Slide03 Arima Madurai Black" panose="00000A00000000000000" pitchFamily="2" charset="0"/>
              </a:rPr>
              <a:t> dàn đều khắp chảo</a:t>
            </a:r>
            <a:r>
              <a:rPr kumimoji="0" lang="en-US" sz="2800" b="0" i="0" u="none" strike="noStrike" kern="1200" cap="none" spc="0" normalizeH="0" baseline="0" noProof="0">
                <a:ln>
                  <a:noFill/>
                </a:ln>
                <a:solidFill>
                  <a:srgbClr val="FF0000"/>
                </a:solidFill>
                <a:effectLst/>
                <a:uLnTx/>
                <a:uFillTx/>
                <a:latin typeface="Nunito Black" pitchFamily="2" charset="0"/>
                <a:cs typeface="#9Slide03 Arima Madurai Black" panose="00000A00000000000000" pitchFamily="2" charset="0"/>
              </a:rPr>
              <a:t>/</a:t>
            </a:r>
            <a:r>
              <a:rPr kumimoji="0" lang="en-US" sz="2800" b="0" i="0" u="none" strike="noStrike" kern="1200" cap="none" spc="0" normalizeH="0" baseline="0" noProof="0">
                <a:ln>
                  <a:noFill/>
                </a:ln>
                <a:solidFill>
                  <a:srgbClr val="002060"/>
                </a:solidFill>
                <a:effectLst/>
                <a:uLnTx/>
                <a:uFillTx/>
                <a:latin typeface="Nunito Black" pitchFamily="2" charset="0"/>
                <a:cs typeface="#9Slide03 Arima Madurai Black" panose="00000A00000000000000" pitchFamily="2" charset="0"/>
              </a:rPr>
              <a:t> rán vàng mặt dưới </a:t>
            </a:r>
            <a:r>
              <a:rPr kumimoji="0" lang="en-US" sz="2800" b="0" i="0" u="none" strike="noStrike" kern="1200" cap="none" spc="0" normalizeH="0" baseline="0" noProof="0">
                <a:ln>
                  <a:noFill/>
                </a:ln>
                <a:solidFill>
                  <a:srgbClr val="FF0000"/>
                </a:solidFill>
                <a:effectLst/>
                <a:uLnTx/>
                <a:uFillTx/>
                <a:latin typeface="Nunito Black" pitchFamily="2" charset="0"/>
                <a:cs typeface="#9Slide03 Arima Madurai Black" panose="00000A00000000000000" pitchFamily="2" charset="0"/>
              </a:rPr>
              <a:t>/</a:t>
            </a:r>
            <a:r>
              <a:rPr kumimoji="0" lang="en-US" sz="2800" b="0" i="0" u="none" strike="noStrike" kern="1200" cap="none" spc="0" normalizeH="0" baseline="0" noProof="0">
                <a:ln>
                  <a:noFill/>
                </a:ln>
                <a:solidFill>
                  <a:srgbClr val="002060"/>
                </a:solidFill>
                <a:effectLst/>
                <a:uLnTx/>
                <a:uFillTx/>
                <a:latin typeface="Nunito Black" pitchFamily="2" charset="0"/>
                <a:cs typeface="#9Slide03 Arima Madurai Black" panose="00000A00000000000000" pitchFamily="2" charset="0"/>
              </a:rPr>
              <a:t> từ  5 – 7 phút với lửa nhỏ.</a:t>
            </a:r>
            <a:r>
              <a:rPr kumimoji="0" lang="en-US" sz="2800" b="0" i="0" u="none" strike="noStrike" kern="1200" cap="none" spc="0" normalizeH="0" baseline="0" noProof="0">
                <a:ln>
                  <a:noFill/>
                </a:ln>
                <a:solidFill>
                  <a:srgbClr val="FF0000"/>
                </a:solidFill>
                <a:effectLst/>
                <a:uLnTx/>
                <a:uFillTx/>
                <a:latin typeface="Nunito Black" pitchFamily="2" charset="0"/>
                <a:cs typeface="#9Slide03 Arima Madurai Black" panose="00000A00000000000000" pitchFamily="2" charset="0"/>
              </a:rPr>
              <a:t>//</a:t>
            </a:r>
            <a:endParaRPr kumimoji="0" lang="vi-VN" sz="2800" b="0" i="0" u="none" strike="noStrike" kern="1200" cap="none" spc="0" normalizeH="0" baseline="0" noProof="0">
              <a:ln>
                <a:noFill/>
              </a:ln>
              <a:solidFill>
                <a:srgbClr val="FF0000"/>
              </a:solidFill>
              <a:effectLst/>
              <a:uLnTx/>
              <a:uFillTx/>
              <a:latin typeface="Nunito Black" pitchFamily="2" charset="0"/>
              <a:cs typeface="#9Slide03 Arima Madurai Black" panose="00000A00000000000000" pitchFamily="2" charset="0"/>
            </a:endParaRPr>
          </a:p>
        </p:txBody>
      </p:sp>
      <p:sp>
        <p:nvSpPr>
          <p:cNvPr id="12" name="TextBox 11">
            <a:extLst>
              <a:ext uri="{FF2B5EF4-FFF2-40B4-BE49-F238E27FC236}">
                <a16:creationId xmlns:a16="http://schemas.microsoft.com/office/drawing/2014/main" id="{7CCD22EC-874E-9810-7272-0254E6F7D431}"/>
              </a:ext>
            </a:extLst>
          </p:cNvPr>
          <p:cNvSpPr txBox="1"/>
          <p:nvPr/>
        </p:nvSpPr>
        <p:spPr>
          <a:xfrm>
            <a:off x="1173388" y="93697"/>
            <a:ext cx="2610821"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Luyện đọc câu</a:t>
            </a:r>
          </a:p>
        </p:txBody>
      </p:sp>
    </p:spTree>
    <p:extLst>
      <p:ext uri="{BB962C8B-B14F-4D97-AF65-F5344CB8AC3E}">
        <p14:creationId xmlns:p14="http://schemas.microsoft.com/office/powerpoint/2010/main" val="40677765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6" name="Picture 2" descr="20220526030245_wm_shs-tieng-viet-3---tap-1">
            <a:extLst>
              <a:ext uri="{FF2B5EF4-FFF2-40B4-BE49-F238E27FC236}">
                <a16:creationId xmlns:a16="http://schemas.microsoft.com/office/drawing/2014/main" id="{11282774-D288-7534-8430-287099BE7B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33" b="29102"/>
          <a:stretch/>
        </p:blipFill>
        <p:spPr bwMode="auto">
          <a:xfrm>
            <a:off x="2461846" y="455770"/>
            <a:ext cx="9347113" cy="614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C68F5CC8-F9A1-E12E-2E71-630539081334}"/>
              </a:ext>
            </a:extLst>
          </p:cNvPr>
          <p:cNvSpPr/>
          <p:nvPr/>
        </p:nvSpPr>
        <p:spPr>
          <a:xfrm>
            <a:off x="4692650" y="455770"/>
            <a:ext cx="3251200" cy="1907602"/>
          </a:xfrm>
          <a:prstGeom prst="rect">
            <a:avLst/>
          </a:prstGeom>
          <a:solidFill>
            <a:srgbClr val="FEFBE4"/>
          </a:solidFill>
          <a:ln>
            <a:solidFill>
              <a:srgbClr val="FEF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213EB3-0DC6-84D1-84D0-27E28DCCB1F0}"/>
              </a:ext>
            </a:extLst>
          </p:cNvPr>
          <p:cNvSpPr/>
          <p:nvPr/>
        </p:nvSpPr>
        <p:spPr>
          <a:xfrm>
            <a:off x="3038622" y="455770"/>
            <a:ext cx="1674055" cy="1907602"/>
          </a:xfrm>
          <a:prstGeom prst="rect">
            <a:avLst/>
          </a:prstGeom>
          <a:solidFill>
            <a:srgbClr val="D5EAD7"/>
          </a:solidFill>
          <a:ln>
            <a:solidFill>
              <a:srgbClr val="D5E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3122534-6EBD-AFE8-1A6F-CBA2E5156F4D}"/>
              </a:ext>
            </a:extLst>
          </p:cNvPr>
          <p:cNvSpPr txBox="1"/>
          <p:nvPr/>
        </p:nvSpPr>
        <p:spPr>
          <a:xfrm>
            <a:off x="3366867" y="455770"/>
            <a:ext cx="6138496" cy="3108543"/>
          </a:xfrm>
          <a:prstGeom prst="rect">
            <a:avLst/>
          </a:prstGeom>
          <a:noFill/>
        </p:spPr>
        <p:txBody>
          <a:bodyPr wrap="square" rtlCol="0">
            <a:spAutoFit/>
          </a:bodyPr>
          <a:lstStyle/>
          <a:p>
            <a:pPr algn="ctr"/>
            <a:r>
              <a:rPr lang="en-US" sz="2800">
                <a:solidFill>
                  <a:srgbClr val="FF0000"/>
                </a:solidFill>
                <a:latin typeface="Nunito Black" pitchFamily="2" charset="0"/>
              </a:rPr>
              <a:t>TẬP NẤU ĂN</a:t>
            </a:r>
          </a:p>
          <a:p>
            <a:r>
              <a:rPr lang="en-US" sz="2800">
                <a:latin typeface="Nunito Black" pitchFamily="2" charset="0"/>
              </a:rPr>
              <a:t>	</a:t>
            </a:r>
            <a:r>
              <a:rPr lang="en-US" sz="2800">
                <a:solidFill>
                  <a:srgbClr val="002060"/>
                </a:solidFill>
                <a:latin typeface="Nunito Black" pitchFamily="2" charset="0"/>
              </a:rPr>
              <a:t>Hôm nay, mình vào bếp cùng mẹ và học được công thức làm món trứng đúc thịt.Món này dễ làm mà lại ngon. Mình chia sẻ với các bạn. Các bạn thử tham khảo nhé!</a:t>
            </a:r>
          </a:p>
        </p:txBody>
      </p:sp>
      <p:pic>
        <p:nvPicPr>
          <p:cNvPr id="12" name="Picture 11">
            <a:extLst>
              <a:ext uri="{FF2B5EF4-FFF2-40B4-BE49-F238E27FC236}">
                <a16:creationId xmlns:a16="http://schemas.microsoft.com/office/drawing/2014/main" id="{C1D072E9-55FA-00BC-5885-1C1A3D63256C}"/>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331510B0-5366-AB49-17DA-BDC29F03CE79}"/>
              </a:ext>
            </a:extLst>
          </p:cNvPr>
          <p:cNvSpPr txBox="1"/>
          <p:nvPr/>
        </p:nvSpPr>
        <p:spPr>
          <a:xfrm>
            <a:off x="1038225" y="106832"/>
            <a:ext cx="2257425" cy="1055608"/>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Luyện đọc theo đoạn</a:t>
            </a:r>
          </a:p>
        </p:txBody>
      </p:sp>
      <p:pic>
        <p:nvPicPr>
          <p:cNvPr id="9" name="Picture 8">
            <a:extLst>
              <a:ext uri="{FF2B5EF4-FFF2-40B4-BE49-F238E27FC236}">
                <a16:creationId xmlns:a16="http://schemas.microsoft.com/office/drawing/2014/main" id="{114A7DFD-ED16-0801-BBCD-36163ECDE2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4019" y="409920"/>
            <a:ext cx="851094" cy="584333"/>
          </a:xfrm>
          <a:prstGeom prst="rect">
            <a:avLst/>
          </a:prstGeom>
        </p:spPr>
      </p:pic>
      <p:sp>
        <p:nvSpPr>
          <p:cNvPr id="10" name="TextBox 9">
            <a:extLst>
              <a:ext uri="{FF2B5EF4-FFF2-40B4-BE49-F238E27FC236}">
                <a16:creationId xmlns:a16="http://schemas.microsoft.com/office/drawing/2014/main" id="{7FFD9D05-61ED-407F-8A2F-6B83DA786E07}"/>
              </a:ext>
            </a:extLst>
          </p:cNvPr>
          <p:cNvSpPr txBox="1"/>
          <p:nvPr/>
        </p:nvSpPr>
        <p:spPr>
          <a:xfrm>
            <a:off x="4106841" y="455770"/>
            <a:ext cx="3289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spTree>
    <p:extLst>
      <p:ext uri="{BB962C8B-B14F-4D97-AF65-F5344CB8AC3E}">
        <p14:creationId xmlns:p14="http://schemas.microsoft.com/office/powerpoint/2010/main" val="2100897700"/>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4" name="Picture 2" descr="20220526030245_wm_shs-tieng-viet-3---tap-1">
            <a:extLst>
              <a:ext uri="{FF2B5EF4-FFF2-40B4-BE49-F238E27FC236}">
                <a16:creationId xmlns:a16="http://schemas.microsoft.com/office/drawing/2014/main" id="{1648645B-58E1-6C49-0A52-65D4DA0F1A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66" t="3555" r="10771" b="74445"/>
          <a:stretch/>
        </p:blipFill>
        <p:spPr bwMode="auto">
          <a:xfrm>
            <a:off x="3428999" y="0"/>
            <a:ext cx="6522721" cy="21759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8201C01-014D-DBCC-782C-D458C739E08A}"/>
              </a:ext>
            </a:extLst>
          </p:cNvPr>
          <p:cNvPicPr>
            <a:picLocks noChangeAspect="1"/>
          </p:cNvPicPr>
          <p:nvPr/>
        </p:nvPicPr>
        <p:blipFill>
          <a:blip r:embed="rId4"/>
          <a:stretch>
            <a:fillRect/>
          </a:stretch>
        </p:blipFill>
        <p:spPr>
          <a:xfrm>
            <a:off x="4235559" y="2172652"/>
            <a:ext cx="2943225" cy="409575"/>
          </a:xfrm>
          <a:prstGeom prst="rect">
            <a:avLst/>
          </a:prstGeom>
        </p:spPr>
      </p:pic>
      <p:pic>
        <p:nvPicPr>
          <p:cNvPr id="9" name="Picture 8">
            <a:extLst>
              <a:ext uri="{FF2B5EF4-FFF2-40B4-BE49-F238E27FC236}">
                <a16:creationId xmlns:a16="http://schemas.microsoft.com/office/drawing/2014/main" id="{36AA1DF7-6B05-3418-1BD6-AFB4B12BCE66}"/>
              </a:ext>
            </a:extLst>
          </p:cNvPr>
          <p:cNvPicPr>
            <a:picLocks noChangeAspect="1"/>
          </p:cNvPicPr>
          <p:nvPr/>
        </p:nvPicPr>
        <p:blipFill>
          <a:blip r:embed="rId5"/>
          <a:stretch>
            <a:fillRect/>
          </a:stretch>
        </p:blipFill>
        <p:spPr>
          <a:xfrm>
            <a:off x="81718" y="15240"/>
            <a:ext cx="957155" cy="762066"/>
          </a:xfrm>
          <a:prstGeom prst="rect">
            <a:avLst/>
          </a:prstGeom>
        </p:spPr>
      </p:pic>
      <p:pic>
        <p:nvPicPr>
          <p:cNvPr id="8" name="Picture 7">
            <a:extLst>
              <a:ext uri="{FF2B5EF4-FFF2-40B4-BE49-F238E27FC236}">
                <a16:creationId xmlns:a16="http://schemas.microsoft.com/office/drawing/2014/main" id="{0F41061C-26BB-AFD8-C1E9-C10AC0FC1155}"/>
              </a:ext>
            </a:extLst>
          </p:cNvPr>
          <p:cNvPicPr>
            <a:picLocks noChangeAspect="1"/>
          </p:cNvPicPr>
          <p:nvPr/>
        </p:nvPicPr>
        <p:blipFill>
          <a:blip r:embed="rId6"/>
          <a:stretch>
            <a:fillRect/>
          </a:stretch>
        </p:blipFill>
        <p:spPr>
          <a:xfrm>
            <a:off x="-31641" y="1968396"/>
            <a:ext cx="4267200" cy="1695450"/>
          </a:xfrm>
          <a:prstGeom prst="rect">
            <a:avLst/>
          </a:prstGeom>
        </p:spPr>
      </p:pic>
      <p:pic>
        <p:nvPicPr>
          <p:cNvPr id="11" name="Picture 10">
            <a:extLst>
              <a:ext uri="{FF2B5EF4-FFF2-40B4-BE49-F238E27FC236}">
                <a16:creationId xmlns:a16="http://schemas.microsoft.com/office/drawing/2014/main" id="{26EF510B-AD99-59BE-0453-6211DE771D91}"/>
              </a:ext>
            </a:extLst>
          </p:cNvPr>
          <p:cNvPicPr>
            <a:picLocks noChangeAspect="1"/>
          </p:cNvPicPr>
          <p:nvPr/>
        </p:nvPicPr>
        <p:blipFill>
          <a:blip r:embed="rId7"/>
          <a:stretch>
            <a:fillRect/>
          </a:stretch>
        </p:blipFill>
        <p:spPr>
          <a:xfrm>
            <a:off x="6656250" y="2424620"/>
            <a:ext cx="4040325" cy="2104521"/>
          </a:xfrm>
          <a:prstGeom prst="rect">
            <a:avLst/>
          </a:prstGeom>
        </p:spPr>
      </p:pic>
      <p:pic>
        <p:nvPicPr>
          <p:cNvPr id="13" name="Picture 12">
            <a:extLst>
              <a:ext uri="{FF2B5EF4-FFF2-40B4-BE49-F238E27FC236}">
                <a16:creationId xmlns:a16="http://schemas.microsoft.com/office/drawing/2014/main" id="{930F06AF-2995-CE5A-F1B9-68A1421C77C3}"/>
              </a:ext>
            </a:extLst>
          </p:cNvPr>
          <p:cNvPicPr>
            <a:picLocks noChangeAspect="1"/>
          </p:cNvPicPr>
          <p:nvPr/>
        </p:nvPicPr>
        <p:blipFill>
          <a:blip r:embed="rId8"/>
          <a:stretch>
            <a:fillRect/>
          </a:stretch>
        </p:blipFill>
        <p:spPr>
          <a:xfrm>
            <a:off x="2021568" y="3595687"/>
            <a:ext cx="4219575" cy="1628775"/>
          </a:xfrm>
          <a:prstGeom prst="rect">
            <a:avLst/>
          </a:prstGeom>
        </p:spPr>
      </p:pic>
      <p:pic>
        <p:nvPicPr>
          <p:cNvPr id="15" name="Picture 14">
            <a:extLst>
              <a:ext uri="{FF2B5EF4-FFF2-40B4-BE49-F238E27FC236}">
                <a16:creationId xmlns:a16="http://schemas.microsoft.com/office/drawing/2014/main" id="{D8F50C31-797E-4CC0-2C5A-3B394A86C80C}"/>
              </a:ext>
            </a:extLst>
          </p:cNvPr>
          <p:cNvPicPr>
            <a:picLocks noChangeAspect="1"/>
          </p:cNvPicPr>
          <p:nvPr/>
        </p:nvPicPr>
        <p:blipFill>
          <a:blip r:embed="rId9"/>
          <a:stretch>
            <a:fillRect/>
          </a:stretch>
        </p:blipFill>
        <p:spPr>
          <a:xfrm>
            <a:off x="6241143" y="4410075"/>
            <a:ext cx="4600575" cy="2447925"/>
          </a:xfrm>
          <a:prstGeom prst="rect">
            <a:avLst/>
          </a:prstGeom>
          <a:ln>
            <a:noFill/>
          </a:ln>
          <a:effectLst>
            <a:softEdge rad="112500"/>
          </a:effectLst>
        </p:spPr>
      </p:pic>
      <p:pic>
        <p:nvPicPr>
          <p:cNvPr id="17" name="Picture 16">
            <a:extLst>
              <a:ext uri="{FF2B5EF4-FFF2-40B4-BE49-F238E27FC236}">
                <a16:creationId xmlns:a16="http://schemas.microsoft.com/office/drawing/2014/main" id="{190ADA82-88E7-1771-EEF9-3C3A26AB8A2F}"/>
              </a:ext>
            </a:extLst>
          </p:cNvPr>
          <p:cNvPicPr>
            <a:picLocks noChangeAspect="1"/>
          </p:cNvPicPr>
          <p:nvPr/>
        </p:nvPicPr>
        <p:blipFill>
          <a:blip r:embed="rId10"/>
          <a:stretch>
            <a:fillRect/>
          </a:stretch>
        </p:blipFill>
        <p:spPr>
          <a:xfrm>
            <a:off x="1300161" y="5205806"/>
            <a:ext cx="4257675" cy="1695450"/>
          </a:xfrm>
          <a:prstGeom prst="rect">
            <a:avLst/>
          </a:prstGeom>
        </p:spPr>
      </p:pic>
      <p:pic>
        <p:nvPicPr>
          <p:cNvPr id="10" name="Picture 9">
            <a:extLst>
              <a:ext uri="{FF2B5EF4-FFF2-40B4-BE49-F238E27FC236}">
                <a16:creationId xmlns:a16="http://schemas.microsoft.com/office/drawing/2014/main" id="{D1AD768A-E3B7-A464-0CF1-598BE6C9CA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84465" y="382031"/>
            <a:ext cx="851094" cy="584333"/>
          </a:xfrm>
          <a:prstGeom prst="rect">
            <a:avLst/>
          </a:prstGeom>
        </p:spPr>
      </p:pic>
      <p:sp>
        <p:nvSpPr>
          <p:cNvPr id="12" name="TextBox 11">
            <a:extLst>
              <a:ext uri="{FF2B5EF4-FFF2-40B4-BE49-F238E27FC236}">
                <a16:creationId xmlns:a16="http://schemas.microsoft.com/office/drawing/2014/main" id="{C44204E6-5118-A640-2F65-C384EED35195}"/>
              </a:ext>
            </a:extLst>
          </p:cNvPr>
          <p:cNvSpPr txBox="1"/>
          <p:nvPr/>
        </p:nvSpPr>
        <p:spPr>
          <a:xfrm>
            <a:off x="3663907" y="412587"/>
            <a:ext cx="37702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pic>
        <p:nvPicPr>
          <p:cNvPr id="14" name="Picture 13">
            <a:extLst>
              <a:ext uri="{FF2B5EF4-FFF2-40B4-BE49-F238E27FC236}">
                <a16:creationId xmlns:a16="http://schemas.microsoft.com/office/drawing/2014/main" id="{121FFC44-C557-F851-253B-72350A1B26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031" y="1898202"/>
            <a:ext cx="851094" cy="584333"/>
          </a:xfrm>
          <a:prstGeom prst="rect">
            <a:avLst/>
          </a:prstGeom>
        </p:spPr>
      </p:pic>
      <p:sp>
        <p:nvSpPr>
          <p:cNvPr id="16" name="TextBox 15">
            <a:extLst>
              <a:ext uri="{FF2B5EF4-FFF2-40B4-BE49-F238E27FC236}">
                <a16:creationId xmlns:a16="http://schemas.microsoft.com/office/drawing/2014/main" id="{79599B3D-0E69-F8DA-0E0E-F1E556AA8992}"/>
              </a:ext>
            </a:extLst>
          </p:cNvPr>
          <p:cNvSpPr txBox="1"/>
          <p:nvPr/>
        </p:nvSpPr>
        <p:spPr>
          <a:xfrm>
            <a:off x="60412" y="1911042"/>
            <a:ext cx="37382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pic>
        <p:nvPicPr>
          <p:cNvPr id="18" name="Picture 17">
            <a:extLst>
              <a:ext uri="{FF2B5EF4-FFF2-40B4-BE49-F238E27FC236}">
                <a16:creationId xmlns:a16="http://schemas.microsoft.com/office/drawing/2014/main" id="{12E576EA-4547-D2AE-1280-57BE344336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55664" y="2361838"/>
            <a:ext cx="851094" cy="584333"/>
          </a:xfrm>
          <a:prstGeom prst="rect">
            <a:avLst/>
          </a:prstGeom>
        </p:spPr>
      </p:pic>
      <p:sp>
        <p:nvSpPr>
          <p:cNvPr id="19" name="TextBox 18">
            <a:extLst>
              <a:ext uri="{FF2B5EF4-FFF2-40B4-BE49-F238E27FC236}">
                <a16:creationId xmlns:a16="http://schemas.microsoft.com/office/drawing/2014/main" id="{7778C499-9182-A7FF-9049-08D2A758E2F2}"/>
              </a:ext>
            </a:extLst>
          </p:cNvPr>
          <p:cNvSpPr txBox="1"/>
          <p:nvPr/>
        </p:nvSpPr>
        <p:spPr>
          <a:xfrm>
            <a:off x="6511107" y="2374678"/>
            <a:ext cx="3818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a:solidFill>
                  <a:prstClr val="black">
                    <a:lumMod val="95000"/>
                    <a:lumOff val="5000"/>
                  </a:prstClr>
                </a:solidFill>
                <a:latin typeface="#9Slide03 AmpleSoft Bold" panose="02000000000000000000" pitchFamily="2" charset="0"/>
                <a:cs typeface="Baloo 2 Medium" pitchFamily="2" charset="0"/>
              </a:rPr>
              <a:t>4</a:t>
            </a:r>
            <a:endPar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pic>
        <p:nvPicPr>
          <p:cNvPr id="20" name="Picture 19">
            <a:extLst>
              <a:ext uri="{FF2B5EF4-FFF2-40B4-BE49-F238E27FC236}">
                <a16:creationId xmlns:a16="http://schemas.microsoft.com/office/drawing/2014/main" id="{0D5F3B07-A6CC-CD37-8B3D-73B22FEEA0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76425" y="3569170"/>
            <a:ext cx="851094" cy="584333"/>
          </a:xfrm>
          <a:prstGeom prst="rect">
            <a:avLst/>
          </a:prstGeom>
        </p:spPr>
      </p:pic>
      <p:sp>
        <p:nvSpPr>
          <p:cNvPr id="21" name="TextBox 20">
            <a:extLst>
              <a:ext uri="{FF2B5EF4-FFF2-40B4-BE49-F238E27FC236}">
                <a16:creationId xmlns:a16="http://schemas.microsoft.com/office/drawing/2014/main" id="{7D05E566-1DA7-E9E1-2184-6E1BAA4E6C68}"/>
              </a:ext>
            </a:extLst>
          </p:cNvPr>
          <p:cNvSpPr txBox="1"/>
          <p:nvPr/>
        </p:nvSpPr>
        <p:spPr>
          <a:xfrm>
            <a:off x="2131868" y="3582010"/>
            <a:ext cx="39305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a:solidFill>
                  <a:prstClr val="black">
                    <a:lumMod val="95000"/>
                    <a:lumOff val="5000"/>
                  </a:prstClr>
                </a:solidFill>
                <a:latin typeface="#9Slide03 AmpleSoft Bold" panose="02000000000000000000" pitchFamily="2" charset="0"/>
                <a:cs typeface="Baloo 2 Medium" pitchFamily="2" charset="0"/>
              </a:rPr>
              <a:t>5</a:t>
            </a:r>
            <a:endPar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pic>
        <p:nvPicPr>
          <p:cNvPr id="22" name="Picture 21">
            <a:extLst>
              <a:ext uri="{FF2B5EF4-FFF2-40B4-BE49-F238E27FC236}">
                <a16:creationId xmlns:a16="http://schemas.microsoft.com/office/drawing/2014/main" id="{692AB5C2-3938-9235-10F3-85B172FEEFE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11456" y="4405624"/>
            <a:ext cx="851094" cy="584333"/>
          </a:xfrm>
          <a:prstGeom prst="rect">
            <a:avLst/>
          </a:prstGeom>
        </p:spPr>
      </p:pic>
      <p:sp>
        <p:nvSpPr>
          <p:cNvPr id="23" name="TextBox 22">
            <a:extLst>
              <a:ext uri="{FF2B5EF4-FFF2-40B4-BE49-F238E27FC236}">
                <a16:creationId xmlns:a16="http://schemas.microsoft.com/office/drawing/2014/main" id="{8A48102F-B7C0-67C5-B0B9-B06EBA66AE3B}"/>
              </a:ext>
            </a:extLst>
          </p:cNvPr>
          <p:cNvSpPr txBox="1"/>
          <p:nvPr/>
        </p:nvSpPr>
        <p:spPr>
          <a:xfrm>
            <a:off x="6366899" y="4418464"/>
            <a:ext cx="38985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6</a:t>
            </a:r>
          </a:p>
        </p:txBody>
      </p:sp>
      <p:pic>
        <p:nvPicPr>
          <p:cNvPr id="24" name="Picture 23">
            <a:extLst>
              <a:ext uri="{FF2B5EF4-FFF2-40B4-BE49-F238E27FC236}">
                <a16:creationId xmlns:a16="http://schemas.microsoft.com/office/drawing/2014/main" id="{DCB790FE-73E3-6F17-8ACD-57681E587E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64108" y="5159403"/>
            <a:ext cx="851094" cy="584333"/>
          </a:xfrm>
          <a:prstGeom prst="rect">
            <a:avLst/>
          </a:prstGeom>
        </p:spPr>
      </p:pic>
      <p:sp>
        <p:nvSpPr>
          <p:cNvPr id="25" name="TextBox 24">
            <a:extLst>
              <a:ext uri="{FF2B5EF4-FFF2-40B4-BE49-F238E27FC236}">
                <a16:creationId xmlns:a16="http://schemas.microsoft.com/office/drawing/2014/main" id="{A341C525-3989-00BB-03BE-DB4A9B43C7BC}"/>
              </a:ext>
            </a:extLst>
          </p:cNvPr>
          <p:cNvSpPr txBox="1"/>
          <p:nvPr/>
        </p:nvSpPr>
        <p:spPr>
          <a:xfrm>
            <a:off x="1419551" y="5172243"/>
            <a:ext cx="36740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a:solidFill>
                  <a:prstClr val="black">
                    <a:lumMod val="95000"/>
                    <a:lumOff val="5000"/>
                  </a:prstClr>
                </a:solidFill>
                <a:latin typeface="#9Slide03 AmpleSoft Bold" panose="02000000000000000000" pitchFamily="2" charset="0"/>
                <a:cs typeface="Baloo 2 Medium" pitchFamily="2" charset="0"/>
              </a:rPr>
              <a:t>7</a:t>
            </a:r>
            <a:endPar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sp>
        <p:nvSpPr>
          <p:cNvPr id="26" name="TextBox 25">
            <a:extLst>
              <a:ext uri="{FF2B5EF4-FFF2-40B4-BE49-F238E27FC236}">
                <a16:creationId xmlns:a16="http://schemas.microsoft.com/office/drawing/2014/main" id="{BAB2CD00-91B6-0DD6-E111-1230F2053228}"/>
              </a:ext>
            </a:extLst>
          </p:cNvPr>
          <p:cNvSpPr txBox="1"/>
          <p:nvPr/>
        </p:nvSpPr>
        <p:spPr>
          <a:xfrm>
            <a:off x="913415" y="58656"/>
            <a:ext cx="2001236" cy="1055608"/>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Luyện đọc theo đoạn</a:t>
            </a:r>
          </a:p>
        </p:txBody>
      </p:sp>
    </p:spTree>
    <p:extLst>
      <p:ext uri="{BB962C8B-B14F-4D97-AF65-F5344CB8AC3E}">
        <p14:creationId xmlns:p14="http://schemas.microsoft.com/office/powerpoint/2010/main" val="379802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par>
                                <p:cTn id="40" presetID="16" presetClass="entr" presetSubtype="21"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par>
                                <p:cTn id="48" presetID="16" presetClass="entr" presetSubtype="21"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9" grpId="0"/>
      <p:bldP spid="21" grpId="0"/>
      <p:bldP spid="23" grpId="0"/>
      <p:bldP spid="25" grpId="0"/>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6" name="Picture 2" descr="20220526030245_wm_shs-tieng-viet-3---tap-1">
            <a:extLst>
              <a:ext uri="{FF2B5EF4-FFF2-40B4-BE49-F238E27FC236}">
                <a16:creationId xmlns:a16="http://schemas.microsoft.com/office/drawing/2014/main" id="{11282774-D288-7534-8430-287099BE7B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33" b="29102"/>
          <a:stretch/>
        </p:blipFill>
        <p:spPr bwMode="auto">
          <a:xfrm>
            <a:off x="2461846" y="455770"/>
            <a:ext cx="9347113" cy="614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C68F5CC8-F9A1-E12E-2E71-630539081334}"/>
              </a:ext>
            </a:extLst>
          </p:cNvPr>
          <p:cNvSpPr/>
          <p:nvPr/>
        </p:nvSpPr>
        <p:spPr>
          <a:xfrm>
            <a:off x="4692650" y="455770"/>
            <a:ext cx="3251200" cy="1907602"/>
          </a:xfrm>
          <a:prstGeom prst="rect">
            <a:avLst/>
          </a:prstGeom>
          <a:solidFill>
            <a:srgbClr val="FEFBE4"/>
          </a:solidFill>
          <a:ln>
            <a:solidFill>
              <a:srgbClr val="FEF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213EB3-0DC6-84D1-84D0-27E28DCCB1F0}"/>
              </a:ext>
            </a:extLst>
          </p:cNvPr>
          <p:cNvSpPr/>
          <p:nvPr/>
        </p:nvSpPr>
        <p:spPr>
          <a:xfrm>
            <a:off x="3038622" y="455770"/>
            <a:ext cx="1674055" cy="1907602"/>
          </a:xfrm>
          <a:prstGeom prst="rect">
            <a:avLst/>
          </a:prstGeom>
          <a:solidFill>
            <a:srgbClr val="D5EAD7"/>
          </a:solidFill>
          <a:ln>
            <a:solidFill>
              <a:srgbClr val="D5E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3122534-6EBD-AFE8-1A6F-CBA2E5156F4D}"/>
              </a:ext>
            </a:extLst>
          </p:cNvPr>
          <p:cNvSpPr txBox="1"/>
          <p:nvPr/>
        </p:nvSpPr>
        <p:spPr>
          <a:xfrm>
            <a:off x="3366867" y="455770"/>
            <a:ext cx="6138496" cy="3108543"/>
          </a:xfrm>
          <a:prstGeom prst="rect">
            <a:avLst/>
          </a:prstGeom>
          <a:noFill/>
        </p:spPr>
        <p:txBody>
          <a:bodyPr wrap="square" rtlCol="0">
            <a:spAutoFit/>
          </a:bodyPr>
          <a:lstStyle/>
          <a:p>
            <a:pPr algn="ctr"/>
            <a:r>
              <a:rPr lang="en-US" sz="2800">
                <a:solidFill>
                  <a:srgbClr val="FF0000"/>
                </a:solidFill>
                <a:latin typeface="Nunito Black" pitchFamily="2" charset="0"/>
              </a:rPr>
              <a:t>TẬP NẤU ĂN</a:t>
            </a:r>
          </a:p>
          <a:p>
            <a:r>
              <a:rPr lang="en-US" sz="2800">
                <a:latin typeface="Nunito Black" pitchFamily="2" charset="0"/>
              </a:rPr>
              <a:t>	</a:t>
            </a:r>
            <a:r>
              <a:rPr lang="en-US" sz="2800">
                <a:solidFill>
                  <a:srgbClr val="002060"/>
                </a:solidFill>
                <a:latin typeface="Nunito Black" pitchFamily="2" charset="0"/>
              </a:rPr>
              <a:t>Hôm nay, mình vào bếp cùng mẹ và học được công thức làm món trứng đúc thịt. Món này dễ làm mà lại ngon. Mình chia sẻ với các bạn. Các bạn thử tham khảo nhé!</a:t>
            </a:r>
          </a:p>
        </p:txBody>
      </p:sp>
      <p:pic>
        <p:nvPicPr>
          <p:cNvPr id="12" name="Picture 11">
            <a:extLst>
              <a:ext uri="{FF2B5EF4-FFF2-40B4-BE49-F238E27FC236}">
                <a16:creationId xmlns:a16="http://schemas.microsoft.com/office/drawing/2014/main" id="{C1D072E9-55FA-00BC-5885-1C1A3D63256C}"/>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331510B0-5366-AB49-17DA-BDC29F03CE79}"/>
              </a:ext>
            </a:extLst>
          </p:cNvPr>
          <p:cNvSpPr txBox="1"/>
          <p:nvPr/>
        </p:nvSpPr>
        <p:spPr>
          <a:xfrm>
            <a:off x="1038225" y="106832"/>
            <a:ext cx="1933575" cy="1055608"/>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Luyện đọc theo đoạn</a:t>
            </a:r>
          </a:p>
        </p:txBody>
      </p:sp>
      <p:pic>
        <p:nvPicPr>
          <p:cNvPr id="9" name="Picture 8">
            <a:extLst>
              <a:ext uri="{FF2B5EF4-FFF2-40B4-BE49-F238E27FC236}">
                <a16:creationId xmlns:a16="http://schemas.microsoft.com/office/drawing/2014/main" id="{114A7DFD-ED16-0801-BBCD-36163ECDE2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4019" y="409920"/>
            <a:ext cx="851094" cy="584333"/>
          </a:xfrm>
          <a:prstGeom prst="rect">
            <a:avLst/>
          </a:prstGeom>
        </p:spPr>
      </p:pic>
      <p:sp>
        <p:nvSpPr>
          <p:cNvPr id="10" name="TextBox 9">
            <a:extLst>
              <a:ext uri="{FF2B5EF4-FFF2-40B4-BE49-F238E27FC236}">
                <a16:creationId xmlns:a16="http://schemas.microsoft.com/office/drawing/2014/main" id="{7FFD9D05-61ED-407F-8A2F-6B83DA786E07}"/>
              </a:ext>
            </a:extLst>
          </p:cNvPr>
          <p:cNvSpPr txBox="1"/>
          <p:nvPr/>
        </p:nvSpPr>
        <p:spPr>
          <a:xfrm>
            <a:off x="4106841" y="455770"/>
            <a:ext cx="3289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sp>
        <p:nvSpPr>
          <p:cNvPr id="13" name="Cloud 12">
            <a:extLst>
              <a:ext uri="{FF2B5EF4-FFF2-40B4-BE49-F238E27FC236}">
                <a16:creationId xmlns:a16="http://schemas.microsoft.com/office/drawing/2014/main" id="{7A59D304-874C-7E12-5122-C7A31D3CAA70}"/>
              </a:ext>
            </a:extLst>
          </p:cNvPr>
          <p:cNvSpPr/>
          <p:nvPr/>
        </p:nvSpPr>
        <p:spPr>
          <a:xfrm>
            <a:off x="8276759" y="4192822"/>
            <a:ext cx="3532200" cy="1782668"/>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Nunito Black" pitchFamily="2" charset="0"/>
              </a:rPr>
              <a:t>Luyện đọc </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Nunito Black" pitchFamily="2" charset="0"/>
              </a:rPr>
              <a:t>theo nhóm</a:t>
            </a:r>
          </a:p>
        </p:txBody>
      </p:sp>
    </p:spTree>
    <p:extLst>
      <p:ext uri="{BB962C8B-B14F-4D97-AF65-F5344CB8AC3E}">
        <p14:creationId xmlns:p14="http://schemas.microsoft.com/office/powerpoint/2010/main" val="3224907596"/>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4" name="Picture 2" descr="20220526030245_wm_shs-tieng-viet-3---tap-1">
            <a:extLst>
              <a:ext uri="{FF2B5EF4-FFF2-40B4-BE49-F238E27FC236}">
                <a16:creationId xmlns:a16="http://schemas.microsoft.com/office/drawing/2014/main" id="{1648645B-58E1-6C49-0A52-65D4DA0F1A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66" t="3555" r="10771" b="74445"/>
          <a:stretch/>
        </p:blipFill>
        <p:spPr bwMode="auto">
          <a:xfrm>
            <a:off x="3419850" y="-14071"/>
            <a:ext cx="6522721" cy="23879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8201C01-014D-DBCC-782C-D458C739E08A}"/>
              </a:ext>
            </a:extLst>
          </p:cNvPr>
          <p:cNvPicPr>
            <a:picLocks noChangeAspect="1"/>
          </p:cNvPicPr>
          <p:nvPr/>
        </p:nvPicPr>
        <p:blipFill>
          <a:blip r:embed="rId4"/>
          <a:stretch>
            <a:fillRect/>
          </a:stretch>
        </p:blipFill>
        <p:spPr>
          <a:xfrm>
            <a:off x="4235559" y="2172652"/>
            <a:ext cx="2943225" cy="409575"/>
          </a:xfrm>
          <a:prstGeom prst="rect">
            <a:avLst/>
          </a:prstGeom>
        </p:spPr>
      </p:pic>
      <p:pic>
        <p:nvPicPr>
          <p:cNvPr id="9" name="Picture 8">
            <a:extLst>
              <a:ext uri="{FF2B5EF4-FFF2-40B4-BE49-F238E27FC236}">
                <a16:creationId xmlns:a16="http://schemas.microsoft.com/office/drawing/2014/main" id="{36AA1DF7-6B05-3418-1BD6-AFB4B12BCE66}"/>
              </a:ext>
            </a:extLst>
          </p:cNvPr>
          <p:cNvPicPr>
            <a:picLocks noChangeAspect="1"/>
          </p:cNvPicPr>
          <p:nvPr/>
        </p:nvPicPr>
        <p:blipFill>
          <a:blip r:embed="rId5"/>
          <a:stretch>
            <a:fillRect/>
          </a:stretch>
        </p:blipFill>
        <p:spPr>
          <a:xfrm>
            <a:off x="81718" y="15240"/>
            <a:ext cx="957155" cy="762066"/>
          </a:xfrm>
          <a:prstGeom prst="rect">
            <a:avLst/>
          </a:prstGeom>
        </p:spPr>
      </p:pic>
      <p:pic>
        <p:nvPicPr>
          <p:cNvPr id="8" name="Picture 7">
            <a:extLst>
              <a:ext uri="{FF2B5EF4-FFF2-40B4-BE49-F238E27FC236}">
                <a16:creationId xmlns:a16="http://schemas.microsoft.com/office/drawing/2014/main" id="{0F41061C-26BB-AFD8-C1E9-C10AC0FC1155}"/>
              </a:ext>
            </a:extLst>
          </p:cNvPr>
          <p:cNvPicPr>
            <a:picLocks noChangeAspect="1"/>
          </p:cNvPicPr>
          <p:nvPr/>
        </p:nvPicPr>
        <p:blipFill>
          <a:blip r:embed="rId6"/>
          <a:stretch>
            <a:fillRect/>
          </a:stretch>
        </p:blipFill>
        <p:spPr>
          <a:xfrm>
            <a:off x="-31641" y="1968396"/>
            <a:ext cx="4267200" cy="1695450"/>
          </a:xfrm>
          <a:prstGeom prst="rect">
            <a:avLst/>
          </a:prstGeom>
        </p:spPr>
      </p:pic>
      <p:pic>
        <p:nvPicPr>
          <p:cNvPr id="11" name="Picture 10">
            <a:extLst>
              <a:ext uri="{FF2B5EF4-FFF2-40B4-BE49-F238E27FC236}">
                <a16:creationId xmlns:a16="http://schemas.microsoft.com/office/drawing/2014/main" id="{26EF510B-AD99-59BE-0453-6211DE771D91}"/>
              </a:ext>
            </a:extLst>
          </p:cNvPr>
          <p:cNvPicPr>
            <a:picLocks noChangeAspect="1"/>
          </p:cNvPicPr>
          <p:nvPr/>
        </p:nvPicPr>
        <p:blipFill>
          <a:blip r:embed="rId7"/>
          <a:stretch>
            <a:fillRect/>
          </a:stretch>
        </p:blipFill>
        <p:spPr>
          <a:xfrm>
            <a:off x="6656250" y="2424620"/>
            <a:ext cx="4040325" cy="2104521"/>
          </a:xfrm>
          <a:prstGeom prst="rect">
            <a:avLst/>
          </a:prstGeom>
        </p:spPr>
      </p:pic>
      <p:pic>
        <p:nvPicPr>
          <p:cNvPr id="13" name="Picture 12">
            <a:extLst>
              <a:ext uri="{FF2B5EF4-FFF2-40B4-BE49-F238E27FC236}">
                <a16:creationId xmlns:a16="http://schemas.microsoft.com/office/drawing/2014/main" id="{930F06AF-2995-CE5A-F1B9-68A1421C77C3}"/>
              </a:ext>
            </a:extLst>
          </p:cNvPr>
          <p:cNvPicPr>
            <a:picLocks noChangeAspect="1"/>
          </p:cNvPicPr>
          <p:nvPr/>
        </p:nvPicPr>
        <p:blipFill>
          <a:blip r:embed="rId8"/>
          <a:stretch>
            <a:fillRect/>
          </a:stretch>
        </p:blipFill>
        <p:spPr>
          <a:xfrm>
            <a:off x="2021568" y="3595687"/>
            <a:ext cx="4219575" cy="1628775"/>
          </a:xfrm>
          <a:prstGeom prst="rect">
            <a:avLst/>
          </a:prstGeom>
        </p:spPr>
      </p:pic>
      <p:pic>
        <p:nvPicPr>
          <p:cNvPr id="15" name="Picture 14">
            <a:extLst>
              <a:ext uri="{FF2B5EF4-FFF2-40B4-BE49-F238E27FC236}">
                <a16:creationId xmlns:a16="http://schemas.microsoft.com/office/drawing/2014/main" id="{D8F50C31-797E-4CC0-2C5A-3B394A86C80C}"/>
              </a:ext>
            </a:extLst>
          </p:cNvPr>
          <p:cNvPicPr>
            <a:picLocks noChangeAspect="1"/>
          </p:cNvPicPr>
          <p:nvPr/>
        </p:nvPicPr>
        <p:blipFill>
          <a:blip r:embed="rId9"/>
          <a:stretch>
            <a:fillRect/>
          </a:stretch>
        </p:blipFill>
        <p:spPr>
          <a:xfrm>
            <a:off x="6241143" y="4410075"/>
            <a:ext cx="4600575" cy="2447925"/>
          </a:xfrm>
          <a:prstGeom prst="rect">
            <a:avLst/>
          </a:prstGeom>
          <a:ln>
            <a:noFill/>
          </a:ln>
          <a:effectLst>
            <a:softEdge rad="112500"/>
          </a:effectLst>
        </p:spPr>
      </p:pic>
      <p:pic>
        <p:nvPicPr>
          <p:cNvPr id="17" name="Picture 16">
            <a:extLst>
              <a:ext uri="{FF2B5EF4-FFF2-40B4-BE49-F238E27FC236}">
                <a16:creationId xmlns:a16="http://schemas.microsoft.com/office/drawing/2014/main" id="{190ADA82-88E7-1771-EEF9-3C3A26AB8A2F}"/>
              </a:ext>
            </a:extLst>
          </p:cNvPr>
          <p:cNvPicPr>
            <a:picLocks noChangeAspect="1"/>
          </p:cNvPicPr>
          <p:nvPr/>
        </p:nvPicPr>
        <p:blipFill>
          <a:blip r:embed="rId10"/>
          <a:stretch>
            <a:fillRect/>
          </a:stretch>
        </p:blipFill>
        <p:spPr>
          <a:xfrm>
            <a:off x="1300161" y="5205806"/>
            <a:ext cx="4257675" cy="1695450"/>
          </a:xfrm>
          <a:prstGeom prst="rect">
            <a:avLst/>
          </a:prstGeom>
        </p:spPr>
      </p:pic>
      <p:pic>
        <p:nvPicPr>
          <p:cNvPr id="10" name="Picture 9">
            <a:extLst>
              <a:ext uri="{FF2B5EF4-FFF2-40B4-BE49-F238E27FC236}">
                <a16:creationId xmlns:a16="http://schemas.microsoft.com/office/drawing/2014/main" id="{D1AD768A-E3B7-A464-0CF1-598BE6C9CA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84465" y="382031"/>
            <a:ext cx="851094" cy="584333"/>
          </a:xfrm>
          <a:prstGeom prst="rect">
            <a:avLst/>
          </a:prstGeom>
        </p:spPr>
      </p:pic>
      <p:sp>
        <p:nvSpPr>
          <p:cNvPr id="12" name="TextBox 11">
            <a:extLst>
              <a:ext uri="{FF2B5EF4-FFF2-40B4-BE49-F238E27FC236}">
                <a16:creationId xmlns:a16="http://schemas.microsoft.com/office/drawing/2014/main" id="{C44204E6-5118-A640-2F65-C384EED35195}"/>
              </a:ext>
            </a:extLst>
          </p:cNvPr>
          <p:cNvSpPr txBox="1"/>
          <p:nvPr/>
        </p:nvSpPr>
        <p:spPr>
          <a:xfrm>
            <a:off x="3663907" y="412587"/>
            <a:ext cx="37702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pic>
        <p:nvPicPr>
          <p:cNvPr id="14" name="Picture 13">
            <a:extLst>
              <a:ext uri="{FF2B5EF4-FFF2-40B4-BE49-F238E27FC236}">
                <a16:creationId xmlns:a16="http://schemas.microsoft.com/office/drawing/2014/main" id="{121FFC44-C557-F851-253B-72350A1B26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031" y="1898202"/>
            <a:ext cx="851094" cy="584333"/>
          </a:xfrm>
          <a:prstGeom prst="rect">
            <a:avLst/>
          </a:prstGeom>
        </p:spPr>
      </p:pic>
      <p:sp>
        <p:nvSpPr>
          <p:cNvPr id="16" name="TextBox 15">
            <a:extLst>
              <a:ext uri="{FF2B5EF4-FFF2-40B4-BE49-F238E27FC236}">
                <a16:creationId xmlns:a16="http://schemas.microsoft.com/office/drawing/2014/main" id="{79599B3D-0E69-F8DA-0E0E-F1E556AA8992}"/>
              </a:ext>
            </a:extLst>
          </p:cNvPr>
          <p:cNvSpPr txBox="1"/>
          <p:nvPr/>
        </p:nvSpPr>
        <p:spPr>
          <a:xfrm>
            <a:off x="60412" y="1911042"/>
            <a:ext cx="37382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pic>
        <p:nvPicPr>
          <p:cNvPr id="18" name="Picture 17">
            <a:extLst>
              <a:ext uri="{FF2B5EF4-FFF2-40B4-BE49-F238E27FC236}">
                <a16:creationId xmlns:a16="http://schemas.microsoft.com/office/drawing/2014/main" id="{12E576EA-4547-D2AE-1280-57BE344336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55664" y="2361838"/>
            <a:ext cx="851094" cy="584333"/>
          </a:xfrm>
          <a:prstGeom prst="rect">
            <a:avLst/>
          </a:prstGeom>
        </p:spPr>
      </p:pic>
      <p:sp>
        <p:nvSpPr>
          <p:cNvPr id="19" name="TextBox 18">
            <a:extLst>
              <a:ext uri="{FF2B5EF4-FFF2-40B4-BE49-F238E27FC236}">
                <a16:creationId xmlns:a16="http://schemas.microsoft.com/office/drawing/2014/main" id="{7778C499-9182-A7FF-9049-08D2A758E2F2}"/>
              </a:ext>
            </a:extLst>
          </p:cNvPr>
          <p:cNvSpPr txBox="1"/>
          <p:nvPr/>
        </p:nvSpPr>
        <p:spPr>
          <a:xfrm>
            <a:off x="6511107" y="2374678"/>
            <a:ext cx="3818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a:solidFill>
                  <a:prstClr val="black">
                    <a:lumMod val="95000"/>
                    <a:lumOff val="5000"/>
                  </a:prstClr>
                </a:solidFill>
                <a:latin typeface="#9Slide03 AmpleSoft Bold" panose="02000000000000000000" pitchFamily="2" charset="0"/>
                <a:cs typeface="Baloo 2 Medium" pitchFamily="2" charset="0"/>
              </a:rPr>
              <a:t>4</a:t>
            </a:r>
            <a:endPar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pic>
        <p:nvPicPr>
          <p:cNvPr id="20" name="Picture 19">
            <a:extLst>
              <a:ext uri="{FF2B5EF4-FFF2-40B4-BE49-F238E27FC236}">
                <a16:creationId xmlns:a16="http://schemas.microsoft.com/office/drawing/2014/main" id="{0D5F3B07-A6CC-CD37-8B3D-73B22FEEA0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76425" y="3569170"/>
            <a:ext cx="851094" cy="584333"/>
          </a:xfrm>
          <a:prstGeom prst="rect">
            <a:avLst/>
          </a:prstGeom>
        </p:spPr>
      </p:pic>
      <p:sp>
        <p:nvSpPr>
          <p:cNvPr id="21" name="TextBox 20">
            <a:extLst>
              <a:ext uri="{FF2B5EF4-FFF2-40B4-BE49-F238E27FC236}">
                <a16:creationId xmlns:a16="http://schemas.microsoft.com/office/drawing/2014/main" id="{7D05E566-1DA7-E9E1-2184-6E1BAA4E6C68}"/>
              </a:ext>
            </a:extLst>
          </p:cNvPr>
          <p:cNvSpPr txBox="1"/>
          <p:nvPr/>
        </p:nvSpPr>
        <p:spPr>
          <a:xfrm>
            <a:off x="2131868" y="3582010"/>
            <a:ext cx="39305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a:solidFill>
                  <a:prstClr val="black">
                    <a:lumMod val="95000"/>
                    <a:lumOff val="5000"/>
                  </a:prstClr>
                </a:solidFill>
                <a:latin typeface="#9Slide03 AmpleSoft Bold" panose="02000000000000000000" pitchFamily="2" charset="0"/>
                <a:cs typeface="Baloo 2 Medium" pitchFamily="2" charset="0"/>
              </a:rPr>
              <a:t>5</a:t>
            </a:r>
            <a:endPar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pic>
        <p:nvPicPr>
          <p:cNvPr id="22" name="Picture 21">
            <a:extLst>
              <a:ext uri="{FF2B5EF4-FFF2-40B4-BE49-F238E27FC236}">
                <a16:creationId xmlns:a16="http://schemas.microsoft.com/office/drawing/2014/main" id="{692AB5C2-3938-9235-10F3-85B172FEEFE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11456" y="4405624"/>
            <a:ext cx="851094" cy="584333"/>
          </a:xfrm>
          <a:prstGeom prst="rect">
            <a:avLst/>
          </a:prstGeom>
        </p:spPr>
      </p:pic>
      <p:sp>
        <p:nvSpPr>
          <p:cNvPr id="23" name="TextBox 22">
            <a:extLst>
              <a:ext uri="{FF2B5EF4-FFF2-40B4-BE49-F238E27FC236}">
                <a16:creationId xmlns:a16="http://schemas.microsoft.com/office/drawing/2014/main" id="{8A48102F-B7C0-67C5-B0B9-B06EBA66AE3B}"/>
              </a:ext>
            </a:extLst>
          </p:cNvPr>
          <p:cNvSpPr txBox="1"/>
          <p:nvPr/>
        </p:nvSpPr>
        <p:spPr>
          <a:xfrm>
            <a:off x="6366899" y="4418464"/>
            <a:ext cx="38985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6</a:t>
            </a:r>
          </a:p>
        </p:txBody>
      </p:sp>
      <p:pic>
        <p:nvPicPr>
          <p:cNvPr id="24" name="Picture 23">
            <a:extLst>
              <a:ext uri="{FF2B5EF4-FFF2-40B4-BE49-F238E27FC236}">
                <a16:creationId xmlns:a16="http://schemas.microsoft.com/office/drawing/2014/main" id="{DCB790FE-73E3-6F17-8ACD-57681E587E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64108" y="5159403"/>
            <a:ext cx="851094" cy="584333"/>
          </a:xfrm>
          <a:prstGeom prst="rect">
            <a:avLst/>
          </a:prstGeom>
        </p:spPr>
      </p:pic>
      <p:sp>
        <p:nvSpPr>
          <p:cNvPr id="25" name="TextBox 24">
            <a:extLst>
              <a:ext uri="{FF2B5EF4-FFF2-40B4-BE49-F238E27FC236}">
                <a16:creationId xmlns:a16="http://schemas.microsoft.com/office/drawing/2014/main" id="{A341C525-3989-00BB-03BE-DB4A9B43C7BC}"/>
              </a:ext>
            </a:extLst>
          </p:cNvPr>
          <p:cNvSpPr txBox="1"/>
          <p:nvPr/>
        </p:nvSpPr>
        <p:spPr>
          <a:xfrm>
            <a:off x="1419551" y="5172243"/>
            <a:ext cx="36740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a:solidFill>
                  <a:prstClr val="black">
                    <a:lumMod val="95000"/>
                    <a:lumOff val="5000"/>
                  </a:prstClr>
                </a:solidFill>
                <a:latin typeface="#9Slide03 AmpleSoft Bold" panose="02000000000000000000" pitchFamily="2" charset="0"/>
                <a:cs typeface="Baloo 2 Medium" pitchFamily="2" charset="0"/>
              </a:rPr>
              <a:t>7</a:t>
            </a:r>
            <a:endPar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sp>
        <p:nvSpPr>
          <p:cNvPr id="26" name="TextBox 25">
            <a:extLst>
              <a:ext uri="{FF2B5EF4-FFF2-40B4-BE49-F238E27FC236}">
                <a16:creationId xmlns:a16="http://schemas.microsoft.com/office/drawing/2014/main" id="{BAB2CD00-91B6-0DD6-E111-1230F2053228}"/>
              </a:ext>
            </a:extLst>
          </p:cNvPr>
          <p:cNvSpPr txBox="1"/>
          <p:nvPr/>
        </p:nvSpPr>
        <p:spPr>
          <a:xfrm>
            <a:off x="913415" y="58656"/>
            <a:ext cx="2039336" cy="1055608"/>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Luyện đọc theo đoạn</a:t>
            </a:r>
          </a:p>
        </p:txBody>
      </p:sp>
      <p:sp>
        <p:nvSpPr>
          <p:cNvPr id="27" name="Rectangle: Rounded Corners 26">
            <a:extLst>
              <a:ext uri="{FF2B5EF4-FFF2-40B4-BE49-F238E27FC236}">
                <a16:creationId xmlns:a16="http://schemas.microsoft.com/office/drawing/2014/main" id="{474B647C-EC13-1469-A4C5-9620EA44679F}"/>
              </a:ext>
            </a:extLst>
          </p:cNvPr>
          <p:cNvSpPr/>
          <p:nvPr/>
        </p:nvSpPr>
        <p:spPr>
          <a:xfrm>
            <a:off x="9951720" y="1149185"/>
            <a:ext cx="2179868" cy="833643"/>
          </a:xfrm>
          <a:prstGeom prst="roundRect">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Nunito Black" pitchFamily="2" charset="0"/>
              </a:rPr>
              <a:t>Luyện đọc </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Nunito Black" pitchFamily="2" charset="0"/>
              </a:rPr>
              <a:t>theo nhóm</a:t>
            </a:r>
          </a:p>
        </p:txBody>
      </p:sp>
    </p:spTree>
    <p:extLst>
      <p:ext uri="{BB962C8B-B14F-4D97-AF65-F5344CB8AC3E}">
        <p14:creationId xmlns:p14="http://schemas.microsoft.com/office/powerpoint/2010/main" val="89760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par>
                                <p:cTn id="40" presetID="16" presetClass="entr" presetSubtype="21"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par>
                                <p:cTn id="48" presetID="16" presetClass="entr" presetSubtype="21"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9" grpId="0"/>
      <p:bldP spid="21" grpId="0"/>
      <p:bldP spid="23" grpId="0"/>
      <p:bldP spid="25" grpId="0"/>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6" name="Picture 2" descr="20220526030245_wm_shs-tieng-viet-3---tap-1">
            <a:extLst>
              <a:ext uri="{FF2B5EF4-FFF2-40B4-BE49-F238E27FC236}">
                <a16:creationId xmlns:a16="http://schemas.microsoft.com/office/drawing/2014/main" id="{11282774-D288-7534-8430-287099BE7B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33" b="29102"/>
          <a:stretch/>
        </p:blipFill>
        <p:spPr bwMode="auto">
          <a:xfrm>
            <a:off x="2461846" y="455770"/>
            <a:ext cx="9347113" cy="614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C68F5CC8-F9A1-E12E-2E71-630539081334}"/>
              </a:ext>
            </a:extLst>
          </p:cNvPr>
          <p:cNvSpPr/>
          <p:nvPr/>
        </p:nvSpPr>
        <p:spPr>
          <a:xfrm>
            <a:off x="4692650" y="455770"/>
            <a:ext cx="3251200" cy="1907602"/>
          </a:xfrm>
          <a:prstGeom prst="rect">
            <a:avLst/>
          </a:prstGeom>
          <a:solidFill>
            <a:srgbClr val="FEFBE4"/>
          </a:solidFill>
          <a:ln>
            <a:solidFill>
              <a:srgbClr val="FEF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213EB3-0DC6-84D1-84D0-27E28DCCB1F0}"/>
              </a:ext>
            </a:extLst>
          </p:cNvPr>
          <p:cNvSpPr/>
          <p:nvPr/>
        </p:nvSpPr>
        <p:spPr>
          <a:xfrm>
            <a:off x="3038622" y="455770"/>
            <a:ext cx="1674055" cy="1907602"/>
          </a:xfrm>
          <a:prstGeom prst="rect">
            <a:avLst/>
          </a:prstGeom>
          <a:solidFill>
            <a:srgbClr val="D5EAD7"/>
          </a:solidFill>
          <a:ln>
            <a:solidFill>
              <a:srgbClr val="D5E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3122534-6EBD-AFE8-1A6F-CBA2E5156F4D}"/>
              </a:ext>
            </a:extLst>
          </p:cNvPr>
          <p:cNvSpPr txBox="1"/>
          <p:nvPr/>
        </p:nvSpPr>
        <p:spPr>
          <a:xfrm>
            <a:off x="3366867" y="455770"/>
            <a:ext cx="6138496" cy="3108543"/>
          </a:xfrm>
          <a:prstGeom prst="rect">
            <a:avLst/>
          </a:prstGeom>
          <a:noFill/>
        </p:spPr>
        <p:txBody>
          <a:bodyPr wrap="square" rtlCol="0">
            <a:spAutoFit/>
          </a:bodyPr>
          <a:lstStyle/>
          <a:p>
            <a:pPr algn="ctr"/>
            <a:r>
              <a:rPr lang="en-US" sz="2800">
                <a:solidFill>
                  <a:srgbClr val="FF0000"/>
                </a:solidFill>
                <a:latin typeface="Nunito Black" pitchFamily="2" charset="0"/>
              </a:rPr>
              <a:t>TẬP NẤU ĂN</a:t>
            </a:r>
          </a:p>
          <a:p>
            <a:r>
              <a:rPr lang="en-US" sz="2800">
                <a:latin typeface="Nunito Black" pitchFamily="2" charset="0"/>
              </a:rPr>
              <a:t>	</a:t>
            </a:r>
            <a:r>
              <a:rPr lang="en-US" sz="2800">
                <a:solidFill>
                  <a:srgbClr val="002060"/>
                </a:solidFill>
                <a:latin typeface="Nunito Black" pitchFamily="2" charset="0"/>
              </a:rPr>
              <a:t>Hôm nay, mình vào bếp cùng mẹ và học được công thức làm món trứng đúc thịt.Món này dễ làm mà lại ngon. Mình chia sẻ với các bạn. Các bạn thử tham khảo nhé!</a:t>
            </a:r>
          </a:p>
        </p:txBody>
      </p:sp>
      <p:pic>
        <p:nvPicPr>
          <p:cNvPr id="12" name="Picture 11">
            <a:extLst>
              <a:ext uri="{FF2B5EF4-FFF2-40B4-BE49-F238E27FC236}">
                <a16:creationId xmlns:a16="http://schemas.microsoft.com/office/drawing/2014/main" id="{C1D072E9-55FA-00BC-5885-1C1A3D63256C}"/>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331510B0-5366-AB49-17DA-BDC29F03CE79}"/>
              </a:ext>
            </a:extLst>
          </p:cNvPr>
          <p:cNvSpPr txBox="1"/>
          <p:nvPr/>
        </p:nvSpPr>
        <p:spPr>
          <a:xfrm>
            <a:off x="1038225" y="106832"/>
            <a:ext cx="2000397" cy="1055608"/>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Luyện đọc theo đoạn</a:t>
            </a:r>
          </a:p>
        </p:txBody>
      </p:sp>
      <p:pic>
        <p:nvPicPr>
          <p:cNvPr id="9" name="Picture 8">
            <a:extLst>
              <a:ext uri="{FF2B5EF4-FFF2-40B4-BE49-F238E27FC236}">
                <a16:creationId xmlns:a16="http://schemas.microsoft.com/office/drawing/2014/main" id="{114A7DFD-ED16-0801-BBCD-36163ECDE2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4019" y="409920"/>
            <a:ext cx="851094" cy="584333"/>
          </a:xfrm>
          <a:prstGeom prst="rect">
            <a:avLst/>
          </a:prstGeom>
        </p:spPr>
      </p:pic>
      <p:sp>
        <p:nvSpPr>
          <p:cNvPr id="10" name="TextBox 9">
            <a:extLst>
              <a:ext uri="{FF2B5EF4-FFF2-40B4-BE49-F238E27FC236}">
                <a16:creationId xmlns:a16="http://schemas.microsoft.com/office/drawing/2014/main" id="{7FFD9D05-61ED-407F-8A2F-6B83DA786E07}"/>
              </a:ext>
            </a:extLst>
          </p:cNvPr>
          <p:cNvSpPr txBox="1"/>
          <p:nvPr/>
        </p:nvSpPr>
        <p:spPr>
          <a:xfrm>
            <a:off x="4106841" y="455770"/>
            <a:ext cx="3289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sp>
        <p:nvSpPr>
          <p:cNvPr id="13" name="Cloud 12">
            <a:extLst>
              <a:ext uri="{FF2B5EF4-FFF2-40B4-BE49-F238E27FC236}">
                <a16:creationId xmlns:a16="http://schemas.microsoft.com/office/drawing/2014/main" id="{7A59D304-874C-7E12-5122-C7A31D3CAA70}"/>
              </a:ext>
            </a:extLst>
          </p:cNvPr>
          <p:cNvSpPr/>
          <p:nvPr/>
        </p:nvSpPr>
        <p:spPr>
          <a:xfrm>
            <a:off x="8073646" y="4895556"/>
            <a:ext cx="3278982" cy="1191825"/>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Nunito Black" pitchFamily="2" charset="0"/>
              </a:rPr>
              <a:t>Luyện đọc </a:t>
            </a:r>
          </a:p>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a:solidFill>
                  <a:srgbClr val="C00000"/>
                </a:solidFill>
                <a:latin typeface="Nunito Black" pitchFamily="2" charset="0"/>
              </a:rPr>
              <a:t>t</a:t>
            </a:r>
            <a:r>
              <a:rPr kumimoji="0" lang="en-US" sz="2800" b="0" i="0" u="none" strike="noStrike" kern="1200" cap="none" spc="0" normalizeH="0" baseline="0" noProof="0">
                <a:ln>
                  <a:noFill/>
                </a:ln>
                <a:solidFill>
                  <a:srgbClr val="C00000"/>
                </a:solidFill>
                <a:effectLst/>
                <a:uLnTx/>
                <a:uFillTx/>
                <a:latin typeface="Nunito Black" pitchFamily="2" charset="0"/>
              </a:rPr>
              <a:t>rước lớp</a:t>
            </a:r>
          </a:p>
        </p:txBody>
      </p:sp>
    </p:spTree>
    <p:extLst>
      <p:ext uri="{BB962C8B-B14F-4D97-AF65-F5344CB8AC3E}">
        <p14:creationId xmlns:p14="http://schemas.microsoft.com/office/powerpoint/2010/main" val="2503502402"/>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4" name="Picture 2" descr="20220526030245_wm_shs-tieng-viet-3---tap-1">
            <a:extLst>
              <a:ext uri="{FF2B5EF4-FFF2-40B4-BE49-F238E27FC236}">
                <a16:creationId xmlns:a16="http://schemas.microsoft.com/office/drawing/2014/main" id="{1648645B-58E1-6C49-0A52-65D4DA0F1A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66" t="3555" r="10771" b="74445"/>
          <a:stretch/>
        </p:blipFill>
        <p:spPr bwMode="auto">
          <a:xfrm>
            <a:off x="3428999" y="0"/>
            <a:ext cx="6522721" cy="21759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8201C01-014D-DBCC-782C-D458C739E08A}"/>
              </a:ext>
            </a:extLst>
          </p:cNvPr>
          <p:cNvPicPr>
            <a:picLocks noChangeAspect="1"/>
          </p:cNvPicPr>
          <p:nvPr/>
        </p:nvPicPr>
        <p:blipFill>
          <a:blip r:embed="rId4"/>
          <a:stretch>
            <a:fillRect/>
          </a:stretch>
        </p:blipFill>
        <p:spPr>
          <a:xfrm>
            <a:off x="4235559" y="2172652"/>
            <a:ext cx="2943225" cy="409575"/>
          </a:xfrm>
          <a:prstGeom prst="rect">
            <a:avLst/>
          </a:prstGeom>
        </p:spPr>
      </p:pic>
      <p:pic>
        <p:nvPicPr>
          <p:cNvPr id="9" name="Picture 8">
            <a:extLst>
              <a:ext uri="{FF2B5EF4-FFF2-40B4-BE49-F238E27FC236}">
                <a16:creationId xmlns:a16="http://schemas.microsoft.com/office/drawing/2014/main" id="{36AA1DF7-6B05-3418-1BD6-AFB4B12BCE66}"/>
              </a:ext>
            </a:extLst>
          </p:cNvPr>
          <p:cNvPicPr>
            <a:picLocks noChangeAspect="1"/>
          </p:cNvPicPr>
          <p:nvPr/>
        </p:nvPicPr>
        <p:blipFill>
          <a:blip r:embed="rId5"/>
          <a:stretch>
            <a:fillRect/>
          </a:stretch>
        </p:blipFill>
        <p:spPr>
          <a:xfrm>
            <a:off x="81718" y="15240"/>
            <a:ext cx="957155" cy="762066"/>
          </a:xfrm>
          <a:prstGeom prst="rect">
            <a:avLst/>
          </a:prstGeom>
        </p:spPr>
      </p:pic>
      <p:pic>
        <p:nvPicPr>
          <p:cNvPr id="8" name="Picture 7">
            <a:extLst>
              <a:ext uri="{FF2B5EF4-FFF2-40B4-BE49-F238E27FC236}">
                <a16:creationId xmlns:a16="http://schemas.microsoft.com/office/drawing/2014/main" id="{0F41061C-26BB-AFD8-C1E9-C10AC0FC1155}"/>
              </a:ext>
            </a:extLst>
          </p:cNvPr>
          <p:cNvPicPr>
            <a:picLocks noChangeAspect="1"/>
          </p:cNvPicPr>
          <p:nvPr/>
        </p:nvPicPr>
        <p:blipFill>
          <a:blip r:embed="rId6"/>
          <a:stretch>
            <a:fillRect/>
          </a:stretch>
        </p:blipFill>
        <p:spPr>
          <a:xfrm>
            <a:off x="-31641" y="1968396"/>
            <a:ext cx="4267200" cy="1695450"/>
          </a:xfrm>
          <a:prstGeom prst="rect">
            <a:avLst/>
          </a:prstGeom>
        </p:spPr>
      </p:pic>
      <p:pic>
        <p:nvPicPr>
          <p:cNvPr id="11" name="Picture 10">
            <a:extLst>
              <a:ext uri="{FF2B5EF4-FFF2-40B4-BE49-F238E27FC236}">
                <a16:creationId xmlns:a16="http://schemas.microsoft.com/office/drawing/2014/main" id="{26EF510B-AD99-59BE-0453-6211DE771D91}"/>
              </a:ext>
            </a:extLst>
          </p:cNvPr>
          <p:cNvPicPr>
            <a:picLocks noChangeAspect="1"/>
          </p:cNvPicPr>
          <p:nvPr/>
        </p:nvPicPr>
        <p:blipFill>
          <a:blip r:embed="rId7"/>
          <a:stretch>
            <a:fillRect/>
          </a:stretch>
        </p:blipFill>
        <p:spPr>
          <a:xfrm>
            <a:off x="6656250" y="2424620"/>
            <a:ext cx="4040325" cy="2104521"/>
          </a:xfrm>
          <a:prstGeom prst="rect">
            <a:avLst/>
          </a:prstGeom>
        </p:spPr>
      </p:pic>
      <p:pic>
        <p:nvPicPr>
          <p:cNvPr id="13" name="Picture 12">
            <a:extLst>
              <a:ext uri="{FF2B5EF4-FFF2-40B4-BE49-F238E27FC236}">
                <a16:creationId xmlns:a16="http://schemas.microsoft.com/office/drawing/2014/main" id="{930F06AF-2995-CE5A-F1B9-68A1421C77C3}"/>
              </a:ext>
            </a:extLst>
          </p:cNvPr>
          <p:cNvPicPr>
            <a:picLocks noChangeAspect="1"/>
          </p:cNvPicPr>
          <p:nvPr/>
        </p:nvPicPr>
        <p:blipFill>
          <a:blip r:embed="rId8"/>
          <a:stretch>
            <a:fillRect/>
          </a:stretch>
        </p:blipFill>
        <p:spPr>
          <a:xfrm>
            <a:off x="2021568" y="3595687"/>
            <a:ext cx="4219575" cy="1628775"/>
          </a:xfrm>
          <a:prstGeom prst="rect">
            <a:avLst/>
          </a:prstGeom>
        </p:spPr>
      </p:pic>
      <p:pic>
        <p:nvPicPr>
          <p:cNvPr id="15" name="Picture 14">
            <a:extLst>
              <a:ext uri="{FF2B5EF4-FFF2-40B4-BE49-F238E27FC236}">
                <a16:creationId xmlns:a16="http://schemas.microsoft.com/office/drawing/2014/main" id="{D8F50C31-797E-4CC0-2C5A-3B394A86C80C}"/>
              </a:ext>
            </a:extLst>
          </p:cNvPr>
          <p:cNvPicPr>
            <a:picLocks noChangeAspect="1"/>
          </p:cNvPicPr>
          <p:nvPr/>
        </p:nvPicPr>
        <p:blipFill>
          <a:blip r:embed="rId9"/>
          <a:stretch>
            <a:fillRect/>
          </a:stretch>
        </p:blipFill>
        <p:spPr>
          <a:xfrm>
            <a:off x="6241143" y="4410075"/>
            <a:ext cx="4600575" cy="2447925"/>
          </a:xfrm>
          <a:prstGeom prst="rect">
            <a:avLst/>
          </a:prstGeom>
          <a:ln>
            <a:noFill/>
          </a:ln>
          <a:effectLst>
            <a:softEdge rad="112500"/>
          </a:effectLst>
        </p:spPr>
      </p:pic>
      <p:pic>
        <p:nvPicPr>
          <p:cNvPr id="17" name="Picture 16">
            <a:extLst>
              <a:ext uri="{FF2B5EF4-FFF2-40B4-BE49-F238E27FC236}">
                <a16:creationId xmlns:a16="http://schemas.microsoft.com/office/drawing/2014/main" id="{190ADA82-88E7-1771-EEF9-3C3A26AB8A2F}"/>
              </a:ext>
            </a:extLst>
          </p:cNvPr>
          <p:cNvPicPr>
            <a:picLocks noChangeAspect="1"/>
          </p:cNvPicPr>
          <p:nvPr/>
        </p:nvPicPr>
        <p:blipFill>
          <a:blip r:embed="rId10"/>
          <a:stretch>
            <a:fillRect/>
          </a:stretch>
        </p:blipFill>
        <p:spPr>
          <a:xfrm>
            <a:off x="1300161" y="5205806"/>
            <a:ext cx="4257675" cy="1695450"/>
          </a:xfrm>
          <a:prstGeom prst="rect">
            <a:avLst/>
          </a:prstGeom>
        </p:spPr>
      </p:pic>
      <p:pic>
        <p:nvPicPr>
          <p:cNvPr id="10" name="Picture 9">
            <a:extLst>
              <a:ext uri="{FF2B5EF4-FFF2-40B4-BE49-F238E27FC236}">
                <a16:creationId xmlns:a16="http://schemas.microsoft.com/office/drawing/2014/main" id="{D1AD768A-E3B7-A464-0CF1-598BE6C9CA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84465" y="382031"/>
            <a:ext cx="851094" cy="584333"/>
          </a:xfrm>
          <a:prstGeom prst="rect">
            <a:avLst/>
          </a:prstGeom>
        </p:spPr>
      </p:pic>
      <p:sp>
        <p:nvSpPr>
          <p:cNvPr id="12" name="TextBox 11">
            <a:extLst>
              <a:ext uri="{FF2B5EF4-FFF2-40B4-BE49-F238E27FC236}">
                <a16:creationId xmlns:a16="http://schemas.microsoft.com/office/drawing/2014/main" id="{C44204E6-5118-A640-2F65-C384EED35195}"/>
              </a:ext>
            </a:extLst>
          </p:cNvPr>
          <p:cNvSpPr txBox="1"/>
          <p:nvPr/>
        </p:nvSpPr>
        <p:spPr>
          <a:xfrm>
            <a:off x="3663907" y="412587"/>
            <a:ext cx="37702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pic>
        <p:nvPicPr>
          <p:cNvPr id="14" name="Picture 13">
            <a:extLst>
              <a:ext uri="{FF2B5EF4-FFF2-40B4-BE49-F238E27FC236}">
                <a16:creationId xmlns:a16="http://schemas.microsoft.com/office/drawing/2014/main" id="{121FFC44-C557-F851-253B-72350A1B26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031" y="1898202"/>
            <a:ext cx="851094" cy="584333"/>
          </a:xfrm>
          <a:prstGeom prst="rect">
            <a:avLst/>
          </a:prstGeom>
        </p:spPr>
      </p:pic>
      <p:sp>
        <p:nvSpPr>
          <p:cNvPr id="16" name="TextBox 15">
            <a:extLst>
              <a:ext uri="{FF2B5EF4-FFF2-40B4-BE49-F238E27FC236}">
                <a16:creationId xmlns:a16="http://schemas.microsoft.com/office/drawing/2014/main" id="{79599B3D-0E69-F8DA-0E0E-F1E556AA8992}"/>
              </a:ext>
            </a:extLst>
          </p:cNvPr>
          <p:cNvSpPr txBox="1"/>
          <p:nvPr/>
        </p:nvSpPr>
        <p:spPr>
          <a:xfrm>
            <a:off x="60412" y="1911042"/>
            <a:ext cx="37382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pic>
        <p:nvPicPr>
          <p:cNvPr id="18" name="Picture 17">
            <a:extLst>
              <a:ext uri="{FF2B5EF4-FFF2-40B4-BE49-F238E27FC236}">
                <a16:creationId xmlns:a16="http://schemas.microsoft.com/office/drawing/2014/main" id="{12E576EA-4547-D2AE-1280-57BE344336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55664" y="2361838"/>
            <a:ext cx="851094" cy="584333"/>
          </a:xfrm>
          <a:prstGeom prst="rect">
            <a:avLst/>
          </a:prstGeom>
        </p:spPr>
      </p:pic>
      <p:sp>
        <p:nvSpPr>
          <p:cNvPr id="19" name="TextBox 18">
            <a:extLst>
              <a:ext uri="{FF2B5EF4-FFF2-40B4-BE49-F238E27FC236}">
                <a16:creationId xmlns:a16="http://schemas.microsoft.com/office/drawing/2014/main" id="{7778C499-9182-A7FF-9049-08D2A758E2F2}"/>
              </a:ext>
            </a:extLst>
          </p:cNvPr>
          <p:cNvSpPr txBox="1"/>
          <p:nvPr/>
        </p:nvSpPr>
        <p:spPr>
          <a:xfrm>
            <a:off x="6511107" y="2374678"/>
            <a:ext cx="3818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a:solidFill>
                  <a:prstClr val="black">
                    <a:lumMod val="95000"/>
                    <a:lumOff val="5000"/>
                  </a:prstClr>
                </a:solidFill>
                <a:latin typeface="#9Slide03 AmpleSoft Bold" panose="02000000000000000000" pitchFamily="2" charset="0"/>
                <a:cs typeface="Baloo 2 Medium" pitchFamily="2" charset="0"/>
              </a:rPr>
              <a:t>4</a:t>
            </a:r>
            <a:endPar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pic>
        <p:nvPicPr>
          <p:cNvPr id="20" name="Picture 19">
            <a:extLst>
              <a:ext uri="{FF2B5EF4-FFF2-40B4-BE49-F238E27FC236}">
                <a16:creationId xmlns:a16="http://schemas.microsoft.com/office/drawing/2014/main" id="{0D5F3B07-A6CC-CD37-8B3D-73B22FEEA0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76425" y="3569170"/>
            <a:ext cx="851094" cy="584333"/>
          </a:xfrm>
          <a:prstGeom prst="rect">
            <a:avLst/>
          </a:prstGeom>
        </p:spPr>
      </p:pic>
      <p:sp>
        <p:nvSpPr>
          <p:cNvPr id="21" name="TextBox 20">
            <a:extLst>
              <a:ext uri="{FF2B5EF4-FFF2-40B4-BE49-F238E27FC236}">
                <a16:creationId xmlns:a16="http://schemas.microsoft.com/office/drawing/2014/main" id="{7D05E566-1DA7-E9E1-2184-6E1BAA4E6C68}"/>
              </a:ext>
            </a:extLst>
          </p:cNvPr>
          <p:cNvSpPr txBox="1"/>
          <p:nvPr/>
        </p:nvSpPr>
        <p:spPr>
          <a:xfrm>
            <a:off x="2131868" y="3582010"/>
            <a:ext cx="39305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a:solidFill>
                  <a:prstClr val="black">
                    <a:lumMod val="95000"/>
                    <a:lumOff val="5000"/>
                  </a:prstClr>
                </a:solidFill>
                <a:latin typeface="#9Slide03 AmpleSoft Bold" panose="02000000000000000000" pitchFamily="2" charset="0"/>
                <a:cs typeface="Baloo 2 Medium" pitchFamily="2" charset="0"/>
              </a:rPr>
              <a:t>5</a:t>
            </a:r>
            <a:endPar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pic>
        <p:nvPicPr>
          <p:cNvPr id="22" name="Picture 21">
            <a:extLst>
              <a:ext uri="{FF2B5EF4-FFF2-40B4-BE49-F238E27FC236}">
                <a16:creationId xmlns:a16="http://schemas.microsoft.com/office/drawing/2014/main" id="{692AB5C2-3938-9235-10F3-85B172FEEFE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11456" y="4405624"/>
            <a:ext cx="851094" cy="584333"/>
          </a:xfrm>
          <a:prstGeom prst="rect">
            <a:avLst/>
          </a:prstGeom>
        </p:spPr>
      </p:pic>
      <p:sp>
        <p:nvSpPr>
          <p:cNvPr id="23" name="TextBox 22">
            <a:extLst>
              <a:ext uri="{FF2B5EF4-FFF2-40B4-BE49-F238E27FC236}">
                <a16:creationId xmlns:a16="http://schemas.microsoft.com/office/drawing/2014/main" id="{8A48102F-B7C0-67C5-B0B9-B06EBA66AE3B}"/>
              </a:ext>
            </a:extLst>
          </p:cNvPr>
          <p:cNvSpPr txBox="1"/>
          <p:nvPr/>
        </p:nvSpPr>
        <p:spPr>
          <a:xfrm>
            <a:off x="6366899" y="4418464"/>
            <a:ext cx="38985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6</a:t>
            </a:r>
          </a:p>
        </p:txBody>
      </p:sp>
      <p:pic>
        <p:nvPicPr>
          <p:cNvPr id="24" name="Picture 23">
            <a:extLst>
              <a:ext uri="{FF2B5EF4-FFF2-40B4-BE49-F238E27FC236}">
                <a16:creationId xmlns:a16="http://schemas.microsoft.com/office/drawing/2014/main" id="{DCB790FE-73E3-6F17-8ACD-57681E587E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64108" y="5159403"/>
            <a:ext cx="851094" cy="584333"/>
          </a:xfrm>
          <a:prstGeom prst="rect">
            <a:avLst/>
          </a:prstGeom>
        </p:spPr>
      </p:pic>
      <p:sp>
        <p:nvSpPr>
          <p:cNvPr id="25" name="TextBox 24">
            <a:extLst>
              <a:ext uri="{FF2B5EF4-FFF2-40B4-BE49-F238E27FC236}">
                <a16:creationId xmlns:a16="http://schemas.microsoft.com/office/drawing/2014/main" id="{A341C525-3989-00BB-03BE-DB4A9B43C7BC}"/>
              </a:ext>
            </a:extLst>
          </p:cNvPr>
          <p:cNvSpPr txBox="1"/>
          <p:nvPr/>
        </p:nvSpPr>
        <p:spPr>
          <a:xfrm>
            <a:off x="1419551" y="5172243"/>
            <a:ext cx="36740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a:solidFill>
                  <a:prstClr val="black">
                    <a:lumMod val="95000"/>
                    <a:lumOff val="5000"/>
                  </a:prstClr>
                </a:solidFill>
                <a:latin typeface="#9Slide03 AmpleSoft Bold" panose="02000000000000000000" pitchFamily="2" charset="0"/>
                <a:cs typeface="Baloo 2 Medium" pitchFamily="2" charset="0"/>
              </a:rPr>
              <a:t>7</a:t>
            </a:r>
            <a:endPar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sp>
        <p:nvSpPr>
          <p:cNvPr id="26" name="TextBox 25">
            <a:extLst>
              <a:ext uri="{FF2B5EF4-FFF2-40B4-BE49-F238E27FC236}">
                <a16:creationId xmlns:a16="http://schemas.microsoft.com/office/drawing/2014/main" id="{BAB2CD00-91B6-0DD6-E111-1230F2053228}"/>
              </a:ext>
            </a:extLst>
          </p:cNvPr>
          <p:cNvSpPr txBox="1"/>
          <p:nvPr/>
        </p:nvSpPr>
        <p:spPr>
          <a:xfrm>
            <a:off x="913415" y="58656"/>
            <a:ext cx="2115536" cy="1055608"/>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Luyện đọc theo đoạn</a:t>
            </a:r>
          </a:p>
        </p:txBody>
      </p:sp>
      <p:sp>
        <p:nvSpPr>
          <p:cNvPr id="27" name="Rectangle: Rounded Corners 26">
            <a:extLst>
              <a:ext uri="{FF2B5EF4-FFF2-40B4-BE49-F238E27FC236}">
                <a16:creationId xmlns:a16="http://schemas.microsoft.com/office/drawing/2014/main" id="{474B647C-EC13-1469-A4C5-9620EA44679F}"/>
              </a:ext>
            </a:extLst>
          </p:cNvPr>
          <p:cNvSpPr/>
          <p:nvPr/>
        </p:nvSpPr>
        <p:spPr>
          <a:xfrm>
            <a:off x="9951720" y="1133294"/>
            <a:ext cx="2096786" cy="833643"/>
          </a:xfrm>
          <a:prstGeom prst="roundRect">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9Slide03 AmpleSoft Bold" panose="02000000000000000000" pitchFamily="2" charset="0"/>
                <a:ea typeface="+mn-ea"/>
                <a:cs typeface="+mn-cs"/>
              </a:rPr>
              <a:t>Luyện đọc </a:t>
            </a:r>
          </a:p>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a:solidFill>
                  <a:srgbClr val="C00000"/>
                </a:solidFill>
                <a:latin typeface="#9Slide03 AmpleSoft Bold" panose="02000000000000000000" pitchFamily="2" charset="0"/>
              </a:rPr>
              <a:t>t</a:t>
            </a:r>
            <a:r>
              <a:rPr kumimoji="0" lang="en-US" sz="2800" b="0" i="0" u="none" strike="noStrike" kern="1200" cap="none" spc="0" normalizeH="0" baseline="0" noProof="0">
                <a:ln>
                  <a:noFill/>
                </a:ln>
                <a:solidFill>
                  <a:srgbClr val="C00000"/>
                </a:solidFill>
                <a:effectLst/>
                <a:uLnTx/>
                <a:uFillTx/>
                <a:latin typeface="#9Slide03 AmpleSoft Bold" panose="02000000000000000000" pitchFamily="2" charset="0"/>
                <a:ea typeface="+mn-ea"/>
                <a:cs typeface="+mn-cs"/>
              </a:rPr>
              <a:t>rước lớp</a:t>
            </a:r>
          </a:p>
        </p:txBody>
      </p:sp>
    </p:spTree>
    <p:extLst>
      <p:ext uri="{BB962C8B-B14F-4D97-AF65-F5344CB8AC3E}">
        <p14:creationId xmlns:p14="http://schemas.microsoft.com/office/powerpoint/2010/main" val="197073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par>
                                <p:cTn id="40" presetID="16" presetClass="entr" presetSubtype="21"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par>
                                <p:cTn id="48" presetID="16" presetClass="entr" presetSubtype="21"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9" grpId="0"/>
      <p:bldP spid="21" grpId="0"/>
      <p:bldP spid="23" grpId="0"/>
      <p:bldP spid="25" grpId="0"/>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A464D6E-4EE8-8563-FA5A-342FDA098DD8}"/>
              </a:ext>
            </a:extLst>
          </p:cNvPr>
          <p:cNvPicPr>
            <a:picLocks noChangeAspect="1"/>
          </p:cNvPicPr>
          <p:nvPr/>
        </p:nvPicPr>
        <p:blipFill rotWithShape="1">
          <a:blip r:embed="rId2"/>
          <a:srcRect b="900"/>
          <a:stretch/>
        </p:blipFill>
        <p:spPr>
          <a:xfrm>
            <a:off x="13" y="1282"/>
            <a:ext cx="12191987" cy="6856718"/>
          </a:xfrm>
          <a:prstGeom prst="rect">
            <a:avLst/>
          </a:prstGeom>
        </p:spPr>
      </p:pic>
    </p:spTree>
    <p:extLst>
      <p:ext uri="{BB962C8B-B14F-4D97-AF65-F5344CB8AC3E}">
        <p14:creationId xmlns:p14="http://schemas.microsoft.com/office/powerpoint/2010/main" val="3892136899"/>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002060"/>
                </a:solidFill>
                <a:effectLst/>
                <a:uLnTx/>
                <a:uFillTx/>
                <a:latin typeface="Sigmar One" panose="00000500000000000000" pitchFamily="2" charset="0"/>
                <a:ea typeface="+mn-ea"/>
                <a:cs typeface="+mn-cs"/>
              </a:rPr>
              <a:t>Trả lời câu hỏi</a:t>
            </a:r>
          </a:p>
        </p:txBody>
      </p:sp>
    </p:spTree>
    <p:extLst>
      <p:ext uri="{BB962C8B-B14F-4D97-AF65-F5344CB8AC3E}">
        <p14:creationId xmlns:p14="http://schemas.microsoft.com/office/powerpoint/2010/main" val="1202234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052413" y="4128757"/>
            <a:ext cx="3209925" cy="2667000"/>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1074420" y="429502"/>
            <a:ext cx="10043160"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defTabSz="609539">
              <a:defRPr/>
            </a:pPr>
            <a:r>
              <a:rPr lang="en-US" sz="2800">
                <a:solidFill>
                  <a:srgbClr val="00B0F0"/>
                </a:solidFill>
                <a:latin typeface="Nunito Black" pitchFamily="2" charset="0"/>
              </a:rPr>
              <a:t>Câu 1: </a:t>
            </a:r>
            <a:r>
              <a:rPr lang="en-US" sz="2800">
                <a:latin typeface="Nunito Black" pitchFamily="2" charset="0"/>
              </a:rPr>
              <a:t>Kể tên những nguyên liệu làm món trứng đúc thịt.</a:t>
            </a:r>
            <a:endParaRPr kumimoji="0" lang="en-US" sz="2800" b="0" i="0" u="none" strike="noStrike" kern="1200" cap="none" spc="0" normalizeH="0" baseline="0" noProof="0">
              <a:ln>
                <a:noFill/>
              </a:ln>
              <a:solidFill>
                <a:prstClr val="black"/>
              </a:solidFill>
              <a:effectLst/>
              <a:uLnTx/>
              <a:uFillTx/>
              <a:latin typeface="Nunito Black" pitchFamily="2"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6F83456C-C951-CDE7-BAE3-6278941DCDEE}"/>
              </a:ext>
            </a:extLst>
          </p:cNvPr>
          <p:cNvSpPr txBox="1"/>
          <p:nvPr/>
        </p:nvSpPr>
        <p:spPr>
          <a:xfrm>
            <a:off x="6872653" y="1814869"/>
            <a:ext cx="5105400" cy="2009061"/>
          </a:xfrm>
          <a:prstGeom prst="wedgeRoundRectCallout">
            <a:avLst>
              <a:gd name="adj1" fmla="val 33449"/>
              <a:gd name="adj2" fmla="val 66651"/>
              <a:gd name="adj3" fmla="val 16667"/>
            </a:avLst>
          </a:prstGeom>
          <a:solidFill>
            <a:srgbClr val="FFFFCC"/>
          </a:solidFill>
          <a:ln w="28575">
            <a:solidFill>
              <a:srgbClr val="FF0000"/>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609539">
              <a:defRPr/>
            </a:pPr>
            <a:r>
              <a:rPr kumimoji="0" lang="en-US" sz="2800" b="1" i="0" u="none" strike="noStrike" kern="1200" cap="none" spc="0" normalizeH="0" baseline="0" noProof="0">
                <a:ln>
                  <a:noFill/>
                </a:ln>
                <a:solidFill>
                  <a:srgbClr val="00B0F0"/>
                </a:solidFill>
                <a:effectLst/>
                <a:uLnTx/>
                <a:uFillTx/>
                <a:latin typeface="Nunito Black" pitchFamily="2" charset="0"/>
                <a:ea typeface="Open Sans" panose="020B0606030504020204" pitchFamily="34" charset="0"/>
                <a:cs typeface="Open Sans" panose="020B0606030504020204" pitchFamily="34" charset="0"/>
              </a:rPr>
              <a:t>Gợi ý: </a:t>
            </a:r>
            <a:r>
              <a:rPr lang="vi-VN" sz="2800">
                <a:latin typeface="Nunito Black" pitchFamily="2" charset="0"/>
              </a:rPr>
              <a:t>Em quan sát hình hướng dẫn cách làm món trứng đúc thịt để kể tên các nguyên liệu.</a:t>
            </a:r>
            <a:endParaRPr kumimoji="0" lang="en-US" sz="2800" b="1" i="0" u="none" strike="noStrike" kern="1200" cap="none" spc="0" normalizeH="0" baseline="0" noProof="0">
              <a:ln>
                <a:noFill/>
              </a:ln>
              <a:solidFill>
                <a:prstClr val="black"/>
              </a:solidFill>
              <a:effectLst/>
              <a:uLnTx/>
              <a:uFillTx/>
              <a:latin typeface="Nunito Black" pitchFamily="2"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72394C7F-54D6-6ADA-CA74-0E777B76041C}"/>
              </a:ext>
            </a:extLst>
          </p:cNvPr>
          <p:cNvSpPr txBox="1"/>
          <p:nvPr/>
        </p:nvSpPr>
        <p:spPr>
          <a:xfrm>
            <a:off x="1093762" y="4554316"/>
            <a:ext cx="8331591" cy="1815882"/>
          </a:xfrm>
          <a:prstGeom prst="rect">
            <a:avLst/>
          </a:prstGeom>
          <a:noFill/>
        </p:spPr>
        <p:txBody>
          <a:bodyPr wrap="square">
            <a:spAutoFit/>
          </a:bodyPr>
          <a:lstStyle/>
          <a:p>
            <a:r>
              <a:rPr lang="vi-VN" sz="2800">
                <a:solidFill>
                  <a:srgbClr val="00B050"/>
                </a:solidFill>
                <a:latin typeface="Nunito Black" pitchFamily="2" charset="0"/>
              </a:rPr>
              <a:t>Những nguyên liệu làm món trứng đúc thịt là:</a:t>
            </a:r>
          </a:p>
          <a:p>
            <a:r>
              <a:rPr lang="vi-VN" sz="2800">
                <a:solidFill>
                  <a:srgbClr val="00B050"/>
                </a:solidFill>
                <a:latin typeface="Nunito Black" pitchFamily="2" charset="0"/>
              </a:rPr>
              <a:t>- Trứng gà: 3 quả</a:t>
            </a:r>
          </a:p>
          <a:p>
            <a:r>
              <a:rPr lang="vi-VN" sz="2800">
                <a:solidFill>
                  <a:srgbClr val="00B050"/>
                </a:solidFill>
                <a:latin typeface="Nunito Black" pitchFamily="2" charset="0"/>
              </a:rPr>
              <a:t>- Thịt nạc vai: 1 lạng</a:t>
            </a:r>
          </a:p>
          <a:p>
            <a:r>
              <a:rPr lang="vi-VN" sz="2800">
                <a:solidFill>
                  <a:srgbClr val="00B050"/>
                </a:solidFill>
                <a:latin typeface="Nunito Black" pitchFamily="2" charset="0"/>
              </a:rPr>
              <a:t>- Dầu ăn, nước mắm, muối, hạt tiêu, hành khô</a:t>
            </a:r>
          </a:p>
        </p:txBody>
      </p:sp>
      <p:sp>
        <p:nvSpPr>
          <p:cNvPr id="17" name="Arrow: Right 16">
            <a:extLst>
              <a:ext uri="{FF2B5EF4-FFF2-40B4-BE49-F238E27FC236}">
                <a16:creationId xmlns:a16="http://schemas.microsoft.com/office/drawing/2014/main" id="{20A2D69E-61A8-ECFB-AD2D-86A364EF4EC5}"/>
              </a:ext>
            </a:extLst>
          </p:cNvPr>
          <p:cNvSpPr/>
          <p:nvPr/>
        </p:nvSpPr>
        <p:spPr>
          <a:xfrm>
            <a:off x="535491" y="4800600"/>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4997" y="109176"/>
            <a:ext cx="1002831" cy="838201"/>
          </a:xfrm>
          <a:prstGeom prst="rect">
            <a:avLst/>
          </a:prstGeom>
        </p:spPr>
      </p:pic>
      <p:pic>
        <p:nvPicPr>
          <p:cNvPr id="12" name="Picture 2" descr="20220526030245_wm_shs-tieng-viet-3---tap-1">
            <a:extLst>
              <a:ext uri="{FF2B5EF4-FFF2-40B4-BE49-F238E27FC236}">
                <a16:creationId xmlns:a16="http://schemas.microsoft.com/office/drawing/2014/main" id="{CCEE131B-7C16-A789-8B29-CA29D18A0B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566" t="3555" r="10771" b="74445"/>
          <a:stretch/>
        </p:blipFill>
        <p:spPr bwMode="auto">
          <a:xfrm>
            <a:off x="244280" y="1510148"/>
            <a:ext cx="6283130" cy="27652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1" grpId="0"/>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982075" y="4038600"/>
            <a:ext cx="3209925" cy="2667000"/>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991719" y="533400"/>
            <a:ext cx="10209681"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defTabSz="609539">
              <a:defRPr/>
            </a:pPr>
            <a:r>
              <a:rPr kumimoji="0" lang="en-US" sz="28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Câu 2</a:t>
            </a:r>
            <a:r>
              <a:rPr kumimoji="0" lang="en-US" sz="2800" b="0"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800"/>
              <a:t>Khi làm món trứng đúc thịt, bước 1 cần làm những gì?</a:t>
            </a:r>
            <a:endParaRPr kumimoji="0" lang="en-US" sz="2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8886D720-4181-92A7-A3B3-87DC4FB82BAE}"/>
              </a:ext>
            </a:extLst>
          </p:cNvPr>
          <p:cNvSpPr txBox="1"/>
          <p:nvPr/>
        </p:nvSpPr>
        <p:spPr>
          <a:xfrm>
            <a:off x="6198860" y="1855594"/>
            <a:ext cx="5847784" cy="2009061"/>
          </a:xfrm>
          <a:prstGeom prst="wedgeRoundRectCallout">
            <a:avLst>
              <a:gd name="adj1" fmla="val 37100"/>
              <a:gd name="adj2" fmla="val 60739"/>
              <a:gd name="adj3" fmla="val 16667"/>
            </a:avLst>
          </a:prstGeom>
          <a:solidFill>
            <a:schemeClr val="accent6">
              <a:lumMod val="20000"/>
              <a:lumOff val="80000"/>
            </a:schemeClr>
          </a:solidFill>
          <a:ln w="19050">
            <a:solidFill>
              <a:schemeClr val="accent2">
                <a:lumMod val="50000"/>
              </a:schemeClr>
            </a:solidFill>
          </a:ln>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0000"/>
                </a:solidFill>
                <a:effectLst/>
                <a:uLnTx/>
                <a:uFillTx/>
                <a:latin typeface="Nunito Black" pitchFamily="2" charset="0"/>
              </a:rPr>
              <a:t>Gợi ý:</a:t>
            </a:r>
          </a:p>
          <a:p>
            <a:pPr lvl="0" algn="just" defTabSz="609539">
              <a:defRPr/>
            </a:pPr>
            <a:r>
              <a:rPr lang="en-US" sz="2800">
                <a:latin typeface="Nunito Black" pitchFamily="2" charset="0"/>
              </a:rPr>
              <a:t>	</a:t>
            </a:r>
            <a:r>
              <a:rPr lang="vi-VN" sz="2800">
                <a:latin typeface="Nunito Black" pitchFamily="2" charset="0"/>
              </a:rPr>
              <a:t>Em quan sát hình hướng dẫn cách làm món trứng đúc thịt để trả lời câu hỏi.</a:t>
            </a:r>
            <a:endParaRPr kumimoji="0" lang="vi-VN" sz="2800" b="1" i="0" u="none" strike="noStrike" kern="1200" cap="none" spc="0" normalizeH="0" baseline="0" noProof="0">
              <a:ln>
                <a:noFill/>
              </a:ln>
              <a:solidFill>
                <a:srgbClr val="000000"/>
              </a:solidFill>
              <a:effectLst/>
              <a:uLnTx/>
              <a:uFillTx/>
              <a:latin typeface="Nunito Black" pitchFamily="2" charset="0"/>
            </a:endParaRPr>
          </a:p>
        </p:txBody>
      </p:sp>
      <p:sp>
        <p:nvSpPr>
          <p:cNvPr id="19" name="TextBox 18">
            <a:extLst>
              <a:ext uri="{FF2B5EF4-FFF2-40B4-BE49-F238E27FC236}">
                <a16:creationId xmlns:a16="http://schemas.microsoft.com/office/drawing/2014/main" id="{B626A738-1FE8-B7EB-9329-6DF608F3514E}"/>
              </a:ext>
            </a:extLst>
          </p:cNvPr>
          <p:cNvSpPr txBox="1"/>
          <p:nvPr/>
        </p:nvSpPr>
        <p:spPr>
          <a:xfrm>
            <a:off x="1096609" y="4294356"/>
            <a:ext cx="8447649" cy="1384995"/>
          </a:xfrm>
          <a:prstGeom prst="rect">
            <a:avLst/>
          </a:prstGeom>
          <a:noFill/>
        </p:spPr>
        <p:txBody>
          <a:bodyPr wrap="square">
            <a:spAutoFit/>
          </a:bodyPr>
          <a:lstStyle/>
          <a:p>
            <a:pPr lvl="0" defTabSz="609539">
              <a:defRPr/>
            </a:pPr>
            <a:r>
              <a:rPr kumimoji="0" lang="en-US" sz="2800" b="1" i="0" u="none" strike="noStrike" kern="1200" cap="none" spc="0" normalizeH="0" baseline="0" noProof="0">
                <a:ln>
                  <a:noFill/>
                </a:ln>
                <a:solidFill>
                  <a:srgbClr val="000000"/>
                </a:solidFill>
                <a:effectLst/>
                <a:uLnTx/>
                <a:uFillTx/>
                <a:latin typeface="Nunito Black" pitchFamily="2" charset="0"/>
              </a:rPr>
              <a:t>	</a:t>
            </a:r>
            <a:r>
              <a:rPr lang="vi-VN" sz="2800" b="1">
                <a:latin typeface="Nunito Black" pitchFamily="2" charset="0"/>
              </a:rPr>
              <a:t>Khi làm món trứng đúc thịt, bước 1 cần phải rửa sạch thịt, băm nhỏ hoặc xay nhuyễn</a:t>
            </a:r>
            <a:r>
              <a:rPr lang="en-US" sz="2800" b="1">
                <a:latin typeface="Nunito Black" pitchFamily="2" charset="0"/>
              </a:rPr>
              <a:t>.</a:t>
            </a:r>
            <a:br>
              <a:rPr lang="vi-VN" sz="2800" b="1">
                <a:latin typeface="Nunito Black" pitchFamily="2" charset="0"/>
              </a:rPr>
            </a:br>
            <a:endParaRPr kumimoji="0" lang="en-US" sz="2800" b="1" i="0" u="none" strike="noStrike" kern="1200" cap="none" spc="0" normalizeH="0" baseline="0" noProof="0">
              <a:ln>
                <a:noFill/>
              </a:ln>
              <a:solidFill>
                <a:prstClr val="black"/>
              </a:solidFill>
              <a:effectLst/>
              <a:uLnTx/>
              <a:uFillTx/>
              <a:latin typeface="Nunito Black" pitchFamily="2" charset="0"/>
            </a:endParaRPr>
          </a:p>
        </p:txBody>
      </p:sp>
      <p:sp>
        <p:nvSpPr>
          <p:cNvPr id="20" name="Arrow: Right 19">
            <a:extLst>
              <a:ext uri="{FF2B5EF4-FFF2-40B4-BE49-F238E27FC236}">
                <a16:creationId xmlns:a16="http://schemas.microsoft.com/office/drawing/2014/main" id="{81AB20EB-3D76-7640-164A-71D8752BB450}"/>
              </a:ext>
            </a:extLst>
          </p:cNvPr>
          <p:cNvSpPr/>
          <p:nvPr/>
        </p:nvSpPr>
        <p:spPr>
          <a:xfrm>
            <a:off x="1148674" y="4368891"/>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4"/>
          <a:srcRect t="14694" b="21814"/>
          <a:stretch/>
        </p:blipFill>
        <p:spPr>
          <a:xfrm>
            <a:off x="4997" y="109176"/>
            <a:ext cx="1002831" cy="838201"/>
          </a:xfrm>
          <a:prstGeom prst="rect">
            <a:avLst/>
          </a:prstGeom>
        </p:spPr>
      </p:pic>
      <p:pic>
        <p:nvPicPr>
          <p:cNvPr id="10" name="Picture 9">
            <a:extLst>
              <a:ext uri="{FF2B5EF4-FFF2-40B4-BE49-F238E27FC236}">
                <a16:creationId xmlns:a16="http://schemas.microsoft.com/office/drawing/2014/main" id="{3AA9F0A5-99D3-DB56-CEF7-400FC497F605}"/>
              </a:ext>
            </a:extLst>
          </p:cNvPr>
          <p:cNvPicPr>
            <a:picLocks noChangeAspect="1"/>
          </p:cNvPicPr>
          <p:nvPr/>
        </p:nvPicPr>
        <p:blipFill>
          <a:blip r:embed="rId5"/>
          <a:stretch>
            <a:fillRect/>
          </a:stretch>
        </p:blipFill>
        <p:spPr>
          <a:xfrm>
            <a:off x="812421" y="1855594"/>
            <a:ext cx="4267200" cy="1695450"/>
          </a:xfrm>
          <a:prstGeom prst="rect">
            <a:avLst/>
          </a:prstGeom>
        </p:spPr>
      </p:pic>
    </p:spTree>
    <p:extLst>
      <p:ext uri="{BB962C8B-B14F-4D97-AF65-F5344CB8AC3E}">
        <p14:creationId xmlns:p14="http://schemas.microsoft.com/office/powerpoint/2010/main" val="5298889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19" grpId="0"/>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790D0A-4802-11CD-89C7-6CEA47F1CFEE}"/>
              </a:ext>
            </a:extLst>
          </p:cNvPr>
          <p:cNvSpPr txBox="1"/>
          <p:nvPr/>
        </p:nvSpPr>
        <p:spPr>
          <a:xfrm>
            <a:off x="1104900" y="109176"/>
            <a:ext cx="10058400" cy="1055608"/>
          </a:xfrm>
          <a:prstGeom prst="roundRect">
            <a:avLst/>
          </a:prstGeom>
          <a:solidFill>
            <a:schemeClr val="accent5">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2888E1"/>
                </a:solidFill>
                <a:effectLst/>
                <a:uLnTx/>
                <a:uFillTx/>
                <a:latin typeface="Nunito Black" pitchFamily="2" charset="0"/>
              </a:rPr>
              <a:t>Câu 3</a:t>
            </a:r>
            <a:r>
              <a:rPr kumimoji="0" lang="en-US" sz="2800" b="0" i="0" u="none" strike="noStrike" kern="1200" cap="none" spc="0" normalizeH="0" baseline="0" noProof="0">
                <a:ln>
                  <a:noFill/>
                </a:ln>
                <a:solidFill>
                  <a:srgbClr val="000000"/>
                </a:solidFill>
                <a:effectLst/>
                <a:uLnTx/>
                <a:uFillTx/>
                <a:latin typeface="Nunito Black" pitchFamily="2" charset="0"/>
              </a:rPr>
              <a:t>: </a:t>
            </a:r>
            <a:r>
              <a:rPr lang="vi-VN" sz="2800" b="0" i="0">
                <a:solidFill>
                  <a:srgbClr val="000000"/>
                </a:solidFill>
                <a:effectLst/>
                <a:latin typeface="Nunito Black" pitchFamily="2" charset="0"/>
              </a:rPr>
              <a:t>Tranh bên mô tả công việc ở bước mấy? Nói lại công việc đó.</a:t>
            </a:r>
            <a:endParaRPr kumimoji="0" lang="vi-VN" sz="2800" b="0" i="0" u="none" strike="noStrike" kern="1200" cap="none" spc="0" normalizeH="0" baseline="0" noProof="0">
              <a:ln>
                <a:noFill/>
              </a:ln>
              <a:solidFill>
                <a:srgbClr val="000000"/>
              </a:solidFill>
              <a:effectLst/>
              <a:uLnTx/>
              <a:uFillTx/>
              <a:latin typeface="Nunito Black" pitchFamily="2" charset="0"/>
            </a:endParaRPr>
          </a:p>
        </p:txBody>
      </p:sp>
      <p:sp>
        <p:nvSpPr>
          <p:cNvPr id="11" name="TextBox 10">
            <a:extLst>
              <a:ext uri="{FF2B5EF4-FFF2-40B4-BE49-F238E27FC236}">
                <a16:creationId xmlns:a16="http://schemas.microsoft.com/office/drawing/2014/main" id="{CEF6DEC4-2F4C-5A6F-AB1E-8333E61E8507}"/>
              </a:ext>
            </a:extLst>
          </p:cNvPr>
          <p:cNvSpPr txBox="1"/>
          <p:nvPr/>
        </p:nvSpPr>
        <p:spPr>
          <a:xfrm>
            <a:off x="506412" y="2830759"/>
            <a:ext cx="6093500" cy="2246769"/>
          </a:xfrm>
          <a:prstGeom prst="rect">
            <a:avLst/>
          </a:prstGeom>
          <a:noFill/>
        </p:spPr>
        <p:txBody>
          <a:bodyPr wrap="square">
            <a:spAutoFit/>
          </a:bodyPr>
          <a:lstStyle/>
          <a:p>
            <a:pPr lvl="0" defTabSz="609539">
              <a:defRPr/>
            </a:pPr>
            <a:r>
              <a:rPr lang="en-US" sz="2800" b="1">
                <a:solidFill>
                  <a:srgbClr val="F79646">
                    <a:lumMod val="50000"/>
                  </a:srgbClr>
                </a:solidFill>
                <a:latin typeface="Nunito Black" pitchFamily="2" charset="0"/>
              </a:rPr>
              <a:t>	</a:t>
            </a:r>
            <a:r>
              <a:rPr lang="vi-VN" sz="2800">
                <a:latin typeface="Nunito Black" pitchFamily="2" charset="0"/>
              </a:rPr>
              <a:t>Bức tranh trên mô tả công việc ở bước 2: Đập trứng vào bát, cho thêm thịt xay, hành khô băm nhỏ, một chút muối, một chút nước mắm, đánh đều</a:t>
            </a:r>
            <a:endParaRPr kumimoji="0" lang="en-US" sz="2800" b="0" i="0" u="none" strike="noStrike" kern="1200" cap="none" spc="0" normalizeH="0" baseline="0" noProof="0">
              <a:ln>
                <a:noFill/>
              </a:ln>
              <a:solidFill>
                <a:srgbClr val="F79646">
                  <a:lumMod val="50000"/>
                </a:srgbClr>
              </a:solidFill>
              <a:effectLst/>
              <a:uLnTx/>
              <a:uFillTx/>
              <a:latin typeface="Nunito Black" pitchFamily="2" charset="0"/>
            </a:endParaRPr>
          </a:p>
        </p:txBody>
      </p:sp>
      <p:pic>
        <p:nvPicPr>
          <p:cNvPr id="16" name="Picture 15">
            <a:extLst>
              <a:ext uri="{FF2B5EF4-FFF2-40B4-BE49-F238E27FC236}">
                <a16:creationId xmlns:a16="http://schemas.microsoft.com/office/drawing/2014/main" id="{6BFE2710-531C-73A6-32DF-1C951A66C102}"/>
              </a:ext>
            </a:extLst>
          </p:cNvPr>
          <p:cNvPicPr>
            <a:picLocks noChangeAspect="1"/>
          </p:cNvPicPr>
          <p:nvPr/>
        </p:nvPicPr>
        <p:blipFill rotWithShape="1">
          <a:blip r:embed="rId3"/>
          <a:srcRect t="14694" b="21814"/>
          <a:stretch/>
        </p:blipFill>
        <p:spPr>
          <a:xfrm>
            <a:off x="4997" y="109176"/>
            <a:ext cx="1002831" cy="838201"/>
          </a:xfrm>
          <a:prstGeom prst="rect">
            <a:avLst/>
          </a:prstGeom>
        </p:spPr>
      </p:pic>
      <p:pic>
        <p:nvPicPr>
          <p:cNvPr id="4" name="Picture 3">
            <a:extLst>
              <a:ext uri="{FF2B5EF4-FFF2-40B4-BE49-F238E27FC236}">
                <a16:creationId xmlns:a16="http://schemas.microsoft.com/office/drawing/2014/main" id="{2081B0EA-334C-2844-66D8-92A197E8264E}"/>
              </a:ext>
            </a:extLst>
          </p:cNvPr>
          <p:cNvPicPr>
            <a:picLocks noChangeAspect="1"/>
          </p:cNvPicPr>
          <p:nvPr/>
        </p:nvPicPr>
        <p:blipFill rotWithShape="1">
          <a:blip r:embed="rId4"/>
          <a:srcRect t="3088"/>
          <a:stretch/>
        </p:blipFill>
        <p:spPr>
          <a:xfrm>
            <a:off x="6818282" y="2193884"/>
            <a:ext cx="4712357" cy="24702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2700253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4F790D0A-4802-11CD-89C7-6CEA47F1CFEE}"/>
              </a:ext>
            </a:extLst>
          </p:cNvPr>
          <p:cNvSpPr txBox="1"/>
          <p:nvPr/>
        </p:nvSpPr>
        <p:spPr>
          <a:xfrm>
            <a:off x="990599" y="365125"/>
            <a:ext cx="10952871" cy="1158875"/>
          </a:xfrm>
          <a:prstGeom prst="rect">
            <a:avLst/>
          </a:prstGeom>
        </p:spPr>
        <p:txBody>
          <a:bodyPr vert="horz" lIns="91440" tIns="45720" rIns="91440" bIns="45720" rtlCol="0" anchor="ctr">
            <a:normAutofit/>
          </a:bodyPr>
          <a:lstStyle/>
          <a:p>
            <a:r>
              <a:rPr kumimoji="0" lang="en-US" sz="2800" b="1" i="0" u="none" strike="noStrike" kern="1200" cap="none" spc="0" normalizeH="0" baseline="0" noProof="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Câu 4:</a:t>
            </a:r>
            <a:r>
              <a:rPr kumimoji="0" lang="en-US" sz="2800" b="1" i="0" u="none" strike="noStrike" kern="1200" cap="none" spc="0" normalizeH="0" noProof="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a:t>
            </a:r>
            <a:r>
              <a:rPr lang="vi-VN" sz="2800" b="1">
                <a:latin typeface="Nunito Black" pitchFamily="2" charset="0"/>
              </a:rPr>
              <a:t>Sắp xếp các nội dung dưới đây theo thứ tự làm món trứng đúc thịt.</a:t>
            </a:r>
            <a:endParaRPr lang="vi-VN" sz="2800">
              <a:latin typeface="Nunito Black" pitchFamily="2" charset="0"/>
            </a:endParaRPr>
          </a:p>
        </p:txBody>
      </p:sp>
      <p:pic>
        <p:nvPicPr>
          <p:cNvPr id="17" name="Picture 16">
            <a:extLst>
              <a:ext uri="{FF2B5EF4-FFF2-40B4-BE49-F238E27FC236}">
                <a16:creationId xmlns:a16="http://schemas.microsoft.com/office/drawing/2014/main" id="{3FF75E74-D836-101E-C3EC-886A81AB3216}"/>
              </a:ext>
            </a:extLst>
          </p:cNvPr>
          <p:cNvPicPr>
            <a:picLocks noChangeAspect="1"/>
          </p:cNvPicPr>
          <p:nvPr/>
        </p:nvPicPr>
        <p:blipFill rotWithShape="1">
          <a:blip r:embed="rId3"/>
          <a:srcRect t="14694" b="21814"/>
          <a:stretch/>
        </p:blipFill>
        <p:spPr>
          <a:xfrm>
            <a:off x="4997" y="109176"/>
            <a:ext cx="1002831" cy="838201"/>
          </a:xfrm>
          <a:prstGeom prst="rect">
            <a:avLst/>
          </a:prstGeom>
        </p:spPr>
      </p:pic>
      <p:pic>
        <p:nvPicPr>
          <p:cNvPr id="4" name="Picture 3">
            <a:extLst>
              <a:ext uri="{FF2B5EF4-FFF2-40B4-BE49-F238E27FC236}">
                <a16:creationId xmlns:a16="http://schemas.microsoft.com/office/drawing/2014/main" id="{243EF38E-445D-BA9E-B0A9-2A68DF8B41D2}"/>
              </a:ext>
            </a:extLst>
          </p:cNvPr>
          <p:cNvPicPr>
            <a:picLocks noChangeAspect="1"/>
          </p:cNvPicPr>
          <p:nvPr/>
        </p:nvPicPr>
        <p:blipFill rotWithShape="1">
          <a:blip r:embed="rId4"/>
          <a:srcRect r="69472" b="58807"/>
          <a:stretch/>
        </p:blipFill>
        <p:spPr>
          <a:xfrm>
            <a:off x="6900751" y="1236783"/>
            <a:ext cx="3431458" cy="1158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C0C0DB9E-09C0-F341-9F3E-4FD741C63070}"/>
              </a:ext>
            </a:extLst>
          </p:cNvPr>
          <p:cNvPicPr>
            <a:picLocks noChangeAspect="1"/>
          </p:cNvPicPr>
          <p:nvPr/>
        </p:nvPicPr>
        <p:blipFill rotWithShape="1">
          <a:blip r:embed="rId4"/>
          <a:srcRect l="35045" r="8301" b="55872"/>
          <a:stretch/>
        </p:blipFill>
        <p:spPr>
          <a:xfrm>
            <a:off x="5717957" y="2530061"/>
            <a:ext cx="6470994" cy="12615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0A83576C-DDFC-37E5-58B5-74FD21629079}"/>
              </a:ext>
            </a:extLst>
          </p:cNvPr>
          <p:cNvPicPr>
            <a:picLocks noChangeAspect="1"/>
          </p:cNvPicPr>
          <p:nvPr/>
        </p:nvPicPr>
        <p:blipFill rotWithShape="1">
          <a:blip r:embed="rId4"/>
          <a:srcRect t="44190" r="47394"/>
          <a:stretch/>
        </p:blipFill>
        <p:spPr>
          <a:xfrm>
            <a:off x="5714907" y="3791576"/>
            <a:ext cx="5602631" cy="1487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ED39EE9F-E8DE-3921-2C0F-E47653C28761}"/>
              </a:ext>
            </a:extLst>
          </p:cNvPr>
          <p:cNvPicPr>
            <a:picLocks noChangeAspect="1"/>
          </p:cNvPicPr>
          <p:nvPr/>
        </p:nvPicPr>
        <p:blipFill rotWithShape="1">
          <a:blip r:embed="rId4"/>
          <a:srcRect l="52537" t="44191" b="6300"/>
          <a:stretch/>
        </p:blipFill>
        <p:spPr>
          <a:xfrm>
            <a:off x="5776969" y="5437524"/>
            <a:ext cx="5602631" cy="14627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6376443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03126 0.03912 L -0.46875 -0.16806 " pathEditMode="relative" rAng="0" ptsTypes="AA">
                                      <p:cBhvr>
                                        <p:cTn id="6" dur="2000" fill="hold"/>
                                        <p:tgtEl>
                                          <p:spTgt spid="6"/>
                                        </p:tgtEl>
                                        <p:attrNameLst>
                                          <p:attrName>ppt_x</p:attrName>
                                          <p:attrName>ppt_y</p:attrName>
                                        </p:attrNameLst>
                                      </p:cBhvr>
                                      <p:rCtr x="-25000" y="-10370"/>
                                    </p:animMotion>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nodeType="clickEffect">
                                  <p:stCondLst>
                                    <p:cond delay="0"/>
                                  </p:stCondLst>
                                  <p:childTnLst>
                                    <p:animMotion origin="layout" path="M 2.5E-6 -2.59259E-6 L -0.48177 -0.18495 " pathEditMode="relative" rAng="0" ptsTypes="AA">
                                      <p:cBhvr>
                                        <p:cTn id="10" dur="2000" fill="hold"/>
                                        <p:tgtEl>
                                          <p:spTgt spid="8"/>
                                        </p:tgtEl>
                                        <p:attrNameLst>
                                          <p:attrName>ppt_x</p:attrName>
                                          <p:attrName>ppt_y</p:attrName>
                                        </p:attrNameLst>
                                      </p:cBhvr>
                                      <p:rCtr x="-24089" y="-9259"/>
                                    </p:animMotion>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nodeType="clickEffect">
                                  <p:stCondLst>
                                    <p:cond delay="0"/>
                                  </p:stCondLst>
                                  <p:childTnLst>
                                    <p:animMotion origin="layout" path="M 4.375E-6 2.96296E-6 L -0.45951 -0.2331 " pathEditMode="relative" rAng="0" ptsTypes="AA">
                                      <p:cBhvr>
                                        <p:cTn id="14" dur="2000" fill="hold"/>
                                        <p:tgtEl>
                                          <p:spTgt spid="10"/>
                                        </p:tgtEl>
                                        <p:attrNameLst>
                                          <p:attrName>ppt_x</p:attrName>
                                          <p:attrName>ppt_y</p:attrName>
                                        </p:attrNameLst>
                                      </p:cBhvr>
                                      <p:rCtr x="-22982" y="-11667"/>
                                    </p:animMotion>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nodeType="clickEffect">
                                  <p:stCondLst>
                                    <p:cond delay="0"/>
                                  </p:stCondLst>
                                  <p:childTnLst>
                                    <p:animMotion origin="layout" path="M -6.25E-7 -4.81481E-6 L -0.56263 0.57963 " pathEditMode="relative" rAng="0" ptsTypes="AA">
                                      <p:cBhvr>
                                        <p:cTn id="18" dur="2000" fill="hold"/>
                                        <p:tgtEl>
                                          <p:spTgt spid="4"/>
                                        </p:tgtEl>
                                        <p:attrNameLst>
                                          <p:attrName>ppt_x</p:attrName>
                                          <p:attrName>ppt_y</p:attrName>
                                        </p:attrNameLst>
                                      </p:cBhvr>
                                      <p:rCtr x="-28138" y="28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526285" y="13025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257800" y="1955800"/>
            <a:ext cx="612139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5400" b="0" i="0" u="none" strike="noStrike" kern="1200" cap="none" spc="0" normalizeH="0" baseline="0" noProof="0">
                <a:ln>
                  <a:noFill/>
                </a:ln>
                <a:solidFill>
                  <a:srgbClr val="F9A72D"/>
                </a:solidFill>
                <a:effectLst/>
                <a:uLnTx/>
                <a:uFillTx/>
                <a:latin typeface="Sigmar One" panose="00000500000000000000" pitchFamily="2" charset="0"/>
                <a:ea typeface="+mn-ea"/>
                <a:cs typeface="+mn-cs"/>
              </a:rPr>
              <a:t>Luyện đọc lại</a:t>
            </a:r>
          </a:p>
        </p:txBody>
      </p:sp>
    </p:spTree>
    <p:extLst>
      <p:ext uri="{BB962C8B-B14F-4D97-AF65-F5344CB8AC3E}">
        <p14:creationId xmlns:p14="http://schemas.microsoft.com/office/powerpoint/2010/main" val="4994749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6" name="Picture 2" descr="20220526030245_wm_shs-tieng-viet-3---tap-1">
            <a:extLst>
              <a:ext uri="{FF2B5EF4-FFF2-40B4-BE49-F238E27FC236}">
                <a16:creationId xmlns:a16="http://schemas.microsoft.com/office/drawing/2014/main" id="{11282774-D288-7534-8430-287099BE7B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33" b="29102"/>
          <a:stretch/>
        </p:blipFill>
        <p:spPr bwMode="auto">
          <a:xfrm>
            <a:off x="2461846" y="455770"/>
            <a:ext cx="9347113" cy="614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C68F5CC8-F9A1-E12E-2E71-630539081334}"/>
              </a:ext>
            </a:extLst>
          </p:cNvPr>
          <p:cNvSpPr/>
          <p:nvPr/>
        </p:nvSpPr>
        <p:spPr>
          <a:xfrm>
            <a:off x="4692650" y="455770"/>
            <a:ext cx="3251200" cy="1907602"/>
          </a:xfrm>
          <a:prstGeom prst="rect">
            <a:avLst/>
          </a:prstGeom>
          <a:solidFill>
            <a:srgbClr val="FEFBE4"/>
          </a:solidFill>
          <a:ln>
            <a:solidFill>
              <a:srgbClr val="FEF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213EB3-0DC6-84D1-84D0-27E28DCCB1F0}"/>
              </a:ext>
            </a:extLst>
          </p:cNvPr>
          <p:cNvSpPr/>
          <p:nvPr/>
        </p:nvSpPr>
        <p:spPr>
          <a:xfrm>
            <a:off x="3038622" y="455770"/>
            <a:ext cx="1674055" cy="1907602"/>
          </a:xfrm>
          <a:prstGeom prst="rect">
            <a:avLst/>
          </a:prstGeom>
          <a:solidFill>
            <a:srgbClr val="D5EAD7"/>
          </a:solidFill>
          <a:ln>
            <a:solidFill>
              <a:srgbClr val="D5E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3122534-6EBD-AFE8-1A6F-CBA2E5156F4D}"/>
              </a:ext>
            </a:extLst>
          </p:cNvPr>
          <p:cNvSpPr txBox="1"/>
          <p:nvPr/>
        </p:nvSpPr>
        <p:spPr>
          <a:xfrm>
            <a:off x="3366867" y="455770"/>
            <a:ext cx="6138496" cy="3108543"/>
          </a:xfrm>
          <a:prstGeom prst="rect">
            <a:avLst/>
          </a:prstGeom>
          <a:noFill/>
        </p:spPr>
        <p:txBody>
          <a:bodyPr wrap="square" rtlCol="0">
            <a:spAutoFit/>
          </a:bodyPr>
          <a:lstStyle/>
          <a:p>
            <a:pPr algn="ctr"/>
            <a:r>
              <a:rPr lang="en-US" sz="2800">
                <a:solidFill>
                  <a:srgbClr val="FF0000"/>
                </a:solidFill>
                <a:latin typeface="Nunito Black" pitchFamily="2" charset="0"/>
              </a:rPr>
              <a:t>TẬP NẤU ĂN</a:t>
            </a:r>
          </a:p>
          <a:p>
            <a:r>
              <a:rPr lang="en-US" sz="2800">
                <a:latin typeface="Nunito Black" pitchFamily="2" charset="0"/>
              </a:rPr>
              <a:t>	</a:t>
            </a:r>
            <a:r>
              <a:rPr lang="en-US" sz="2800">
                <a:solidFill>
                  <a:srgbClr val="002060"/>
                </a:solidFill>
                <a:latin typeface="Nunito Black" pitchFamily="2" charset="0"/>
              </a:rPr>
              <a:t>Hôm nay, mình vào bếp cùng mẹ và học được công thức làm món trứng đúc thịt. Món này dễ làm mà lại ngon. Mình chia sẻ với các bạn. Các bạn thử tham khảo nhé!</a:t>
            </a:r>
          </a:p>
        </p:txBody>
      </p:sp>
      <p:pic>
        <p:nvPicPr>
          <p:cNvPr id="12" name="Picture 11">
            <a:extLst>
              <a:ext uri="{FF2B5EF4-FFF2-40B4-BE49-F238E27FC236}">
                <a16:creationId xmlns:a16="http://schemas.microsoft.com/office/drawing/2014/main" id="{C1D072E9-55FA-00BC-5885-1C1A3D63256C}"/>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331510B0-5366-AB49-17DA-BDC29F03CE79}"/>
              </a:ext>
            </a:extLst>
          </p:cNvPr>
          <p:cNvSpPr txBox="1"/>
          <p:nvPr/>
        </p:nvSpPr>
        <p:spPr>
          <a:xfrm>
            <a:off x="1038226" y="106832"/>
            <a:ext cx="2328642"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Luyện đọc lại</a:t>
            </a:r>
          </a:p>
        </p:txBody>
      </p:sp>
      <p:pic>
        <p:nvPicPr>
          <p:cNvPr id="9" name="Picture 8">
            <a:extLst>
              <a:ext uri="{FF2B5EF4-FFF2-40B4-BE49-F238E27FC236}">
                <a16:creationId xmlns:a16="http://schemas.microsoft.com/office/drawing/2014/main" id="{114A7DFD-ED16-0801-BBCD-36163ECDE2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4019" y="409920"/>
            <a:ext cx="851094" cy="584333"/>
          </a:xfrm>
          <a:prstGeom prst="rect">
            <a:avLst/>
          </a:prstGeom>
        </p:spPr>
      </p:pic>
      <p:sp>
        <p:nvSpPr>
          <p:cNvPr id="10" name="TextBox 9">
            <a:extLst>
              <a:ext uri="{FF2B5EF4-FFF2-40B4-BE49-F238E27FC236}">
                <a16:creationId xmlns:a16="http://schemas.microsoft.com/office/drawing/2014/main" id="{7FFD9D05-61ED-407F-8A2F-6B83DA786E07}"/>
              </a:ext>
            </a:extLst>
          </p:cNvPr>
          <p:cNvSpPr txBox="1"/>
          <p:nvPr/>
        </p:nvSpPr>
        <p:spPr>
          <a:xfrm>
            <a:off x="4106841" y="455770"/>
            <a:ext cx="3289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spTree>
    <p:extLst>
      <p:ext uri="{BB962C8B-B14F-4D97-AF65-F5344CB8AC3E}">
        <p14:creationId xmlns:p14="http://schemas.microsoft.com/office/powerpoint/2010/main" val="1070085424"/>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4" name="Picture 2" descr="20220526030245_wm_shs-tieng-viet-3---tap-1">
            <a:extLst>
              <a:ext uri="{FF2B5EF4-FFF2-40B4-BE49-F238E27FC236}">
                <a16:creationId xmlns:a16="http://schemas.microsoft.com/office/drawing/2014/main" id="{1648645B-58E1-6C49-0A52-65D4DA0F1A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66" t="3555" r="10771" b="74445"/>
          <a:stretch/>
        </p:blipFill>
        <p:spPr bwMode="auto">
          <a:xfrm>
            <a:off x="3428999" y="0"/>
            <a:ext cx="6522721" cy="21759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8201C01-014D-DBCC-782C-D458C739E08A}"/>
              </a:ext>
            </a:extLst>
          </p:cNvPr>
          <p:cNvPicPr>
            <a:picLocks noChangeAspect="1"/>
          </p:cNvPicPr>
          <p:nvPr/>
        </p:nvPicPr>
        <p:blipFill>
          <a:blip r:embed="rId4"/>
          <a:stretch>
            <a:fillRect/>
          </a:stretch>
        </p:blipFill>
        <p:spPr>
          <a:xfrm>
            <a:off x="4235559" y="2172652"/>
            <a:ext cx="2943225" cy="409575"/>
          </a:xfrm>
          <a:prstGeom prst="rect">
            <a:avLst/>
          </a:prstGeom>
        </p:spPr>
      </p:pic>
      <p:pic>
        <p:nvPicPr>
          <p:cNvPr id="9" name="Picture 8">
            <a:extLst>
              <a:ext uri="{FF2B5EF4-FFF2-40B4-BE49-F238E27FC236}">
                <a16:creationId xmlns:a16="http://schemas.microsoft.com/office/drawing/2014/main" id="{36AA1DF7-6B05-3418-1BD6-AFB4B12BCE66}"/>
              </a:ext>
            </a:extLst>
          </p:cNvPr>
          <p:cNvPicPr>
            <a:picLocks noChangeAspect="1"/>
          </p:cNvPicPr>
          <p:nvPr/>
        </p:nvPicPr>
        <p:blipFill>
          <a:blip r:embed="rId5"/>
          <a:stretch>
            <a:fillRect/>
          </a:stretch>
        </p:blipFill>
        <p:spPr>
          <a:xfrm>
            <a:off x="81718" y="15240"/>
            <a:ext cx="957155" cy="762066"/>
          </a:xfrm>
          <a:prstGeom prst="rect">
            <a:avLst/>
          </a:prstGeom>
        </p:spPr>
      </p:pic>
      <p:pic>
        <p:nvPicPr>
          <p:cNvPr id="8" name="Picture 7">
            <a:extLst>
              <a:ext uri="{FF2B5EF4-FFF2-40B4-BE49-F238E27FC236}">
                <a16:creationId xmlns:a16="http://schemas.microsoft.com/office/drawing/2014/main" id="{0F41061C-26BB-AFD8-C1E9-C10AC0FC1155}"/>
              </a:ext>
            </a:extLst>
          </p:cNvPr>
          <p:cNvPicPr>
            <a:picLocks noChangeAspect="1"/>
          </p:cNvPicPr>
          <p:nvPr/>
        </p:nvPicPr>
        <p:blipFill>
          <a:blip r:embed="rId6"/>
          <a:stretch>
            <a:fillRect/>
          </a:stretch>
        </p:blipFill>
        <p:spPr>
          <a:xfrm>
            <a:off x="-31641" y="1968396"/>
            <a:ext cx="4267200" cy="1695450"/>
          </a:xfrm>
          <a:prstGeom prst="rect">
            <a:avLst/>
          </a:prstGeom>
        </p:spPr>
      </p:pic>
      <p:pic>
        <p:nvPicPr>
          <p:cNvPr id="11" name="Picture 10">
            <a:extLst>
              <a:ext uri="{FF2B5EF4-FFF2-40B4-BE49-F238E27FC236}">
                <a16:creationId xmlns:a16="http://schemas.microsoft.com/office/drawing/2014/main" id="{26EF510B-AD99-59BE-0453-6211DE771D91}"/>
              </a:ext>
            </a:extLst>
          </p:cNvPr>
          <p:cNvPicPr>
            <a:picLocks noChangeAspect="1"/>
          </p:cNvPicPr>
          <p:nvPr/>
        </p:nvPicPr>
        <p:blipFill>
          <a:blip r:embed="rId7"/>
          <a:stretch>
            <a:fillRect/>
          </a:stretch>
        </p:blipFill>
        <p:spPr>
          <a:xfrm>
            <a:off x="6656250" y="2424620"/>
            <a:ext cx="4040325" cy="2104521"/>
          </a:xfrm>
          <a:prstGeom prst="rect">
            <a:avLst/>
          </a:prstGeom>
        </p:spPr>
      </p:pic>
      <p:pic>
        <p:nvPicPr>
          <p:cNvPr id="13" name="Picture 12">
            <a:extLst>
              <a:ext uri="{FF2B5EF4-FFF2-40B4-BE49-F238E27FC236}">
                <a16:creationId xmlns:a16="http://schemas.microsoft.com/office/drawing/2014/main" id="{930F06AF-2995-CE5A-F1B9-68A1421C77C3}"/>
              </a:ext>
            </a:extLst>
          </p:cNvPr>
          <p:cNvPicPr>
            <a:picLocks noChangeAspect="1"/>
          </p:cNvPicPr>
          <p:nvPr/>
        </p:nvPicPr>
        <p:blipFill>
          <a:blip r:embed="rId8"/>
          <a:stretch>
            <a:fillRect/>
          </a:stretch>
        </p:blipFill>
        <p:spPr>
          <a:xfrm>
            <a:off x="2021568" y="3595687"/>
            <a:ext cx="4219575" cy="1628775"/>
          </a:xfrm>
          <a:prstGeom prst="rect">
            <a:avLst/>
          </a:prstGeom>
        </p:spPr>
      </p:pic>
      <p:pic>
        <p:nvPicPr>
          <p:cNvPr id="15" name="Picture 14">
            <a:extLst>
              <a:ext uri="{FF2B5EF4-FFF2-40B4-BE49-F238E27FC236}">
                <a16:creationId xmlns:a16="http://schemas.microsoft.com/office/drawing/2014/main" id="{D8F50C31-797E-4CC0-2C5A-3B394A86C80C}"/>
              </a:ext>
            </a:extLst>
          </p:cNvPr>
          <p:cNvPicPr>
            <a:picLocks noChangeAspect="1"/>
          </p:cNvPicPr>
          <p:nvPr/>
        </p:nvPicPr>
        <p:blipFill>
          <a:blip r:embed="rId9"/>
          <a:stretch>
            <a:fillRect/>
          </a:stretch>
        </p:blipFill>
        <p:spPr>
          <a:xfrm>
            <a:off x="6241143" y="4410075"/>
            <a:ext cx="4600575" cy="2447925"/>
          </a:xfrm>
          <a:prstGeom prst="rect">
            <a:avLst/>
          </a:prstGeom>
          <a:ln>
            <a:noFill/>
          </a:ln>
          <a:effectLst>
            <a:softEdge rad="112500"/>
          </a:effectLst>
        </p:spPr>
      </p:pic>
      <p:pic>
        <p:nvPicPr>
          <p:cNvPr id="17" name="Picture 16">
            <a:extLst>
              <a:ext uri="{FF2B5EF4-FFF2-40B4-BE49-F238E27FC236}">
                <a16:creationId xmlns:a16="http://schemas.microsoft.com/office/drawing/2014/main" id="{190ADA82-88E7-1771-EEF9-3C3A26AB8A2F}"/>
              </a:ext>
            </a:extLst>
          </p:cNvPr>
          <p:cNvPicPr>
            <a:picLocks noChangeAspect="1"/>
          </p:cNvPicPr>
          <p:nvPr/>
        </p:nvPicPr>
        <p:blipFill>
          <a:blip r:embed="rId10"/>
          <a:stretch>
            <a:fillRect/>
          </a:stretch>
        </p:blipFill>
        <p:spPr>
          <a:xfrm>
            <a:off x="1300161" y="5205806"/>
            <a:ext cx="4257675" cy="1695450"/>
          </a:xfrm>
          <a:prstGeom prst="rect">
            <a:avLst/>
          </a:prstGeom>
        </p:spPr>
      </p:pic>
      <p:pic>
        <p:nvPicPr>
          <p:cNvPr id="10" name="Picture 9">
            <a:extLst>
              <a:ext uri="{FF2B5EF4-FFF2-40B4-BE49-F238E27FC236}">
                <a16:creationId xmlns:a16="http://schemas.microsoft.com/office/drawing/2014/main" id="{D1AD768A-E3B7-A464-0CF1-598BE6C9CA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84465" y="382031"/>
            <a:ext cx="851094" cy="584333"/>
          </a:xfrm>
          <a:prstGeom prst="rect">
            <a:avLst/>
          </a:prstGeom>
        </p:spPr>
      </p:pic>
      <p:sp>
        <p:nvSpPr>
          <p:cNvPr id="12" name="TextBox 11">
            <a:extLst>
              <a:ext uri="{FF2B5EF4-FFF2-40B4-BE49-F238E27FC236}">
                <a16:creationId xmlns:a16="http://schemas.microsoft.com/office/drawing/2014/main" id="{C44204E6-5118-A640-2F65-C384EED35195}"/>
              </a:ext>
            </a:extLst>
          </p:cNvPr>
          <p:cNvSpPr txBox="1"/>
          <p:nvPr/>
        </p:nvSpPr>
        <p:spPr>
          <a:xfrm>
            <a:off x="3663907" y="412587"/>
            <a:ext cx="37702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pic>
        <p:nvPicPr>
          <p:cNvPr id="14" name="Picture 13">
            <a:extLst>
              <a:ext uri="{FF2B5EF4-FFF2-40B4-BE49-F238E27FC236}">
                <a16:creationId xmlns:a16="http://schemas.microsoft.com/office/drawing/2014/main" id="{121FFC44-C557-F851-253B-72350A1B26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031" y="1898202"/>
            <a:ext cx="851094" cy="584333"/>
          </a:xfrm>
          <a:prstGeom prst="rect">
            <a:avLst/>
          </a:prstGeom>
        </p:spPr>
      </p:pic>
      <p:sp>
        <p:nvSpPr>
          <p:cNvPr id="16" name="TextBox 15">
            <a:extLst>
              <a:ext uri="{FF2B5EF4-FFF2-40B4-BE49-F238E27FC236}">
                <a16:creationId xmlns:a16="http://schemas.microsoft.com/office/drawing/2014/main" id="{79599B3D-0E69-F8DA-0E0E-F1E556AA8992}"/>
              </a:ext>
            </a:extLst>
          </p:cNvPr>
          <p:cNvSpPr txBox="1"/>
          <p:nvPr/>
        </p:nvSpPr>
        <p:spPr>
          <a:xfrm>
            <a:off x="60412" y="1911042"/>
            <a:ext cx="37382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pic>
        <p:nvPicPr>
          <p:cNvPr id="18" name="Picture 17">
            <a:extLst>
              <a:ext uri="{FF2B5EF4-FFF2-40B4-BE49-F238E27FC236}">
                <a16:creationId xmlns:a16="http://schemas.microsoft.com/office/drawing/2014/main" id="{12E576EA-4547-D2AE-1280-57BE344336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55664" y="2361838"/>
            <a:ext cx="851094" cy="584333"/>
          </a:xfrm>
          <a:prstGeom prst="rect">
            <a:avLst/>
          </a:prstGeom>
        </p:spPr>
      </p:pic>
      <p:sp>
        <p:nvSpPr>
          <p:cNvPr id="19" name="TextBox 18">
            <a:extLst>
              <a:ext uri="{FF2B5EF4-FFF2-40B4-BE49-F238E27FC236}">
                <a16:creationId xmlns:a16="http://schemas.microsoft.com/office/drawing/2014/main" id="{7778C499-9182-A7FF-9049-08D2A758E2F2}"/>
              </a:ext>
            </a:extLst>
          </p:cNvPr>
          <p:cNvSpPr txBox="1"/>
          <p:nvPr/>
        </p:nvSpPr>
        <p:spPr>
          <a:xfrm>
            <a:off x="6511107" y="2374678"/>
            <a:ext cx="3818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a:solidFill>
                  <a:prstClr val="black">
                    <a:lumMod val="95000"/>
                    <a:lumOff val="5000"/>
                  </a:prstClr>
                </a:solidFill>
                <a:latin typeface="#9Slide03 AmpleSoft Bold" panose="02000000000000000000" pitchFamily="2" charset="0"/>
                <a:cs typeface="Baloo 2 Medium" pitchFamily="2" charset="0"/>
              </a:rPr>
              <a:t>4</a:t>
            </a:r>
            <a:endPar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pic>
        <p:nvPicPr>
          <p:cNvPr id="20" name="Picture 19">
            <a:extLst>
              <a:ext uri="{FF2B5EF4-FFF2-40B4-BE49-F238E27FC236}">
                <a16:creationId xmlns:a16="http://schemas.microsoft.com/office/drawing/2014/main" id="{0D5F3B07-A6CC-CD37-8B3D-73B22FEEA0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76425" y="3569170"/>
            <a:ext cx="851094" cy="584333"/>
          </a:xfrm>
          <a:prstGeom prst="rect">
            <a:avLst/>
          </a:prstGeom>
        </p:spPr>
      </p:pic>
      <p:sp>
        <p:nvSpPr>
          <p:cNvPr id="21" name="TextBox 20">
            <a:extLst>
              <a:ext uri="{FF2B5EF4-FFF2-40B4-BE49-F238E27FC236}">
                <a16:creationId xmlns:a16="http://schemas.microsoft.com/office/drawing/2014/main" id="{7D05E566-1DA7-E9E1-2184-6E1BAA4E6C68}"/>
              </a:ext>
            </a:extLst>
          </p:cNvPr>
          <p:cNvSpPr txBox="1"/>
          <p:nvPr/>
        </p:nvSpPr>
        <p:spPr>
          <a:xfrm>
            <a:off x="2131868" y="3582010"/>
            <a:ext cx="39305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a:solidFill>
                  <a:prstClr val="black">
                    <a:lumMod val="95000"/>
                    <a:lumOff val="5000"/>
                  </a:prstClr>
                </a:solidFill>
                <a:latin typeface="#9Slide03 AmpleSoft Bold" panose="02000000000000000000" pitchFamily="2" charset="0"/>
                <a:cs typeface="Baloo 2 Medium" pitchFamily="2" charset="0"/>
              </a:rPr>
              <a:t>5</a:t>
            </a:r>
            <a:endPar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pic>
        <p:nvPicPr>
          <p:cNvPr id="22" name="Picture 21">
            <a:extLst>
              <a:ext uri="{FF2B5EF4-FFF2-40B4-BE49-F238E27FC236}">
                <a16:creationId xmlns:a16="http://schemas.microsoft.com/office/drawing/2014/main" id="{692AB5C2-3938-9235-10F3-85B172FEEFE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11456" y="4405624"/>
            <a:ext cx="851094" cy="584333"/>
          </a:xfrm>
          <a:prstGeom prst="rect">
            <a:avLst/>
          </a:prstGeom>
        </p:spPr>
      </p:pic>
      <p:sp>
        <p:nvSpPr>
          <p:cNvPr id="23" name="TextBox 22">
            <a:extLst>
              <a:ext uri="{FF2B5EF4-FFF2-40B4-BE49-F238E27FC236}">
                <a16:creationId xmlns:a16="http://schemas.microsoft.com/office/drawing/2014/main" id="{8A48102F-B7C0-67C5-B0B9-B06EBA66AE3B}"/>
              </a:ext>
            </a:extLst>
          </p:cNvPr>
          <p:cNvSpPr txBox="1"/>
          <p:nvPr/>
        </p:nvSpPr>
        <p:spPr>
          <a:xfrm>
            <a:off x="6366899" y="4418464"/>
            <a:ext cx="38985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6</a:t>
            </a:r>
          </a:p>
        </p:txBody>
      </p:sp>
      <p:pic>
        <p:nvPicPr>
          <p:cNvPr id="24" name="Picture 23">
            <a:extLst>
              <a:ext uri="{FF2B5EF4-FFF2-40B4-BE49-F238E27FC236}">
                <a16:creationId xmlns:a16="http://schemas.microsoft.com/office/drawing/2014/main" id="{DCB790FE-73E3-6F17-8ACD-57681E587E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64108" y="5159403"/>
            <a:ext cx="851094" cy="584333"/>
          </a:xfrm>
          <a:prstGeom prst="rect">
            <a:avLst/>
          </a:prstGeom>
        </p:spPr>
      </p:pic>
      <p:sp>
        <p:nvSpPr>
          <p:cNvPr id="25" name="TextBox 24">
            <a:extLst>
              <a:ext uri="{FF2B5EF4-FFF2-40B4-BE49-F238E27FC236}">
                <a16:creationId xmlns:a16="http://schemas.microsoft.com/office/drawing/2014/main" id="{A341C525-3989-00BB-03BE-DB4A9B43C7BC}"/>
              </a:ext>
            </a:extLst>
          </p:cNvPr>
          <p:cNvSpPr txBox="1"/>
          <p:nvPr/>
        </p:nvSpPr>
        <p:spPr>
          <a:xfrm>
            <a:off x="1419551" y="5172243"/>
            <a:ext cx="36740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a:solidFill>
                  <a:prstClr val="black">
                    <a:lumMod val="95000"/>
                    <a:lumOff val="5000"/>
                  </a:prstClr>
                </a:solidFill>
                <a:latin typeface="#9Slide03 AmpleSoft Bold" panose="02000000000000000000" pitchFamily="2" charset="0"/>
                <a:cs typeface="Baloo 2 Medium" pitchFamily="2" charset="0"/>
              </a:rPr>
              <a:t>7</a:t>
            </a:r>
            <a:endPar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sp>
        <p:nvSpPr>
          <p:cNvPr id="26" name="TextBox 25">
            <a:extLst>
              <a:ext uri="{FF2B5EF4-FFF2-40B4-BE49-F238E27FC236}">
                <a16:creationId xmlns:a16="http://schemas.microsoft.com/office/drawing/2014/main" id="{BAB2CD00-91B6-0DD6-E111-1230F2053228}"/>
              </a:ext>
            </a:extLst>
          </p:cNvPr>
          <p:cNvSpPr txBox="1"/>
          <p:nvPr/>
        </p:nvSpPr>
        <p:spPr>
          <a:xfrm>
            <a:off x="913415" y="58656"/>
            <a:ext cx="2401286"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Luyện đọc lại</a:t>
            </a:r>
          </a:p>
        </p:txBody>
      </p:sp>
    </p:spTree>
    <p:extLst>
      <p:ext uri="{BB962C8B-B14F-4D97-AF65-F5344CB8AC3E}">
        <p14:creationId xmlns:p14="http://schemas.microsoft.com/office/powerpoint/2010/main" val="401214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par>
                                <p:cTn id="40" presetID="16" presetClass="entr" presetSubtype="21"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par>
                                <p:cTn id="48" presetID="16" presetClass="entr" presetSubtype="21"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9" grpId="0"/>
      <p:bldP spid="21" grpId="0"/>
      <p:bldP spid="23" grpId="0"/>
      <p:bldP spid="25" grpId="0"/>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800" b="0" i="0" u="none" strike="noStrike" kern="1200" cap="none" spc="0" normalizeH="0" baseline="0" noProof="0">
                <a:ln>
                  <a:noFill/>
                </a:ln>
                <a:solidFill>
                  <a:srgbClr val="F9A72D"/>
                </a:solidFill>
                <a:effectLst/>
                <a:uLnTx/>
                <a:uFillTx/>
                <a:latin typeface="Sigmar One" panose="00000500000000000000" pitchFamily="2" charset="0"/>
                <a:ea typeface="+mn-ea"/>
                <a:cs typeface="+mn-cs"/>
              </a:rPr>
              <a:t>Viết</a:t>
            </a:r>
          </a:p>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800" b="0" i="0" u="none" strike="noStrike" kern="1200" cap="none" spc="0" normalizeH="0" baseline="0" noProof="0">
                <a:ln>
                  <a:noFill/>
                </a:ln>
                <a:solidFill>
                  <a:srgbClr val="FF0000"/>
                </a:solidFill>
                <a:effectLst/>
                <a:uLnTx/>
                <a:uFillTx/>
                <a:latin typeface="Sigmar One" panose="00000500000000000000" pitchFamily="2" charset="0"/>
                <a:ea typeface="+mn-ea"/>
                <a:cs typeface="+mn-cs"/>
              </a:rPr>
              <a:t>Ôn viết chữ hoa </a:t>
            </a:r>
            <a:r>
              <a:rPr lang="en-US" sz="2800">
                <a:solidFill>
                  <a:srgbClr val="FF0000"/>
                </a:solidFill>
                <a:latin typeface="Sigmar One" panose="00000500000000000000" pitchFamily="2" charset="0"/>
              </a:rPr>
              <a:t>b,c</a:t>
            </a:r>
            <a:endParaRPr kumimoji="0" lang="en-US" sz="2800" b="0" i="0" u="none" strike="noStrike" kern="1200" cap="none" spc="0" normalizeH="0" baseline="0" noProof="0">
              <a:ln>
                <a:noFill/>
              </a:ln>
              <a:solidFill>
                <a:srgbClr val="FF00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19469836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Khi viết, các... - Sách và Thiết bị Giáo dục cho bé vào Lớp 1 | Facebook">
            <a:extLst>
              <a:ext uri="{FF2B5EF4-FFF2-40B4-BE49-F238E27FC236}">
                <a16:creationId xmlns:a16="http://schemas.microsoft.com/office/drawing/2014/main" id="{00DEC078-0670-0909-259E-60C6FF480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0490" y="2057400"/>
            <a:ext cx="3706623" cy="392766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4D690E34-E1E9-DBF7-B775-E93349BD072E}"/>
              </a:ext>
            </a:extLst>
          </p:cNvPr>
          <p:cNvSpPr txBox="1">
            <a:spLocks noChangeArrowheads="1"/>
          </p:cNvSpPr>
          <p:nvPr/>
        </p:nvSpPr>
        <p:spPr bwMode="auto">
          <a:xfrm>
            <a:off x="495301" y="153412"/>
            <a:ext cx="6629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1" i="0" u="sng" strike="noStrike" kern="1200" cap="none" spc="0" normalizeH="0" baseline="0" noProof="0">
                <a:ln>
                  <a:noFill/>
                </a:ln>
                <a:solidFill>
                  <a:srgbClr val="FF0000"/>
                </a:solidFill>
                <a:effectLst/>
                <a:uLnTx/>
                <a:uFillTx/>
                <a:latin typeface="Nunito Black" pitchFamily="2" charset="0"/>
                <a:ea typeface="+mn-ea"/>
                <a:cs typeface="+mn-cs"/>
              </a:rPr>
              <a:t>1. Tư thế ngồi viết:</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Lưng thẳng, không tì ngực vào bàn.</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Đầu hơi cúi.</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Mắt cách vở khoảng 25 đến 30 cm.</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Tay phải cầm bút.</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Tay trái tì nhẹ lên mép vở để giữ.</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Hai chân để song song thoải mái.</a:t>
            </a:r>
          </a:p>
          <a:p>
            <a:pPr marL="0" marR="0" lvl="0" indent="0" algn="just" defTabSz="609539"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0000"/>
              </a:solidFill>
              <a:effectLst/>
              <a:uLnTx/>
              <a:uFillTx/>
              <a:latin typeface="Nunito Black" pitchFamily="2" charset="0"/>
              <a:ea typeface="+mn-ea"/>
              <a:cs typeface="+mn-cs"/>
            </a:endParaRPr>
          </a:p>
        </p:txBody>
      </p:sp>
      <p:sp>
        <p:nvSpPr>
          <p:cNvPr id="7" name="Text Box 6">
            <a:extLst>
              <a:ext uri="{FF2B5EF4-FFF2-40B4-BE49-F238E27FC236}">
                <a16:creationId xmlns:a16="http://schemas.microsoft.com/office/drawing/2014/main" id="{F819EE0F-5FC6-6BDE-2C9F-A80649773DD1}"/>
              </a:ext>
            </a:extLst>
          </p:cNvPr>
          <p:cNvSpPr txBox="1">
            <a:spLocks noChangeArrowheads="1"/>
          </p:cNvSpPr>
          <p:nvPr/>
        </p:nvSpPr>
        <p:spPr bwMode="auto">
          <a:xfrm>
            <a:off x="889951" y="2971800"/>
            <a:ext cx="642524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1" i="0" u="sng" strike="noStrike" kern="1200" cap="none" spc="0" normalizeH="0" baseline="0" noProof="0">
                <a:ln>
                  <a:noFill/>
                </a:ln>
                <a:solidFill>
                  <a:srgbClr val="FF0000"/>
                </a:solidFill>
                <a:effectLst/>
                <a:uLnTx/>
                <a:uFillTx/>
                <a:latin typeface="Nunito Black" pitchFamily="2" charset="0"/>
                <a:ea typeface="+mn-ea"/>
                <a:cs typeface="+mn-cs"/>
              </a:rPr>
              <a:t>2. Cách cầm bút:</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Cầm bút bằng 3 ngón tay: ngón cái, ngón trỏ, ngón giữa.</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Khi viết, dùng 3 ngón tay di chuyển bút từ trái sang phải, cán bút nghiêng về phía bên phải, cổ tay, khuỷu tay và cánh tay cử động mềm mại, thoải mái;</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Không nên cầm bút tay trái.</a:t>
            </a:r>
          </a:p>
        </p:txBody>
      </p:sp>
    </p:spTree>
    <p:extLst>
      <p:ext uri="{BB962C8B-B14F-4D97-AF65-F5344CB8AC3E}">
        <p14:creationId xmlns:p14="http://schemas.microsoft.com/office/powerpoint/2010/main" val="2774826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2.5"/>
                                          </p:val>
                                        </p:tav>
                                        <p:tav tm="100000">
                                          <p:val>
                                            <p:strVal val="#ppt_w"/>
                                          </p:val>
                                        </p:tav>
                                      </p:tavLst>
                                    </p:anim>
                                    <p:anim calcmode="lin" valueType="num">
                                      <p:cBhvr>
                                        <p:cTn id="8" dur="500" fill="hold"/>
                                        <p:tgtEl>
                                          <p:spTgt spid="6"/>
                                        </p:tgtEl>
                                        <p:attrNameLst>
                                          <p:attrName>ppt_h</p:attrName>
                                        </p:attrNameLst>
                                      </p:cBhvr>
                                      <p:tavLst>
                                        <p:tav tm="0">
                                          <p:val>
                                            <p:strVal val="#ppt_h*0.01"/>
                                          </p:val>
                                        </p:tav>
                                        <p:tav tm="100000">
                                          <p:val>
                                            <p:strVal val="#ppt_h"/>
                                          </p:val>
                                        </p:tav>
                                      </p:tavLst>
                                    </p:anim>
                                    <p:anim calcmode="lin" valueType="num">
                                      <p:cBhvr>
                                        <p:cTn id="9" dur="500" fill="hold"/>
                                        <p:tgtEl>
                                          <p:spTgt spid="6"/>
                                        </p:tgtEl>
                                        <p:attrNameLst>
                                          <p:attrName>ppt_x</p:attrName>
                                        </p:attrNameLst>
                                      </p:cBhvr>
                                      <p:tavLst>
                                        <p:tav tm="0">
                                          <p:val>
                                            <p:strVal val="#ppt_x"/>
                                          </p:val>
                                        </p:tav>
                                        <p:tav tm="100000">
                                          <p:val>
                                            <p:strVal val="#ppt_x"/>
                                          </p:val>
                                        </p:tav>
                                      </p:tavLst>
                                    </p:anim>
                                    <p:anim calcmode="lin" valueType="num">
                                      <p:cBhvr>
                                        <p:cTn id="10" dur="500" fill="hold"/>
                                        <p:tgtEl>
                                          <p:spTgt spid="6"/>
                                        </p:tgtEl>
                                        <p:attrNameLst>
                                          <p:attrName>ppt_y</p:attrName>
                                        </p:attrNameLst>
                                      </p:cBhvr>
                                      <p:tavLst>
                                        <p:tav tm="0">
                                          <p:val>
                                            <p:strVal val="#ppt_h+1"/>
                                          </p:val>
                                        </p:tav>
                                        <p:tav tm="100000">
                                          <p:val>
                                            <p:strVal val="#ppt_y"/>
                                          </p:val>
                                        </p:tav>
                                      </p:tavLst>
                                    </p:anim>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ppt_w*2.5"/>
                                          </p:val>
                                        </p:tav>
                                        <p:tav tm="100000">
                                          <p:val>
                                            <p:strVal val="#ppt_w"/>
                                          </p:val>
                                        </p:tav>
                                      </p:tavLst>
                                    </p:anim>
                                    <p:anim calcmode="lin" valueType="num">
                                      <p:cBhvr>
                                        <p:cTn id="17" dur="500" fill="hold"/>
                                        <p:tgtEl>
                                          <p:spTgt spid="7"/>
                                        </p:tgtEl>
                                        <p:attrNameLst>
                                          <p:attrName>ppt_h</p:attrName>
                                        </p:attrNameLst>
                                      </p:cBhvr>
                                      <p:tavLst>
                                        <p:tav tm="0">
                                          <p:val>
                                            <p:strVal val="#ppt_h*0.01"/>
                                          </p:val>
                                        </p:tav>
                                        <p:tav tm="100000">
                                          <p:val>
                                            <p:strVal val="#ppt_h"/>
                                          </p:val>
                                        </p:tav>
                                      </p:tavLst>
                                    </p:anim>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h+1"/>
                                          </p:val>
                                        </p:tav>
                                        <p:tav tm="100000">
                                          <p:val>
                                            <p:strVal val="#ppt_y"/>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F9A72D"/>
                </a:solidFill>
                <a:effectLst/>
                <a:uLnTx/>
                <a:uFillTx/>
                <a:latin typeface="Sigmar One" panose="00000500000000000000" pitchFamily="2" charset="0"/>
                <a:ea typeface="+mn-ea"/>
                <a:cs typeface="+mn-cs"/>
              </a:rPr>
              <a:t>Đọc</a:t>
            </a:r>
          </a:p>
        </p:txBody>
      </p:sp>
      <p:pic>
        <p:nvPicPr>
          <p:cNvPr id="7" name="Picture 9">
            <a:extLst>
              <a:ext uri="{FF2B5EF4-FFF2-40B4-BE49-F238E27FC236}">
                <a16:creationId xmlns:a16="http://schemas.microsoft.com/office/drawing/2014/main" id="{0FDE7CBA-F145-F726-8F8B-8F1F0C1389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89910" y="1330127"/>
            <a:ext cx="3781831" cy="2826919"/>
          </a:xfrm>
          <a:prstGeom prst="rect">
            <a:avLst/>
          </a:prstGeom>
        </p:spPr>
      </p:pic>
      <p:pic>
        <p:nvPicPr>
          <p:cNvPr id="8" name="Picture 2">
            <a:extLst>
              <a:ext uri="{FF2B5EF4-FFF2-40B4-BE49-F238E27FC236}">
                <a16:creationId xmlns:a16="http://schemas.microsoft.com/office/drawing/2014/main" id="{479EA93E-3E26-020B-CD9E-4FFBA85D0F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49987">
            <a:off x="1297513" y="4230771"/>
            <a:ext cx="2338491" cy="2098795"/>
          </a:xfrm>
          <a:prstGeom prst="rect">
            <a:avLst/>
          </a:prstGeom>
        </p:spPr>
      </p:pic>
    </p:spTree>
    <p:extLst>
      <p:ext uri="{BB962C8B-B14F-4D97-AF65-F5344CB8AC3E}">
        <p14:creationId xmlns:p14="http://schemas.microsoft.com/office/powerpoint/2010/main" val="3656352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85A3473-966A-C8D6-3AB5-4024AD4B4D13}"/>
              </a:ext>
            </a:extLst>
          </p:cNvPr>
          <p:cNvSpPr/>
          <p:nvPr/>
        </p:nvSpPr>
        <p:spPr>
          <a:xfrm>
            <a:off x="381000" y="228600"/>
            <a:ext cx="533400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4" name="TextBox 3">
            <a:extLst>
              <a:ext uri="{FF2B5EF4-FFF2-40B4-BE49-F238E27FC236}">
                <a16:creationId xmlns:a16="http://schemas.microsoft.com/office/drawing/2014/main" id="{95DF879B-BC92-DB36-135F-566384FC6EEC}"/>
              </a:ext>
            </a:extLst>
          </p:cNvPr>
          <p:cNvSpPr txBox="1"/>
          <p:nvPr/>
        </p:nvSpPr>
        <p:spPr>
          <a:xfrm>
            <a:off x="381000" y="304800"/>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Ôn viết chữ hoa B</a:t>
            </a:r>
          </a:p>
        </p:txBody>
      </p:sp>
      <p:pic>
        <p:nvPicPr>
          <p:cNvPr id="2" name="HƯỚNG DẪN VIẾT CHỮ HOA B - -KIẾN THỨC TIỂU HỌC-">
            <a:hlinkClick r:id="" action="ppaction://media"/>
            <a:extLst>
              <a:ext uri="{FF2B5EF4-FFF2-40B4-BE49-F238E27FC236}">
                <a16:creationId xmlns:a16="http://schemas.microsoft.com/office/drawing/2014/main" id="{9DD0DD4C-91FB-9A43-621A-891C8A205BA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34440" y="1188720"/>
            <a:ext cx="10043160" cy="5669280"/>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20268127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4D8581-BAD8-EE9C-68F7-4556807863EF}"/>
              </a:ext>
            </a:extLst>
          </p:cNvPr>
          <p:cNvSpPr/>
          <p:nvPr/>
        </p:nvSpPr>
        <p:spPr>
          <a:xfrm>
            <a:off x="99214" y="152400"/>
            <a:ext cx="53109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3" name="TextBox 2">
            <a:extLst>
              <a:ext uri="{FF2B5EF4-FFF2-40B4-BE49-F238E27FC236}">
                <a16:creationId xmlns:a16="http://schemas.microsoft.com/office/drawing/2014/main" id="{E9C2B776-51FA-ED27-9615-3CF68345B4C9}"/>
              </a:ext>
            </a:extLst>
          </p:cNvPr>
          <p:cNvSpPr txBox="1"/>
          <p:nvPr/>
        </p:nvSpPr>
        <p:spPr>
          <a:xfrm>
            <a:off x="47277" y="222195"/>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Ôn viết chữ hoa </a:t>
            </a:r>
            <a:r>
              <a:rPr lang="en-US" sz="3200" b="1" i="1">
                <a:solidFill>
                  <a:prstClr val="white"/>
                </a:solidFill>
                <a:latin typeface="Nunito Black" panose="00000A00000000000000" pitchFamily="2" charset="0"/>
                <a:ea typeface="Open Sans" panose="020B0606030504020204" pitchFamily="34" charset="0"/>
                <a:cs typeface="Open Sans" panose="020B0606030504020204" pitchFamily="34" charset="0"/>
              </a:rPr>
              <a:t>C</a:t>
            </a:r>
            <a:endPar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5" name="HƯỚNG-DẪN-VIẾT-CHỮ-HOA-C-KIẾN-THỨC-TIỂU-HỌC-">
            <a:hlinkClick r:id="" action="ppaction://media"/>
            <a:extLst>
              <a:ext uri="{FF2B5EF4-FFF2-40B4-BE49-F238E27FC236}">
                <a16:creationId xmlns:a16="http://schemas.microsoft.com/office/drawing/2014/main" id="{EC3906C1-2EB9-7960-92C5-732B79091B8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99160" y="1011555"/>
            <a:ext cx="10393680" cy="5846445"/>
          </a:xfrm>
          <a:prstGeom prst="rect">
            <a:avLst/>
          </a:prstGeom>
        </p:spPr>
      </p:pic>
    </p:spTree>
    <p:extLst>
      <p:ext uri="{BB962C8B-B14F-4D97-AF65-F5344CB8AC3E}">
        <p14:creationId xmlns:p14="http://schemas.microsoft.com/office/powerpoint/2010/main" val="2431817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749519F-4A15-2C1A-6B1A-E8C5F769C501}"/>
              </a:ext>
            </a:extLst>
          </p:cNvPr>
          <p:cNvSpPr/>
          <p:nvPr/>
        </p:nvSpPr>
        <p:spPr>
          <a:xfrm>
            <a:off x="99214" y="152400"/>
            <a:ext cx="5539586" cy="654569"/>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5" name="TextBox 4">
            <a:extLst>
              <a:ext uri="{FF2B5EF4-FFF2-40B4-BE49-F238E27FC236}">
                <a16:creationId xmlns:a16="http://schemas.microsoft.com/office/drawing/2014/main" id="{5AFA9C5C-E749-1AF6-DD0F-B2FC3B7E4A61}"/>
              </a:ext>
            </a:extLst>
          </p:cNvPr>
          <p:cNvSpPr txBox="1"/>
          <p:nvPr/>
        </p:nvSpPr>
        <p:spPr>
          <a:xfrm>
            <a:off x="47277" y="222195"/>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Ôn viết chữ hoa A, Ă, Â</a:t>
            </a:r>
          </a:p>
        </p:txBody>
      </p:sp>
      <p:pic>
        <p:nvPicPr>
          <p:cNvPr id="1030" name="Picture 6">
            <a:extLst>
              <a:ext uri="{FF2B5EF4-FFF2-40B4-BE49-F238E27FC236}">
                <a16:creationId xmlns:a16="http://schemas.microsoft.com/office/drawing/2014/main" id="{353AF1CE-EF1C-1A3D-441E-04C32312D1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898"/>
          <a:stretch/>
        </p:blipFill>
        <p:spPr bwMode="auto">
          <a:xfrm>
            <a:off x="0" y="3962400"/>
            <a:ext cx="5694680" cy="2895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5444A1B-83C8-357F-EF3C-9729865553A5}"/>
              </a:ext>
            </a:extLst>
          </p:cNvPr>
          <p:cNvSpPr txBox="1"/>
          <p:nvPr/>
        </p:nvSpPr>
        <p:spPr>
          <a:xfrm>
            <a:off x="1392284" y="4495800"/>
            <a:ext cx="30249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BẢNG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9B5D1046-83EB-D655-D8A0-E3C52F80FBB1}"/>
              </a:ext>
            </a:extLst>
          </p:cNvPr>
          <p:cNvSpPr txBox="1"/>
          <p:nvPr/>
        </p:nvSpPr>
        <p:spPr>
          <a:xfrm>
            <a:off x="1318414" y="5681698"/>
            <a:ext cx="30249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VỞ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TẬP VIẾT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2" name="Picture 2" descr="Bản mềm bộ mẫu chữ cao 2,5 ô ly dành cho học sinh tiểu học">
            <a:extLst>
              <a:ext uri="{FF2B5EF4-FFF2-40B4-BE49-F238E27FC236}">
                <a16:creationId xmlns:a16="http://schemas.microsoft.com/office/drawing/2014/main" id="{25F79461-DBCF-C6C4-8375-DF5246CDF6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50" t="22666" r="9136" b="22222"/>
          <a:stretch/>
        </p:blipFill>
        <p:spPr bwMode="auto">
          <a:xfrm>
            <a:off x="5501639" y="1144998"/>
            <a:ext cx="3398521" cy="31685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ộ chữ viết hoa cỡ nhỏ">
            <a:extLst>
              <a:ext uri="{FF2B5EF4-FFF2-40B4-BE49-F238E27FC236}">
                <a16:creationId xmlns:a16="http://schemas.microsoft.com/office/drawing/2014/main" id="{DA7C4FA2-395F-7AA2-5421-937434B194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925" t="22566" r="9470" b="24178"/>
          <a:stretch/>
        </p:blipFill>
        <p:spPr bwMode="auto">
          <a:xfrm>
            <a:off x="8793479" y="1144998"/>
            <a:ext cx="3398521" cy="309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8685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72EFA03D-824D-43C5-155E-7E31EA954E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898"/>
          <a:stretch/>
        </p:blipFill>
        <p:spPr bwMode="auto">
          <a:xfrm>
            <a:off x="-40183" y="3784208"/>
            <a:ext cx="3571726" cy="30737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B894A64-B795-0516-52F0-5505CA566796}"/>
              </a:ext>
            </a:extLst>
          </p:cNvPr>
          <p:cNvSpPr/>
          <p:nvPr/>
        </p:nvSpPr>
        <p:spPr>
          <a:xfrm>
            <a:off x="99214" y="152400"/>
            <a:ext cx="40155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3" name="TextBox 2">
            <a:extLst>
              <a:ext uri="{FF2B5EF4-FFF2-40B4-BE49-F238E27FC236}">
                <a16:creationId xmlns:a16="http://schemas.microsoft.com/office/drawing/2014/main" id="{D0E6EF08-9595-8A3F-D539-F2DE571A81B9}"/>
              </a:ext>
            </a:extLst>
          </p:cNvPr>
          <p:cNvSpPr txBox="1"/>
          <p:nvPr/>
        </p:nvSpPr>
        <p:spPr>
          <a:xfrm>
            <a:off x="47277" y="222195"/>
            <a:ext cx="40675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2</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Viết ứng dụng</a:t>
            </a:r>
          </a:p>
        </p:txBody>
      </p:sp>
      <p:sp>
        <p:nvSpPr>
          <p:cNvPr id="4" name="TextBox 3">
            <a:extLst>
              <a:ext uri="{FF2B5EF4-FFF2-40B4-BE49-F238E27FC236}">
                <a16:creationId xmlns:a16="http://schemas.microsoft.com/office/drawing/2014/main" id="{81FB122C-40AC-D159-2D5D-4DF466E9F8D6}"/>
              </a:ext>
            </a:extLst>
          </p:cNvPr>
          <p:cNvSpPr txBox="1"/>
          <p:nvPr/>
        </p:nvSpPr>
        <p:spPr>
          <a:xfrm>
            <a:off x="5029200" y="302796"/>
            <a:ext cx="2895600"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a. Viết tên riêng</a:t>
            </a:r>
          </a:p>
        </p:txBody>
      </p:sp>
      <p:sp>
        <p:nvSpPr>
          <p:cNvPr id="11" name="TextBox 10">
            <a:extLst>
              <a:ext uri="{FF2B5EF4-FFF2-40B4-BE49-F238E27FC236}">
                <a16:creationId xmlns:a16="http://schemas.microsoft.com/office/drawing/2014/main" id="{A13FE68A-6DFC-EEF6-B5A4-F85260803C04}"/>
              </a:ext>
            </a:extLst>
          </p:cNvPr>
          <p:cNvSpPr txBox="1"/>
          <p:nvPr/>
        </p:nvSpPr>
        <p:spPr>
          <a:xfrm>
            <a:off x="221001" y="4383197"/>
            <a:ext cx="30249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BẢNG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C707D595-C14C-C803-1485-A4A7FF0D3B5B}"/>
              </a:ext>
            </a:extLst>
          </p:cNvPr>
          <p:cNvSpPr txBox="1"/>
          <p:nvPr/>
        </p:nvSpPr>
        <p:spPr>
          <a:xfrm>
            <a:off x="212617" y="5658590"/>
            <a:ext cx="30249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VỞ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TẬP VIẾT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672FF302-0DE8-B0CA-6C3F-D56E85469C46}"/>
              </a:ext>
            </a:extLst>
          </p:cNvPr>
          <p:cNvPicPr>
            <a:picLocks noChangeAspect="1"/>
          </p:cNvPicPr>
          <p:nvPr/>
        </p:nvPicPr>
        <p:blipFill>
          <a:blip r:embed="rId4"/>
          <a:stretch>
            <a:fillRect/>
          </a:stretch>
        </p:blipFill>
        <p:spPr>
          <a:xfrm>
            <a:off x="587203" y="1394246"/>
            <a:ext cx="3241026" cy="1287106"/>
          </a:xfrm>
          <a:prstGeom prst="rect">
            <a:avLst/>
          </a:prstGeom>
        </p:spPr>
      </p:pic>
      <p:pic>
        <p:nvPicPr>
          <p:cNvPr id="1026" name="Picture 2" descr="Đánh thức tiềm năng Công viên địa chất Non nước Cao Bằng | VOV.VN">
            <a:extLst>
              <a:ext uri="{FF2B5EF4-FFF2-40B4-BE49-F238E27FC236}">
                <a16:creationId xmlns:a16="http://schemas.microsoft.com/office/drawing/2014/main" id="{37687076-9A49-7C78-FE17-1B3181096B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1465" y="1238064"/>
            <a:ext cx="8706356" cy="56199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089C1D1-7F51-D048-3D1B-1A702A88DB9E}"/>
              </a:ext>
            </a:extLst>
          </p:cNvPr>
          <p:cNvSpPr txBox="1"/>
          <p:nvPr/>
        </p:nvSpPr>
        <p:spPr>
          <a:xfrm>
            <a:off x="3392653" y="4048032"/>
            <a:ext cx="8765168" cy="2962513"/>
          </a:xfrm>
          <a:prstGeom prst="roundRect">
            <a:avLst/>
          </a:prstGeom>
          <a:noFill/>
          <a:ln w="28575">
            <a:solidFill>
              <a:srgbClr val="217875"/>
            </a:solidFill>
            <a:prstDash val="sysDash"/>
          </a:ln>
        </p:spPr>
        <p:txBody>
          <a:bodyPr wrap="square">
            <a:spAutoFit/>
          </a:bodyPr>
          <a:lstStyle/>
          <a:p>
            <a:pPr marL="0" marR="0" lvl="0" indent="0"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Baloo 2 SemiBold" pitchFamily="2" charset="0"/>
                <a:ea typeface="+mn-ea"/>
                <a:cs typeface="Baloo 2 SemiBold" pitchFamily="2" charset="0"/>
              </a:rPr>
              <a:t>	Cao Bằng</a:t>
            </a:r>
            <a:r>
              <a:rPr kumimoji="0" lang="en-US" sz="2800" b="0" i="0" u="none" strike="noStrike" kern="1200" cap="none" spc="0" normalizeH="0" noProof="0">
                <a:ln>
                  <a:noFill/>
                </a:ln>
                <a:solidFill>
                  <a:schemeClr val="bg1"/>
                </a:solidFill>
                <a:effectLst/>
                <a:uLnTx/>
                <a:uFillTx/>
                <a:latin typeface="Baloo 2 SemiBold" pitchFamily="2" charset="0"/>
                <a:ea typeface="+mn-ea"/>
                <a:cs typeface="Baloo 2 SemiBold" pitchFamily="2" charset="0"/>
              </a:rPr>
              <a:t> là một tỉnh thuộc miền Bắc nước ta, là vùng đất có truyền thống cách mạng lâu đời . Tiêu biểu như khu di tích lịch sử cách mạng Pác Bó. Nơi đây, chủ tịch Hồ Chí Minh đã từng sống và làm việc, lãnh đạo cách mạng Việt Nam giành đọc lập cho dân tộc.</a:t>
            </a:r>
            <a:endParaRPr kumimoji="0" lang="en-US" sz="2800" b="0" i="0" u="none" strike="noStrike" kern="1200" cap="none" spc="0" normalizeH="0" baseline="0" noProof="0">
              <a:ln>
                <a:noFill/>
              </a:ln>
              <a:solidFill>
                <a:schemeClr val="bg1"/>
              </a:solidFill>
              <a:effectLst/>
              <a:uLnTx/>
              <a:uFillTx/>
              <a:latin typeface="Baloo 2 SemiBold" pitchFamily="2" charset="0"/>
              <a:ea typeface="+mn-ea"/>
              <a:cs typeface="Baloo 2 SemiBold" pitchFamily="2" charset="0"/>
            </a:endParaRPr>
          </a:p>
        </p:txBody>
      </p:sp>
    </p:spTree>
    <p:extLst>
      <p:ext uri="{BB962C8B-B14F-4D97-AF65-F5344CB8AC3E}">
        <p14:creationId xmlns:p14="http://schemas.microsoft.com/office/powerpoint/2010/main" val="39948925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2" grpId="0"/>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2A3963C-8DAD-6676-A263-652AA502C070}"/>
              </a:ext>
            </a:extLst>
          </p:cNvPr>
          <p:cNvSpPr/>
          <p:nvPr/>
        </p:nvSpPr>
        <p:spPr>
          <a:xfrm>
            <a:off x="99214" y="152400"/>
            <a:ext cx="49299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6" name="TextBox 5">
            <a:extLst>
              <a:ext uri="{FF2B5EF4-FFF2-40B4-BE49-F238E27FC236}">
                <a16:creationId xmlns:a16="http://schemas.microsoft.com/office/drawing/2014/main" id="{61C7EC16-A0CA-E832-9102-98A9C479380C}"/>
              </a:ext>
            </a:extLst>
          </p:cNvPr>
          <p:cNvSpPr txBox="1"/>
          <p:nvPr/>
        </p:nvSpPr>
        <p:spPr>
          <a:xfrm>
            <a:off x="304800" y="228600"/>
            <a:ext cx="4572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2</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Viết ứng dụng</a:t>
            </a:r>
          </a:p>
        </p:txBody>
      </p:sp>
      <p:sp>
        <p:nvSpPr>
          <p:cNvPr id="8" name="TextBox 7">
            <a:extLst>
              <a:ext uri="{FF2B5EF4-FFF2-40B4-BE49-F238E27FC236}">
                <a16:creationId xmlns:a16="http://schemas.microsoft.com/office/drawing/2014/main" id="{C9579A5C-B660-5320-4AAF-B7E15586BA09}"/>
              </a:ext>
            </a:extLst>
          </p:cNvPr>
          <p:cNvSpPr txBox="1"/>
          <p:nvPr/>
        </p:nvSpPr>
        <p:spPr>
          <a:xfrm>
            <a:off x="5485152" y="302796"/>
            <a:ext cx="1982448"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b. Viết câu</a:t>
            </a:r>
          </a:p>
        </p:txBody>
      </p:sp>
      <p:sp>
        <p:nvSpPr>
          <p:cNvPr id="9" name="TextBox 8">
            <a:extLst>
              <a:ext uri="{FF2B5EF4-FFF2-40B4-BE49-F238E27FC236}">
                <a16:creationId xmlns:a16="http://schemas.microsoft.com/office/drawing/2014/main" id="{70A3AC26-D7A5-7F4F-3188-20842212AFD1}"/>
              </a:ext>
            </a:extLst>
          </p:cNvPr>
          <p:cNvSpPr txBox="1"/>
          <p:nvPr/>
        </p:nvSpPr>
        <p:spPr>
          <a:xfrm>
            <a:off x="1447800" y="3548391"/>
            <a:ext cx="4458325" cy="523220"/>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Nunito Black" pitchFamily="2" charset="0"/>
              </a:rPr>
              <a:t>Những chữ nào viết hoa?</a:t>
            </a:r>
            <a:endParaRPr kumimoji="0" lang="en-US" sz="2800" b="0" i="0" u="none" strike="noStrike" kern="1200" cap="none" spc="0" normalizeH="0" baseline="0" noProof="0">
              <a:ln>
                <a:noFill/>
              </a:ln>
              <a:solidFill>
                <a:srgbClr val="002060"/>
              </a:solidFill>
              <a:effectLst/>
              <a:uLnTx/>
              <a:uFillTx/>
              <a:latin typeface="Nunito Black" pitchFamily="2" charset="0"/>
            </a:endParaRPr>
          </a:p>
        </p:txBody>
      </p:sp>
      <p:sp>
        <p:nvSpPr>
          <p:cNvPr id="11" name="TextBox 10">
            <a:extLst>
              <a:ext uri="{FF2B5EF4-FFF2-40B4-BE49-F238E27FC236}">
                <a16:creationId xmlns:a16="http://schemas.microsoft.com/office/drawing/2014/main" id="{6E1C2A51-04D0-07CB-2568-9DD79B3F79A4}"/>
              </a:ext>
            </a:extLst>
          </p:cNvPr>
          <p:cNvSpPr txBox="1"/>
          <p:nvPr/>
        </p:nvSpPr>
        <p:spPr>
          <a:xfrm>
            <a:off x="1447800" y="4079801"/>
            <a:ext cx="6934200" cy="523220"/>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Nunito Black" pitchFamily="2" charset="0"/>
              </a:rPr>
              <a:t>Những chữ viết hoa là: </a:t>
            </a:r>
            <a:r>
              <a:rPr lang="en-US" sz="2800">
                <a:solidFill>
                  <a:srgbClr val="FF0000"/>
                </a:solidFill>
                <a:latin typeface="Nunito Black" pitchFamily="2" charset="0"/>
              </a:rPr>
              <a:t>C, V, B </a:t>
            </a:r>
            <a:endParaRPr kumimoji="0" lang="en-US" sz="2800" b="0" i="0" u="none" strike="noStrike" kern="1200" cap="none" spc="0" normalizeH="0" baseline="0" noProof="0">
              <a:ln>
                <a:noFill/>
              </a:ln>
              <a:solidFill>
                <a:srgbClr val="FF0000"/>
              </a:solidFill>
              <a:effectLst/>
              <a:uLnTx/>
              <a:uFillTx/>
              <a:latin typeface="Nunito Black" pitchFamily="2" charset="0"/>
            </a:endParaRPr>
          </a:p>
        </p:txBody>
      </p:sp>
      <p:pic>
        <p:nvPicPr>
          <p:cNvPr id="10" name="Picture 2">
            <a:extLst>
              <a:ext uri="{FF2B5EF4-FFF2-40B4-BE49-F238E27FC236}">
                <a16:creationId xmlns:a16="http://schemas.microsoft.com/office/drawing/2014/main" id="{530F678F-C17C-4BBD-47AC-A1CB429D5C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0563" y="1210178"/>
            <a:ext cx="6655108" cy="1659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F69ACAF4-D042-3C34-7A94-5A1830DCDD3F}"/>
              </a:ext>
            </a:extLst>
          </p:cNvPr>
          <p:cNvPicPr>
            <a:picLocks noChangeAspect="1"/>
          </p:cNvPicPr>
          <p:nvPr/>
        </p:nvPicPr>
        <p:blipFill>
          <a:blip r:embed="rId4"/>
          <a:stretch>
            <a:fillRect/>
          </a:stretch>
        </p:blipFill>
        <p:spPr>
          <a:xfrm>
            <a:off x="1740564" y="1201055"/>
            <a:ext cx="6641436" cy="1659632"/>
          </a:xfrm>
          <a:prstGeom prst="rect">
            <a:avLst/>
          </a:prstGeom>
        </p:spPr>
      </p:pic>
      <p:sp>
        <p:nvSpPr>
          <p:cNvPr id="14" name="TextBox 13">
            <a:extLst>
              <a:ext uri="{FF2B5EF4-FFF2-40B4-BE49-F238E27FC236}">
                <a16:creationId xmlns:a16="http://schemas.microsoft.com/office/drawing/2014/main" id="{55DB4D3F-7F8C-8581-2DBB-117A5D612C7D}"/>
              </a:ext>
            </a:extLst>
          </p:cNvPr>
          <p:cNvSpPr txBox="1"/>
          <p:nvPr/>
        </p:nvSpPr>
        <p:spPr>
          <a:xfrm>
            <a:off x="1398563" y="4587331"/>
            <a:ext cx="10074037" cy="954107"/>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noProof="0">
                <a:solidFill>
                  <a:srgbClr val="FF0000"/>
                </a:solidFill>
                <a:latin typeface="Nunito Black" pitchFamily="2" charset="0"/>
              </a:rPr>
              <a:t>Đây là câu thơ (mỗi dòng 7 chữ, xuống dòng khi kết thúc dòng thơ thứ nhất và chấm câu ở cuối dòng thơ thứ 2.</a:t>
            </a:r>
            <a:endParaRPr kumimoji="0" lang="en-US" sz="2800" b="0" i="0" u="none" strike="noStrike" kern="1200" cap="none" spc="0" normalizeH="0" baseline="0" noProof="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4071368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2A3963C-8DAD-6676-A263-652AA502C070}"/>
              </a:ext>
            </a:extLst>
          </p:cNvPr>
          <p:cNvSpPr/>
          <p:nvPr/>
        </p:nvSpPr>
        <p:spPr>
          <a:xfrm>
            <a:off x="152400" y="152400"/>
            <a:ext cx="594360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10" name="TextBox 9">
            <a:extLst>
              <a:ext uri="{FF2B5EF4-FFF2-40B4-BE49-F238E27FC236}">
                <a16:creationId xmlns:a16="http://schemas.microsoft.com/office/drawing/2014/main" id="{5E325054-921D-9C0C-2979-2D9230D47949}"/>
              </a:ext>
            </a:extLst>
          </p:cNvPr>
          <p:cNvSpPr txBox="1"/>
          <p:nvPr/>
        </p:nvSpPr>
        <p:spPr>
          <a:xfrm>
            <a:off x="304800" y="228600"/>
            <a:ext cx="5486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Viết câu ứng dụng vào vở</a:t>
            </a:r>
          </a:p>
        </p:txBody>
      </p:sp>
      <p:pic>
        <p:nvPicPr>
          <p:cNvPr id="6" name="Picture 5">
            <a:extLst>
              <a:ext uri="{FF2B5EF4-FFF2-40B4-BE49-F238E27FC236}">
                <a16:creationId xmlns:a16="http://schemas.microsoft.com/office/drawing/2014/main" id="{13132B81-250B-A67F-0DFD-1277821D7A86}"/>
              </a:ext>
            </a:extLst>
          </p:cNvPr>
          <p:cNvPicPr>
            <a:picLocks noChangeAspect="1"/>
          </p:cNvPicPr>
          <p:nvPr/>
        </p:nvPicPr>
        <p:blipFill>
          <a:blip r:embed="rId3"/>
          <a:stretch>
            <a:fillRect/>
          </a:stretch>
        </p:blipFill>
        <p:spPr>
          <a:xfrm>
            <a:off x="1473500" y="1445811"/>
            <a:ext cx="9019917" cy="22539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166054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791200" y="22860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F9A72D"/>
                </a:solidFill>
                <a:effectLst/>
                <a:uLnTx/>
                <a:uFillTx/>
                <a:latin typeface="Sigmar One" panose="00000500000000000000" pitchFamily="2" charset="0"/>
                <a:ea typeface="+mn-ea"/>
                <a:cs typeface="+mn-cs"/>
              </a:rPr>
              <a:t>Tiết 3 – 4</a:t>
            </a: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6400" b="0" i="0" u="none" strike="noStrike" kern="1200" cap="none" spc="0" normalizeH="0" baseline="0" noProof="0">
              <a:ln>
                <a:noFill/>
              </a:ln>
              <a:solidFill>
                <a:srgbClr val="F9A72D"/>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31681074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prstClr val="white"/>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EF839EB8-8201-63F3-BBB7-AFBB0E77BB6D}"/>
              </a:ext>
            </a:extLst>
          </p:cNvPr>
          <p:cNvSpPr txBox="1"/>
          <p:nvPr/>
        </p:nvSpPr>
        <p:spPr>
          <a:xfrm>
            <a:off x="975736" y="1770051"/>
            <a:ext cx="4248318" cy="1952947"/>
          </a:xfrm>
          <a:prstGeom prst="rect">
            <a:avLst/>
          </a:prstGeom>
          <a:noFill/>
        </p:spPr>
        <p:txBody>
          <a:bodyPr vert="horz" lIns="60960" tIns="30480" rIns="60960" bIns="30480" rtlCol="0" anchor="ctr">
            <a:norm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5867" b="0" i="0" u="none" strike="noStrike" kern="1200" cap="none" spc="0" normalizeH="0" baseline="0" noProof="0">
                <a:ln>
                  <a:noFill/>
                </a:ln>
                <a:solidFill>
                  <a:srgbClr val="40AFB9"/>
                </a:solidFill>
                <a:effectLst/>
                <a:uLnTx/>
                <a:uFillTx/>
                <a:latin typeface="Sigmar One" panose="00000500000000000000" pitchFamily="2" charset="0"/>
                <a:ea typeface="+mn-ea"/>
                <a:cs typeface="+mn-cs"/>
              </a:rPr>
              <a:t>Luyện từ và câu</a:t>
            </a: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3600" b="0" i="0" u="none" strike="noStrike" kern="1200" cap="none" spc="0" normalizeH="0" baseline="0" noProof="0">
              <a:ln>
                <a:noFill/>
              </a:ln>
              <a:solidFill>
                <a:srgbClr val="40AFB9"/>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A2C8816B-132C-4433-807D-BE8737D46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4" y="5609070"/>
            <a:ext cx="780053" cy="747280"/>
            <a:chOff x="7011922" y="4095164"/>
            <a:chExt cx="1203067" cy="1152523"/>
          </a:xfrm>
        </p:grpSpPr>
        <p:sp>
          <p:nvSpPr>
            <p:cNvPr id="34" name="Rectangle 33">
              <a:extLst>
                <a:ext uri="{FF2B5EF4-FFF2-40B4-BE49-F238E27FC236}">
                  <a16:creationId xmlns:a16="http://schemas.microsoft.com/office/drawing/2014/main" id="{3D9E8922-1B3D-4020-A05C-C539C0C55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A8064EBB-920B-4259-AC3A-6F286FAF2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3FE43375-339B-4A67-BEC7-44D202CA1F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38" name="Rectangle 37">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1" name="Group 40">
            <a:extLst>
              <a:ext uri="{FF2B5EF4-FFF2-40B4-BE49-F238E27FC236}">
                <a16:creationId xmlns:a16="http://schemas.microsoft.com/office/drawing/2014/main" id="{89DECC1B-0AAB-435F-81AE-4C770DACCA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8" y="6047146"/>
            <a:ext cx="1636826" cy="818413"/>
            <a:chOff x="8085870" y="5837885"/>
            <a:chExt cx="2055357" cy="1027679"/>
          </a:xfrm>
        </p:grpSpPr>
        <p:sp>
          <p:nvSpPr>
            <p:cNvPr id="42" name="Rectangle 41">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43" name="Isosceles Triangle 42">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7" name="Picture 5">
            <a:extLst>
              <a:ext uri="{FF2B5EF4-FFF2-40B4-BE49-F238E27FC236}">
                <a16:creationId xmlns:a16="http://schemas.microsoft.com/office/drawing/2014/main" id="{FB1CDD8E-A095-9B0A-25AF-6330DA73F9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3429000"/>
            <a:ext cx="2149149" cy="2348797"/>
          </a:xfrm>
          <a:prstGeom prst="rect">
            <a:avLst/>
          </a:prstGeom>
        </p:spPr>
      </p:pic>
    </p:spTree>
    <p:extLst>
      <p:ext uri="{BB962C8B-B14F-4D97-AF65-F5344CB8AC3E}">
        <p14:creationId xmlns:p14="http://schemas.microsoft.com/office/powerpoint/2010/main" val="4144415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D8C3889-5760-6D73-6146-171635B39DB3}"/>
              </a:ext>
            </a:extLst>
          </p:cNvPr>
          <p:cNvSpPr/>
          <p:nvPr/>
        </p:nvSpPr>
        <p:spPr>
          <a:xfrm>
            <a:off x="990600" y="228600"/>
            <a:ext cx="9969500" cy="8475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rPr>
              <a:t>1. Tìm từ ngữ chỉ </a:t>
            </a:r>
            <a:r>
              <a:rPr lang="en-US" sz="2800" i="1">
                <a:solidFill>
                  <a:prstClr val="white"/>
                </a:solidFill>
                <a:latin typeface="Nunito Black" panose="00000A00000000000000" pitchFamily="2" charset="0"/>
              </a:rPr>
              <a:t>hoạt động kết hợp được với mỗi từ chỉ sự vật sau: rau, thịt, cá</a:t>
            </a:r>
            <a:endPar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p:txBody>
      </p:sp>
      <p:sp>
        <p:nvSpPr>
          <p:cNvPr id="3" name="Cloud 2">
            <a:extLst>
              <a:ext uri="{FF2B5EF4-FFF2-40B4-BE49-F238E27FC236}">
                <a16:creationId xmlns:a16="http://schemas.microsoft.com/office/drawing/2014/main" id="{6549523C-5A0D-C63E-573C-87E56CF369A8}"/>
              </a:ext>
            </a:extLst>
          </p:cNvPr>
          <p:cNvSpPr/>
          <p:nvPr/>
        </p:nvSpPr>
        <p:spPr>
          <a:xfrm>
            <a:off x="1663700" y="1215364"/>
            <a:ext cx="1606550" cy="1111250"/>
          </a:xfrm>
          <a:prstGeom prst="cloud">
            <a:avLst/>
          </a:prstGeom>
          <a:solidFill>
            <a:schemeClr val="accent5">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latin typeface="Nunito Black" panose="00000A00000000000000" pitchFamily="2" charset="0"/>
              </a:rPr>
              <a:t>Rau</a:t>
            </a:r>
          </a:p>
        </p:txBody>
      </p:sp>
      <p:sp>
        <p:nvSpPr>
          <p:cNvPr id="4" name="Cloud 3">
            <a:extLst>
              <a:ext uri="{FF2B5EF4-FFF2-40B4-BE49-F238E27FC236}">
                <a16:creationId xmlns:a16="http://schemas.microsoft.com/office/drawing/2014/main" id="{44952C81-3F6C-E83A-4A99-F38F1CDA3196}"/>
              </a:ext>
            </a:extLst>
          </p:cNvPr>
          <p:cNvSpPr/>
          <p:nvPr/>
        </p:nvSpPr>
        <p:spPr>
          <a:xfrm>
            <a:off x="5260975" y="1302092"/>
            <a:ext cx="1670050" cy="1111250"/>
          </a:xfrm>
          <a:prstGeom prst="cloud">
            <a:avLst/>
          </a:prstGeom>
          <a:solidFill>
            <a:schemeClr val="accent5">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latin typeface="Nunito Black" panose="00000A00000000000000" pitchFamily="2" charset="0"/>
              </a:rPr>
              <a:t>Thịt </a:t>
            </a:r>
          </a:p>
        </p:txBody>
      </p:sp>
      <p:sp>
        <p:nvSpPr>
          <p:cNvPr id="9" name="Cloud 8">
            <a:extLst>
              <a:ext uri="{FF2B5EF4-FFF2-40B4-BE49-F238E27FC236}">
                <a16:creationId xmlns:a16="http://schemas.microsoft.com/office/drawing/2014/main" id="{D3FDF823-37D4-BAD8-A56C-A2B6DDCFADF7}"/>
              </a:ext>
            </a:extLst>
          </p:cNvPr>
          <p:cNvSpPr/>
          <p:nvPr/>
        </p:nvSpPr>
        <p:spPr>
          <a:xfrm>
            <a:off x="8905875" y="1344573"/>
            <a:ext cx="1670050" cy="1111250"/>
          </a:xfrm>
          <a:prstGeom prst="cloud">
            <a:avLst/>
          </a:prstGeom>
          <a:solidFill>
            <a:schemeClr val="accent5">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latin typeface="Nunito Black" panose="00000A00000000000000" pitchFamily="2" charset="0"/>
              </a:rPr>
              <a:t>Cá </a:t>
            </a:r>
          </a:p>
        </p:txBody>
      </p:sp>
      <p:sp>
        <p:nvSpPr>
          <p:cNvPr id="12" name="TextBox 11">
            <a:extLst>
              <a:ext uri="{FF2B5EF4-FFF2-40B4-BE49-F238E27FC236}">
                <a16:creationId xmlns:a16="http://schemas.microsoft.com/office/drawing/2014/main" id="{9C779DCB-EB92-E60C-537A-10FAE9CAFA08}"/>
              </a:ext>
            </a:extLst>
          </p:cNvPr>
          <p:cNvSpPr txBox="1"/>
          <p:nvPr/>
        </p:nvSpPr>
        <p:spPr>
          <a:xfrm>
            <a:off x="2409825" y="2370860"/>
            <a:ext cx="8366125" cy="769441"/>
          </a:xfrm>
          <a:prstGeom prst="rect">
            <a:avLst/>
          </a:prstGeom>
          <a:noFill/>
        </p:spPr>
        <p:txBody>
          <a:bodyPr wrap="square" rtlCol="0">
            <a:spAutoFit/>
          </a:bodyPr>
          <a:lstStyle/>
          <a:p>
            <a:r>
              <a:rPr lang="en-US" sz="4400">
                <a:solidFill>
                  <a:schemeClr val="accent6"/>
                </a:solidFill>
                <a:latin typeface="Nunito Black" panose="00000A00000000000000" pitchFamily="2" charset="0"/>
              </a:rPr>
              <a:t>M</a:t>
            </a:r>
            <a:r>
              <a:rPr lang="en-US" sz="3200">
                <a:solidFill>
                  <a:schemeClr val="accent6"/>
                </a:solidFill>
                <a:latin typeface="Nunito Black" panose="00000A00000000000000" pitchFamily="2" charset="0"/>
              </a:rPr>
              <a:t>:</a:t>
            </a:r>
            <a:r>
              <a:rPr lang="en-US" sz="3200">
                <a:latin typeface="Nunito Black" panose="00000A00000000000000" pitchFamily="2" charset="0"/>
              </a:rPr>
              <a:t> </a:t>
            </a:r>
            <a:r>
              <a:rPr lang="en-US" sz="3200">
                <a:solidFill>
                  <a:srgbClr val="00B050"/>
                </a:solidFill>
                <a:latin typeface="Nunito Black" panose="00000A00000000000000" pitchFamily="2" charset="0"/>
              </a:rPr>
              <a:t>Rửa rau, nhặt rau, luộc rau,…</a:t>
            </a:r>
          </a:p>
        </p:txBody>
      </p:sp>
      <p:pic>
        <p:nvPicPr>
          <p:cNvPr id="13" name="Picture 2">
            <a:extLst>
              <a:ext uri="{FF2B5EF4-FFF2-40B4-BE49-F238E27FC236}">
                <a16:creationId xmlns:a16="http://schemas.microsoft.com/office/drawing/2014/main" id="{961A6478-6079-0398-7916-C4F0AAA93A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3270250"/>
            <a:ext cx="2438400" cy="3587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EB4D7A5-5363-18E4-3B2B-EEA69607A5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3340099"/>
            <a:ext cx="2438400" cy="33879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F3B28E6B-85C8-F477-998D-B14E1EC334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1700" y="3338246"/>
            <a:ext cx="2438400" cy="34163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F2BD01D-EF64-DBFD-F6F3-7F142ABEB185}"/>
              </a:ext>
            </a:extLst>
          </p:cNvPr>
          <p:cNvSpPr txBox="1"/>
          <p:nvPr/>
        </p:nvSpPr>
        <p:spPr>
          <a:xfrm>
            <a:off x="1387475" y="3717700"/>
            <a:ext cx="2514600" cy="1938992"/>
          </a:xfrm>
          <a:prstGeom prst="rect">
            <a:avLst/>
          </a:prstGeom>
          <a:noFill/>
        </p:spPr>
        <p:txBody>
          <a:bodyPr wrap="square" rtlCol="0">
            <a:spAutoFit/>
          </a:bodyPr>
          <a:lstStyle/>
          <a:p>
            <a:pPr algn="ctr"/>
            <a:r>
              <a:rPr lang="en-US" sz="3600" b="1" i="0">
                <a:solidFill>
                  <a:srgbClr val="FF0000"/>
                </a:solidFill>
                <a:effectLst/>
                <a:latin typeface="Nunito Black" panose="00000A00000000000000" pitchFamily="2" charset="0"/>
              </a:rPr>
              <a:t>rau: </a:t>
            </a:r>
          </a:p>
          <a:p>
            <a:pPr algn="ctr"/>
            <a:r>
              <a:rPr lang="en-US" sz="2800" b="0" i="0">
                <a:solidFill>
                  <a:srgbClr val="002060"/>
                </a:solidFill>
                <a:effectLst/>
                <a:latin typeface="Nunito Black" panose="00000A00000000000000" pitchFamily="2" charset="0"/>
              </a:rPr>
              <a:t>xào rau, </a:t>
            </a:r>
          </a:p>
          <a:p>
            <a:pPr algn="ctr"/>
            <a:r>
              <a:rPr lang="en-US" sz="2800" b="0" i="0">
                <a:solidFill>
                  <a:srgbClr val="002060"/>
                </a:solidFill>
                <a:effectLst/>
                <a:latin typeface="Nunito Black" panose="00000A00000000000000" pitchFamily="2" charset="0"/>
              </a:rPr>
              <a:t>hái rau, </a:t>
            </a:r>
          </a:p>
          <a:p>
            <a:pPr algn="ctr"/>
            <a:r>
              <a:rPr lang="en-US" sz="2800" b="0" i="0">
                <a:solidFill>
                  <a:srgbClr val="002060"/>
                </a:solidFill>
                <a:effectLst/>
                <a:latin typeface="Nunito Black" panose="00000A00000000000000" pitchFamily="2" charset="0"/>
              </a:rPr>
              <a:t>trồng rau,…</a:t>
            </a:r>
            <a:endParaRPr lang="en-US" sz="2800">
              <a:solidFill>
                <a:srgbClr val="002060"/>
              </a:solidFill>
              <a:latin typeface="Nunito Black" panose="00000A00000000000000" pitchFamily="2" charset="0"/>
            </a:endParaRPr>
          </a:p>
        </p:txBody>
      </p:sp>
      <p:sp>
        <p:nvSpPr>
          <p:cNvPr id="17" name="TextBox 16">
            <a:extLst>
              <a:ext uri="{FF2B5EF4-FFF2-40B4-BE49-F238E27FC236}">
                <a16:creationId xmlns:a16="http://schemas.microsoft.com/office/drawing/2014/main" id="{748364C8-66A3-9877-EB82-40B3730256AB}"/>
              </a:ext>
            </a:extLst>
          </p:cNvPr>
          <p:cNvSpPr txBox="1"/>
          <p:nvPr/>
        </p:nvSpPr>
        <p:spPr>
          <a:xfrm>
            <a:off x="5187950" y="3673942"/>
            <a:ext cx="2133600" cy="3077766"/>
          </a:xfrm>
          <a:prstGeom prst="rect">
            <a:avLst/>
          </a:prstGeom>
          <a:noFill/>
        </p:spPr>
        <p:txBody>
          <a:bodyPr wrap="square" rtlCol="0">
            <a:spAutoFit/>
          </a:bodyPr>
          <a:lstStyle/>
          <a:p>
            <a:pPr algn="ctr"/>
            <a:r>
              <a:rPr lang="en-US" sz="3600" b="1" i="0">
                <a:solidFill>
                  <a:srgbClr val="FF0000"/>
                </a:solidFill>
                <a:effectLst/>
                <a:latin typeface="Nunito Black" panose="00000A00000000000000" pitchFamily="2" charset="0"/>
              </a:rPr>
              <a:t>thịt: </a:t>
            </a:r>
          </a:p>
          <a:p>
            <a:pPr algn="ctr"/>
            <a:r>
              <a:rPr lang="en-US" sz="2800" b="0" i="0">
                <a:solidFill>
                  <a:srgbClr val="002060"/>
                </a:solidFill>
                <a:effectLst/>
                <a:latin typeface="Nunito Black" panose="00000A00000000000000" pitchFamily="2" charset="0"/>
              </a:rPr>
              <a:t>rán thịt, hấp thịt, thái thịt, xay thịt, băm thịt,…</a:t>
            </a:r>
            <a:br>
              <a:rPr lang="en-US" b="0" i="0">
                <a:solidFill>
                  <a:srgbClr val="000000"/>
                </a:solidFill>
                <a:effectLst/>
                <a:latin typeface="OpenSans"/>
              </a:rPr>
            </a:br>
            <a:endParaRPr lang="en-US"/>
          </a:p>
        </p:txBody>
      </p:sp>
      <p:sp>
        <p:nvSpPr>
          <p:cNvPr id="19" name="TextBox 18">
            <a:extLst>
              <a:ext uri="{FF2B5EF4-FFF2-40B4-BE49-F238E27FC236}">
                <a16:creationId xmlns:a16="http://schemas.microsoft.com/office/drawing/2014/main" id="{06D888CA-664E-D87E-E44F-E206F995AD2A}"/>
              </a:ext>
            </a:extLst>
          </p:cNvPr>
          <p:cNvSpPr txBox="1"/>
          <p:nvPr/>
        </p:nvSpPr>
        <p:spPr>
          <a:xfrm>
            <a:off x="8689975" y="3771900"/>
            <a:ext cx="2330450" cy="3416320"/>
          </a:xfrm>
          <a:prstGeom prst="rect">
            <a:avLst/>
          </a:prstGeom>
          <a:noFill/>
        </p:spPr>
        <p:txBody>
          <a:bodyPr wrap="square" rtlCol="0">
            <a:spAutoFit/>
          </a:bodyPr>
          <a:lstStyle/>
          <a:p>
            <a:pPr algn="ctr"/>
            <a:r>
              <a:rPr lang="pt-BR" sz="4000" b="1" i="0">
                <a:solidFill>
                  <a:srgbClr val="FF0000"/>
                </a:solidFill>
                <a:effectLst/>
                <a:latin typeface="Nunito Black" panose="00000A00000000000000" pitchFamily="2" charset="0"/>
              </a:rPr>
              <a:t>cá: </a:t>
            </a:r>
          </a:p>
          <a:p>
            <a:pPr algn="ctr"/>
            <a:r>
              <a:rPr lang="pt-BR" sz="2800" b="0" i="0">
                <a:solidFill>
                  <a:srgbClr val="002060"/>
                </a:solidFill>
                <a:effectLst/>
                <a:latin typeface="Nunito Black" panose="00000A00000000000000" pitchFamily="2" charset="0"/>
              </a:rPr>
              <a:t>rán cá, </a:t>
            </a:r>
          </a:p>
          <a:p>
            <a:pPr algn="ctr"/>
            <a:r>
              <a:rPr lang="pt-BR" sz="2800" b="0" i="0">
                <a:solidFill>
                  <a:srgbClr val="002060"/>
                </a:solidFill>
                <a:effectLst/>
                <a:latin typeface="Nunito Black" panose="00000A00000000000000" pitchFamily="2" charset="0"/>
              </a:rPr>
              <a:t>kho cá, </a:t>
            </a:r>
          </a:p>
          <a:p>
            <a:pPr algn="ctr"/>
            <a:r>
              <a:rPr lang="pt-BR" sz="2800" b="0" i="0">
                <a:solidFill>
                  <a:srgbClr val="002060"/>
                </a:solidFill>
                <a:effectLst/>
                <a:latin typeface="Nunito Black" panose="00000A00000000000000" pitchFamily="2" charset="0"/>
              </a:rPr>
              <a:t>lọc cá, </a:t>
            </a:r>
          </a:p>
          <a:p>
            <a:pPr algn="ctr"/>
            <a:r>
              <a:rPr lang="pt-BR" sz="2800" b="0" i="0">
                <a:solidFill>
                  <a:srgbClr val="002060"/>
                </a:solidFill>
                <a:effectLst/>
                <a:latin typeface="Nunito Black" panose="00000A00000000000000" pitchFamily="2" charset="0"/>
              </a:rPr>
              <a:t>hấp cá, nướng cá,…</a:t>
            </a:r>
            <a:br>
              <a:rPr lang="pt-BR" sz="2800" b="0" i="0">
                <a:solidFill>
                  <a:srgbClr val="000000"/>
                </a:solidFill>
                <a:effectLst/>
                <a:latin typeface="Nunito Black" panose="00000A00000000000000" pitchFamily="2" charset="0"/>
              </a:rPr>
            </a:br>
            <a:br>
              <a:rPr lang="pt-BR" b="0" i="0">
                <a:solidFill>
                  <a:srgbClr val="000000"/>
                </a:solidFill>
                <a:effectLst/>
                <a:latin typeface="OpenSans"/>
              </a:rPr>
            </a:br>
            <a:endParaRPr lang="en-US"/>
          </a:p>
        </p:txBody>
      </p:sp>
    </p:spTree>
    <p:extLst>
      <p:ext uri="{BB962C8B-B14F-4D97-AF65-F5344CB8AC3E}">
        <p14:creationId xmlns:p14="http://schemas.microsoft.com/office/powerpoint/2010/main" val="40226570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890DEC9-2266-9D49-0D0B-617C65EAAFE6}"/>
              </a:ext>
            </a:extLst>
          </p:cNvPr>
          <p:cNvSpPr/>
          <p:nvPr/>
        </p:nvSpPr>
        <p:spPr>
          <a:xfrm>
            <a:off x="1111250" y="345332"/>
            <a:ext cx="9969500" cy="847548"/>
          </a:xfrm>
          <a:prstGeom prst="roundRect">
            <a:avLst/>
          </a:prstGeom>
          <a:solidFill>
            <a:srgbClr val="FD87B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lang="en-US" sz="2800" b="0" i="0">
              <a:solidFill>
                <a:srgbClr val="000000"/>
              </a:solidFill>
              <a:effectLst/>
              <a:latin typeface="OpenSans"/>
            </a:endParaRPr>
          </a:p>
          <a:p>
            <a:pPr marL="0" marR="0" lvl="0" indent="0" algn="ctr" defTabSz="609539" rtl="0" eaLnBrk="1" fontAlgn="auto" latinLnBrk="0" hangingPunct="1">
              <a:lnSpc>
                <a:spcPct val="100000"/>
              </a:lnSpc>
              <a:spcBef>
                <a:spcPts val="0"/>
              </a:spcBef>
              <a:spcAft>
                <a:spcPts val="0"/>
              </a:spcAft>
              <a:buClrTx/>
              <a:buSzTx/>
              <a:buFontTx/>
              <a:buNone/>
              <a:tabLst/>
              <a:defRPr/>
            </a:pPr>
            <a:endParaRPr lang="en-US" sz="2800">
              <a:solidFill>
                <a:srgbClr val="000000"/>
              </a:solidFill>
              <a:latin typeface="OpenSans"/>
            </a:endParaRPr>
          </a:p>
          <a:p>
            <a:pPr marL="0" marR="0" lvl="0" indent="0" algn="ctr" defTabSz="609539" rtl="0" eaLnBrk="1" fontAlgn="auto" latinLnBrk="0" hangingPunct="1">
              <a:lnSpc>
                <a:spcPct val="100000"/>
              </a:lnSpc>
              <a:spcBef>
                <a:spcPts val="0"/>
              </a:spcBef>
              <a:spcAft>
                <a:spcPts val="0"/>
              </a:spcAft>
              <a:buClrTx/>
              <a:buSzTx/>
              <a:buFontTx/>
              <a:buNone/>
              <a:tabLst/>
              <a:defRPr/>
            </a:pPr>
            <a:r>
              <a:rPr lang="en-US" sz="3200" b="0" i="0">
                <a:solidFill>
                  <a:schemeClr val="bg1"/>
                </a:solidFill>
                <a:effectLst/>
                <a:latin typeface="Nunito Black" panose="00000A00000000000000" pitchFamily="2" charset="0"/>
              </a:rPr>
              <a:t>2. </a:t>
            </a:r>
            <a:r>
              <a:rPr lang="vi-VN" sz="3200" b="0" i="0">
                <a:solidFill>
                  <a:schemeClr val="bg1"/>
                </a:solidFill>
                <a:effectLst/>
                <a:latin typeface="Nunito Black" panose="00000A00000000000000" pitchFamily="2" charset="0"/>
              </a:rPr>
              <a:t>Xếp các từ chỉ hoạt động dưới đây vào 2 nhóm</a:t>
            </a:r>
            <a:r>
              <a:rPr lang="vi-VN" sz="2800" b="0" i="0">
                <a:solidFill>
                  <a:schemeClr val="bg1"/>
                </a:solidFill>
                <a:effectLst/>
                <a:latin typeface="OpenSans"/>
              </a:rPr>
              <a:t>.</a:t>
            </a:r>
            <a:br>
              <a:rPr lang="vi-VN" sz="2800" b="0" i="0">
                <a:solidFill>
                  <a:srgbClr val="000000"/>
                </a:solidFill>
                <a:effectLst/>
                <a:latin typeface="OpenSans"/>
              </a:rPr>
            </a:br>
            <a:br>
              <a:rPr lang="vi-VN" sz="2800" b="0" i="0">
                <a:solidFill>
                  <a:srgbClr val="000000"/>
                </a:solidFill>
                <a:effectLst/>
                <a:latin typeface="OpenSans"/>
              </a:rPr>
            </a:br>
            <a:endPar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p:txBody>
      </p:sp>
      <p:sp>
        <p:nvSpPr>
          <p:cNvPr id="7" name="Flowchart: Manual Input 6">
            <a:extLst>
              <a:ext uri="{FF2B5EF4-FFF2-40B4-BE49-F238E27FC236}">
                <a16:creationId xmlns:a16="http://schemas.microsoft.com/office/drawing/2014/main" id="{C5FFDD23-2B29-D63F-2FA2-79CD17CF3C7D}"/>
              </a:ext>
            </a:extLst>
          </p:cNvPr>
          <p:cNvSpPr/>
          <p:nvPr/>
        </p:nvSpPr>
        <p:spPr>
          <a:xfrm>
            <a:off x="1504546" y="1640733"/>
            <a:ext cx="1258110" cy="752272"/>
          </a:xfrm>
          <a:prstGeom prst="flowChartManualInpu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accent6">
                    <a:lumMod val="75000"/>
                  </a:schemeClr>
                </a:solidFill>
                <a:latin typeface="Nunito Black" panose="00000A00000000000000" pitchFamily="2" charset="0"/>
              </a:rPr>
              <a:t>kho</a:t>
            </a:r>
          </a:p>
        </p:txBody>
      </p:sp>
      <p:sp>
        <p:nvSpPr>
          <p:cNvPr id="8" name="Flowchart: Manual Input 7">
            <a:extLst>
              <a:ext uri="{FF2B5EF4-FFF2-40B4-BE49-F238E27FC236}">
                <a16:creationId xmlns:a16="http://schemas.microsoft.com/office/drawing/2014/main" id="{1F76EA4A-0E7E-ED15-C60D-D96C027AB661}"/>
              </a:ext>
            </a:extLst>
          </p:cNvPr>
          <p:cNvSpPr/>
          <p:nvPr/>
        </p:nvSpPr>
        <p:spPr>
          <a:xfrm>
            <a:off x="3835942" y="1640733"/>
            <a:ext cx="1258110" cy="752272"/>
          </a:xfrm>
          <a:prstGeom prst="flowChartManualInpu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accent6">
                    <a:lumMod val="75000"/>
                  </a:schemeClr>
                </a:solidFill>
                <a:latin typeface="Nunito Black" panose="00000A00000000000000" pitchFamily="2" charset="0"/>
              </a:rPr>
              <a:t>xào</a:t>
            </a:r>
          </a:p>
        </p:txBody>
      </p:sp>
      <p:sp>
        <p:nvSpPr>
          <p:cNvPr id="10" name="Flowchart: Manual Input 9">
            <a:extLst>
              <a:ext uri="{FF2B5EF4-FFF2-40B4-BE49-F238E27FC236}">
                <a16:creationId xmlns:a16="http://schemas.microsoft.com/office/drawing/2014/main" id="{DB51B0CF-1A3A-2FDD-F6DF-3F2239934C1E}"/>
              </a:ext>
            </a:extLst>
          </p:cNvPr>
          <p:cNvSpPr/>
          <p:nvPr/>
        </p:nvSpPr>
        <p:spPr>
          <a:xfrm>
            <a:off x="5780528" y="1640733"/>
            <a:ext cx="1258110" cy="752272"/>
          </a:xfrm>
          <a:prstGeom prst="flowChartManualInpu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accent6">
                    <a:lumMod val="75000"/>
                  </a:schemeClr>
                </a:solidFill>
                <a:latin typeface="Nunito Black" panose="00000A00000000000000" pitchFamily="2" charset="0"/>
              </a:rPr>
              <a:t>vào</a:t>
            </a:r>
          </a:p>
        </p:txBody>
      </p:sp>
      <p:sp>
        <p:nvSpPr>
          <p:cNvPr id="11" name="Flowchart: Manual Input 10">
            <a:extLst>
              <a:ext uri="{FF2B5EF4-FFF2-40B4-BE49-F238E27FC236}">
                <a16:creationId xmlns:a16="http://schemas.microsoft.com/office/drawing/2014/main" id="{BEFA1972-8ED0-EB85-9CC9-8B4A848BC161}"/>
              </a:ext>
            </a:extLst>
          </p:cNvPr>
          <p:cNvSpPr/>
          <p:nvPr/>
        </p:nvSpPr>
        <p:spPr>
          <a:xfrm>
            <a:off x="7801584" y="1640733"/>
            <a:ext cx="1258110" cy="752272"/>
          </a:xfrm>
          <a:prstGeom prst="flowChartManualInpu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accent6">
                    <a:lumMod val="75000"/>
                  </a:schemeClr>
                </a:solidFill>
                <a:latin typeface="Nunito Black" panose="00000A00000000000000" pitchFamily="2" charset="0"/>
              </a:rPr>
              <a:t>lên</a:t>
            </a:r>
          </a:p>
        </p:txBody>
      </p:sp>
      <p:sp>
        <p:nvSpPr>
          <p:cNvPr id="25" name="Flowchart: Manual Input 24">
            <a:extLst>
              <a:ext uri="{FF2B5EF4-FFF2-40B4-BE49-F238E27FC236}">
                <a16:creationId xmlns:a16="http://schemas.microsoft.com/office/drawing/2014/main" id="{29A79AFF-5CDF-F7FC-616D-B4AD679DD59C}"/>
              </a:ext>
            </a:extLst>
          </p:cNvPr>
          <p:cNvSpPr/>
          <p:nvPr/>
        </p:nvSpPr>
        <p:spPr>
          <a:xfrm>
            <a:off x="9822640" y="1640733"/>
            <a:ext cx="1258110" cy="752272"/>
          </a:xfrm>
          <a:prstGeom prst="flowChartManualInpu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accent6">
                    <a:lumMod val="75000"/>
                  </a:schemeClr>
                </a:solidFill>
                <a:latin typeface="Nunito Black" panose="00000A00000000000000" pitchFamily="2" charset="0"/>
              </a:rPr>
              <a:t>hầm</a:t>
            </a:r>
          </a:p>
        </p:txBody>
      </p:sp>
      <p:sp>
        <p:nvSpPr>
          <p:cNvPr id="27" name="Flowchart: Manual Input 26">
            <a:extLst>
              <a:ext uri="{FF2B5EF4-FFF2-40B4-BE49-F238E27FC236}">
                <a16:creationId xmlns:a16="http://schemas.microsoft.com/office/drawing/2014/main" id="{5812804B-264E-F1CB-89BE-F75BB77D3BCC}"/>
              </a:ext>
            </a:extLst>
          </p:cNvPr>
          <p:cNvSpPr/>
          <p:nvPr/>
        </p:nvSpPr>
        <p:spPr>
          <a:xfrm>
            <a:off x="3835942" y="2692942"/>
            <a:ext cx="1258110" cy="752272"/>
          </a:xfrm>
          <a:prstGeom prst="flowChartManualInpu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accent6">
                    <a:lumMod val="75000"/>
                  </a:schemeClr>
                </a:solidFill>
                <a:latin typeface="Nunito Black" panose="00000A00000000000000" pitchFamily="2" charset="0"/>
              </a:rPr>
              <a:t>ra</a:t>
            </a:r>
          </a:p>
        </p:txBody>
      </p:sp>
      <p:sp>
        <p:nvSpPr>
          <p:cNvPr id="29" name="Flowchart: Manual Input 28">
            <a:extLst>
              <a:ext uri="{FF2B5EF4-FFF2-40B4-BE49-F238E27FC236}">
                <a16:creationId xmlns:a16="http://schemas.microsoft.com/office/drawing/2014/main" id="{AC647B60-98E7-454E-4ACA-4AE938E0F236}"/>
              </a:ext>
            </a:extLst>
          </p:cNvPr>
          <p:cNvSpPr/>
          <p:nvPr/>
        </p:nvSpPr>
        <p:spPr>
          <a:xfrm>
            <a:off x="5793497" y="2692942"/>
            <a:ext cx="1430911" cy="752272"/>
          </a:xfrm>
          <a:prstGeom prst="flowChartManualInpu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accent6">
                    <a:lumMod val="75000"/>
                  </a:schemeClr>
                </a:solidFill>
                <a:latin typeface="Nunito Black" panose="00000A00000000000000" pitchFamily="2" charset="0"/>
              </a:rPr>
              <a:t>nướng</a:t>
            </a:r>
          </a:p>
        </p:txBody>
      </p:sp>
      <p:sp>
        <p:nvSpPr>
          <p:cNvPr id="31" name="Flowchart: Manual Input 30">
            <a:extLst>
              <a:ext uri="{FF2B5EF4-FFF2-40B4-BE49-F238E27FC236}">
                <a16:creationId xmlns:a16="http://schemas.microsoft.com/office/drawing/2014/main" id="{464387EC-C54B-3AFB-4230-BC72FDB66282}"/>
              </a:ext>
            </a:extLst>
          </p:cNvPr>
          <p:cNvSpPr/>
          <p:nvPr/>
        </p:nvSpPr>
        <p:spPr>
          <a:xfrm>
            <a:off x="7801584" y="2692942"/>
            <a:ext cx="1258110" cy="752272"/>
          </a:xfrm>
          <a:prstGeom prst="flowChartManualInpu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accent6">
                    <a:lumMod val="75000"/>
                  </a:schemeClr>
                </a:solidFill>
                <a:latin typeface="Nunito Black" panose="00000A00000000000000" pitchFamily="2" charset="0"/>
              </a:rPr>
              <a:t>luộc</a:t>
            </a:r>
          </a:p>
        </p:txBody>
      </p:sp>
      <p:sp>
        <p:nvSpPr>
          <p:cNvPr id="33" name="Flowchart: Manual Input 32">
            <a:extLst>
              <a:ext uri="{FF2B5EF4-FFF2-40B4-BE49-F238E27FC236}">
                <a16:creationId xmlns:a16="http://schemas.microsoft.com/office/drawing/2014/main" id="{E9499520-1DD0-7DD6-2650-CEE6973D056C}"/>
              </a:ext>
            </a:extLst>
          </p:cNvPr>
          <p:cNvSpPr/>
          <p:nvPr/>
        </p:nvSpPr>
        <p:spPr>
          <a:xfrm>
            <a:off x="9809670" y="2697805"/>
            <a:ext cx="1258110" cy="752272"/>
          </a:xfrm>
          <a:prstGeom prst="flowChartManualInpu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accent6">
                    <a:lumMod val="75000"/>
                  </a:schemeClr>
                </a:solidFill>
                <a:latin typeface="Nunito Black" panose="00000A00000000000000" pitchFamily="2" charset="0"/>
              </a:rPr>
              <a:t>xuống</a:t>
            </a:r>
          </a:p>
        </p:txBody>
      </p:sp>
      <p:sp>
        <p:nvSpPr>
          <p:cNvPr id="35" name="Flowchart: Manual Input 34">
            <a:extLst>
              <a:ext uri="{FF2B5EF4-FFF2-40B4-BE49-F238E27FC236}">
                <a16:creationId xmlns:a16="http://schemas.microsoft.com/office/drawing/2014/main" id="{E794F0D8-1447-5EBF-1349-3607A0229DFE}"/>
              </a:ext>
            </a:extLst>
          </p:cNvPr>
          <p:cNvSpPr/>
          <p:nvPr/>
        </p:nvSpPr>
        <p:spPr>
          <a:xfrm>
            <a:off x="1585815" y="2676728"/>
            <a:ext cx="1258110" cy="752272"/>
          </a:xfrm>
          <a:prstGeom prst="flowChartManualInpu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accent6">
                    <a:lumMod val="75000"/>
                  </a:schemeClr>
                </a:solidFill>
                <a:latin typeface="Nunito Black" panose="00000A00000000000000" pitchFamily="2" charset="0"/>
              </a:rPr>
              <a:t>đi</a:t>
            </a:r>
          </a:p>
        </p:txBody>
      </p:sp>
      <p:pic>
        <p:nvPicPr>
          <p:cNvPr id="37" name="Picture 6">
            <a:extLst>
              <a:ext uri="{FF2B5EF4-FFF2-40B4-BE49-F238E27FC236}">
                <a16:creationId xmlns:a16="http://schemas.microsoft.com/office/drawing/2014/main" id="{7A31FA03-BF68-A63C-4051-C76182EA7B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3846" b="34045"/>
          <a:stretch>
            <a:fillRect/>
          </a:stretch>
        </p:blipFill>
        <p:spPr bwMode="auto">
          <a:xfrm>
            <a:off x="1001077" y="3678676"/>
            <a:ext cx="5891476" cy="279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6">
            <a:extLst>
              <a:ext uri="{FF2B5EF4-FFF2-40B4-BE49-F238E27FC236}">
                <a16:creationId xmlns:a16="http://schemas.microsoft.com/office/drawing/2014/main" id="{E5E9D48C-9DAB-03D8-BEFE-070A4FD9B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3846" b="34045"/>
          <a:stretch>
            <a:fillRect/>
          </a:stretch>
        </p:blipFill>
        <p:spPr bwMode="auto">
          <a:xfrm>
            <a:off x="6802878" y="3712723"/>
            <a:ext cx="5389122" cy="272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01625F0B-650A-DC3D-4A83-EC52E5DC69EE}"/>
              </a:ext>
            </a:extLst>
          </p:cNvPr>
          <p:cNvSpPr txBox="1"/>
          <p:nvPr/>
        </p:nvSpPr>
        <p:spPr>
          <a:xfrm>
            <a:off x="1249477" y="4058905"/>
            <a:ext cx="5643076" cy="1569660"/>
          </a:xfrm>
          <a:prstGeom prst="rect">
            <a:avLst/>
          </a:prstGeom>
          <a:noFill/>
        </p:spPr>
        <p:txBody>
          <a:bodyPr wrap="square" rtlCol="0">
            <a:spAutoFit/>
          </a:bodyPr>
          <a:lstStyle/>
          <a:p>
            <a:r>
              <a:rPr lang="en-US" sz="3200" b="1" i="1">
                <a:solidFill>
                  <a:srgbClr val="FF0066"/>
                </a:solidFill>
                <a:latin typeface="Nunito Black" panose="00000A00000000000000" pitchFamily="2" charset="0"/>
              </a:rPr>
              <a:t>Từ chỉ hoạt động </a:t>
            </a:r>
            <a:r>
              <a:rPr lang="en-US" sz="3200" i="1">
                <a:solidFill>
                  <a:srgbClr val="FF0066"/>
                </a:solidFill>
                <a:latin typeface="Nunito Black" panose="00000A00000000000000" pitchFamily="2" charset="0"/>
              </a:rPr>
              <a:t>di chuyển</a:t>
            </a:r>
          </a:p>
          <a:p>
            <a:r>
              <a:rPr lang="en-US" sz="2400" i="1">
                <a:solidFill>
                  <a:srgbClr val="002060"/>
                </a:solidFill>
                <a:latin typeface="Nunito Black" panose="00000A00000000000000" pitchFamily="2" charset="0"/>
              </a:rPr>
              <a:t>                   </a:t>
            </a:r>
            <a:r>
              <a:rPr lang="en-US" sz="3200" b="0" i="0">
                <a:solidFill>
                  <a:srgbClr val="002060"/>
                </a:solidFill>
                <a:effectLst/>
                <a:latin typeface="Nunito Black" panose="00000A00000000000000" pitchFamily="2" charset="0"/>
              </a:rPr>
              <a:t>vào, lên, đi,</a:t>
            </a:r>
          </a:p>
          <a:p>
            <a:r>
              <a:rPr lang="en-US" sz="3200">
                <a:solidFill>
                  <a:srgbClr val="002060"/>
                </a:solidFill>
                <a:latin typeface="Nunito Black" panose="00000A00000000000000" pitchFamily="2" charset="0"/>
              </a:rPr>
              <a:t>                        </a:t>
            </a:r>
            <a:r>
              <a:rPr lang="en-US" sz="3200" b="0" i="0">
                <a:solidFill>
                  <a:srgbClr val="002060"/>
                </a:solidFill>
                <a:effectLst/>
                <a:latin typeface="Nunito Black" panose="00000A00000000000000" pitchFamily="2" charset="0"/>
              </a:rPr>
              <a:t> ra, xuống</a:t>
            </a:r>
            <a:r>
              <a:rPr lang="en-US" sz="3200" i="1">
                <a:solidFill>
                  <a:srgbClr val="002060"/>
                </a:solidFill>
                <a:latin typeface="Nunito Black" panose="00000A00000000000000" pitchFamily="2" charset="0"/>
              </a:rPr>
              <a:t> </a:t>
            </a:r>
          </a:p>
        </p:txBody>
      </p:sp>
      <p:sp>
        <p:nvSpPr>
          <p:cNvPr id="42" name="TextBox 41">
            <a:extLst>
              <a:ext uri="{FF2B5EF4-FFF2-40B4-BE49-F238E27FC236}">
                <a16:creationId xmlns:a16="http://schemas.microsoft.com/office/drawing/2014/main" id="{F2C92B01-4494-B608-B0F7-B99067E6DEA6}"/>
              </a:ext>
            </a:extLst>
          </p:cNvPr>
          <p:cNvSpPr txBox="1"/>
          <p:nvPr/>
        </p:nvSpPr>
        <p:spPr>
          <a:xfrm>
            <a:off x="7072954" y="3942173"/>
            <a:ext cx="5119046" cy="584775"/>
          </a:xfrm>
          <a:prstGeom prst="rect">
            <a:avLst/>
          </a:prstGeom>
          <a:noFill/>
        </p:spPr>
        <p:txBody>
          <a:bodyPr wrap="square" rtlCol="0">
            <a:spAutoFit/>
          </a:bodyPr>
          <a:lstStyle/>
          <a:p>
            <a:r>
              <a:rPr lang="en-US" sz="3200" b="1" i="1">
                <a:solidFill>
                  <a:srgbClr val="FF0066"/>
                </a:solidFill>
                <a:latin typeface="Nunito Black" panose="00000A00000000000000" pitchFamily="2" charset="0"/>
              </a:rPr>
              <a:t>Từ chỉ hoạt động nấu ăn </a:t>
            </a:r>
          </a:p>
        </p:txBody>
      </p:sp>
      <p:sp>
        <p:nvSpPr>
          <p:cNvPr id="44" name="TextBox 43">
            <a:extLst>
              <a:ext uri="{FF2B5EF4-FFF2-40B4-BE49-F238E27FC236}">
                <a16:creationId xmlns:a16="http://schemas.microsoft.com/office/drawing/2014/main" id="{DAFB0717-50FE-C9F3-597C-AEE9C7B304B6}"/>
              </a:ext>
            </a:extLst>
          </p:cNvPr>
          <p:cNvSpPr txBox="1"/>
          <p:nvPr/>
        </p:nvSpPr>
        <p:spPr>
          <a:xfrm>
            <a:off x="8247434" y="4526948"/>
            <a:ext cx="3944566" cy="1077218"/>
          </a:xfrm>
          <a:prstGeom prst="rect">
            <a:avLst/>
          </a:prstGeom>
          <a:noFill/>
        </p:spPr>
        <p:txBody>
          <a:bodyPr wrap="square">
            <a:spAutoFit/>
          </a:bodyPr>
          <a:lstStyle/>
          <a:p>
            <a:r>
              <a:rPr lang="vi-VN" sz="3200" b="0" i="0">
                <a:solidFill>
                  <a:srgbClr val="002060"/>
                </a:solidFill>
                <a:effectLst/>
                <a:latin typeface="Nunito Black" panose="00000A00000000000000" pitchFamily="2" charset="0"/>
              </a:rPr>
              <a:t>kho, xào, hầm, </a:t>
            </a:r>
            <a:endParaRPr lang="en-US" sz="3200" b="0" i="0">
              <a:solidFill>
                <a:srgbClr val="002060"/>
              </a:solidFill>
              <a:effectLst/>
              <a:latin typeface="Nunito Black" panose="00000A00000000000000" pitchFamily="2" charset="0"/>
            </a:endParaRPr>
          </a:p>
          <a:p>
            <a:r>
              <a:rPr lang="en-US" sz="3200" b="0" i="0">
                <a:solidFill>
                  <a:srgbClr val="002060"/>
                </a:solidFill>
                <a:effectLst/>
                <a:latin typeface="Nunito Black" panose="00000A00000000000000" pitchFamily="2" charset="0"/>
              </a:rPr>
              <a:t>         </a:t>
            </a:r>
            <a:r>
              <a:rPr lang="vi-VN" sz="3200" b="0" i="0">
                <a:solidFill>
                  <a:srgbClr val="002060"/>
                </a:solidFill>
                <a:effectLst/>
                <a:latin typeface="Nunito Black" panose="00000A00000000000000" pitchFamily="2" charset="0"/>
              </a:rPr>
              <a:t>nướng, luộc</a:t>
            </a:r>
            <a:endParaRPr lang="en-US" sz="3200">
              <a:solidFill>
                <a:srgbClr val="002060"/>
              </a:solidFill>
              <a:latin typeface="Nunito Black" panose="00000A00000000000000" pitchFamily="2" charset="0"/>
            </a:endParaRPr>
          </a:p>
        </p:txBody>
      </p:sp>
    </p:spTree>
    <p:extLst>
      <p:ext uri="{BB962C8B-B14F-4D97-AF65-F5344CB8AC3E}">
        <p14:creationId xmlns:p14="http://schemas.microsoft.com/office/powerpoint/2010/main" val="12741256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arn(inVertical)">
                                      <p:cBhvr>
                                        <p:cTn id="15" dur="500"/>
                                        <p:tgtEl>
                                          <p:spTgt spid="3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barn(inVertical)">
                                      <p:cBhvr>
                                        <p:cTn id="2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F9A72D"/>
                </a:solidFill>
                <a:effectLst/>
                <a:uLnTx/>
                <a:uFillTx/>
                <a:latin typeface="Sigmar One" panose="00000500000000000000" pitchFamily="2" charset="0"/>
                <a:ea typeface="+mn-ea"/>
                <a:cs typeface="+mn-cs"/>
              </a:rPr>
              <a:t>Khởi động</a:t>
            </a:r>
          </a:p>
        </p:txBody>
      </p:sp>
    </p:spTree>
    <p:extLst>
      <p:ext uri="{BB962C8B-B14F-4D97-AF65-F5344CB8AC3E}">
        <p14:creationId xmlns:p14="http://schemas.microsoft.com/office/powerpoint/2010/main" val="3986591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63EE04-3028-AB8E-C8DA-2DDE06DD0BE3}"/>
              </a:ext>
            </a:extLst>
          </p:cNvPr>
          <p:cNvSpPr/>
          <p:nvPr/>
        </p:nvSpPr>
        <p:spPr>
          <a:xfrm>
            <a:off x="1111250" y="233464"/>
            <a:ext cx="9969500" cy="959416"/>
          </a:xfrm>
          <a:prstGeom prst="roundRect">
            <a:avLst/>
          </a:prstGeom>
          <a:solidFill>
            <a:srgbClr val="FFBC6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lang="en-US" sz="2800" b="0" i="0">
              <a:solidFill>
                <a:srgbClr val="000000"/>
              </a:solidFill>
              <a:effectLst/>
              <a:latin typeface="OpenSans"/>
            </a:endParaRPr>
          </a:p>
          <a:p>
            <a:pPr marL="0" marR="0" lvl="0" indent="0" algn="ctr" defTabSz="609539" rtl="0" eaLnBrk="1" fontAlgn="auto" latinLnBrk="0" hangingPunct="1">
              <a:lnSpc>
                <a:spcPct val="100000"/>
              </a:lnSpc>
              <a:spcBef>
                <a:spcPts val="0"/>
              </a:spcBef>
              <a:spcAft>
                <a:spcPts val="0"/>
              </a:spcAft>
              <a:buClrTx/>
              <a:buSzTx/>
              <a:buFontTx/>
              <a:buNone/>
              <a:tabLst/>
              <a:defRPr/>
            </a:pPr>
            <a:endParaRPr lang="en-US" sz="2800">
              <a:solidFill>
                <a:srgbClr val="000000"/>
              </a:solidFill>
              <a:latin typeface="OpenSans"/>
            </a:endParaRPr>
          </a:p>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a:solidFill>
                  <a:schemeClr val="bg1"/>
                </a:solidFill>
                <a:latin typeface="Nunito Black" panose="00000A00000000000000" pitchFamily="2" charset="0"/>
              </a:rPr>
              <a:t>3</a:t>
            </a:r>
            <a:r>
              <a:rPr lang="en-US" sz="2800" b="0" i="0">
                <a:solidFill>
                  <a:schemeClr val="bg1"/>
                </a:solidFill>
                <a:effectLst/>
                <a:latin typeface="Nunito Black" panose="00000A00000000000000" pitchFamily="2" charset="0"/>
              </a:rPr>
              <a:t>. Chọn từ ở bài tập 2 thay cho ô vuông để hoàn thành các câu nêu hoạt động trong đoạn văn:</a:t>
            </a:r>
            <a:br>
              <a:rPr lang="en-US" sz="3200" b="0" i="0">
                <a:solidFill>
                  <a:schemeClr val="bg1"/>
                </a:solidFill>
                <a:effectLst/>
                <a:latin typeface="Nunito Black" panose="00000A00000000000000" pitchFamily="2" charset="0"/>
              </a:rPr>
            </a:br>
            <a:br>
              <a:rPr lang="en-US" sz="3200" b="0" i="0">
                <a:solidFill>
                  <a:srgbClr val="000000"/>
                </a:solidFill>
                <a:effectLst/>
                <a:latin typeface="OpenSans"/>
              </a:rPr>
            </a:br>
            <a:endPar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p:txBody>
      </p:sp>
      <p:sp>
        <p:nvSpPr>
          <p:cNvPr id="5" name="TextBox 4">
            <a:extLst>
              <a:ext uri="{FF2B5EF4-FFF2-40B4-BE49-F238E27FC236}">
                <a16:creationId xmlns:a16="http://schemas.microsoft.com/office/drawing/2014/main" id="{CC97BBD8-098E-09CC-6FB4-5EEA2FDD472D}"/>
              </a:ext>
            </a:extLst>
          </p:cNvPr>
          <p:cNvSpPr txBox="1"/>
          <p:nvPr/>
        </p:nvSpPr>
        <p:spPr>
          <a:xfrm>
            <a:off x="518108" y="1720720"/>
            <a:ext cx="7158905" cy="4031873"/>
          </a:xfrm>
          <a:prstGeom prst="rect">
            <a:avLst/>
          </a:prstGeom>
          <a:noFill/>
          <a:ln w="57150">
            <a:solidFill>
              <a:srgbClr val="00B0F0"/>
            </a:solidFill>
            <a:prstDash val="sysDot"/>
          </a:ln>
        </p:spPr>
        <p:txBody>
          <a:bodyPr wrap="square">
            <a:spAutoFit/>
          </a:bodyPr>
          <a:lstStyle/>
          <a:p>
            <a:r>
              <a:rPr lang="vi-VN" sz="3200" b="0" i="0">
                <a:solidFill>
                  <a:srgbClr val="002060"/>
                </a:solidFill>
                <a:effectLst/>
                <a:latin typeface="Nunito ExtraBold" panose="00000900000000000000" pitchFamily="2" charset="0"/>
              </a:rPr>
              <a:t>Ngày Chủ nhật, mẹ </a:t>
            </a:r>
            <a:r>
              <a:rPr lang="vi-VN" sz="3200" b="1" i="0">
                <a:solidFill>
                  <a:srgbClr val="FF0000"/>
                </a:solidFill>
                <a:effectLst/>
                <a:latin typeface="Nunito ExtraBold" panose="00000900000000000000" pitchFamily="2" charset="0"/>
              </a:rPr>
              <a:t>đi</a:t>
            </a:r>
            <a:r>
              <a:rPr lang="vi-VN" sz="3200" b="0" i="0">
                <a:solidFill>
                  <a:srgbClr val="FF0000"/>
                </a:solidFill>
                <a:effectLst/>
                <a:latin typeface="Nunito ExtraBold" panose="00000900000000000000" pitchFamily="2" charset="0"/>
              </a:rPr>
              <a:t> </a:t>
            </a:r>
            <a:r>
              <a:rPr lang="en-US" sz="3200" b="0" i="0">
                <a:solidFill>
                  <a:srgbClr val="FF0000"/>
                </a:solidFill>
                <a:effectLst/>
                <a:latin typeface="Nunito ExtraBold" panose="00000900000000000000" pitchFamily="2" charset="0"/>
              </a:rPr>
              <a:t>/ra </a:t>
            </a:r>
            <a:r>
              <a:rPr lang="vi-VN" sz="3200" b="0" i="0">
                <a:solidFill>
                  <a:srgbClr val="002060"/>
                </a:solidFill>
                <a:effectLst/>
                <a:latin typeface="Nunito ExtraBold" panose="00000900000000000000" pitchFamily="2" charset="0"/>
              </a:rPr>
              <a:t>chợ mua thức ăn. Nam </a:t>
            </a:r>
            <a:r>
              <a:rPr lang="vi-VN" sz="3200" b="1" i="0">
                <a:solidFill>
                  <a:srgbClr val="FF0000"/>
                </a:solidFill>
                <a:effectLst/>
                <a:latin typeface="Nunito ExtraBold" panose="00000900000000000000" pitchFamily="2" charset="0"/>
              </a:rPr>
              <a:t>vào/xuống</a:t>
            </a:r>
            <a:r>
              <a:rPr lang="vi-VN" sz="3200" b="0" i="0">
                <a:solidFill>
                  <a:srgbClr val="FF0000"/>
                </a:solidFill>
                <a:effectLst/>
                <a:latin typeface="Nunito ExtraBold" panose="00000900000000000000" pitchFamily="2" charset="0"/>
              </a:rPr>
              <a:t> </a:t>
            </a:r>
            <a:r>
              <a:rPr lang="vi-VN" sz="3200" b="0" i="0">
                <a:solidFill>
                  <a:srgbClr val="002060"/>
                </a:solidFill>
                <a:effectLst/>
                <a:latin typeface="Nunito ExtraBold" panose="00000900000000000000" pitchFamily="2" charset="0"/>
              </a:rPr>
              <a:t>bếp giúp mẹ. Nam nhặt rau, còn mẹ rửa cá và thái thịt. Rồi mẹ bắt đầu nấu nướng, mẹ </a:t>
            </a:r>
            <a:r>
              <a:rPr lang="en-US" sz="3200" b="1">
                <a:solidFill>
                  <a:srgbClr val="FF0000"/>
                </a:solidFill>
                <a:latin typeface="Nunito ExtraBold" panose="00000900000000000000" pitchFamily="2" charset="0"/>
              </a:rPr>
              <a:t>nướng/kho/luộc</a:t>
            </a:r>
            <a:r>
              <a:rPr lang="vi-VN" sz="3200" b="0" i="0">
                <a:solidFill>
                  <a:srgbClr val="FF0000"/>
                </a:solidFill>
                <a:effectLst/>
                <a:latin typeface="Nunito ExtraBold" panose="00000900000000000000" pitchFamily="2" charset="0"/>
              </a:rPr>
              <a:t> </a:t>
            </a:r>
            <a:r>
              <a:rPr lang="vi-VN" sz="3200" b="0" i="0">
                <a:solidFill>
                  <a:srgbClr val="002060"/>
                </a:solidFill>
                <a:effectLst/>
                <a:latin typeface="Nunito ExtraBold" panose="00000900000000000000" pitchFamily="2" charset="0"/>
              </a:rPr>
              <a:t>cá, </a:t>
            </a:r>
            <a:r>
              <a:rPr lang="en-US" sz="3200" b="0" i="0">
                <a:solidFill>
                  <a:srgbClr val="FF0000"/>
                </a:solidFill>
                <a:effectLst/>
                <a:latin typeface="Nunito ExtraBold" panose="00000900000000000000" pitchFamily="2" charset="0"/>
              </a:rPr>
              <a:t>luộc/</a:t>
            </a:r>
            <a:r>
              <a:rPr lang="vi-VN" sz="3200" b="1" i="0">
                <a:solidFill>
                  <a:srgbClr val="FF0000"/>
                </a:solidFill>
                <a:effectLst/>
                <a:latin typeface="Nunito ExtraBold" panose="00000900000000000000" pitchFamily="2" charset="0"/>
              </a:rPr>
              <a:t>xào</a:t>
            </a:r>
            <a:r>
              <a:rPr lang="vi-VN" sz="3200" b="0" i="0">
                <a:solidFill>
                  <a:srgbClr val="FF0000"/>
                </a:solidFill>
                <a:effectLst/>
                <a:latin typeface="Nunito ExtraBold" panose="00000900000000000000" pitchFamily="2" charset="0"/>
              </a:rPr>
              <a:t> </a:t>
            </a:r>
            <a:r>
              <a:rPr lang="vi-VN" sz="3200" b="0" i="0">
                <a:solidFill>
                  <a:srgbClr val="002060"/>
                </a:solidFill>
                <a:effectLst/>
                <a:latin typeface="Nunito ExtraBold" panose="00000900000000000000" pitchFamily="2" charset="0"/>
              </a:rPr>
              <a:t>rau, </a:t>
            </a:r>
            <a:r>
              <a:rPr lang="vi-VN" sz="3200" b="1" i="0">
                <a:solidFill>
                  <a:srgbClr val="FF0000"/>
                </a:solidFill>
                <a:effectLst/>
                <a:latin typeface="Nunito ExtraBold" panose="00000900000000000000" pitchFamily="2" charset="0"/>
              </a:rPr>
              <a:t>luộc</a:t>
            </a:r>
            <a:r>
              <a:rPr lang="en-US" sz="3200" b="1" i="0">
                <a:solidFill>
                  <a:srgbClr val="FF0000"/>
                </a:solidFill>
                <a:effectLst/>
                <a:latin typeface="Nunito ExtraBold" panose="00000900000000000000" pitchFamily="2" charset="0"/>
              </a:rPr>
              <a:t>/ kho/ nướng</a:t>
            </a:r>
            <a:r>
              <a:rPr lang="vi-VN" sz="3200" b="0" i="0">
                <a:solidFill>
                  <a:srgbClr val="FF0000"/>
                </a:solidFill>
                <a:effectLst/>
                <a:latin typeface="Nunito ExtraBold" panose="00000900000000000000" pitchFamily="2" charset="0"/>
              </a:rPr>
              <a:t> </a:t>
            </a:r>
            <a:r>
              <a:rPr lang="vi-VN" sz="3200" b="0" i="0">
                <a:solidFill>
                  <a:srgbClr val="002060"/>
                </a:solidFill>
                <a:effectLst/>
                <a:latin typeface="Nunito ExtraBold" panose="00000900000000000000" pitchFamily="2" charset="0"/>
              </a:rPr>
              <a:t>thịt. Chẳng mấy chốc, gian bếp đã thơm lừng mùi thức ăn.</a:t>
            </a:r>
            <a:endParaRPr lang="en-US" sz="3200">
              <a:solidFill>
                <a:srgbClr val="002060"/>
              </a:solidFill>
              <a:latin typeface="Nunito ExtraBold" panose="00000900000000000000" pitchFamily="2" charset="0"/>
            </a:endParaRPr>
          </a:p>
        </p:txBody>
      </p:sp>
      <p:pic>
        <p:nvPicPr>
          <p:cNvPr id="1026" name="Picture 2" descr="Ngày Của Mẹ Là Mẹ Làm Bánh Trong Bếp Hình ảnh | Định dạng hình ảnh PSD  401393465| vn.lovepik.com">
            <a:extLst>
              <a:ext uri="{FF2B5EF4-FFF2-40B4-BE49-F238E27FC236}">
                <a16:creationId xmlns:a16="http://schemas.microsoft.com/office/drawing/2014/main" id="{DD8D598E-CF8E-DDE5-7B58-A5A41CEE9BE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4535" l="6977" r="95698">
                        <a14:foregroundMark x1="70698" y1="40814" x2="73023" y2="80233"/>
                        <a14:foregroundMark x1="73023" y1="80233" x2="73023" y2="80233"/>
                        <a14:foregroundMark x1="55233" y1="64651" x2="56047" y2="75465"/>
                        <a14:foregroundMark x1="53837" y1="51860" x2="54302" y2="59186"/>
                        <a14:foregroundMark x1="53721" y1="51163" x2="56860" y2="60465"/>
                        <a14:foregroundMark x1="54070" y1="50814" x2="55116" y2="54186"/>
                        <a14:foregroundMark x1="13837" y1="81512" x2="70698" y2="91047"/>
                        <a14:foregroundMark x1="70698" y1="91047" x2="74651" y2="90930"/>
                        <a14:foregroundMark x1="35349" y1="85581" x2="78256" y2="87326"/>
                        <a14:foregroundMark x1="78256" y1="87326" x2="80814" y2="86860"/>
                        <a14:foregroundMark x1="52674" y1="80581" x2="81279" y2="83023"/>
                        <a14:foregroundMark x1="12093" y1="90349" x2="69884" y2="93605"/>
                        <a14:foregroundMark x1="69884" y1="93605" x2="68372" y2="92674"/>
                        <a14:foregroundMark x1="7209" y1="82093" x2="11047" y2="90116"/>
                        <a14:foregroundMark x1="11047" y1="90116" x2="36977" y2="90698"/>
                        <a14:foregroundMark x1="36977" y1="90698" x2="41628" y2="88023"/>
                        <a14:foregroundMark x1="35581" y1="47791" x2="36279" y2="80000"/>
                        <a14:foregroundMark x1="36279" y1="80000" x2="36279" y2="75581"/>
                        <a14:foregroundMark x1="33837" y1="48837" x2="33953" y2="62791"/>
                        <a14:foregroundMark x1="33953" y1="62791" x2="34070" y2="54884"/>
                        <a14:foregroundMark x1="34070" y1="54884" x2="42326" y2="47558"/>
                        <a14:foregroundMark x1="42326" y1="47558" x2="42442" y2="49070"/>
                        <a14:foregroundMark x1="14302" y1="69419" x2="14419" y2="78372"/>
                        <a14:foregroundMark x1="7209" y1="81047" x2="7093" y2="88721"/>
                        <a14:foregroundMark x1="7093" y1="88721" x2="10116" y2="94767"/>
                        <a14:foregroundMark x1="10465" y1="92209" x2="21628" y2="91977"/>
                        <a14:foregroundMark x1="21628" y1="91977" x2="88605" y2="93372"/>
                        <a14:foregroundMark x1="33488" y1="67326" x2="34767" y2="73023"/>
                        <a14:foregroundMark x1="39186" y1="39419" x2="40581" y2="46047"/>
                        <a14:foregroundMark x1="54651" y1="64535" x2="58605" y2="65116"/>
                        <a14:foregroundMark x1="85698" y1="81395" x2="86047" y2="93837"/>
                        <a14:foregroundMark x1="78953" y1="79884" x2="93256" y2="89767"/>
                        <a14:foregroundMark x1="93256" y1="89767" x2="93605" y2="90116"/>
                        <a14:foregroundMark x1="53256" y1="63721" x2="61047" y2="66512"/>
                        <a14:foregroundMark x1="86744" y1="80698" x2="95698" y2="88837"/>
                        <a14:foregroundMark x1="79535" y1="80116" x2="84884" y2="82209"/>
                        <a14:foregroundMark x1="33721" y1="47674" x2="34767" y2="52558"/>
                      </a14:backgroundRemoval>
                    </a14:imgEffect>
                  </a14:imgLayer>
                </a14:imgProps>
              </a:ext>
              <a:ext uri="{28A0092B-C50C-407E-A947-70E740481C1C}">
                <a14:useLocalDpi xmlns:a14="http://schemas.microsoft.com/office/drawing/2010/main" val="0"/>
              </a:ext>
            </a:extLst>
          </a:blip>
          <a:srcRect/>
          <a:stretch>
            <a:fillRect/>
          </a:stretch>
        </p:blipFill>
        <p:spPr bwMode="auto">
          <a:xfrm>
            <a:off x="6960140" y="1516175"/>
            <a:ext cx="5452353" cy="545235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714650B-57DC-AF7E-F4C5-85FD736EECC9}"/>
              </a:ext>
            </a:extLst>
          </p:cNvPr>
          <p:cNvSpPr/>
          <p:nvPr/>
        </p:nvSpPr>
        <p:spPr>
          <a:xfrm>
            <a:off x="4360901" y="1771518"/>
            <a:ext cx="1135959" cy="421019"/>
          </a:xfrm>
          <a:prstGeom prst="rect">
            <a:avLst/>
          </a:prstGeom>
          <a:solidFill>
            <a:srgbClr val="FD87B1"/>
          </a:solidFill>
          <a:ln>
            <a:solidFill>
              <a:srgbClr val="FD87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A034986-62B3-DC9A-7434-B9AA0F81A319}"/>
              </a:ext>
            </a:extLst>
          </p:cNvPr>
          <p:cNvSpPr/>
          <p:nvPr/>
        </p:nvSpPr>
        <p:spPr>
          <a:xfrm>
            <a:off x="3269857" y="2245947"/>
            <a:ext cx="1972429" cy="445604"/>
          </a:xfrm>
          <a:prstGeom prst="rect">
            <a:avLst/>
          </a:prstGeom>
          <a:solidFill>
            <a:srgbClr val="FD87B1"/>
          </a:solidFill>
          <a:ln>
            <a:solidFill>
              <a:srgbClr val="FD87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A2307C-F637-E130-438C-820F25E9CA01}"/>
              </a:ext>
            </a:extLst>
          </p:cNvPr>
          <p:cNvSpPr/>
          <p:nvPr/>
        </p:nvSpPr>
        <p:spPr>
          <a:xfrm>
            <a:off x="1244129" y="3745431"/>
            <a:ext cx="3116772" cy="421019"/>
          </a:xfrm>
          <a:prstGeom prst="rect">
            <a:avLst/>
          </a:prstGeom>
          <a:solidFill>
            <a:srgbClr val="FD87B1"/>
          </a:solidFill>
          <a:ln>
            <a:solidFill>
              <a:srgbClr val="FD87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AAC8ED8-4684-81C1-5546-770C6ABE3A9A}"/>
              </a:ext>
            </a:extLst>
          </p:cNvPr>
          <p:cNvSpPr/>
          <p:nvPr/>
        </p:nvSpPr>
        <p:spPr>
          <a:xfrm>
            <a:off x="5086922" y="3740497"/>
            <a:ext cx="1671687" cy="421019"/>
          </a:xfrm>
          <a:prstGeom prst="rect">
            <a:avLst/>
          </a:prstGeom>
          <a:solidFill>
            <a:srgbClr val="FD87B1"/>
          </a:solidFill>
          <a:ln>
            <a:solidFill>
              <a:srgbClr val="FD87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663B6BA-42D6-919B-3AEA-FA71BE29BF25}"/>
              </a:ext>
            </a:extLst>
          </p:cNvPr>
          <p:cNvSpPr/>
          <p:nvPr/>
        </p:nvSpPr>
        <p:spPr>
          <a:xfrm>
            <a:off x="572307" y="4239038"/>
            <a:ext cx="3403345" cy="421019"/>
          </a:xfrm>
          <a:prstGeom prst="rect">
            <a:avLst/>
          </a:prstGeom>
          <a:solidFill>
            <a:srgbClr val="FD87B1"/>
          </a:solidFill>
          <a:ln>
            <a:solidFill>
              <a:srgbClr val="FD87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7495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grpId="0" nodeType="clickEffect">
                                  <p:stCondLst>
                                    <p:cond delay="0"/>
                                  </p:stCondLst>
                                  <p:childTnLst>
                                    <p:animEffect transition="out" filter="box(out)">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grpId="0" nodeType="clickEffect">
                                  <p:stCondLst>
                                    <p:cond delay="0"/>
                                  </p:stCondLst>
                                  <p:childTnLst>
                                    <p:animEffect transition="out" filter="box(out)">
                                      <p:cBhvr>
                                        <p:cTn id="16" dur="2000"/>
                                        <p:tgtEl>
                                          <p:spTgt spid="9"/>
                                        </p:tgtEl>
                                      </p:cBhvr>
                                    </p:animEffect>
                                    <p:set>
                                      <p:cBhvr>
                                        <p:cTn id="17" dur="1" fill="hold">
                                          <p:stCondLst>
                                            <p:cond delay="19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grpId="0" nodeType="clickEffect">
                                  <p:stCondLst>
                                    <p:cond delay="0"/>
                                  </p:stCondLst>
                                  <p:childTnLst>
                                    <p:animEffect transition="out" filter="box(out)">
                                      <p:cBhvr>
                                        <p:cTn id="21" dur="2000"/>
                                        <p:tgtEl>
                                          <p:spTgt spid="10"/>
                                        </p:tgtEl>
                                      </p:cBhvr>
                                    </p:animEffect>
                                    <p:set>
                                      <p:cBhvr>
                                        <p:cTn id="22" dur="1" fill="hold">
                                          <p:stCondLst>
                                            <p:cond delay="19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2000"/>
                                        <p:tgtEl>
                                          <p:spTgt spid="11"/>
                                        </p:tgtEl>
                                      </p:cBhvr>
                                    </p:animEffect>
                                    <p:set>
                                      <p:cBhvr>
                                        <p:cTn id="27"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19B711-C590-44D1-9AA8-9F143B0E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C0C79CF2-6A1C-4636-84CE-ABB2BE191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7A5D17DF-AD65-402C-A95C-F13C770C9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4">
            <a:extLst>
              <a:ext uri="{FF2B5EF4-FFF2-40B4-BE49-F238E27FC236}">
                <a16:creationId xmlns:a16="http://schemas.microsoft.com/office/drawing/2014/main" id="{4ADE3135-50A5-18B0-4018-9DAE2F3C7E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454" y="1510741"/>
            <a:ext cx="4557946" cy="5253059"/>
          </a:xfrm>
          <a:prstGeom prst="rect">
            <a:avLst/>
          </a:prstGeom>
        </p:spPr>
      </p:pic>
      <p:pic>
        <p:nvPicPr>
          <p:cNvPr id="5" name="Picture 11">
            <a:extLst>
              <a:ext uri="{FF2B5EF4-FFF2-40B4-BE49-F238E27FC236}">
                <a16:creationId xmlns:a16="http://schemas.microsoft.com/office/drawing/2014/main" id="{D2BF21FF-F40E-20C9-9A3E-948335DAFB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89600" y="3656687"/>
            <a:ext cx="3987625" cy="2075269"/>
          </a:xfrm>
          <a:prstGeom prst="rect">
            <a:avLst/>
          </a:prstGeom>
        </p:spPr>
      </p:pic>
      <p:sp>
        <p:nvSpPr>
          <p:cNvPr id="6" name="TextBox 5">
            <a:extLst>
              <a:ext uri="{FF2B5EF4-FFF2-40B4-BE49-F238E27FC236}">
                <a16:creationId xmlns:a16="http://schemas.microsoft.com/office/drawing/2014/main" id="{73F78383-08B4-8072-A611-E22385B21675}"/>
              </a:ext>
            </a:extLst>
          </p:cNvPr>
          <p:cNvSpPr txBox="1"/>
          <p:nvPr/>
        </p:nvSpPr>
        <p:spPr>
          <a:xfrm>
            <a:off x="5034958" y="1317880"/>
            <a:ext cx="5936497" cy="1952947"/>
          </a:xfrm>
          <a:prstGeom prst="rect">
            <a:avLst/>
          </a:prstGeom>
          <a:noFill/>
        </p:spPr>
        <p:txBody>
          <a:bodyPr vert="horz" lIns="60960" tIns="30480" rIns="60960" bIns="30480" rtlCol="0" anchor="ctr">
            <a:norm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5867" b="0" i="0" u="none" strike="noStrike" kern="1200" cap="none" spc="0" normalizeH="0" baseline="0" noProof="0">
                <a:ln>
                  <a:noFill/>
                </a:ln>
                <a:solidFill>
                  <a:srgbClr val="F46F18"/>
                </a:solidFill>
                <a:effectLst/>
                <a:uLnTx/>
                <a:uFillTx/>
                <a:latin typeface="Sigmar One" panose="00000500000000000000" pitchFamily="2" charset="0"/>
                <a:ea typeface="+mn-ea"/>
                <a:cs typeface="+mn-cs"/>
              </a:rPr>
              <a:t>Luyện viết đoạn</a:t>
            </a: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3600" b="0" i="0" u="none" strike="noStrike" kern="1200" cap="none" spc="0" normalizeH="0" baseline="0" noProof="0">
              <a:ln>
                <a:noFill/>
              </a:ln>
              <a:solidFill>
                <a:srgbClr val="40AFB9"/>
              </a:solidFill>
              <a:effectLst/>
              <a:uLnTx/>
              <a:uFillTx/>
              <a:latin typeface="Calibri"/>
              <a:ea typeface="+mn-ea"/>
              <a:cs typeface="+mn-cs"/>
            </a:endParaRPr>
          </a:p>
        </p:txBody>
      </p:sp>
    </p:spTree>
    <p:extLst>
      <p:ext uri="{BB962C8B-B14F-4D97-AF65-F5344CB8AC3E}">
        <p14:creationId xmlns:p14="http://schemas.microsoft.com/office/powerpoint/2010/main" val="2301031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812ED2-D734-E697-289E-2E5897E49ABC}"/>
              </a:ext>
            </a:extLst>
          </p:cNvPr>
          <p:cNvPicPr>
            <a:picLocks noChangeAspect="1"/>
          </p:cNvPicPr>
          <p:nvPr/>
        </p:nvPicPr>
        <p:blipFill>
          <a:blip r:embed="rId3"/>
          <a:stretch>
            <a:fillRect/>
          </a:stretch>
        </p:blipFill>
        <p:spPr>
          <a:xfrm>
            <a:off x="0" y="32392"/>
            <a:ext cx="1156382" cy="1436348"/>
          </a:xfrm>
          <a:prstGeom prst="rect">
            <a:avLst/>
          </a:prstGeom>
        </p:spPr>
      </p:pic>
      <p:sp>
        <p:nvSpPr>
          <p:cNvPr id="7" name="Rectangle: Rounded Corners 6">
            <a:extLst>
              <a:ext uri="{FF2B5EF4-FFF2-40B4-BE49-F238E27FC236}">
                <a16:creationId xmlns:a16="http://schemas.microsoft.com/office/drawing/2014/main" id="{BAC95BF9-1293-BCCF-BF69-E2ED504E2898}"/>
              </a:ext>
            </a:extLst>
          </p:cNvPr>
          <p:cNvSpPr/>
          <p:nvPr/>
        </p:nvSpPr>
        <p:spPr>
          <a:xfrm>
            <a:off x="1156382" y="270858"/>
            <a:ext cx="6995397" cy="1436348"/>
          </a:xfrm>
          <a:prstGeom prst="roundRect">
            <a:avLst/>
          </a:prstGeom>
          <a:solidFill>
            <a:srgbClr val="40AFB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lang="en-US" sz="2800" b="0" i="0">
              <a:solidFill>
                <a:srgbClr val="000000"/>
              </a:solidFill>
              <a:effectLst/>
              <a:latin typeface="OpenSans"/>
            </a:endParaRPr>
          </a:p>
          <a:p>
            <a:pPr marL="0" marR="0" lvl="0" indent="0" algn="ctr" defTabSz="609539" rtl="0" eaLnBrk="1" fontAlgn="auto" latinLnBrk="0" hangingPunct="1">
              <a:lnSpc>
                <a:spcPct val="100000"/>
              </a:lnSpc>
              <a:spcBef>
                <a:spcPts val="0"/>
              </a:spcBef>
              <a:spcAft>
                <a:spcPts val="0"/>
              </a:spcAft>
              <a:buClrTx/>
              <a:buSzTx/>
              <a:buFontTx/>
              <a:buNone/>
              <a:tabLst/>
              <a:defRPr/>
            </a:pPr>
            <a:endParaRPr lang="en-US" sz="2800">
              <a:solidFill>
                <a:srgbClr val="000000"/>
              </a:solidFill>
              <a:latin typeface="OpenSans"/>
            </a:endParaRPr>
          </a:p>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b="0" i="0">
                <a:solidFill>
                  <a:schemeClr val="bg1"/>
                </a:solidFill>
                <a:effectLst/>
                <a:latin typeface="Nunito Black" panose="00000A00000000000000" pitchFamily="2" charset="0"/>
              </a:rPr>
              <a:t> </a:t>
            </a:r>
            <a:br>
              <a:rPr lang="en-US" sz="2800" b="0" i="0">
                <a:solidFill>
                  <a:srgbClr val="000000"/>
                </a:solidFill>
                <a:effectLst/>
                <a:latin typeface="OpenSans"/>
              </a:rPr>
            </a:br>
            <a:endPar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p:txBody>
      </p:sp>
      <p:sp>
        <p:nvSpPr>
          <p:cNvPr id="9" name="TextBox 8">
            <a:extLst>
              <a:ext uri="{FF2B5EF4-FFF2-40B4-BE49-F238E27FC236}">
                <a16:creationId xmlns:a16="http://schemas.microsoft.com/office/drawing/2014/main" id="{C2752C2C-AE6B-0BCF-0B1B-D48BE09D5734}"/>
              </a:ext>
            </a:extLst>
          </p:cNvPr>
          <p:cNvSpPr txBox="1"/>
          <p:nvPr/>
        </p:nvSpPr>
        <p:spPr>
          <a:xfrm>
            <a:off x="1319171" y="376797"/>
            <a:ext cx="8674377" cy="3354765"/>
          </a:xfrm>
          <a:prstGeom prst="rect">
            <a:avLst/>
          </a:prstGeom>
          <a:noFill/>
        </p:spPr>
        <p:txBody>
          <a:bodyPr wrap="square">
            <a:spAutoFit/>
          </a:bodyPr>
          <a:lstStyle/>
          <a:p>
            <a:pPr marL="342900" indent="-342900">
              <a:buAutoNum type="arabicPeriod"/>
            </a:pPr>
            <a:r>
              <a:rPr lang="vi-VN" sz="2400" b="0" i="0">
                <a:solidFill>
                  <a:schemeClr val="bg1"/>
                </a:solidFill>
                <a:effectLst/>
                <a:latin typeface="Nunito Black" panose="00000A00000000000000" pitchFamily="2" charset="0"/>
              </a:rPr>
              <a:t>Đọc đoạn văn dưới đây và cho biết</a:t>
            </a:r>
            <a:r>
              <a:rPr lang="en-US" sz="2400" b="0" i="0">
                <a:solidFill>
                  <a:schemeClr val="bg1"/>
                </a:solidFill>
                <a:effectLst/>
                <a:latin typeface="Nunito Black" panose="00000A00000000000000" pitchFamily="2" charset="0"/>
              </a:rPr>
              <a:t> </a:t>
            </a:r>
            <a:r>
              <a:rPr lang="vi-VN" sz="2400" b="0" i="0">
                <a:solidFill>
                  <a:schemeClr val="bg1"/>
                </a:solidFill>
                <a:effectLst/>
                <a:latin typeface="Nunito Black" panose="00000A00000000000000" pitchFamily="2" charset="0"/>
              </a:rPr>
              <a:t>:</a:t>
            </a:r>
            <a:endParaRPr lang="en-US" sz="2400" b="0" i="0">
              <a:solidFill>
                <a:schemeClr val="bg1"/>
              </a:solidFill>
              <a:effectLst/>
              <a:latin typeface="Nunito Black" panose="00000A00000000000000" pitchFamily="2" charset="0"/>
            </a:endParaRPr>
          </a:p>
          <a:p>
            <a:pPr algn="just"/>
            <a:r>
              <a:rPr lang="en-US" sz="2400" b="0" i="0">
                <a:solidFill>
                  <a:schemeClr val="bg1"/>
                </a:solidFill>
                <a:effectLst/>
                <a:latin typeface="Nunito Black" panose="00000A00000000000000" pitchFamily="2" charset="0"/>
              </a:rPr>
              <a:t>- </a:t>
            </a:r>
            <a:r>
              <a:rPr lang="vi-VN" sz="2400" b="0" i="0">
                <a:solidFill>
                  <a:schemeClr val="bg1"/>
                </a:solidFill>
                <a:effectLst/>
                <a:latin typeface="Nunito Black" panose="00000A00000000000000" pitchFamily="2" charset="0"/>
              </a:rPr>
              <a:t>Đoạn văn thuật lại việc gì?</a:t>
            </a:r>
          </a:p>
          <a:p>
            <a:pPr algn="just"/>
            <a:r>
              <a:rPr lang="vi-VN" sz="2400" b="0" i="0">
                <a:solidFill>
                  <a:schemeClr val="bg1"/>
                </a:solidFill>
                <a:effectLst/>
                <a:latin typeface="Nunito Black" panose="00000A00000000000000" pitchFamily="2" charset="0"/>
              </a:rPr>
              <a:t>- Các bước thực hiện việc đó.</a:t>
            </a:r>
          </a:p>
          <a:p>
            <a:br>
              <a:rPr lang="vi-VN" sz="2800" b="0" i="0">
                <a:solidFill>
                  <a:srgbClr val="000000"/>
                </a:solidFill>
                <a:effectLst/>
                <a:latin typeface="Nunito Black" panose="00000A00000000000000" pitchFamily="2" charset="0"/>
              </a:rPr>
            </a:br>
            <a:br>
              <a:rPr lang="vi-VN" sz="2800" b="0" i="0">
                <a:solidFill>
                  <a:srgbClr val="000000"/>
                </a:solidFill>
                <a:effectLst/>
                <a:latin typeface="Nunito Black" panose="00000A00000000000000" pitchFamily="2" charset="0"/>
              </a:rPr>
            </a:br>
            <a:br>
              <a:rPr lang="vi-VN" sz="2800" b="0" i="0">
                <a:solidFill>
                  <a:srgbClr val="000000"/>
                </a:solidFill>
                <a:effectLst/>
                <a:latin typeface="Nunito Black" panose="00000A00000000000000" pitchFamily="2" charset="0"/>
              </a:rPr>
            </a:br>
            <a:br>
              <a:rPr lang="vi-VN" sz="2800" b="0" i="0">
                <a:solidFill>
                  <a:srgbClr val="000000"/>
                </a:solidFill>
                <a:effectLst/>
                <a:latin typeface="Nunito Black" panose="00000A00000000000000" pitchFamily="2" charset="0"/>
              </a:rPr>
            </a:br>
            <a:endParaRPr lang="en-US" sz="2800">
              <a:latin typeface="Nunito Black" panose="00000A00000000000000" pitchFamily="2" charset="0"/>
            </a:endParaRPr>
          </a:p>
        </p:txBody>
      </p:sp>
      <p:sp>
        <p:nvSpPr>
          <p:cNvPr id="11" name="TextBox 10">
            <a:extLst>
              <a:ext uri="{FF2B5EF4-FFF2-40B4-BE49-F238E27FC236}">
                <a16:creationId xmlns:a16="http://schemas.microsoft.com/office/drawing/2014/main" id="{AB3D205E-F5C9-A3FF-7450-72406ADFE49E}"/>
              </a:ext>
            </a:extLst>
          </p:cNvPr>
          <p:cNvSpPr txBox="1"/>
          <p:nvPr/>
        </p:nvSpPr>
        <p:spPr>
          <a:xfrm>
            <a:off x="578191" y="2165762"/>
            <a:ext cx="6096000" cy="3693319"/>
          </a:xfrm>
          <a:prstGeom prst="rect">
            <a:avLst/>
          </a:prstGeom>
          <a:noFill/>
          <a:ln w="57150">
            <a:solidFill>
              <a:srgbClr val="40AFB9"/>
            </a:solidFill>
            <a:prstDash val="sysDot"/>
          </a:ln>
        </p:spPr>
        <p:txBody>
          <a:bodyPr wrap="square">
            <a:spAutoFit/>
          </a:bodyPr>
          <a:lstStyle/>
          <a:p>
            <a:pPr algn="just"/>
            <a:endParaRPr lang="en-US" sz="2400" b="1" i="0">
              <a:solidFill>
                <a:srgbClr val="000000"/>
              </a:solidFill>
              <a:effectLst/>
              <a:latin typeface="OpenSans"/>
            </a:endParaRPr>
          </a:p>
          <a:p>
            <a:pPr algn="just"/>
            <a:r>
              <a:rPr lang="en-US" sz="2400" b="1" i="0">
                <a:solidFill>
                  <a:srgbClr val="002060"/>
                </a:solidFill>
                <a:effectLst/>
                <a:latin typeface="OpenSans"/>
              </a:rPr>
              <a:t>    </a:t>
            </a:r>
            <a:r>
              <a:rPr lang="vi-VN" sz="2400" b="1" i="0">
                <a:solidFill>
                  <a:srgbClr val="002060"/>
                </a:solidFill>
                <a:effectLst/>
                <a:latin typeface="OpenSans"/>
              </a:rPr>
              <a:t>Để làm món trứng đúc thịt, Nam đã chuẩn bị thực phẩm theo ba bước. Đầu tiên, Nam rửa sạch thịt rồi xay nhỏ. Sau đó, cậu đập trứng vào bát, cho thêm thịt xay, hành khô, nước mắm và muối. Cuối cùng, Nam đánh đều tất cả. Vậy là đã sẵn sàng cho bước tiếp theo là bắc chảo rán trứng được rồi.</a:t>
            </a:r>
          </a:p>
          <a:p>
            <a:pPr algn="r"/>
            <a:r>
              <a:rPr lang="vi-VN" sz="2400" b="1" i="0">
                <a:solidFill>
                  <a:srgbClr val="002060"/>
                </a:solidFill>
                <a:effectLst/>
                <a:latin typeface="OpenSans"/>
              </a:rPr>
              <a:t>(Kim Ngân)</a:t>
            </a:r>
          </a:p>
          <a:p>
            <a:endParaRPr lang="en-US"/>
          </a:p>
        </p:txBody>
      </p:sp>
      <p:pic>
        <p:nvPicPr>
          <p:cNvPr id="2050" name="Picture 2" descr="Bí quyết làm món trứng đúc thịt mà các bé cực yêu thích">
            <a:extLst>
              <a:ext uri="{FF2B5EF4-FFF2-40B4-BE49-F238E27FC236}">
                <a16:creationId xmlns:a16="http://schemas.microsoft.com/office/drawing/2014/main" id="{834C533B-D990-4F68-EEF2-C2E0D9309D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57" y="2117102"/>
            <a:ext cx="4612633" cy="36933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104488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19B711-C590-44D1-9AA8-9F143B0E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C0C79CF2-6A1C-4636-84CE-ABB2BE191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7A5D17DF-AD65-402C-A95C-F13C770C9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4">
            <a:extLst>
              <a:ext uri="{FF2B5EF4-FFF2-40B4-BE49-F238E27FC236}">
                <a16:creationId xmlns:a16="http://schemas.microsoft.com/office/drawing/2014/main" id="{4ADE3135-50A5-18B0-4018-9DAE2F3C7E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454" y="3691323"/>
            <a:ext cx="2665910" cy="3072477"/>
          </a:xfrm>
          <a:prstGeom prst="rect">
            <a:avLst/>
          </a:prstGeom>
        </p:spPr>
      </p:pic>
      <p:pic>
        <p:nvPicPr>
          <p:cNvPr id="5" name="Picture 11">
            <a:extLst>
              <a:ext uri="{FF2B5EF4-FFF2-40B4-BE49-F238E27FC236}">
                <a16:creationId xmlns:a16="http://schemas.microsoft.com/office/drawing/2014/main" id="{D2BF21FF-F40E-20C9-9A3E-948335DAFB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38553" y="5405986"/>
            <a:ext cx="2790042" cy="1452014"/>
          </a:xfrm>
          <a:prstGeom prst="rect">
            <a:avLst/>
          </a:prstGeom>
        </p:spPr>
      </p:pic>
      <p:sp>
        <p:nvSpPr>
          <p:cNvPr id="4" name="Thought Bubble: Cloud 3">
            <a:extLst>
              <a:ext uri="{FF2B5EF4-FFF2-40B4-BE49-F238E27FC236}">
                <a16:creationId xmlns:a16="http://schemas.microsoft.com/office/drawing/2014/main" id="{42C33E08-E961-E2FB-96C2-0DC83F1DF251}"/>
              </a:ext>
            </a:extLst>
          </p:cNvPr>
          <p:cNvSpPr/>
          <p:nvPr/>
        </p:nvSpPr>
        <p:spPr>
          <a:xfrm>
            <a:off x="832345" y="398441"/>
            <a:ext cx="10638459" cy="4117880"/>
          </a:xfrm>
          <a:prstGeom prst="cloudCallout">
            <a:avLst/>
          </a:prstGeom>
          <a:solidFill>
            <a:srgbClr val="40AFB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568376F-130E-0DE1-06C3-59A5EC49CDF6}"/>
              </a:ext>
            </a:extLst>
          </p:cNvPr>
          <p:cNvSpPr txBox="1"/>
          <p:nvPr/>
        </p:nvSpPr>
        <p:spPr>
          <a:xfrm>
            <a:off x="2370401" y="872153"/>
            <a:ext cx="8252203" cy="4370427"/>
          </a:xfrm>
          <a:prstGeom prst="rect">
            <a:avLst/>
          </a:prstGeom>
          <a:noFill/>
        </p:spPr>
        <p:txBody>
          <a:bodyPr wrap="square">
            <a:spAutoFit/>
          </a:bodyPr>
          <a:lstStyle/>
          <a:p>
            <a:pPr algn="just"/>
            <a:r>
              <a:rPr lang="vi-VN" sz="2800" b="1" i="1">
                <a:solidFill>
                  <a:schemeClr val="bg1"/>
                </a:solidFill>
                <a:effectLst/>
                <a:latin typeface="OpenSans"/>
              </a:rPr>
              <a:t>- Đoạn văn thuật lại việc Nam chuẩn bị thực phẩm để làm món trứng đúc thịt.</a:t>
            </a:r>
          </a:p>
          <a:p>
            <a:pPr algn="just"/>
            <a:r>
              <a:rPr lang="vi-VN" sz="2800" b="1" i="1">
                <a:solidFill>
                  <a:schemeClr val="bg1"/>
                </a:solidFill>
                <a:effectLst/>
                <a:latin typeface="OpenSans"/>
              </a:rPr>
              <a:t>- Các bước thực hiện:</a:t>
            </a:r>
          </a:p>
          <a:p>
            <a:pPr algn="just"/>
            <a:r>
              <a:rPr lang="vi-VN" sz="2800" b="1" i="1">
                <a:solidFill>
                  <a:schemeClr val="bg1"/>
                </a:solidFill>
                <a:effectLst/>
                <a:latin typeface="OpenSans"/>
              </a:rPr>
              <a:t>+ </a:t>
            </a:r>
            <a:r>
              <a:rPr lang="vi-VN" sz="2800" b="1" i="1">
                <a:solidFill>
                  <a:srgbClr val="FFFF00"/>
                </a:solidFill>
                <a:effectLst/>
                <a:latin typeface="OpenSans"/>
              </a:rPr>
              <a:t>Bước 1: </a:t>
            </a:r>
            <a:r>
              <a:rPr lang="vi-VN" sz="2800" b="1" i="1">
                <a:solidFill>
                  <a:schemeClr val="bg1"/>
                </a:solidFill>
                <a:effectLst/>
                <a:latin typeface="OpenSans"/>
              </a:rPr>
              <a:t>Rửa sạch thịt rồi xay nhỏ</a:t>
            </a:r>
          </a:p>
          <a:p>
            <a:pPr algn="just"/>
            <a:r>
              <a:rPr lang="vi-VN" sz="2800" b="1" i="1">
                <a:solidFill>
                  <a:schemeClr val="bg1"/>
                </a:solidFill>
                <a:effectLst/>
                <a:latin typeface="OpenSans"/>
              </a:rPr>
              <a:t>+ </a:t>
            </a:r>
            <a:r>
              <a:rPr lang="vi-VN" sz="2800" b="1" i="1">
                <a:solidFill>
                  <a:srgbClr val="FFFF00"/>
                </a:solidFill>
                <a:effectLst/>
                <a:latin typeface="OpenSans"/>
              </a:rPr>
              <a:t>Bước 2: </a:t>
            </a:r>
            <a:r>
              <a:rPr lang="vi-VN" sz="2800" b="1" i="1">
                <a:solidFill>
                  <a:schemeClr val="bg1"/>
                </a:solidFill>
                <a:effectLst/>
                <a:latin typeface="OpenSans"/>
              </a:rPr>
              <a:t>Đập trứng vào bát, cho thêm thịt xay, hành khô, nước mắm và muối.</a:t>
            </a:r>
          </a:p>
          <a:p>
            <a:pPr algn="just"/>
            <a:r>
              <a:rPr lang="vi-VN" sz="2800" b="1" i="1">
                <a:solidFill>
                  <a:schemeClr val="bg1"/>
                </a:solidFill>
                <a:effectLst/>
                <a:latin typeface="OpenSans"/>
              </a:rPr>
              <a:t>+ </a:t>
            </a:r>
            <a:r>
              <a:rPr lang="vi-VN" sz="2800" b="1" i="1">
                <a:solidFill>
                  <a:srgbClr val="FFFF00"/>
                </a:solidFill>
                <a:effectLst/>
                <a:latin typeface="OpenSans"/>
              </a:rPr>
              <a:t>Bước 3: </a:t>
            </a:r>
            <a:r>
              <a:rPr lang="vi-VN" sz="2800" b="1" i="1">
                <a:solidFill>
                  <a:schemeClr val="bg1"/>
                </a:solidFill>
                <a:effectLst/>
                <a:latin typeface="OpenSans"/>
              </a:rPr>
              <a:t>Đánh đều tất cả</a:t>
            </a:r>
            <a:r>
              <a:rPr lang="en-US" sz="2800" b="1" i="1">
                <a:solidFill>
                  <a:schemeClr val="bg1"/>
                </a:solidFill>
                <a:effectLst/>
                <a:latin typeface="OpenSans"/>
              </a:rPr>
              <a:t>.</a:t>
            </a:r>
            <a:endParaRPr lang="vi-VN" sz="2800" b="1" i="1">
              <a:solidFill>
                <a:schemeClr val="bg1"/>
              </a:solidFill>
              <a:effectLst/>
              <a:latin typeface="OpenSans"/>
            </a:endParaRPr>
          </a:p>
          <a:p>
            <a:br>
              <a:rPr lang="vi-VN" sz="2800" b="0" i="1">
                <a:solidFill>
                  <a:srgbClr val="000000"/>
                </a:solidFill>
                <a:effectLst/>
                <a:latin typeface="OpenSans"/>
              </a:rPr>
            </a:br>
            <a:br>
              <a:rPr lang="vi-VN" sz="2800" b="0" i="1">
                <a:solidFill>
                  <a:srgbClr val="000000"/>
                </a:solidFill>
                <a:effectLst/>
                <a:latin typeface="OpenSans"/>
              </a:rPr>
            </a:br>
            <a:endParaRPr lang="en-US" sz="2800" i="1"/>
          </a:p>
        </p:txBody>
      </p:sp>
    </p:spTree>
    <p:extLst>
      <p:ext uri="{BB962C8B-B14F-4D97-AF65-F5344CB8AC3E}">
        <p14:creationId xmlns:p14="http://schemas.microsoft.com/office/powerpoint/2010/main" val="4206957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81F6452-C809-FAC5-E33B-48B520CE0413}"/>
              </a:ext>
            </a:extLst>
          </p:cNvPr>
          <p:cNvSpPr/>
          <p:nvPr/>
        </p:nvSpPr>
        <p:spPr>
          <a:xfrm>
            <a:off x="1504542" y="231947"/>
            <a:ext cx="8832717" cy="877007"/>
          </a:xfrm>
          <a:prstGeom prst="roundRect">
            <a:avLst/>
          </a:prstGeom>
          <a:solidFill>
            <a:srgbClr val="40AFB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lang="en-US" sz="2800" b="0" i="0">
              <a:solidFill>
                <a:srgbClr val="000000"/>
              </a:solidFill>
              <a:effectLst/>
              <a:latin typeface="OpenSans"/>
            </a:endParaRPr>
          </a:p>
          <a:p>
            <a:pPr marL="0" marR="0" lvl="0" indent="0" algn="ctr" defTabSz="609539" rtl="0" eaLnBrk="1" fontAlgn="auto" latinLnBrk="0" hangingPunct="1">
              <a:lnSpc>
                <a:spcPct val="100000"/>
              </a:lnSpc>
              <a:spcBef>
                <a:spcPts val="0"/>
              </a:spcBef>
              <a:spcAft>
                <a:spcPts val="0"/>
              </a:spcAft>
              <a:buClrTx/>
              <a:buSzTx/>
              <a:buFontTx/>
              <a:buNone/>
              <a:tabLst/>
              <a:defRPr/>
            </a:pPr>
            <a:endParaRPr lang="en-US" sz="2800">
              <a:solidFill>
                <a:srgbClr val="000000"/>
              </a:solidFill>
              <a:latin typeface="OpenSans"/>
            </a:endParaRPr>
          </a:p>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b="0" i="0">
                <a:solidFill>
                  <a:schemeClr val="bg1"/>
                </a:solidFill>
                <a:effectLst/>
                <a:latin typeface="Nunito Black" panose="00000A00000000000000" pitchFamily="2" charset="0"/>
              </a:rPr>
              <a:t> </a:t>
            </a:r>
            <a:br>
              <a:rPr lang="en-US" sz="2800" b="0" i="0">
                <a:solidFill>
                  <a:srgbClr val="000000"/>
                </a:solidFill>
                <a:effectLst/>
                <a:latin typeface="OpenSans"/>
              </a:rPr>
            </a:br>
            <a:endPar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p:txBody>
      </p:sp>
      <p:sp>
        <p:nvSpPr>
          <p:cNvPr id="3" name="TextBox 2">
            <a:extLst>
              <a:ext uri="{FF2B5EF4-FFF2-40B4-BE49-F238E27FC236}">
                <a16:creationId xmlns:a16="http://schemas.microsoft.com/office/drawing/2014/main" id="{242915B4-EB18-E106-150C-D8A83F0EBC42}"/>
              </a:ext>
            </a:extLst>
          </p:cNvPr>
          <p:cNvSpPr txBox="1"/>
          <p:nvPr/>
        </p:nvSpPr>
        <p:spPr>
          <a:xfrm>
            <a:off x="1695853" y="383095"/>
            <a:ext cx="8722470" cy="1815882"/>
          </a:xfrm>
          <a:prstGeom prst="rect">
            <a:avLst/>
          </a:prstGeom>
          <a:noFill/>
        </p:spPr>
        <p:txBody>
          <a:bodyPr wrap="square">
            <a:spAutoFit/>
          </a:bodyPr>
          <a:lstStyle/>
          <a:p>
            <a:pPr algn="just"/>
            <a:r>
              <a:rPr lang="en-US" sz="2800" b="1" i="0">
                <a:solidFill>
                  <a:schemeClr val="bg1"/>
                </a:solidFill>
                <a:effectLst/>
                <a:latin typeface="Nunito Black" panose="00000A00000000000000" pitchFamily="2" charset="0"/>
              </a:rPr>
              <a:t>2. </a:t>
            </a:r>
            <a:r>
              <a:rPr lang="vi-VN" sz="2800" b="1" i="0">
                <a:solidFill>
                  <a:schemeClr val="bg1"/>
                </a:solidFill>
                <a:effectLst/>
                <a:latin typeface="Nunito Black" panose="00000A00000000000000" pitchFamily="2" charset="0"/>
              </a:rPr>
              <a:t>Dựa vào tranh, trao đổi về các bước</a:t>
            </a:r>
            <a:r>
              <a:rPr lang="en-US" sz="2800" b="1" i="0">
                <a:solidFill>
                  <a:schemeClr val="bg1"/>
                </a:solidFill>
                <a:effectLst/>
                <a:latin typeface="Nunito Black" panose="00000A00000000000000" pitchFamily="2" charset="0"/>
              </a:rPr>
              <a:t> </a:t>
            </a:r>
            <a:r>
              <a:rPr lang="vi-VN" sz="2800" b="1" i="0">
                <a:solidFill>
                  <a:schemeClr val="bg1"/>
                </a:solidFill>
                <a:effectLst/>
                <a:latin typeface="Nunito Black" panose="00000A00000000000000" pitchFamily="2" charset="0"/>
              </a:rPr>
              <a:t>rang thịt</a:t>
            </a:r>
            <a:endParaRPr lang="vi-VN" sz="2800" b="0" i="0">
              <a:solidFill>
                <a:schemeClr val="bg1"/>
              </a:solidFill>
              <a:effectLst/>
              <a:latin typeface="Nunito Black" panose="00000A00000000000000" pitchFamily="2" charset="0"/>
            </a:endParaRPr>
          </a:p>
          <a:p>
            <a:br>
              <a:rPr lang="vi-VN" sz="2800" b="0" i="0">
                <a:solidFill>
                  <a:schemeClr val="bg1"/>
                </a:solidFill>
                <a:effectLst/>
                <a:latin typeface="Nunito Black" panose="00000A00000000000000" pitchFamily="2" charset="0"/>
              </a:rPr>
            </a:br>
            <a:br>
              <a:rPr lang="vi-VN" sz="2800" b="0" i="0">
                <a:solidFill>
                  <a:schemeClr val="bg1"/>
                </a:solidFill>
                <a:effectLst/>
                <a:latin typeface="Nunito Black" panose="00000A00000000000000" pitchFamily="2" charset="0"/>
              </a:rPr>
            </a:br>
            <a:endParaRPr lang="en-US" sz="2800">
              <a:solidFill>
                <a:schemeClr val="bg1"/>
              </a:solidFill>
              <a:latin typeface="Nunito Black" panose="00000A00000000000000" pitchFamily="2" charset="0"/>
            </a:endParaRPr>
          </a:p>
        </p:txBody>
      </p:sp>
      <p:pic>
        <p:nvPicPr>
          <p:cNvPr id="3074" name="Picture 2">
            <a:extLst>
              <a:ext uri="{FF2B5EF4-FFF2-40B4-BE49-F238E27FC236}">
                <a16:creationId xmlns:a16="http://schemas.microsoft.com/office/drawing/2014/main" id="{9EAD810F-CC39-F0CE-42B8-98D554A292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853" y="1415377"/>
            <a:ext cx="8353425" cy="26003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4AF7F97-C994-F981-681C-89D9669902DA}"/>
              </a:ext>
            </a:extLst>
          </p:cNvPr>
          <p:cNvSpPr txBox="1"/>
          <p:nvPr/>
        </p:nvSpPr>
        <p:spPr>
          <a:xfrm>
            <a:off x="1640729" y="4322125"/>
            <a:ext cx="8832718" cy="2000548"/>
          </a:xfrm>
          <a:prstGeom prst="rect">
            <a:avLst/>
          </a:prstGeom>
          <a:solidFill>
            <a:schemeClr val="accent3">
              <a:lumMod val="20000"/>
              <a:lumOff val="80000"/>
            </a:schemeClr>
          </a:solidFill>
          <a:ln w="38100">
            <a:solidFill>
              <a:srgbClr val="40AFB9"/>
            </a:solidFill>
            <a:prstDash val="sysDash"/>
          </a:ln>
        </p:spPr>
        <p:txBody>
          <a:bodyPr wrap="square">
            <a:spAutoFit/>
          </a:bodyPr>
          <a:lstStyle/>
          <a:p>
            <a:r>
              <a:rPr lang="en-US" sz="20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vi-VN" sz="2400" b="1" i="0">
                <a:solidFill>
                  <a:srgbClr val="FF0066"/>
                </a:solidFill>
                <a:effectLst/>
                <a:latin typeface="Open Sans" panose="020B0606030504020204" pitchFamily="34" charset="0"/>
                <a:ea typeface="Open Sans" panose="020B0606030504020204" pitchFamily="34" charset="0"/>
                <a:cs typeface="Open Sans" panose="020B0606030504020204" pitchFamily="34" charset="0"/>
              </a:rPr>
              <a:t>Để làm món thịt rang cần phải thực hiện 4 bước:</a:t>
            </a:r>
          </a:p>
          <a:p>
            <a:r>
              <a:rPr lang="vi-VN" sz="20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vi-VN" sz="2000" b="1" i="1">
                <a:solidFill>
                  <a:srgbClr val="FF5050"/>
                </a:solidFill>
                <a:effectLst/>
                <a:latin typeface="Open Sans" panose="020B0606030504020204" pitchFamily="34" charset="0"/>
                <a:ea typeface="Open Sans" panose="020B0606030504020204" pitchFamily="34" charset="0"/>
                <a:cs typeface="Open Sans" panose="020B0606030504020204" pitchFamily="34" charset="0"/>
              </a:rPr>
              <a:t>Bước 1: </a:t>
            </a:r>
            <a:r>
              <a:rPr lang="vi-VN" sz="20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Cho dầu ăn vào chảo</a:t>
            </a:r>
          </a:p>
          <a:p>
            <a:r>
              <a:rPr lang="vi-VN" sz="20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vi-VN" sz="2000" b="1" i="1">
                <a:solidFill>
                  <a:srgbClr val="FF5050"/>
                </a:solidFill>
                <a:effectLst/>
                <a:latin typeface="Open Sans" panose="020B0606030504020204" pitchFamily="34" charset="0"/>
                <a:ea typeface="Open Sans" panose="020B0606030504020204" pitchFamily="34" charset="0"/>
                <a:cs typeface="Open Sans" panose="020B0606030504020204" pitchFamily="34" charset="0"/>
              </a:rPr>
              <a:t>Bước 2: </a:t>
            </a:r>
            <a:r>
              <a:rPr lang="vi-VN" sz="20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Rán vàng thịt</a:t>
            </a:r>
          </a:p>
          <a:p>
            <a:r>
              <a:rPr lang="vi-VN" sz="20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vi-VN" sz="2000" b="1" i="1">
                <a:solidFill>
                  <a:srgbClr val="FF5050"/>
                </a:solidFill>
                <a:effectLst/>
                <a:latin typeface="Open Sans" panose="020B0606030504020204" pitchFamily="34" charset="0"/>
                <a:ea typeface="Open Sans" panose="020B0606030504020204" pitchFamily="34" charset="0"/>
                <a:cs typeface="Open Sans" panose="020B0606030504020204" pitchFamily="34" charset="0"/>
              </a:rPr>
              <a:t>Bước 3: </a:t>
            </a:r>
            <a:r>
              <a:rPr lang="vi-VN" sz="20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Thái nhỏ hành khô, cho vào chảo</a:t>
            </a:r>
          </a:p>
          <a:p>
            <a:r>
              <a:rPr lang="vi-VN" sz="20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vi-VN" sz="2000" b="1" i="1">
                <a:solidFill>
                  <a:srgbClr val="FF5050"/>
                </a:solidFill>
                <a:effectLst/>
                <a:latin typeface="Open Sans" panose="020B0606030504020204" pitchFamily="34" charset="0"/>
                <a:ea typeface="Open Sans" panose="020B0606030504020204" pitchFamily="34" charset="0"/>
                <a:cs typeface="Open Sans" panose="020B0606030504020204" pitchFamily="34" charset="0"/>
              </a:rPr>
              <a:t>Bước 4: </a:t>
            </a:r>
            <a:r>
              <a:rPr lang="vi-VN" sz="20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Cho nước mắm, muối, hành lá,… đảo đều rồi tắt bếp.</a:t>
            </a:r>
            <a:br>
              <a:rPr lang="vi-VN" sz="20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endParaRPr lang="en-US" sz="20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146185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6" descr="Bloggang.com : เนยสีฟ้า : 62 - ป้ายสำหรับพิมพ์ข้อความ">
            <a:extLst>
              <a:ext uri="{FF2B5EF4-FFF2-40B4-BE49-F238E27FC236}">
                <a16:creationId xmlns:a16="http://schemas.microsoft.com/office/drawing/2014/main" id="{D69F87F8-3640-74BB-F961-3CE650F4FA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78" b="9350"/>
          <a:stretch/>
        </p:blipFill>
        <p:spPr bwMode="auto">
          <a:xfrm>
            <a:off x="-45720" y="1193059"/>
            <a:ext cx="8308212" cy="53194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7B2E4982-E564-A26A-143E-B865556CA3F8}"/>
              </a:ext>
            </a:extLst>
          </p:cNvPr>
          <p:cNvSpPr/>
          <p:nvPr/>
        </p:nvSpPr>
        <p:spPr>
          <a:xfrm>
            <a:off x="990600" y="228600"/>
            <a:ext cx="9969500" cy="8475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09539" rtl="0" eaLnBrk="1" fontAlgn="auto" latinLnBrk="0" hangingPunct="1">
              <a:lnSpc>
                <a:spcPct val="100000"/>
              </a:lnSpc>
              <a:spcBef>
                <a:spcPts val="0"/>
              </a:spcBef>
              <a:spcAft>
                <a:spcPts val="0"/>
              </a:spcAft>
              <a:buClrTx/>
              <a:buSzTx/>
              <a:buFontTx/>
              <a:buNone/>
              <a:tabLst/>
              <a:defRPr/>
            </a:pPr>
            <a:r>
              <a:rPr lang="en-US" sz="2800" i="1">
                <a:solidFill>
                  <a:prstClr val="white"/>
                </a:solidFill>
                <a:latin typeface="Nunito Black" panose="00000A00000000000000" pitchFamily="2" charset="0"/>
              </a:rPr>
              <a:t>3</a:t>
            </a:r>
            <a:r>
              <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rPr>
              <a:t>. </a:t>
            </a:r>
          </a:p>
        </p:txBody>
      </p:sp>
      <p:sp>
        <p:nvSpPr>
          <p:cNvPr id="7" name="TextBox 6">
            <a:extLst>
              <a:ext uri="{FF2B5EF4-FFF2-40B4-BE49-F238E27FC236}">
                <a16:creationId xmlns:a16="http://schemas.microsoft.com/office/drawing/2014/main" id="{0B472A2F-CB48-2560-D5FE-EA8FB219C59B}"/>
              </a:ext>
            </a:extLst>
          </p:cNvPr>
          <p:cNvSpPr txBox="1"/>
          <p:nvPr/>
        </p:nvSpPr>
        <p:spPr>
          <a:xfrm>
            <a:off x="1433209" y="345511"/>
            <a:ext cx="9184532" cy="1077218"/>
          </a:xfrm>
          <a:prstGeom prst="rect">
            <a:avLst/>
          </a:prstGeom>
          <a:noFill/>
        </p:spPr>
        <p:txBody>
          <a:bodyPr wrap="square">
            <a:spAutoFit/>
          </a:bodyPr>
          <a:lstStyle/>
          <a:p>
            <a:r>
              <a:rPr lang="vi-VN" sz="3200" b="0" i="0">
                <a:solidFill>
                  <a:schemeClr val="bg1"/>
                </a:solidFill>
                <a:effectLst/>
                <a:latin typeface="Nunito Black" panose="00000A00000000000000" pitchFamily="2" charset="0"/>
              </a:rPr>
              <a:t>Viết lại các bước rang thịt ở bài tập 2</a:t>
            </a:r>
            <a:br>
              <a:rPr lang="vi-VN" sz="3200" b="0" i="0">
                <a:solidFill>
                  <a:schemeClr val="bg1"/>
                </a:solidFill>
                <a:effectLst/>
                <a:latin typeface="Nunito Black" panose="00000A00000000000000" pitchFamily="2" charset="0"/>
              </a:rPr>
            </a:br>
            <a:endParaRPr lang="en-US" sz="3200">
              <a:solidFill>
                <a:schemeClr val="bg1"/>
              </a:solidFill>
              <a:latin typeface="Nunito Black" panose="00000A00000000000000" pitchFamily="2" charset="0"/>
            </a:endParaRPr>
          </a:p>
        </p:txBody>
      </p:sp>
      <p:sp>
        <p:nvSpPr>
          <p:cNvPr id="10" name="TextBox 9">
            <a:extLst>
              <a:ext uri="{FF2B5EF4-FFF2-40B4-BE49-F238E27FC236}">
                <a16:creationId xmlns:a16="http://schemas.microsoft.com/office/drawing/2014/main" id="{F33605EB-ACBC-5BB0-BABC-3465181E11EC}"/>
              </a:ext>
            </a:extLst>
          </p:cNvPr>
          <p:cNvSpPr txBox="1"/>
          <p:nvPr/>
        </p:nvSpPr>
        <p:spPr>
          <a:xfrm>
            <a:off x="990600" y="2203770"/>
            <a:ext cx="6696829" cy="4093428"/>
          </a:xfrm>
          <a:prstGeom prst="rect">
            <a:avLst/>
          </a:prstGeom>
          <a:noFill/>
          <a:ln w="38100">
            <a:noFill/>
            <a:prstDash val="sysDash"/>
          </a:ln>
        </p:spPr>
        <p:txBody>
          <a:bodyPr wrap="square">
            <a:spAutoFit/>
          </a:bodyPr>
          <a:lstStyle/>
          <a:p>
            <a:pPr algn="ctr"/>
            <a:r>
              <a:rPr lang="en-US" sz="20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vi-VN" sz="3200" b="1" i="0">
                <a:solidFill>
                  <a:srgbClr val="00B050"/>
                </a:solidFill>
                <a:effectLst/>
                <a:latin typeface="Open Sans" panose="020B0606030504020204" pitchFamily="34" charset="0"/>
                <a:ea typeface="Open Sans" panose="020B0606030504020204" pitchFamily="34" charset="0"/>
                <a:cs typeface="Open Sans" panose="020B0606030504020204" pitchFamily="34" charset="0"/>
              </a:rPr>
              <a:t>Để làm món thịt rang cần phải thực hiện 4 bước:</a:t>
            </a:r>
          </a:p>
          <a:p>
            <a:r>
              <a:rPr lang="vi-VN" sz="28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800" b="1" i="1">
                <a:solidFill>
                  <a:srgbClr val="FF5050"/>
                </a:solidFill>
                <a:latin typeface="Open Sans" panose="020B0606030504020204" pitchFamily="34" charset="0"/>
                <a:ea typeface="Open Sans" panose="020B0606030504020204" pitchFamily="34" charset="0"/>
                <a:cs typeface="Open Sans" panose="020B0606030504020204" pitchFamily="34" charset="0"/>
              </a:rPr>
              <a:t>Đầu tiên là</a:t>
            </a:r>
            <a:r>
              <a:rPr lang="vi-VN" sz="2800" b="1" i="1">
                <a:solidFill>
                  <a:srgbClr val="FF5050"/>
                </a:solidFill>
                <a:effectLst/>
                <a:latin typeface="Open Sans" panose="020B0606030504020204" pitchFamily="34" charset="0"/>
                <a:ea typeface="Open Sans" panose="020B0606030504020204" pitchFamily="34" charset="0"/>
                <a:cs typeface="Open Sans" panose="020B0606030504020204" pitchFamily="34" charset="0"/>
              </a:rPr>
              <a:t> </a:t>
            </a:r>
            <a:r>
              <a:rPr lang="en-US" sz="2800" b="1" i="1">
                <a:solidFill>
                  <a:srgbClr val="000000"/>
                </a:solidFill>
                <a:latin typeface="Open Sans" panose="020B0606030504020204" pitchFamily="34" charset="0"/>
                <a:ea typeface="Open Sans" panose="020B0606030504020204" pitchFamily="34" charset="0"/>
                <a:cs typeface="Open Sans" panose="020B0606030504020204" pitchFamily="34" charset="0"/>
              </a:rPr>
              <a:t>c</a:t>
            </a:r>
            <a:r>
              <a:rPr lang="vi-VN" sz="28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ho dầu ăn vào chảo</a:t>
            </a:r>
          </a:p>
          <a:p>
            <a:r>
              <a:rPr lang="vi-VN" sz="28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800" b="1" i="1">
                <a:solidFill>
                  <a:srgbClr val="FF5050"/>
                </a:solidFill>
                <a:latin typeface="Open Sans" panose="020B0606030504020204" pitchFamily="34" charset="0"/>
                <a:ea typeface="Open Sans" panose="020B0606030504020204" pitchFamily="34" charset="0"/>
                <a:cs typeface="Open Sans" panose="020B0606030504020204" pitchFamily="34" charset="0"/>
              </a:rPr>
              <a:t>Thứ hai là </a:t>
            </a:r>
            <a:r>
              <a:rPr lang="en-US" sz="2800" b="1" i="1">
                <a:latin typeface="Open Sans" panose="020B0606030504020204" pitchFamily="34" charset="0"/>
                <a:ea typeface="Open Sans" panose="020B0606030504020204" pitchFamily="34" charset="0"/>
                <a:cs typeface="Open Sans" panose="020B0606030504020204" pitchFamily="34" charset="0"/>
              </a:rPr>
              <a:t>r</a:t>
            </a:r>
            <a:r>
              <a:rPr lang="vi-VN" sz="28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án vàng thịt</a:t>
            </a:r>
          </a:p>
          <a:p>
            <a:r>
              <a:rPr lang="vi-VN" sz="28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800" b="1" i="1">
                <a:solidFill>
                  <a:srgbClr val="FF5050"/>
                </a:solidFill>
                <a:latin typeface="Open Sans" panose="020B0606030504020204" pitchFamily="34" charset="0"/>
                <a:ea typeface="Open Sans" panose="020B0606030504020204" pitchFamily="34" charset="0"/>
                <a:cs typeface="Open Sans" panose="020B0606030504020204" pitchFamily="34" charset="0"/>
              </a:rPr>
              <a:t>Tiếp theo là </a:t>
            </a:r>
            <a:r>
              <a:rPr lang="en-US" sz="2800" b="1" i="1">
                <a:latin typeface="Open Sans" panose="020B0606030504020204" pitchFamily="34" charset="0"/>
                <a:ea typeface="Open Sans" panose="020B0606030504020204" pitchFamily="34" charset="0"/>
                <a:cs typeface="Open Sans" panose="020B0606030504020204" pitchFamily="34" charset="0"/>
              </a:rPr>
              <a:t>t</a:t>
            </a:r>
            <a:r>
              <a:rPr lang="vi-VN" sz="28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hái nhỏ hành khô, cho vào chảo</a:t>
            </a:r>
          </a:p>
          <a:p>
            <a:r>
              <a:rPr lang="vi-VN" sz="28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800" b="1" i="1">
                <a:solidFill>
                  <a:srgbClr val="FF5050"/>
                </a:solidFill>
                <a:effectLst/>
                <a:latin typeface="Open Sans" panose="020B0606030504020204" pitchFamily="34" charset="0"/>
                <a:ea typeface="Open Sans" panose="020B0606030504020204" pitchFamily="34" charset="0"/>
                <a:cs typeface="Open Sans" panose="020B0606030504020204" pitchFamily="34" charset="0"/>
              </a:rPr>
              <a:t>Cuối cùng là </a:t>
            </a:r>
            <a:r>
              <a:rPr lang="en-US" sz="2800" b="1" i="1">
                <a:solidFill>
                  <a:srgbClr val="000000"/>
                </a:solidFill>
                <a:latin typeface="Open Sans" panose="020B0606030504020204" pitchFamily="34" charset="0"/>
                <a:ea typeface="Open Sans" panose="020B0606030504020204" pitchFamily="34" charset="0"/>
                <a:cs typeface="Open Sans" panose="020B0606030504020204" pitchFamily="34" charset="0"/>
              </a:rPr>
              <a:t>c</a:t>
            </a:r>
            <a:r>
              <a:rPr lang="vi-VN" sz="28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ho nước mắm, muối, hành lá,… đảo đều rồi tắt bếp.</a:t>
            </a:r>
            <a:br>
              <a:rPr lang="vi-VN" sz="28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endParaRPr lang="en-US" sz="2800" b="1">
              <a:latin typeface="Open Sans" panose="020B0606030504020204" pitchFamily="34" charset="0"/>
              <a:ea typeface="Open Sans" panose="020B0606030504020204" pitchFamily="34" charset="0"/>
              <a:cs typeface="Open Sans" panose="020B0606030504020204" pitchFamily="34" charset="0"/>
            </a:endParaRPr>
          </a:p>
        </p:txBody>
      </p:sp>
      <p:pic>
        <p:nvPicPr>
          <p:cNvPr id="4098" name="Picture 2" descr="Thịt rang gừng lá chanh - Món ngon mỗi ngày | Món Ngon Mỗi Ngày">
            <a:extLst>
              <a:ext uri="{FF2B5EF4-FFF2-40B4-BE49-F238E27FC236}">
                <a16:creationId xmlns:a16="http://schemas.microsoft.com/office/drawing/2014/main" id="{4DF58AED-5D7A-5487-A6A4-99C68DE1FD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8973" y="2203770"/>
            <a:ext cx="3319674" cy="25678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808736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8">
            <a:extLst>
              <a:ext uri="{FF2B5EF4-FFF2-40B4-BE49-F238E27FC236}">
                <a16:creationId xmlns:a16="http://schemas.microsoft.com/office/drawing/2014/main" id="{9D0624C8-4D79-C60F-5081-CC78422FEBDD}"/>
              </a:ext>
            </a:extLst>
          </p:cNvPr>
          <p:cNvPicPr>
            <a:picLocks noChangeAspect="1"/>
          </p:cNvPicPr>
          <p:nvPr/>
        </p:nvPicPr>
        <p:blipFill rotWithShape="1">
          <a:blip r:embed="rId2"/>
          <a:srcRect t="9091" r="20138"/>
          <a:stretch/>
        </p:blipFill>
        <p:spPr>
          <a:xfrm>
            <a:off x="3523488" y="7"/>
            <a:ext cx="8668512" cy="6857993"/>
          </a:xfrm>
          <a:prstGeom prst="rect">
            <a:avLst/>
          </a:prstGeom>
        </p:spPr>
      </p:pic>
      <p:sp>
        <p:nvSpPr>
          <p:cNvPr id="30" name="Rectangle 2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561CDA5A-B024-D5B3-4D0B-010F074979C9}"/>
              </a:ext>
            </a:extLst>
          </p:cNvPr>
          <p:cNvSpPr txBox="1"/>
          <p:nvPr/>
        </p:nvSpPr>
        <p:spPr>
          <a:xfrm>
            <a:off x="1161233" y="-76200"/>
            <a:ext cx="7366000" cy="3204134"/>
          </a:xfrm>
          <a:prstGeom prst="rect">
            <a:avLst/>
          </a:prstGeom>
        </p:spPr>
        <p:txBody>
          <a:bodyPr vert="horz" lIns="60960" tIns="30480" rIns="60960" bIns="30480" rtlCol="0" anchor="b">
            <a:normAutofit/>
          </a:bodyPr>
          <a:lstStyle/>
          <a:p>
            <a:pPr marL="0" marR="0" lvl="0" indent="-152408" algn="l"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008687"/>
                </a:solidFill>
                <a:effectLst/>
                <a:uLnTx/>
                <a:uFillTx/>
                <a:latin typeface="Sigmar One" panose="00000500000000000000" pitchFamily="2" charset="0"/>
                <a:ea typeface="+mn-ea"/>
                <a:cs typeface="+mn-cs"/>
              </a:rPr>
              <a:t>Vận dụng</a:t>
            </a:r>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1029" y="3284375"/>
            <a:ext cx="2029968" cy="1922625"/>
          </a:xfrm>
          <a:prstGeom prst="rect">
            <a:avLst/>
          </a:prstGeom>
        </p:spPr>
      </p:pic>
    </p:spTree>
    <p:extLst>
      <p:ext uri="{BB962C8B-B14F-4D97-AF65-F5344CB8AC3E}">
        <p14:creationId xmlns:p14="http://schemas.microsoft.com/office/powerpoint/2010/main" val="3471473479"/>
      </p:ext>
    </p:extLst>
  </p:cSld>
  <p:clrMapOvr>
    <a:masterClrMapping/>
  </p:clrMapOvr>
  <p:transition spd="slow">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B2E4982-E564-A26A-143E-B865556CA3F8}"/>
              </a:ext>
            </a:extLst>
          </p:cNvPr>
          <p:cNvSpPr/>
          <p:nvPr/>
        </p:nvSpPr>
        <p:spPr>
          <a:xfrm>
            <a:off x="1204608" y="279928"/>
            <a:ext cx="9113196" cy="10156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09539"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rPr>
              <a:t> </a:t>
            </a:r>
          </a:p>
        </p:txBody>
      </p:sp>
      <p:sp>
        <p:nvSpPr>
          <p:cNvPr id="7" name="TextBox 6">
            <a:extLst>
              <a:ext uri="{FF2B5EF4-FFF2-40B4-BE49-F238E27FC236}">
                <a16:creationId xmlns:a16="http://schemas.microsoft.com/office/drawing/2014/main" id="{0B472A2F-CB48-2560-D5FE-EA8FB219C59B}"/>
              </a:ext>
            </a:extLst>
          </p:cNvPr>
          <p:cNvSpPr txBox="1"/>
          <p:nvPr/>
        </p:nvSpPr>
        <p:spPr>
          <a:xfrm>
            <a:off x="1303507" y="292364"/>
            <a:ext cx="9184532" cy="1015663"/>
          </a:xfrm>
          <a:prstGeom prst="rect">
            <a:avLst/>
          </a:prstGeom>
          <a:noFill/>
        </p:spPr>
        <p:txBody>
          <a:bodyPr wrap="square">
            <a:spAutoFit/>
          </a:bodyPr>
          <a:lstStyle/>
          <a:p>
            <a:r>
              <a:rPr lang="en-US" sz="3200" b="0" i="0">
                <a:solidFill>
                  <a:schemeClr val="bg1"/>
                </a:solidFill>
                <a:effectLst/>
                <a:latin typeface="Nunito Black" panose="00000A00000000000000" pitchFamily="2" charset="0"/>
              </a:rPr>
              <a:t> </a:t>
            </a:r>
            <a:r>
              <a:rPr lang="en-US" sz="2800" b="0" i="0">
                <a:solidFill>
                  <a:schemeClr val="bg1"/>
                </a:solidFill>
                <a:effectLst/>
                <a:latin typeface="Nunito Black" panose="00000A00000000000000" pitchFamily="2" charset="0"/>
              </a:rPr>
              <a:t>Tìm đọc sách dạy nấu ăn hoặc những bài đọc liên quan đến công việc làm bếp.</a:t>
            </a:r>
            <a:endParaRPr lang="en-US" sz="2800">
              <a:solidFill>
                <a:schemeClr val="bg1"/>
              </a:solidFill>
              <a:latin typeface="Nunito Black" panose="00000A00000000000000" pitchFamily="2" charset="0"/>
            </a:endParaRPr>
          </a:p>
        </p:txBody>
      </p:sp>
      <p:pic>
        <p:nvPicPr>
          <p:cNvPr id="4" name="Picture 3">
            <a:extLst>
              <a:ext uri="{FF2B5EF4-FFF2-40B4-BE49-F238E27FC236}">
                <a16:creationId xmlns:a16="http://schemas.microsoft.com/office/drawing/2014/main" id="{A29C1535-A8CA-1D6D-0DAD-FEEC60D6ADEF}"/>
              </a:ext>
            </a:extLst>
          </p:cNvPr>
          <p:cNvPicPr>
            <a:picLocks noChangeAspect="1"/>
          </p:cNvPicPr>
          <p:nvPr/>
        </p:nvPicPr>
        <p:blipFill>
          <a:blip r:embed="rId3"/>
          <a:stretch>
            <a:fillRect/>
          </a:stretch>
        </p:blipFill>
        <p:spPr>
          <a:xfrm>
            <a:off x="61993" y="357215"/>
            <a:ext cx="1011292" cy="8749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id="{C19229D7-83BF-B30F-8703-06D4E6657BE1}"/>
              </a:ext>
            </a:extLst>
          </p:cNvPr>
          <p:cNvPicPr>
            <a:picLocks noChangeAspect="1"/>
          </p:cNvPicPr>
          <p:nvPr/>
        </p:nvPicPr>
        <p:blipFill>
          <a:blip r:embed="rId4"/>
          <a:stretch>
            <a:fillRect/>
          </a:stretch>
        </p:blipFill>
        <p:spPr>
          <a:xfrm>
            <a:off x="1498060" y="1295591"/>
            <a:ext cx="8795426" cy="5537240"/>
          </a:xfrm>
          <a:prstGeom prst="rect">
            <a:avLst/>
          </a:prstGeom>
          <a:ln>
            <a:noFill/>
          </a:ln>
          <a:effectLst>
            <a:softEdge rad="112500"/>
          </a:effectLst>
        </p:spPr>
      </p:pic>
    </p:spTree>
    <p:extLst>
      <p:ext uri="{BB962C8B-B14F-4D97-AF65-F5344CB8AC3E}">
        <p14:creationId xmlns:p14="http://schemas.microsoft.com/office/powerpoint/2010/main" val="41442417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4" name="Rectangle 513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Vector một người mẹ và con gái nấu ăn với nhau | Thư viện stock vector đẹp  miễn phí">
            <a:extLst>
              <a:ext uri="{FF2B5EF4-FFF2-40B4-BE49-F238E27FC236}">
                <a16:creationId xmlns:a16="http://schemas.microsoft.com/office/drawing/2014/main" id="{A2A4F66B-BD0F-8561-0901-377103C868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077"/>
          <a:stretch/>
        </p:blipFill>
        <p:spPr bwMode="auto">
          <a:xfrm>
            <a:off x="-3047"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5136" name="Rectangle 513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E089393-FF18-D0EC-6C79-4B4C1DEB918B}"/>
              </a:ext>
            </a:extLst>
          </p:cNvPr>
          <p:cNvSpPr txBox="1"/>
          <p:nvPr/>
        </p:nvSpPr>
        <p:spPr>
          <a:xfrm>
            <a:off x="7696800" y="525600"/>
            <a:ext cx="4399200" cy="6393600"/>
          </a:xfrm>
          <a:prstGeom prst="rect">
            <a:avLst/>
          </a:prstGeom>
        </p:spPr>
        <p:txBody>
          <a:bodyPr vert="horz" lIns="91440" tIns="45720" rIns="91440" bIns="45720" rtlCol="0">
            <a:normAutofit/>
          </a:bodyPr>
          <a:lstStyle/>
          <a:p>
            <a:pPr>
              <a:lnSpc>
                <a:spcPct val="90000"/>
              </a:lnSpc>
              <a:spcAft>
                <a:spcPts val="600"/>
              </a:spcAft>
            </a:pPr>
            <a:r>
              <a:rPr lang="en-US" sz="2400" b="1" i="1">
                <a:solidFill>
                  <a:schemeClr val="tx2"/>
                </a:solidFill>
                <a:effectLst/>
              </a:rPr>
              <a:t>Tham khảo</a:t>
            </a:r>
            <a:endParaRPr lang="en-US" sz="4000" b="1" i="1">
              <a:solidFill>
                <a:schemeClr val="tx2"/>
              </a:solidFill>
              <a:effectLst/>
              <a:latin typeface="Nunito Black" panose="00000A00000000000000" pitchFamily="2" charset="0"/>
              <a:ea typeface="Open Sans" panose="020B0606030504020204" pitchFamily="34" charset="0"/>
              <a:cs typeface="Open Sans" panose="020B0606030504020204" pitchFamily="34" charset="0"/>
            </a:endParaRPr>
          </a:p>
          <a:p>
            <a:pPr algn="ctr">
              <a:lnSpc>
                <a:spcPct val="90000"/>
              </a:lnSpc>
              <a:spcAft>
                <a:spcPts val="600"/>
              </a:spcAft>
            </a:pPr>
            <a:r>
              <a:rPr lang="en-US" sz="4000" b="1" i="0">
                <a:solidFill>
                  <a:srgbClr val="FF0000"/>
                </a:solidFill>
                <a:effectLst/>
                <a:latin typeface="Nunito Black" panose="00000A00000000000000" pitchFamily="2" charset="0"/>
                <a:ea typeface="Open Sans" panose="020B0606030504020204" pitchFamily="34" charset="0"/>
                <a:cs typeface="Open Sans" panose="020B0606030504020204" pitchFamily="34" charset="0"/>
              </a:rPr>
              <a:t>Chơi nấu ăn</a:t>
            </a:r>
            <a:endParaRPr lang="en-US" sz="4000" b="0" i="0">
              <a:solidFill>
                <a:srgbClr val="FF0000"/>
              </a:solidFill>
              <a:effectLst/>
              <a:latin typeface="Nunito Black" panose="00000A00000000000000" pitchFamily="2" charset="0"/>
              <a:ea typeface="Open Sans" panose="020B0606030504020204" pitchFamily="34" charset="0"/>
              <a:cs typeface="Open Sans" panose="020B0606030504020204" pitchFamily="34" charset="0"/>
            </a:endParaRPr>
          </a:p>
          <a:p>
            <a:pPr algn="ctr">
              <a:lnSpc>
                <a:spcPct val="90000"/>
              </a:lnSpc>
              <a:spcAft>
                <a:spcPts val="600"/>
              </a:spcAft>
            </a:pPr>
            <a: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t>Bé chuẩn bị bữa ăn</a:t>
            </a:r>
            <a:b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br>
            <a: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t>Cho cả nhà bạn gấu</a:t>
            </a:r>
            <a:b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br>
            <a: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t>Đợi chị còn phải nấu,</a:t>
            </a:r>
            <a:b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br>
            <a: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t>Em thích nhất món gì?</a:t>
            </a:r>
          </a:p>
          <a:p>
            <a:pPr algn="ctr">
              <a:lnSpc>
                <a:spcPct val="90000"/>
              </a:lnSpc>
              <a:spcAft>
                <a:spcPts val="600"/>
              </a:spcAft>
            </a:pPr>
            <a: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t>Chị sẽ nấu bí ngô</a:t>
            </a:r>
            <a:b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br>
            <a: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t>Xào xào cho ít tỏi</a:t>
            </a:r>
            <a:b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br>
            <a: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t>Chị sẽ luộc rau cải</a:t>
            </a:r>
            <a:b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br>
            <a: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t>Cho chút gừng thêm ngon</a:t>
            </a:r>
          </a:p>
          <a:p>
            <a:pPr algn="ctr">
              <a:lnSpc>
                <a:spcPct val="90000"/>
              </a:lnSpc>
              <a:spcAft>
                <a:spcPts val="600"/>
              </a:spcAft>
            </a:pPr>
            <a: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t>Chị rán chả nhanh giòn</a:t>
            </a:r>
            <a:b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br>
            <a: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t>Gà vàng vừa luộc chín</a:t>
            </a:r>
            <a:b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br>
            <a: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t>Xào thịt cùng cà tím</a:t>
            </a:r>
            <a:b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br>
            <a: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t>Gấu thấy mà phát thèm.</a:t>
            </a:r>
            <a:b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br>
            <a:br>
              <a:rPr lang="en-US" sz="1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br>
            <a:endParaRPr lang="en-US" sz="1400" b="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4014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8">
            <a:extLst>
              <a:ext uri="{FF2B5EF4-FFF2-40B4-BE49-F238E27FC236}">
                <a16:creationId xmlns:a16="http://schemas.microsoft.com/office/drawing/2014/main" id="{9D0624C8-4D79-C60F-5081-CC78422FEBDD}"/>
              </a:ext>
            </a:extLst>
          </p:cNvPr>
          <p:cNvPicPr>
            <a:picLocks noChangeAspect="1"/>
          </p:cNvPicPr>
          <p:nvPr/>
        </p:nvPicPr>
        <p:blipFill rotWithShape="1">
          <a:blip r:embed="rId2"/>
          <a:srcRect t="9091" r="20138"/>
          <a:stretch/>
        </p:blipFill>
        <p:spPr>
          <a:xfrm>
            <a:off x="3523488" y="7"/>
            <a:ext cx="8668512" cy="6857993"/>
          </a:xfrm>
          <a:prstGeom prst="rect">
            <a:avLst/>
          </a:prstGeom>
        </p:spPr>
      </p:pic>
      <p:sp>
        <p:nvSpPr>
          <p:cNvPr id="30" name="Rectangle 2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561CDA5A-B024-D5B3-4D0B-010F074979C9}"/>
              </a:ext>
            </a:extLst>
          </p:cNvPr>
          <p:cNvSpPr txBox="1"/>
          <p:nvPr/>
        </p:nvSpPr>
        <p:spPr>
          <a:xfrm>
            <a:off x="152400" y="1651000"/>
            <a:ext cx="7366000" cy="3204134"/>
          </a:xfrm>
          <a:prstGeom prst="rect">
            <a:avLst/>
          </a:prstGeom>
        </p:spPr>
        <p:txBody>
          <a:bodyPr vert="horz" lIns="60960" tIns="30480" rIns="60960" bIns="30480" rtlCol="0" anchor="b">
            <a:normAutofit/>
          </a:bodyPr>
          <a:lstStyle/>
          <a:p>
            <a:pPr marL="0" marR="0" lvl="0" indent="0" algn="l"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57C7D4"/>
                </a:solidFill>
                <a:effectLst/>
                <a:uLnTx/>
                <a:uFillTx/>
                <a:latin typeface="Sigmar One" panose="00000500000000000000" pitchFamily="2" charset="0"/>
                <a:ea typeface="+mn-ea"/>
                <a:cs typeface="+mn-cs"/>
              </a:rPr>
              <a:t>Củng cố</a:t>
            </a:r>
          </a:p>
          <a:p>
            <a:pPr marL="0" marR="0" lvl="0" indent="0" algn="l"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57C7D4"/>
                </a:solidFill>
                <a:effectLst/>
                <a:uLnTx/>
                <a:uFillTx/>
                <a:latin typeface="Sigmar One" panose="00000500000000000000" pitchFamily="2" charset="0"/>
                <a:ea typeface="+mn-ea"/>
                <a:cs typeface="+mn-cs"/>
              </a:rPr>
              <a:t>            Dặn dò</a:t>
            </a:r>
          </a:p>
          <a:p>
            <a:pPr marL="0" marR="0" lvl="0" indent="-152408" algn="l" defTabSz="609539" rtl="0" eaLnBrk="1" fontAlgn="auto" latinLnBrk="0" hangingPunct="1">
              <a:lnSpc>
                <a:spcPct val="90000"/>
              </a:lnSpc>
              <a:spcBef>
                <a:spcPct val="0"/>
              </a:spcBef>
              <a:spcAft>
                <a:spcPts val="400"/>
              </a:spcAft>
              <a:buClrTx/>
              <a:buSzTx/>
              <a:buFontTx/>
              <a:buNone/>
              <a:tabLst/>
              <a:defRPr/>
            </a:pPr>
            <a:endParaRPr kumimoji="0" lang="en-US" sz="6400" b="0" i="0" u="none" strike="noStrike" kern="1200" cap="none" spc="0" normalizeH="0" baseline="0" noProof="0">
              <a:ln>
                <a:noFill/>
              </a:ln>
              <a:solidFill>
                <a:prstClr val="black"/>
              </a:solidFill>
              <a:effectLst/>
              <a:uLnTx/>
              <a:uFillTx/>
              <a:latin typeface="Sigmar One" panose="00000500000000000000" pitchFamily="2" charset="0"/>
              <a:ea typeface="+mn-ea"/>
              <a:cs typeface="+mn-cs"/>
            </a:endParaRPr>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1029" y="3284375"/>
            <a:ext cx="2029968" cy="1922625"/>
          </a:xfrm>
          <a:prstGeom prst="rect">
            <a:avLst/>
          </a:prstGeom>
        </p:spPr>
      </p:pic>
    </p:spTree>
    <p:extLst>
      <p:ext uri="{BB962C8B-B14F-4D97-AF65-F5344CB8AC3E}">
        <p14:creationId xmlns:p14="http://schemas.microsoft.com/office/powerpoint/2010/main" val="1054611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3"/>
          <a:srcRect r="88722"/>
          <a:stretch/>
        </p:blipFill>
        <p:spPr>
          <a:xfrm>
            <a:off x="0" y="0"/>
            <a:ext cx="1143000" cy="914400"/>
          </a:xfrm>
          <a:prstGeom prst="rect">
            <a:avLst/>
          </a:prstGeom>
        </p:spPr>
      </p:pic>
      <p:pic>
        <p:nvPicPr>
          <p:cNvPr id="1026" name="Picture 2" descr="20220526030245_wm_shs-tieng-viet-3---tap-1">
            <a:extLst>
              <a:ext uri="{FF2B5EF4-FFF2-40B4-BE49-F238E27FC236}">
                <a16:creationId xmlns:a16="http://schemas.microsoft.com/office/drawing/2014/main" id="{11282774-D288-7534-8430-287099BE7B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033" b="29102"/>
          <a:stretch/>
        </p:blipFill>
        <p:spPr bwMode="auto">
          <a:xfrm>
            <a:off x="2461846" y="455770"/>
            <a:ext cx="9347113" cy="614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C68F5CC8-F9A1-E12E-2E71-630539081334}"/>
              </a:ext>
            </a:extLst>
          </p:cNvPr>
          <p:cNvSpPr/>
          <p:nvPr/>
        </p:nvSpPr>
        <p:spPr>
          <a:xfrm>
            <a:off x="4692650" y="455770"/>
            <a:ext cx="3251200" cy="1907602"/>
          </a:xfrm>
          <a:prstGeom prst="rect">
            <a:avLst/>
          </a:prstGeom>
          <a:solidFill>
            <a:srgbClr val="FEFBE4"/>
          </a:solidFill>
          <a:ln>
            <a:solidFill>
              <a:srgbClr val="FEF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213EB3-0DC6-84D1-84D0-27E28DCCB1F0}"/>
              </a:ext>
            </a:extLst>
          </p:cNvPr>
          <p:cNvSpPr/>
          <p:nvPr/>
        </p:nvSpPr>
        <p:spPr>
          <a:xfrm>
            <a:off x="4125351" y="455770"/>
            <a:ext cx="587326" cy="1907602"/>
          </a:xfrm>
          <a:prstGeom prst="rect">
            <a:avLst/>
          </a:prstGeom>
          <a:solidFill>
            <a:srgbClr val="D5EAD7"/>
          </a:solidFill>
          <a:ln>
            <a:solidFill>
              <a:srgbClr val="D5E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CF69AD6-E86A-6E17-B4AC-E46434DC200B}"/>
              </a:ext>
            </a:extLst>
          </p:cNvPr>
          <p:cNvSpPr txBox="1"/>
          <p:nvPr/>
        </p:nvSpPr>
        <p:spPr>
          <a:xfrm>
            <a:off x="3068839" y="1123253"/>
            <a:ext cx="6498822" cy="1692771"/>
          </a:xfrm>
          <a:prstGeom prst="rect">
            <a:avLst/>
          </a:prstGeom>
          <a:noFill/>
        </p:spPr>
        <p:txBody>
          <a:bodyPr wrap="square">
            <a:spAutoFit/>
          </a:bodyPr>
          <a:lstStyle/>
          <a:p>
            <a:pPr algn="just"/>
            <a:r>
              <a:rPr lang="en-US" sz="2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Quan sát tranh và thực hiện yêu cầu.</a:t>
            </a:r>
            <a:endParaRPr lang="en-US" sz="2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algn="just"/>
            <a:r>
              <a:rPr lang="en-US" sz="2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 Kể tên các dụng cụ nhà bếp</a:t>
            </a:r>
          </a:p>
          <a:p>
            <a:pPr algn="just"/>
            <a:r>
              <a:rPr lang="en-US" sz="2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 Cho biết tên các loại thực phẩm</a:t>
            </a:r>
          </a:p>
          <a:p>
            <a:pPr algn="just"/>
            <a:r>
              <a:rPr lang="en-US" sz="2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 Đoán xem hai mẹ con đang làm gì</a:t>
            </a:r>
          </a:p>
        </p:txBody>
      </p:sp>
    </p:spTree>
    <p:extLst>
      <p:ext uri="{BB962C8B-B14F-4D97-AF65-F5344CB8AC3E}">
        <p14:creationId xmlns:p14="http://schemas.microsoft.com/office/powerpoint/2010/main" val="21102564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a:ln>
                  <a:noFill/>
                </a:ln>
                <a:solidFill>
                  <a:srgbClr val="73C532"/>
                </a:solidFill>
                <a:effectLst/>
                <a:uLnTx/>
                <a:uFillTx/>
                <a:latin typeface="Sigmar One" panose="00000500000000000000" pitchFamily="2" charset="0"/>
                <a:ea typeface="+mn-ea"/>
                <a:cs typeface="+mn-cs"/>
              </a:rPr>
              <a:t>Hẹn gặp lại các em!</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3"/>
          <a:srcRect r="88722"/>
          <a:stretch/>
        </p:blipFill>
        <p:spPr>
          <a:xfrm>
            <a:off x="0" y="0"/>
            <a:ext cx="1143000" cy="914400"/>
          </a:xfrm>
          <a:prstGeom prst="rect">
            <a:avLst/>
          </a:prstGeom>
        </p:spPr>
      </p:pic>
      <p:pic>
        <p:nvPicPr>
          <p:cNvPr id="1026" name="Picture 2" descr="20220526030245_wm_shs-tieng-viet-3---tap-1">
            <a:extLst>
              <a:ext uri="{FF2B5EF4-FFF2-40B4-BE49-F238E27FC236}">
                <a16:creationId xmlns:a16="http://schemas.microsoft.com/office/drawing/2014/main" id="{11282774-D288-7534-8430-287099BE7B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033" b="29102"/>
          <a:stretch/>
        </p:blipFill>
        <p:spPr bwMode="auto">
          <a:xfrm>
            <a:off x="2451173" y="427635"/>
            <a:ext cx="9347113" cy="614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C68F5CC8-F9A1-E12E-2E71-630539081334}"/>
              </a:ext>
            </a:extLst>
          </p:cNvPr>
          <p:cNvSpPr/>
          <p:nvPr/>
        </p:nvSpPr>
        <p:spPr>
          <a:xfrm>
            <a:off x="4692650" y="455770"/>
            <a:ext cx="3251200" cy="1907602"/>
          </a:xfrm>
          <a:prstGeom prst="rect">
            <a:avLst/>
          </a:prstGeom>
          <a:solidFill>
            <a:srgbClr val="FEFBE4"/>
          </a:solidFill>
          <a:ln>
            <a:solidFill>
              <a:srgbClr val="FEF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213EB3-0DC6-84D1-84D0-27E28DCCB1F0}"/>
              </a:ext>
            </a:extLst>
          </p:cNvPr>
          <p:cNvSpPr/>
          <p:nvPr/>
        </p:nvSpPr>
        <p:spPr>
          <a:xfrm>
            <a:off x="4125351" y="455770"/>
            <a:ext cx="587326" cy="1907602"/>
          </a:xfrm>
          <a:prstGeom prst="rect">
            <a:avLst/>
          </a:prstGeom>
          <a:solidFill>
            <a:srgbClr val="D5EAD7"/>
          </a:solidFill>
          <a:ln>
            <a:solidFill>
              <a:srgbClr val="D5E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CF69AD6-E86A-6E17-B4AC-E46434DC200B}"/>
              </a:ext>
            </a:extLst>
          </p:cNvPr>
          <p:cNvSpPr txBox="1"/>
          <p:nvPr/>
        </p:nvSpPr>
        <p:spPr>
          <a:xfrm>
            <a:off x="3068839" y="1018478"/>
            <a:ext cx="6498822" cy="492443"/>
          </a:xfrm>
          <a:prstGeom prst="rect">
            <a:avLst/>
          </a:prstGeom>
          <a:noFill/>
        </p:spPr>
        <p:txBody>
          <a:bodyPr wrap="square">
            <a:spAutoFit/>
          </a:bodyPr>
          <a:lstStyle/>
          <a:p>
            <a:pPr algn="just"/>
            <a:r>
              <a:rPr lang="en-US" sz="2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 Kể tên các dụng cụ nhà bếp</a:t>
            </a:r>
          </a:p>
        </p:txBody>
      </p:sp>
      <p:sp>
        <p:nvSpPr>
          <p:cNvPr id="5" name="Freeform: Shape 4">
            <a:extLst>
              <a:ext uri="{FF2B5EF4-FFF2-40B4-BE49-F238E27FC236}">
                <a16:creationId xmlns:a16="http://schemas.microsoft.com/office/drawing/2014/main" id="{1D43E632-FEE3-C223-3BB9-0003BFFDCB76}"/>
              </a:ext>
            </a:extLst>
          </p:cNvPr>
          <p:cNvSpPr/>
          <p:nvPr/>
        </p:nvSpPr>
        <p:spPr>
          <a:xfrm>
            <a:off x="3068839" y="3179297"/>
            <a:ext cx="1661658" cy="1517101"/>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4E0A344D-B620-1360-97BC-78E618C3E68A}"/>
              </a:ext>
            </a:extLst>
          </p:cNvPr>
          <p:cNvSpPr txBox="1"/>
          <p:nvPr/>
        </p:nvSpPr>
        <p:spPr>
          <a:xfrm>
            <a:off x="59430" y="1872161"/>
            <a:ext cx="2627499" cy="578882"/>
          </a:xfrm>
          <a:custGeom>
            <a:avLst/>
            <a:gdLst>
              <a:gd name="connsiteX0" fmla="*/ 0 w 2627499"/>
              <a:gd name="connsiteY0" fmla="*/ 96482 h 578882"/>
              <a:gd name="connsiteX1" fmla="*/ 96482 w 2627499"/>
              <a:gd name="connsiteY1" fmla="*/ 0 h 578882"/>
              <a:gd name="connsiteX2" fmla="*/ 583389 w 2627499"/>
              <a:gd name="connsiteY2" fmla="*/ 0 h 578882"/>
              <a:gd name="connsiteX3" fmla="*/ 1070296 w 2627499"/>
              <a:gd name="connsiteY3" fmla="*/ 0 h 578882"/>
              <a:gd name="connsiteX4" fmla="*/ 1484167 w 2627499"/>
              <a:gd name="connsiteY4" fmla="*/ 0 h 578882"/>
              <a:gd name="connsiteX5" fmla="*/ 1946729 w 2627499"/>
              <a:gd name="connsiteY5" fmla="*/ 0 h 578882"/>
              <a:gd name="connsiteX6" fmla="*/ 2531017 w 2627499"/>
              <a:gd name="connsiteY6" fmla="*/ 0 h 578882"/>
              <a:gd name="connsiteX7" fmla="*/ 2627499 w 2627499"/>
              <a:gd name="connsiteY7" fmla="*/ 96482 h 578882"/>
              <a:gd name="connsiteX8" fmla="*/ 2627499 w 2627499"/>
              <a:gd name="connsiteY8" fmla="*/ 482400 h 578882"/>
              <a:gd name="connsiteX9" fmla="*/ 2531017 w 2627499"/>
              <a:gd name="connsiteY9" fmla="*/ 578882 h 578882"/>
              <a:gd name="connsiteX10" fmla="*/ 2092801 w 2627499"/>
              <a:gd name="connsiteY10" fmla="*/ 578882 h 578882"/>
              <a:gd name="connsiteX11" fmla="*/ 1605894 w 2627499"/>
              <a:gd name="connsiteY11" fmla="*/ 578882 h 578882"/>
              <a:gd name="connsiteX12" fmla="*/ 1192023 w 2627499"/>
              <a:gd name="connsiteY12" fmla="*/ 578882 h 578882"/>
              <a:gd name="connsiteX13" fmla="*/ 705116 w 2627499"/>
              <a:gd name="connsiteY13" fmla="*/ 578882 h 578882"/>
              <a:gd name="connsiteX14" fmla="*/ 96482 w 2627499"/>
              <a:gd name="connsiteY14" fmla="*/ 578882 h 578882"/>
              <a:gd name="connsiteX15" fmla="*/ 0 w 2627499"/>
              <a:gd name="connsiteY15" fmla="*/ 482400 h 578882"/>
              <a:gd name="connsiteX16" fmla="*/ 0 w 2627499"/>
              <a:gd name="connsiteY16"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27499" h="578882" fill="none" extrusionOk="0">
                <a:moveTo>
                  <a:pt x="0" y="96482"/>
                </a:moveTo>
                <a:cubicBezTo>
                  <a:pt x="-2821" y="34940"/>
                  <a:pt x="40608" y="-1941"/>
                  <a:pt x="96482" y="0"/>
                </a:cubicBezTo>
                <a:cubicBezTo>
                  <a:pt x="254801" y="-25040"/>
                  <a:pt x="420583" y="13674"/>
                  <a:pt x="583389" y="0"/>
                </a:cubicBezTo>
                <a:cubicBezTo>
                  <a:pt x="746195" y="-13674"/>
                  <a:pt x="857759" y="55582"/>
                  <a:pt x="1070296" y="0"/>
                </a:cubicBezTo>
                <a:cubicBezTo>
                  <a:pt x="1282833" y="-55582"/>
                  <a:pt x="1366954" y="27014"/>
                  <a:pt x="1484167" y="0"/>
                </a:cubicBezTo>
                <a:cubicBezTo>
                  <a:pt x="1601380" y="-27014"/>
                  <a:pt x="1844742" y="55387"/>
                  <a:pt x="1946729" y="0"/>
                </a:cubicBezTo>
                <a:cubicBezTo>
                  <a:pt x="2048716" y="-55387"/>
                  <a:pt x="2351327" y="49940"/>
                  <a:pt x="2531017" y="0"/>
                </a:cubicBezTo>
                <a:cubicBezTo>
                  <a:pt x="2573914" y="5339"/>
                  <a:pt x="2628902" y="54450"/>
                  <a:pt x="2627499" y="96482"/>
                </a:cubicBezTo>
                <a:cubicBezTo>
                  <a:pt x="2661491" y="216697"/>
                  <a:pt x="2614424" y="292723"/>
                  <a:pt x="2627499" y="482400"/>
                </a:cubicBezTo>
                <a:cubicBezTo>
                  <a:pt x="2613032" y="536582"/>
                  <a:pt x="2580737" y="563604"/>
                  <a:pt x="2531017" y="578882"/>
                </a:cubicBezTo>
                <a:cubicBezTo>
                  <a:pt x="2380906" y="629573"/>
                  <a:pt x="2213514" y="571411"/>
                  <a:pt x="2092801" y="578882"/>
                </a:cubicBezTo>
                <a:cubicBezTo>
                  <a:pt x="1972088" y="586353"/>
                  <a:pt x="1792247" y="536208"/>
                  <a:pt x="1605894" y="578882"/>
                </a:cubicBezTo>
                <a:cubicBezTo>
                  <a:pt x="1419541" y="621556"/>
                  <a:pt x="1392692" y="539346"/>
                  <a:pt x="1192023" y="578882"/>
                </a:cubicBezTo>
                <a:cubicBezTo>
                  <a:pt x="991354" y="618418"/>
                  <a:pt x="826813" y="547136"/>
                  <a:pt x="705116" y="578882"/>
                </a:cubicBezTo>
                <a:cubicBezTo>
                  <a:pt x="583419" y="610628"/>
                  <a:pt x="261224" y="520471"/>
                  <a:pt x="96482" y="578882"/>
                </a:cubicBezTo>
                <a:cubicBezTo>
                  <a:pt x="37263" y="586478"/>
                  <a:pt x="-242" y="548568"/>
                  <a:pt x="0" y="482400"/>
                </a:cubicBezTo>
                <a:cubicBezTo>
                  <a:pt x="-29840" y="366314"/>
                  <a:pt x="1970" y="287022"/>
                  <a:pt x="0" y="96482"/>
                </a:cubicBezTo>
                <a:close/>
              </a:path>
              <a:path w="2627499" h="578882" stroke="0" extrusionOk="0">
                <a:moveTo>
                  <a:pt x="0" y="96482"/>
                </a:moveTo>
                <a:cubicBezTo>
                  <a:pt x="1505" y="44323"/>
                  <a:pt x="48319" y="-11766"/>
                  <a:pt x="96482" y="0"/>
                </a:cubicBezTo>
                <a:cubicBezTo>
                  <a:pt x="258024" y="-26718"/>
                  <a:pt x="443660" y="56539"/>
                  <a:pt x="583389" y="0"/>
                </a:cubicBezTo>
                <a:cubicBezTo>
                  <a:pt x="723118" y="-56539"/>
                  <a:pt x="1002576" y="699"/>
                  <a:pt x="1118987" y="0"/>
                </a:cubicBezTo>
                <a:cubicBezTo>
                  <a:pt x="1235398" y="-699"/>
                  <a:pt x="1375998" y="11356"/>
                  <a:pt x="1532858" y="0"/>
                </a:cubicBezTo>
                <a:cubicBezTo>
                  <a:pt x="1689718" y="-11356"/>
                  <a:pt x="1844957" y="45731"/>
                  <a:pt x="1995419" y="0"/>
                </a:cubicBezTo>
                <a:cubicBezTo>
                  <a:pt x="2145881" y="-45731"/>
                  <a:pt x="2355865" y="9356"/>
                  <a:pt x="2531017" y="0"/>
                </a:cubicBezTo>
                <a:cubicBezTo>
                  <a:pt x="2580799" y="-11185"/>
                  <a:pt x="2630073" y="35110"/>
                  <a:pt x="2627499" y="96482"/>
                </a:cubicBezTo>
                <a:cubicBezTo>
                  <a:pt x="2627816" y="222412"/>
                  <a:pt x="2614464" y="384803"/>
                  <a:pt x="2627499" y="482400"/>
                </a:cubicBezTo>
                <a:cubicBezTo>
                  <a:pt x="2624033" y="541023"/>
                  <a:pt x="2579777" y="583955"/>
                  <a:pt x="2531017" y="578882"/>
                </a:cubicBezTo>
                <a:cubicBezTo>
                  <a:pt x="2362686" y="609097"/>
                  <a:pt x="2181302" y="573523"/>
                  <a:pt x="2019765" y="578882"/>
                </a:cubicBezTo>
                <a:cubicBezTo>
                  <a:pt x="1858228" y="584241"/>
                  <a:pt x="1655624" y="566745"/>
                  <a:pt x="1484167" y="578882"/>
                </a:cubicBezTo>
                <a:cubicBezTo>
                  <a:pt x="1312710" y="591019"/>
                  <a:pt x="1099542" y="556540"/>
                  <a:pt x="997260" y="578882"/>
                </a:cubicBezTo>
                <a:cubicBezTo>
                  <a:pt x="894978" y="601224"/>
                  <a:pt x="629650" y="538584"/>
                  <a:pt x="534698" y="578882"/>
                </a:cubicBezTo>
                <a:cubicBezTo>
                  <a:pt x="439746" y="619180"/>
                  <a:pt x="197702" y="531618"/>
                  <a:pt x="96482" y="578882"/>
                </a:cubicBezTo>
                <a:cubicBezTo>
                  <a:pt x="33853" y="588869"/>
                  <a:pt x="-9284" y="535210"/>
                  <a:pt x="0" y="482400"/>
                </a:cubicBezTo>
                <a:cubicBezTo>
                  <a:pt x="-23734" y="318107"/>
                  <a:pt x="44403" y="273640"/>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r>
              <a:rPr lang="en-US" sz="2800">
                <a:latin typeface="Nunito Black" pitchFamily="2" charset="0"/>
              </a:rPr>
              <a:t>Nồi cơm điện</a:t>
            </a:r>
          </a:p>
        </p:txBody>
      </p:sp>
      <p:sp>
        <p:nvSpPr>
          <p:cNvPr id="12" name="Freeform: Shape 11">
            <a:extLst>
              <a:ext uri="{FF2B5EF4-FFF2-40B4-BE49-F238E27FC236}">
                <a16:creationId xmlns:a16="http://schemas.microsoft.com/office/drawing/2014/main" id="{5085594D-26B2-3BD5-A180-DE769E906BDE}"/>
              </a:ext>
            </a:extLst>
          </p:cNvPr>
          <p:cNvSpPr/>
          <p:nvPr/>
        </p:nvSpPr>
        <p:spPr>
          <a:xfrm>
            <a:off x="5243705" y="2842227"/>
            <a:ext cx="1308558" cy="1173546"/>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C21B3C88-E4BD-0990-294A-2492484E07B6}"/>
              </a:ext>
            </a:extLst>
          </p:cNvPr>
          <p:cNvSpPr txBox="1"/>
          <p:nvPr/>
        </p:nvSpPr>
        <p:spPr>
          <a:xfrm>
            <a:off x="436116" y="2600415"/>
            <a:ext cx="1679691" cy="578882"/>
          </a:xfrm>
          <a:custGeom>
            <a:avLst/>
            <a:gdLst>
              <a:gd name="connsiteX0" fmla="*/ 0 w 1679691"/>
              <a:gd name="connsiteY0" fmla="*/ 96482 h 578882"/>
              <a:gd name="connsiteX1" fmla="*/ 96482 w 1679691"/>
              <a:gd name="connsiteY1" fmla="*/ 0 h 578882"/>
              <a:gd name="connsiteX2" fmla="*/ 562323 w 1679691"/>
              <a:gd name="connsiteY2" fmla="*/ 0 h 578882"/>
              <a:gd name="connsiteX3" fmla="*/ 1072766 w 1679691"/>
              <a:gd name="connsiteY3" fmla="*/ 0 h 578882"/>
              <a:gd name="connsiteX4" fmla="*/ 1583209 w 1679691"/>
              <a:gd name="connsiteY4" fmla="*/ 0 h 578882"/>
              <a:gd name="connsiteX5" fmla="*/ 1679691 w 1679691"/>
              <a:gd name="connsiteY5" fmla="*/ 96482 h 578882"/>
              <a:gd name="connsiteX6" fmla="*/ 1679691 w 1679691"/>
              <a:gd name="connsiteY6" fmla="*/ 482400 h 578882"/>
              <a:gd name="connsiteX7" fmla="*/ 1583209 w 1679691"/>
              <a:gd name="connsiteY7" fmla="*/ 578882 h 578882"/>
              <a:gd name="connsiteX8" fmla="*/ 1072766 w 1679691"/>
              <a:gd name="connsiteY8" fmla="*/ 578882 h 578882"/>
              <a:gd name="connsiteX9" fmla="*/ 606925 w 1679691"/>
              <a:gd name="connsiteY9" fmla="*/ 578882 h 578882"/>
              <a:gd name="connsiteX10" fmla="*/ 96482 w 1679691"/>
              <a:gd name="connsiteY10" fmla="*/ 578882 h 578882"/>
              <a:gd name="connsiteX11" fmla="*/ 0 w 1679691"/>
              <a:gd name="connsiteY11" fmla="*/ 482400 h 578882"/>
              <a:gd name="connsiteX12" fmla="*/ 0 w 1679691"/>
              <a:gd name="connsiteY12"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9691" h="578882" fill="none" extrusionOk="0">
                <a:moveTo>
                  <a:pt x="0" y="96482"/>
                </a:moveTo>
                <a:cubicBezTo>
                  <a:pt x="-804" y="40730"/>
                  <a:pt x="33328" y="11116"/>
                  <a:pt x="96482" y="0"/>
                </a:cubicBezTo>
                <a:cubicBezTo>
                  <a:pt x="228749" y="-34077"/>
                  <a:pt x="394263" y="51271"/>
                  <a:pt x="562323" y="0"/>
                </a:cubicBezTo>
                <a:cubicBezTo>
                  <a:pt x="730383" y="-51271"/>
                  <a:pt x="886696" y="46540"/>
                  <a:pt x="1072766" y="0"/>
                </a:cubicBezTo>
                <a:cubicBezTo>
                  <a:pt x="1258836" y="-46540"/>
                  <a:pt x="1475803" y="15554"/>
                  <a:pt x="1583209" y="0"/>
                </a:cubicBezTo>
                <a:cubicBezTo>
                  <a:pt x="1633242" y="2645"/>
                  <a:pt x="1678529" y="44895"/>
                  <a:pt x="1679691" y="96482"/>
                </a:cubicBezTo>
                <a:cubicBezTo>
                  <a:pt x="1704653" y="200223"/>
                  <a:pt x="1640400" y="390415"/>
                  <a:pt x="1679691" y="482400"/>
                </a:cubicBezTo>
                <a:cubicBezTo>
                  <a:pt x="1675830" y="536501"/>
                  <a:pt x="1640946" y="591539"/>
                  <a:pt x="1583209" y="578882"/>
                </a:cubicBezTo>
                <a:cubicBezTo>
                  <a:pt x="1344238" y="592425"/>
                  <a:pt x="1183822" y="531561"/>
                  <a:pt x="1072766" y="578882"/>
                </a:cubicBezTo>
                <a:cubicBezTo>
                  <a:pt x="961710" y="626203"/>
                  <a:pt x="829187" y="577865"/>
                  <a:pt x="606925" y="578882"/>
                </a:cubicBezTo>
                <a:cubicBezTo>
                  <a:pt x="384663" y="579899"/>
                  <a:pt x="279743" y="547987"/>
                  <a:pt x="96482" y="578882"/>
                </a:cubicBezTo>
                <a:cubicBezTo>
                  <a:pt x="44379" y="570885"/>
                  <a:pt x="2360" y="534015"/>
                  <a:pt x="0" y="482400"/>
                </a:cubicBezTo>
                <a:cubicBezTo>
                  <a:pt x="-42064" y="333320"/>
                  <a:pt x="10172" y="233978"/>
                  <a:pt x="0" y="96482"/>
                </a:cubicBezTo>
                <a:close/>
              </a:path>
              <a:path w="1679691" h="578882" stroke="0" extrusionOk="0">
                <a:moveTo>
                  <a:pt x="0" y="96482"/>
                </a:moveTo>
                <a:cubicBezTo>
                  <a:pt x="1505" y="44323"/>
                  <a:pt x="48319" y="-11766"/>
                  <a:pt x="96482" y="0"/>
                </a:cubicBezTo>
                <a:cubicBezTo>
                  <a:pt x="317580" y="-31234"/>
                  <a:pt x="374342" y="10219"/>
                  <a:pt x="592058" y="0"/>
                </a:cubicBezTo>
                <a:cubicBezTo>
                  <a:pt x="809774" y="-10219"/>
                  <a:pt x="928905" y="14879"/>
                  <a:pt x="1117368" y="0"/>
                </a:cubicBezTo>
                <a:cubicBezTo>
                  <a:pt x="1305831" y="-14879"/>
                  <a:pt x="1463139" y="4901"/>
                  <a:pt x="1583209" y="0"/>
                </a:cubicBezTo>
                <a:cubicBezTo>
                  <a:pt x="1639797" y="14781"/>
                  <a:pt x="1681343" y="45581"/>
                  <a:pt x="1679691" y="96482"/>
                </a:cubicBezTo>
                <a:cubicBezTo>
                  <a:pt x="1707002" y="234190"/>
                  <a:pt x="1650175" y="330337"/>
                  <a:pt x="1679691" y="482400"/>
                </a:cubicBezTo>
                <a:cubicBezTo>
                  <a:pt x="1692681" y="532373"/>
                  <a:pt x="1634954" y="584375"/>
                  <a:pt x="1583209" y="578882"/>
                </a:cubicBezTo>
                <a:cubicBezTo>
                  <a:pt x="1454427" y="604186"/>
                  <a:pt x="1284284" y="522083"/>
                  <a:pt x="1072766" y="578882"/>
                </a:cubicBezTo>
                <a:cubicBezTo>
                  <a:pt x="861248" y="635681"/>
                  <a:pt x="775563" y="524848"/>
                  <a:pt x="547456" y="578882"/>
                </a:cubicBezTo>
                <a:cubicBezTo>
                  <a:pt x="319349" y="632916"/>
                  <a:pt x="204599" y="565373"/>
                  <a:pt x="96482" y="578882"/>
                </a:cubicBezTo>
                <a:cubicBezTo>
                  <a:pt x="41840" y="576327"/>
                  <a:pt x="3934" y="536455"/>
                  <a:pt x="0" y="482400"/>
                </a:cubicBezTo>
                <a:cubicBezTo>
                  <a:pt x="-39273" y="336476"/>
                  <a:pt x="26750" y="276556"/>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Xoong</a:t>
            </a:r>
          </a:p>
        </p:txBody>
      </p:sp>
      <p:sp>
        <p:nvSpPr>
          <p:cNvPr id="16" name="Freeform: Shape 15">
            <a:extLst>
              <a:ext uri="{FF2B5EF4-FFF2-40B4-BE49-F238E27FC236}">
                <a16:creationId xmlns:a16="http://schemas.microsoft.com/office/drawing/2014/main" id="{838D8399-D70E-6365-26C8-2954D8176CEE}"/>
              </a:ext>
            </a:extLst>
          </p:cNvPr>
          <p:cNvSpPr/>
          <p:nvPr/>
        </p:nvSpPr>
        <p:spPr>
          <a:xfrm>
            <a:off x="10291662" y="1872161"/>
            <a:ext cx="1308558" cy="2143612"/>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F6D33354-0B69-3A79-3A11-F7489A885AA1}"/>
              </a:ext>
            </a:extLst>
          </p:cNvPr>
          <p:cNvSpPr txBox="1"/>
          <p:nvPr/>
        </p:nvSpPr>
        <p:spPr>
          <a:xfrm>
            <a:off x="459703" y="3353407"/>
            <a:ext cx="1679691" cy="578882"/>
          </a:xfrm>
          <a:custGeom>
            <a:avLst/>
            <a:gdLst>
              <a:gd name="connsiteX0" fmla="*/ 0 w 1679691"/>
              <a:gd name="connsiteY0" fmla="*/ 96482 h 578882"/>
              <a:gd name="connsiteX1" fmla="*/ 96482 w 1679691"/>
              <a:gd name="connsiteY1" fmla="*/ 0 h 578882"/>
              <a:gd name="connsiteX2" fmla="*/ 562323 w 1679691"/>
              <a:gd name="connsiteY2" fmla="*/ 0 h 578882"/>
              <a:gd name="connsiteX3" fmla="*/ 1072766 w 1679691"/>
              <a:gd name="connsiteY3" fmla="*/ 0 h 578882"/>
              <a:gd name="connsiteX4" fmla="*/ 1583209 w 1679691"/>
              <a:gd name="connsiteY4" fmla="*/ 0 h 578882"/>
              <a:gd name="connsiteX5" fmla="*/ 1679691 w 1679691"/>
              <a:gd name="connsiteY5" fmla="*/ 96482 h 578882"/>
              <a:gd name="connsiteX6" fmla="*/ 1679691 w 1679691"/>
              <a:gd name="connsiteY6" fmla="*/ 482400 h 578882"/>
              <a:gd name="connsiteX7" fmla="*/ 1583209 w 1679691"/>
              <a:gd name="connsiteY7" fmla="*/ 578882 h 578882"/>
              <a:gd name="connsiteX8" fmla="*/ 1072766 w 1679691"/>
              <a:gd name="connsiteY8" fmla="*/ 578882 h 578882"/>
              <a:gd name="connsiteX9" fmla="*/ 606925 w 1679691"/>
              <a:gd name="connsiteY9" fmla="*/ 578882 h 578882"/>
              <a:gd name="connsiteX10" fmla="*/ 96482 w 1679691"/>
              <a:gd name="connsiteY10" fmla="*/ 578882 h 578882"/>
              <a:gd name="connsiteX11" fmla="*/ 0 w 1679691"/>
              <a:gd name="connsiteY11" fmla="*/ 482400 h 578882"/>
              <a:gd name="connsiteX12" fmla="*/ 0 w 1679691"/>
              <a:gd name="connsiteY12"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9691" h="578882" fill="none" extrusionOk="0">
                <a:moveTo>
                  <a:pt x="0" y="96482"/>
                </a:moveTo>
                <a:cubicBezTo>
                  <a:pt x="-804" y="40730"/>
                  <a:pt x="33328" y="11116"/>
                  <a:pt x="96482" y="0"/>
                </a:cubicBezTo>
                <a:cubicBezTo>
                  <a:pt x="228749" y="-34077"/>
                  <a:pt x="394263" y="51271"/>
                  <a:pt x="562323" y="0"/>
                </a:cubicBezTo>
                <a:cubicBezTo>
                  <a:pt x="730383" y="-51271"/>
                  <a:pt x="886696" y="46540"/>
                  <a:pt x="1072766" y="0"/>
                </a:cubicBezTo>
                <a:cubicBezTo>
                  <a:pt x="1258836" y="-46540"/>
                  <a:pt x="1475803" y="15554"/>
                  <a:pt x="1583209" y="0"/>
                </a:cubicBezTo>
                <a:cubicBezTo>
                  <a:pt x="1633242" y="2645"/>
                  <a:pt x="1678529" y="44895"/>
                  <a:pt x="1679691" y="96482"/>
                </a:cubicBezTo>
                <a:cubicBezTo>
                  <a:pt x="1704653" y="200223"/>
                  <a:pt x="1640400" y="390415"/>
                  <a:pt x="1679691" y="482400"/>
                </a:cubicBezTo>
                <a:cubicBezTo>
                  <a:pt x="1675830" y="536501"/>
                  <a:pt x="1640946" y="591539"/>
                  <a:pt x="1583209" y="578882"/>
                </a:cubicBezTo>
                <a:cubicBezTo>
                  <a:pt x="1344238" y="592425"/>
                  <a:pt x="1183822" y="531561"/>
                  <a:pt x="1072766" y="578882"/>
                </a:cubicBezTo>
                <a:cubicBezTo>
                  <a:pt x="961710" y="626203"/>
                  <a:pt x="829187" y="577865"/>
                  <a:pt x="606925" y="578882"/>
                </a:cubicBezTo>
                <a:cubicBezTo>
                  <a:pt x="384663" y="579899"/>
                  <a:pt x="279743" y="547987"/>
                  <a:pt x="96482" y="578882"/>
                </a:cubicBezTo>
                <a:cubicBezTo>
                  <a:pt x="44379" y="570885"/>
                  <a:pt x="2360" y="534015"/>
                  <a:pt x="0" y="482400"/>
                </a:cubicBezTo>
                <a:cubicBezTo>
                  <a:pt x="-42064" y="333320"/>
                  <a:pt x="10172" y="233978"/>
                  <a:pt x="0" y="96482"/>
                </a:cubicBezTo>
                <a:close/>
              </a:path>
              <a:path w="1679691" h="578882" stroke="0" extrusionOk="0">
                <a:moveTo>
                  <a:pt x="0" y="96482"/>
                </a:moveTo>
                <a:cubicBezTo>
                  <a:pt x="1505" y="44323"/>
                  <a:pt x="48319" y="-11766"/>
                  <a:pt x="96482" y="0"/>
                </a:cubicBezTo>
                <a:cubicBezTo>
                  <a:pt x="317580" y="-31234"/>
                  <a:pt x="374342" y="10219"/>
                  <a:pt x="592058" y="0"/>
                </a:cubicBezTo>
                <a:cubicBezTo>
                  <a:pt x="809774" y="-10219"/>
                  <a:pt x="928905" y="14879"/>
                  <a:pt x="1117368" y="0"/>
                </a:cubicBezTo>
                <a:cubicBezTo>
                  <a:pt x="1305831" y="-14879"/>
                  <a:pt x="1463139" y="4901"/>
                  <a:pt x="1583209" y="0"/>
                </a:cubicBezTo>
                <a:cubicBezTo>
                  <a:pt x="1639797" y="14781"/>
                  <a:pt x="1681343" y="45581"/>
                  <a:pt x="1679691" y="96482"/>
                </a:cubicBezTo>
                <a:cubicBezTo>
                  <a:pt x="1707002" y="234190"/>
                  <a:pt x="1650175" y="330337"/>
                  <a:pt x="1679691" y="482400"/>
                </a:cubicBezTo>
                <a:cubicBezTo>
                  <a:pt x="1692681" y="532373"/>
                  <a:pt x="1634954" y="584375"/>
                  <a:pt x="1583209" y="578882"/>
                </a:cubicBezTo>
                <a:cubicBezTo>
                  <a:pt x="1454427" y="604186"/>
                  <a:pt x="1284284" y="522083"/>
                  <a:pt x="1072766" y="578882"/>
                </a:cubicBezTo>
                <a:cubicBezTo>
                  <a:pt x="861248" y="635681"/>
                  <a:pt x="775563" y="524848"/>
                  <a:pt x="547456" y="578882"/>
                </a:cubicBezTo>
                <a:cubicBezTo>
                  <a:pt x="319349" y="632916"/>
                  <a:pt x="204599" y="565373"/>
                  <a:pt x="96482" y="578882"/>
                </a:cubicBezTo>
                <a:cubicBezTo>
                  <a:pt x="41840" y="576327"/>
                  <a:pt x="3934" y="536455"/>
                  <a:pt x="0" y="482400"/>
                </a:cubicBezTo>
                <a:cubicBezTo>
                  <a:pt x="-39273" y="336476"/>
                  <a:pt x="26750" y="276556"/>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Chảo</a:t>
            </a:r>
          </a:p>
        </p:txBody>
      </p:sp>
      <p:sp>
        <p:nvSpPr>
          <p:cNvPr id="18" name="Freeform: Shape 17">
            <a:extLst>
              <a:ext uri="{FF2B5EF4-FFF2-40B4-BE49-F238E27FC236}">
                <a16:creationId xmlns:a16="http://schemas.microsoft.com/office/drawing/2014/main" id="{A7FA9017-A34B-6AC5-183D-3197C02877CA}"/>
              </a:ext>
            </a:extLst>
          </p:cNvPr>
          <p:cNvSpPr/>
          <p:nvPr/>
        </p:nvSpPr>
        <p:spPr>
          <a:xfrm>
            <a:off x="9657600" y="4387637"/>
            <a:ext cx="1661658" cy="1517101"/>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7D3ADF03-9A9F-DED6-4F9C-AFB23EC316DC}"/>
              </a:ext>
            </a:extLst>
          </p:cNvPr>
          <p:cNvSpPr txBox="1"/>
          <p:nvPr/>
        </p:nvSpPr>
        <p:spPr>
          <a:xfrm>
            <a:off x="436116" y="4065016"/>
            <a:ext cx="1679691" cy="578882"/>
          </a:xfrm>
          <a:custGeom>
            <a:avLst/>
            <a:gdLst>
              <a:gd name="connsiteX0" fmla="*/ 0 w 1679691"/>
              <a:gd name="connsiteY0" fmla="*/ 96482 h 578882"/>
              <a:gd name="connsiteX1" fmla="*/ 96482 w 1679691"/>
              <a:gd name="connsiteY1" fmla="*/ 0 h 578882"/>
              <a:gd name="connsiteX2" fmla="*/ 562323 w 1679691"/>
              <a:gd name="connsiteY2" fmla="*/ 0 h 578882"/>
              <a:gd name="connsiteX3" fmla="*/ 1072766 w 1679691"/>
              <a:gd name="connsiteY3" fmla="*/ 0 h 578882"/>
              <a:gd name="connsiteX4" fmla="*/ 1583209 w 1679691"/>
              <a:gd name="connsiteY4" fmla="*/ 0 h 578882"/>
              <a:gd name="connsiteX5" fmla="*/ 1679691 w 1679691"/>
              <a:gd name="connsiteY5" fmla="*/ 96482 h 578882"/>
              <a:gd name="connsiteX6" fmla="*/ 1679691 w 1679691"/>
              <a:gd name="connsiteY6" fmla="*/ 482400 h 578882"/>
              <a:gd name="connsiteX7" fmla="*/ 1583209 w 1679691"/>
              <a:gd name="connsiteY7" fmla="*/ 578882 h 578882"/>
              <a:gd name="connsiteX8" fmla="*/ 1072766 w 1679691"/>
              <a:gd name="connsiteY8" fmla="*/ 578882 h 578882"/>
              <a:gd name="connsiteX9" fmla="*/ 606925 w 1679691"/>
              <a:gd name="connsiteY9" fmla="*/ 578882 h 578882"/>
              <a:gd name="connsiteX10" fmla="*/ 96482 w 1679691"/>
              <a:gd name="connsiteY10" fmla="*/ 578882 h 578882"/>
              <a:gd name="connsiteX11" fmla="*/ 0 w 1679691"/>
              <a:gd name="connsiteY11" fmla="*/ 482400 h 578882"/>
              <a:gd name="connsiteX12" fmla="*/ 0 w 1679691"/>
              <a:gd name="connsiteY12"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9691" h="578882" fill="none" extrusionOk="0">
                <a:moveTo>
                  <a:pt x="0" y="96482"/>
                </a:moveTo>
                <a:cubicBezTo>
                  <a:pt x="-804" y="40730"/>
                  <a:pt x="33328" y="11116"/>
                  <a:pt x="96482" y="0"/>
                </a:cubicBezTo>
                <a:cubicBezTo>
                  <a:pt x="228749" y="-34077"/>
                  <a:pt x="394263" y="51271"/>
                  <a:pt x="562323" y="0"/>
                </a:cubicBezTo>
                <a:cubicBezTo>
                  <a:pt x="730383" y="-51271"/>
                  <a:pt x="886696" y="46540"/>
                  <a:pt x="1072766" y="0"/>
                </a:cubicBezTo>
                <a:cubicBezTo>
                  <a:pt x="1258836" y="-46540"/>
                  <a:pt x="1475803" y="15554"/>
                  <a:pt x="1583209" y="0"/>
                </a:cubicBezTo>
                <a:cubicBezTo>
                  <a:pt x="1633242" y="2645"/>
                  <a:pt x="1678529" y="44895"/>
                  <a:pt x="1679691" y="96482"/>
                </a:cubicBezTo>
                <a:cubicBezTo>
                  <a:pt x="1704653" y="200223"/>
                  <a:pt x="1640400" y="390415"/>
                  <a:pt x="1679691" y="482400"/>
                </a:cubicBezTo>
                <a:cubicBezTo>
                  <a:pt x="1675830" y="536501"/>
                  <a:pt x="1640946" y="591539"/>
                  <a:pt x="1583209" y="578882"/>
                </a:cubicBezTo>
                <a:cubicBezTo>
                  <a:pt x="1344238" y="592425"/>
                  <a:pt x="1183822" y="531561"/>
                  <a:pt x="1072766" y="578882"/>
                </a:cubicBezTo>
                <a:cubicBezTo>
                  <a:pt x="961710" y="626203"/>
                  <a:pt x="829187" y="577865"/>
                  <a:pt x="606925" y="578882"/>
                </a:cubicBezTo>
                <a:cubicBezTo>
                  <a:pt x="384663" y="579899"/>
                  <a:pt x="279743" y="547987"/>
                  <a:pt x="96482" y="578882"/>
                </a:cubicBezTo>
                <a:cubicBezTo>
                  <a:pt x="44379" y="570885"/>
                  <a:pt x="2360" y="534015"/>
                  <a:pt x="0" y="482400"/>
                </a:cubicBezTo>
                <a:cubicBezTo>
                  <a:pt x="-42064" y="333320"/>
                  <a:pt x="10172" y="233978"/>
                  <a:pt x="0" y="96482"/>
                </a:cubicBezTo>
                <a:close/>
              </a:path>
              <a:path w="1679691" h="578882" stroke="0" extrusionOk="0">
                <a:moveTo>
                  <a:pt x="0" y="96482"/>
                </a:moveTo>
                <a:cubicBezTo>
                  <a:pt x="1505" y="44323"/>
                  <a:pt x="48319" y="-11766"/>
                  <a:pt x="96482" y="0"/>
                </a:cubicBezTo>
                <a:cubicBezTo>
                  <a:pt x="317580" y="-31234"/>
                  <a:pt x="374342" y="10219"/>
                  <a:pt x="592058" y="0"/>
                </a:cubicBezTo>
                <a:cubicBezTo>
                  <a:pt x="809774" y="-10219"/>
                  <a:pt x="928905" y="14879"/>
                  <a:pt x="1117368" y="0"/>
                </a:cubicBezTo>
                <a:cubicBezTo>
                  <a:pt x="1305831" y="-14879"/>
                  <a:pt x="1463139" y="4901"/>
                  <a:pt x="1583209" y="0"/>
                </a:cubicBezTo>
                <a:cubicBezTo>
                  <a:pt x="1639797" y="14781"/>
                  <a:pt x="1681343" y="45581"/>
                  <a:pt x="1679691" y="96482"/>
                </a:cubicBezTo>
                <a:cubicBezTo>
                  <a:pt x="1707002" y="234190"/>
                  <a:pt x="1650175" y="330337"/>
                  <a:pt x="1679691" y="482400"/>
                </a:cubicBezTo>
                <a:cubicBezTo>
                  <a:pt x="1692681" y="532373"/>
                  <a:pt x="1634954" y="584375"/>
                  <a:pt x="1583209" y="578882"/>
                </a:cubicBezTo>
                <a:cubicBezTo>
                  <a:pt x="1454427" y="604186"/>
                  <a:pt x="1284284" y="522083"/>
                  <a:pt x="1072766" y="578882"/>
                </a:cubicBezTo>
                <a:cubicBezTo>
                  <a:pt x="861248" y="635681"/>
                  <a:pt x="775563" y="524848"/>
                  <a:pt x="547456" y="578882"/>
                </a:cubicBezTo>
                <a:cubicBezTo>
                  <a:pt x="319349" y="632916"/>
                  <a:pt x="204599" y="565373"/>
                  <a:pt x="96482" y="578882"/>
                </a:cubicBezTo>
                <a:cubicBezTo>
                  <a:pt x="41840" y="576327"/>
                  <a:pt x="3934" y="536455"/>
                  <a:pt x="0" y="482400"/>
                </a:cubicBezTo>
                <a:cubicBezTo>
                  <a:pt x="-39273" y="336476"/>
                  <a:pt x="26750" y="276556"/>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Rổ</a:t>
            </a:r>
          </a:p>
        </p:txBody>
      </p:sp>
      <p:sp>
        <p:nvSpPr>
          <p:cNvPr id="20" name="Freeform: Shape 19">
            <a:extLst>
              <a:ext uri="{FF2B5EF4-FFF2-40B4-BE49-F238E27FC236}">
                <a16:creationId xmlns:a16="http://schemas.microsoft.com/office/drawing/2014/main" id="{479B866C-9AE2-B65C-24E1-FB1280998102}"/>
              </a:ext>
            </a:extLst>
          </p:cNvPr>
          <p:cNvSpPr/>
          <p:nvPr/>
        </p:nvSpPr>
        <p:spPr>
          <a:xfrm>
            <a:off x="8079169" y="4629180"/>
            <a:ext cx="1661658" cy="1517101"/>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221E2517-A98B-BF26-76D4-3BC7A1E1E154}"/>
              </a:ext>
            </a:extLst>
          </p:cNvPr>
          <p:cNvSpPr txBox="1"/>
          <p:nvPr/>
        </p:nvSpPr>
        <p:spPr>
          <a:xfrm>
            <a:off x="207140" y="4776625"/>
            <a:ext cx="2297093" cy="578882"/>
          </a:xfrm>
          <a:custGeom>
            <a:avLst/>
            <a:gdLst>
              <a:gd name="connsiteX0" fmla="*/ 0 w 2297093"/>
              <a:gd name="connsiteY0" fmla="*/ 96482 h 578882"/>
              <a:gd name="connsiteX1" fmla="*/ 96482 w 2297093"/>
              <a:gd name="connsiteY1" fmla="*/ 0 h 578882"/>
              <a:gd name="connsiteX2" fmla="*/ 601473 w 2297093"/>
              <a:gd name="connsiteY2" fmla="*/ 0 h 578882"/>
              <a:gd name="connsiteX3" fmla="*/ 1085423 w 2297093"/>
              <a:gd name="connsiteY3" fmla="*/ 0 h 578882"/>
              <a:gd name="connsiteX4" fmla="*/ 1632496 w 2297093"/>
              <a:gd name="connsiteY4" fmla="*/ 0 h 578882"/>
              <a:gd name="connsiteX5" fmla="*/ 2200611 w 2297093"/>
              <a:gd name="connsiteY5" fmla="*/ 0 h 578882"/>
              <a:gd name="connsiteX6" fmla="*/ 2297093 w 2297093"/>
              <a:gd name="connsiteY6" fmla="*/ 96482 h 578882"/>
              <a:gd name="connsiteX7" fmla="*/ 2297093 w 2297093"/>
              <a:gd name="connsiteY7" fmla="*/ 482400 h 578882"/>
              <a:gd name="connsiteX8" fmla="*/ 2200611 w 2297093"/>
              <a:gd name="connsiteY8" fmla="*/ 578882 h 578882"/>
              <a:gd name="connsiteX9" fmla="*/ 1653537 w 2297093"/>
              <a:gd name="connsiteY9" fmla="*/ 578882 h 578882"/>
              <a:gd name="connsiteX10" fmla="*/ 1085423 w 2297093"/>
              <a:gd name="connsiteY10" fmla="*/ 578882 h 578882"/>
              <a:gd name="connsiteX11" fmla="*/ 601473 w 2297093"/>
              <a:gd name="connsiteY11" fmla="*/ 578882 h 578882"/>
              <a:gd name="connsiteX12" fmla="*/ 96482 w 2297093"/>
              <a:gd name="connsiteY12" fmla="*/ 578882 h 578882"/>
              <a:gd name="connsiteX13" fmla="*/ 0 w 2297093"/>
              <a:gd name="connsiteY13" fmla="*/ 482400 h 578882"/>
              <a:gd name="connsiteX14" fmla="*/ 0 w 2297093"/>
              <a:gd name="connsiteY14"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7093" h="578882" fill="none" extrusionOk="0">
                <a:moveTo>
                  <a:pt x="0" y="96482"/>
                </a:moveTo>
                <a:cubicBezTo>
                  <a:pt x="7095" y="47076"/>
                  <a:pt x="56804" y="-7620"/>
                  <a:pt x="96482" y="0"/>
                </a:cubicBezTo>
                <a:cubicBezTo>
                  <a:pt x="305090" y="-41403"/>
                  <a:pt x="490647" y="7821"/>
                  <a:pt x="601473" y="0"/>
                </a:cubicBezTo>
                <a:cubicBezTo>
                  <a:pt x="712299" y="-7821"/>
                  <a:pt x="852759" y="38351"/>
                  <a:pt x="1085423" y="0"/>
                </a:cubicBezTo>
                <a:cubicBezTo>
                  <a:pt x="1318087" y="-38351"/>
                  <a:pt x="1455350" y="21028"/>
                  <a:pt x="1632496" y="0"/>
                </a:cubicBezTo>
                <a:cubicBezTo>
                  <a:pt x="1809642" y="-21028"/>
                  <a:pt x="1931160" y="58493"/>
                  <a:pt x="2200611" y="0"/>
                </a:cubicBezTo>
                <a:cubicBezTo>
                  <a:pt x="2250036" y="815"/>
                  <a:pt x="2301544" y="55853"/>
                  <a:pt x="2297093" y="96482"/>
                </a:cubicBezTo>
                <a:cubicBezTo>
                  <a:pt x="2299179" y="289062"/>
                  <a:pt x="2263191" y="371800"/>
                  <a:pt x="2297093" y="482400"/>
                </a:cubicBezTo>
                <a:cubicBezTo>
                  <a:pt x="2286704" y="541025"/>
                  <a:pt x="2255300" y="590136"/>
                  <a:pt x="2200611" y="578882"/>
                </a:cubicBezTo>
                <a:cubicBezTo>
                  <a:pt x="1988301" y="610127"/>
                  <a:pt x="1770629" y="547438"/>
                  <a:pt x="1653537" y="578882"/>
                </a:cubicBezTo>
                <a:cubicBezTo>
                  <a:pt x="1536445" y="610326"/>
                  <a:pt x="1313870" y="567893"/>
                  <a:pt x="1085423" y="578882"/>
                </a:cubicBezTo>
                <a:cubicBezTo>
                  <a:pt x="856976" y="589871"/>
                  <a:pt x="770073" y="530612"/>
                  <a:pt x="601473" y="578882"/>
                </a:cubicBezTo>
                <a:cubicBezTo>
                  <a:pt x="432873" y="627152"/>
                  <a:pt x="257838" y="548506"/>
                  <a:pt x="96482" y="578882"/>
                </a:cubicBezTo>
                <a:cubicBezTo>
                  <a:pt x="39722" y="580178"/>
                  <a:pt x="1561" y="536008"/>
                  <a:pt x="0" y="482400"/>
                </a:cubicBezTo>
                <a:cubicBezTo>
                  <a:pt x="-38544" y="378922"/>
                  <a:pt x="2502" y="277041"/>
                  <a:pt x="0" y="96482"/>
                </a:cubicBezTo>
                <a:close/>
              </a:path>
              <a:path w="2297093" h="578882" stroke="0" extrusionOk="0">
                <a:moveTo>
                  <a:pt x="0" y="96482"/>
                </a:moveTo>
                <a:cubicBezTo>
                  <a:pt x="1505" y="44323"/>
                  <a:pt x="48319" y="-11766"/>
                  <a:pt x="96482" y="0"/>
                </a:cubicBezTo>
                <a:cubicBezTo>
                  <a:pt x="213767" y="-4468"/>
                  <a:pt x="423580" y="22177"/>
                  <a:pt x="622514" y="0"/>
                </a:cubicBezTo>
                <a:cubicBezTo>
                  <a:pt x="821448" y="-22177"/>
                  <a:pt x="980331" y="31168"/>
                  <a:pt x="1190629" y="0"/>
                </a:cubicBezTo>
                <a:cubicBezTo>
                  <a:pt x="1400928" y="-31168"/>
                  <a:pt x="1482944" y="34007"/>
                  <a:pt x="1653537" y="0"/>
                </a:cubicBezTo>
                <a:cubicBezTo>
                  <a:pt x="1824130" y="-34007"/>
                  <a:pt x="1973326" y="65119"/>
                  <a:pt x="2200611" y="0"/>
                </a:cubicBezTo>
                <a:cubicBezTo>
                  <a:pt x="2255192" y="-3250"/>
                  <a:pt x="2289545" y="45255"/>
                  <a:pt x="2297093" y="96482"/>
                </a:cubicBezTo>
                <a:cubicBezTo>
                  <a:pt x="2323743" y="239252"/>
                  <a:pt x="2264917" y="335559"/>
                  <a:pt x="2297093" y="482400"/>
                </a:cubicBezTo>
                <a:cubicBezTo>
                  <a:pt x="2296157" y="533094"/>
                  <a:pt x="2259578" y="576641"/>
                  <a:pt x="2200611" y="578882"/>
                </a:cubicBezTo>
                <a:cubicBezTo>
                  <a:pt x="1966342" y="603633"/>
                  <a:pt x="1905644" y="568040"/>
                  <a:pt x="1716661" y="578882"/>
                </a:cubicBezTo>
                <a:cubicBezTo>
                  <a:pt x="1527678" y="589724"/>
                  <a:pt x="1434403" y="531235"/>
                  <a:pt x="1253753" y="578882"/>
                </a:cubicBezTo>
                <a:cubicBezTo>
                  <a:pt x="1073103" y="626529"/>
                  <a:pt x="809012" y="572475"/>
                  <a:pt x="685638" y="578882"/>
                </a:cubicBezTo>
                <a:cubicBezTo>
                  <a:pt x="562265" y="585289"/>
                  <a:pt x="367340" y="512030"/>
                  <a:pt x="96482" y="578882"/>
                </a:cubicBezTo>
                <a:cubicBezTo>
                  <a:pt x="42384" y="583883"/>
                  <a:pt x="5505" y="534329"/>
                  <a:pt x="0" y="482400"/>
                </a:cubicBezTo>
                <a:cubicBezTo>
                  <a:pt x="-12405" y="341857"/>
                  <a:pt x="42830" y="189274"/>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Khay đựng</a:t>
            </a:r>
          </a:p>
        </p:txBody>
      </p:sp>
      <p:sp>
        <p:nvSpPr>
          <p:cNvPr id="22" name="Freeform: Shape 21">
            <a:extLst>
              <a:ext uri="{FF2B5EF4-FFF2-40B4-BE49-F238E27FC236}">
                <a16:creationId xmlns:a16="http://schemas.microsoft.com/office/drawing/2014/main" id="{A16601DF-8B01-DBCD-29D3-969D9C2FF827}"/>
              </a:ext>
            </a:extLst>
          </p:cNvPr>
          <p:cNvSpPr/>
          <p:nvPr/>
        </p:nvSpPr>
        <p:spPr>
          <a:xfrm>
            <a:off x="5190881" y="4423243"/>
            <a:ext cx="1661658" cy="1517101"/>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6E870693-638E-CD29-933F-B5712C204817}"/>
              </a:ext>
            </a:extLst>
          </p:cNvPr>
          <p:cNvSpPr txBox="1"/>
          <p:nvPr/>
        </p:nvSpPr>
        <p:spPr>
          <a:xfrm>
            <a:off x="4913961" y="6039150"/>
            <a:ext cx="2297093" cy="578882"/>
          </a:xfrm>
          <a:custGeom>
            <a:avLst/>
            <a:gdLst>
              <a:gd name="connsiteX0" fmla="*/ 0 w 2297093"/>
              <a:gd name="connsiteY0" fmla="*/ 96482 h 578882"/>
              <a:gd name="connsiteX1" fmla="*/ 96482 w 2297093"/>
              <a:gd name="connsiteY1" fmla="*/ 0 h 578882"/>
              <a:gd name="connsiteX2" fmla="*/ 601473 w 2297093"/>
              <a:gd name="connsiteY2" fmla="*/ 0 h 578882"/>
              <a:gd name="connsiteX3" fmla="*/ 1085423 w 2297093"/>
              <a:gd name="connsiteY3" fmla="*/ 0 h 578882"/>
              <a:gd name="connsiteX4" fmla="*/ 1632496 w 2297093"/>
              <a:gd name="connsiteY4" fmla="*/ 0 h 578882"/>
              <a:gd name="connsiteX5" fmla="*/ 2200611 w 2297093"/>
              <a:gd name="connsiteY5" fmla="*/ 0 h 578882"/>
              <a:gd name="connsiteX6" fmla="*/ 2297093 w 2297093"/>
              <a:gd name="connsiteY6" fmla="*/ 96482 h 578882"/>
              <a:gd name="connsiteX7" fmla="*/ 2297093 w 2297093"/>
              <a:gd name="connsiteY7" fmla="*/ 482400 h 578882"/>
              <a:gd name="connsiteX8" fmla="*/ 2200611 w 2297093"/>
              <a:gd name="connsiteY8" fmla="*/ 578882 h 578882"/>
              <a:gd name="connsiteX9" fmla="*/ 1653537 w 2297093"/>
              <a:gd name="connsiteY9" fmla="*/ 578882 h 578882"/>
              <a:gd name="connsiteX10" fmla="*/ 1085423 w 2297093"/>
              <a:gd name="connsiteY10" fmla="*/ 578882 h 578882"/>
              <a:gd name="connsiteX11" fmla="*/ 601473 w 2297093"/>
              <a:gd name="connsiteY11" fmla="*/ 578882 h 578882"/>
              <a:gd name="connsiteX12" fmla="*/ 96482 w 2297093"/>
              <a:gd name="connsiteY12" fmla="*/ 578882 h 578882"/>
              <a:gd name="connsiteX13" fmla="*/ 0 w 2297093"/>
              <a:gd name="connsiteY13" fmla="*/ 482400 h 578882"/>
              <a:gd name="connsiteX14" fmla="*/ 0 w 2297093"/>
              <a:gd name="connsiteY14"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7093" h="578882" fill="none" extrusionOk="0">
                <a:moveTo>
                  <a:pt x="0" y="96482"/>
                </a:moveTo>
                <a:cubicBezTo>
                  <a:pt x="7095" y="47076"/>
                  <a:pt x="56804" y="-7620"/>
                  <a:pt x="96482" y="0"/>
                </a:cubicBezTo>
                <a:cubicBezTo>
                  <a:pt x="305090" y="-41403"/>
                  <a:pt x="490647" y="7821"/>
                  <a:pt x="601473" y="0"/>
                </a:cubicBezTo>
                <a:cubicBezTo>
                  <a:pt x="712299" y="-7821"/>
                  <a:pt x="852759" y="38351"/>
                  <a:pt x="1085423" y="0"/>
                </a:cubicBezTo>
                <a:cubicBezTo>
                  <a:pt x="1318087" y="-38351"/>
                  <a:pt x="1455350" y="21028"/>
                  <a:pt x="1632496" y="0"/>
                </a:cubicBezTo>
                <a:cubicBezTo>
                  <a:pt x="1809642" y="-21028"/>
                  <a:pt x="1931160" y="58493"/>
                  <a:pt x="2200611" y="0"/>
                </a:cubicBezTo>
                <a:cubicBezTo>
                  <a:pt x="2250036" y="815"/>
                  <a:pt x="2301544" y="55853"/>
                  <a:pt x="2297093" y="96482"/>
                </a:cubicBezTo>
                <a:cubicBezTo>
                  <a:pt x="2299179" y="289062"/>
                  <a:pt x="2263191" y="371800"/>
                  <a:pt x="2297093" y="482400"/>
                </a:cubicBezTo>
                <a:cubicBezTo>
                  <a:pt x="2286704" y="541025"/>
                  <a:pt x="2255300" y="590136"/>
                  <a:pt x="2200611" y="578882"/>
                </a:cubicBezTo>
                <a:cubicBezTo>
                  <a:pt x="1988301" y="610127"/>
                  <a:pt x="1770629" y="547438"/>
                  <a:pt x="1653537" y="578882"/>
                </a:cubicBezTo>
                <a:cubicBezTo>
                  <a:pt x="1536445" y="610326"/>
                  <a:pt x="1313870" y="567893"/>
                  <a:pt x="1085423" y="578882"/>
                </a:cubicBezTo>
                <a:cubicBezTo>
                  <a:pt x="856976" y="589871"/>
                  <a:pt x="770073" y="530612"/>
                  <a:pt x="601473" y="578882"/>
                </a:cubicBezTo>
                <a:cubicBezTo>
                  <a:pt x="432873" y="627152"/>
                  <a:pt x="257838" y="548506"/>
                  <a:pt x="96482" y="578882"/>
                </a:cubicBezTo>
                <a:cubicBezTo>
                  <a:pt x="39722" y="580178"/>
                  <a:pt x="1561" y="536008"/>
                  <a:pt x="0" y="482400"/>
                </a:cubicBezTo>
                <a:cubicBezTo>
                  <a:pt x="-38544" y="378922"/>
                  <a:pt x="2502" y="277041"/>
                  <a:pt x="0" y="96482"/>
                </a:cubicBezTo>
                <a:close/>
              </a:path>
              <a:path w="2297093" h="578882" stroke="0" extrusionOk="0">
                <a:moveTo>
                  <a:pt x="0" y="96482"/>
                </a:moveTo>
                <a:cubicBezTo>
                  <a:pt x="1505" y="44323"/>
                  <a:pt x="48319" y="-11766"/>
                  <a:pt x="96482" y="0"/>
                </a:cubicBezTo>
                <a:cubicBezTo>
                  <a:pt x="213767" y="-4468"/>
                  <a:pt x="423580" y="22177"/>
                  <a:pt x="622514" y="0"/>
                </a:cubicBezTo>
                <a:cubicBezTo>
                  <a:pt x="821448" y="-22177"/>
                  <a:pt x="980331" y="31168"/>
                  <a:pt x="1190629" y="0"/>
                </a:cubicBezTo>
                <a:cubicBezTo>
                  <a:pt x="1400928" y="-31168"/>
                  <a:pt x="1482944" y="34007"/>
                  <a:pt x="1653537" y="0"/>
                </a:cubicBezTo>
                <a:cubicBezTo>
                  <a:pt x="1824130" y="-34007"/>
                  <a:pt x="1973326" y="65119"/>
                  <a:pt x="2200611" y="0"/>
                </a:cubicBezTo>
                <a:cubicBezTo>
                  <a:pt x="2255192" y="-3250"/>
                  <a:pt x="2289545" y="45255"/>
                  <a:pt x="2297093" y="96482"/>
                </a:cubicBezTo>
                <a:cubicBezTo>
                  <a:pt x="2323743" y="239252"/>
                  <a:pt x="2264917" y="335559"/>
                  <a:pt x="2297093" y="482400"/>
                </a:cubicBezTo>
                <a:cubicBezTo>
                  <a:pt x="2296157" y="533094"/>
                  <a:pt x="2259578" y="576641"/>
                  <a:pt x="2200611" y="578882"/>
                </a:cubicBezTo>
                <a:cubicBezTo>
                  <a:pt x="1966342" y="603633"/>
                  <a:pt x="1905644" y="568040"/>
                  <a:pt x="1716661" y="578882"/>
                </a:cubicBezTo>
                <a:cubicBezTo>
                  <a:pt x="1527678" y="589724"/>
                  <a:pt x="1434403" y="531235"/>
                  <a:pt x="1253753" y="578882"/>
                </a:cubicBezTo>
                <a:cubicBezTo>
                  <a:pt x="1073103" y="626529"/>
                  <a:pt x="809012" y="572475"/>
                  <a:pt x="685638" y="578882"/>
                </a:cubicBezTo>
                <a:cubicBezTo>
                  <a:pt x="562265" y="585289"/>
                  <a:pt x="367340" y="512030"/>
                  <a:pt x="96482" y="578882"/>
                </a:cubicBezTo>
                <a:cubicBezTo>
                  <a:pt x="42384" y="583883"/>
                  <a:pt x="5505" y="534329"/>
                  <a:pt x="0" y="482400"/>
                </a:cubicBezTo>
                <a:cubicBezTo>
                  <a:pt x="-12405" y="341857"/>
                  <a:pt x="42830" y="189274"/>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Thùng gạo</a:t>
            </a:r>
          </a:p>
        </p:txBody>
      </p:sp>
      <p:sp>
        <p:nvSpPr>
          <p:cNvPr id="24" name="Freeform: Shape 23">
            <a:extLst>
              <a:ext uri="{FF2B5EF4-FFF2-40B4-BE49-F238E27FC236}">
                <a16:creationId xmlns:a16="http://schemas.microsoft.com/office/drawing/2014/main" id="{6444DE0B-6941-FCEE-F426-7440D9BC6791}"/>
              </a:ext>
            </a:extLst>
          </p:cNvPr>
          <p:cNvSpPr/>
          <p:nvPr/>
        </p:nvSpPr>
        <p:spPr>
          <a:xfrm>
            <a:off x="4005503" y="2451043"/>
            <a:ext cx="1342660" cy="1295267"/>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19DE8AA0-784D-3811-BA4C-9B0446E37E41}"/>
              </a:ext>
            </a:extLst>
          </p:cNvPr>
          <p:cNvSpPr txBox="1"/>
          <p:nvPr/>
        </p:nvSpPr>
        <p:spPr>
          <a:xfrm>
            <a:off x="3467643" y="1874573"/>
            <a:ext cx="920459" cy="578882"/>
          </a:xfrm>
          <a:custGeom>
            <a:avLst/>
            <a:gdLst>
              <a:gd name="connsiteX0" fmla="*/ 0 w 920459"/>
              <a:gd name="connsiteY0" fmla="*/ 96482 h 578882"/>
              <a:gd name="connsiteX1" fmla="*/ 96482 w 920459"/>
              <a:gd name="connsiteY1" fmla="*/ 0 h 578882"/>
              <a:gd name="connsiteX2" fmla="*/ 474779 w 920459"/>
              <a:gd name="connsiteY2" fmla="*/ 0 h 578882"/>
              <a:gd name="connsiteX3" fmla="*/ 823977 w 920459"/>
              <a:gd name="connsiteY3" fmla="*/ 0 h 578882"/>
              <a:gd name="connsiteX4" fmla="*/ 920459 w 920459"/>
              <a:gd name="connsiteY4" fmla="*/ 96482 h 578882"/>
              <a:gd name="connsiteX5" fmla="*/ 920459 w 920459"/>
              <a:gd name="connsiteY5" fmla="*/ 482400 h 578882"/>
              <a:gd name="connsiteX6" fmla="*/ 823977 w 920459"/>
              <a:gd name="connsiteY6" fmla="*/ 578882 h 578882"/>
              <a:gd name="connsiteX7" fmla="*/ 445680 w 920459"/>
              <a:gd name="connsiteY7" fmla="*/ 578882 h 578882"/>
              <a:gd name="connsiteX8" fmla="*/ 96482 w 920459"/>
              <a:gd name="connsiteY8" fmla="*/ 578882 h 578882"/>
              <a:gd name="connsiteX9" fmla="*/ 0 w 920459"/>
              <a:gd name="connsiteY9" fmla="*/ 482400 h 578882"/>
              <a:gd name="connsiteX10" fmla="*/ 0 w 920459"/>
              <a:gd name="connsiteY10"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0459" h="578882" fill="none" extrusionOk="0">
                <a:moveTo>
                  <a:pt x="0" y="96482"/>
                </a:moveTo>
                <a:cubicBezTo>
                  <a:pt x="6694" y="38091"/>
                  <a:pt x="45064" y="1750"/>
                  <a:pt x="96482" y="0"/>
                </a:cubicBezTo>
                <a:cubicBezTo>
                  <a:pt x="271640" y="-44805"/>
                  <a:pt x="347252" y="42981"/>
                  <a:pt x="474779" y="0"/>
                </a:cubicBezTo>
                <a:cubicBezTo>
                  <a:pt x="602306" y="-42981"/>
                  <a:pt x="696113" y="25533"/>
                  <a:pt x="823977" y="0"/>
                </a:cubicBezTo>
                <a:cubicBezTo>
                  <a:pt x="884358" y="3880"/>
                  <a:pt x="934067" y="35576"/>
                  <a:pt x="920459" y="96482"/>
                </a:cubicBezTo>
                <a:cubicBezTo>
                  <a:pt x="943732" y="186637"/>
                  <a:pt x="893940" y="345969"/>
                  <a:pt x="920459" y="482400"/>
                </a:cubicBezTo>
                <a:cubicBezTo>
                  <a:pt x="917206" y="538331"/>
                  <a:pt x="876101" y="580581"/>
                  <a:pt x="823977" y="578882"/>
                </a:cubicBezTo>
                <a:cubicBezTo>
                  <a:pt x="711470" y="601833"/>
                  <a:pt x="622588" y="553458"/>
                  <a:pt x="445680" y="578882"/>
                </a:cubicBezTo>
                <a:cubicBezTo>
                  <a:pt x="268772" y="604306"/>
                  <a:pt x="186079" y="540088"/>
                  <a:pt x="96482" y="578882"/>
                </a:cubicBezTo>
                <a:cubicBezTo>
                  <a:pt x="34758" y="569093"/>
                  <a:pt x="-4589" y="542010"/>
                  <a:pt x="0" y="482400"/>
                </a:cubicBezTo>
                <a:cubicBezTo>
                  <a:pt x="-36587" y="318074"/>
                  <a:pt x="8205" y="240068"/>
                  <a:pt x="0" y="96482"/>
                </a:cubicBezTo>
                <a:close/>
              </a:path>
              <a:path w="920459" h="578882" stroke="0" extrusionOk="0">
                <a:moveTo>
                  <a:pt x="0" y="96482"/>
                </a:moveTo>
                <a:cubicBezTo>
                  <a:pt x="1505" y="44323"/>
                  <a:pt x="48319" y="-11766"/>
                  <a:pt x="96482" y="0"/>
                </a:cubicBezTo>
                <a:cubicBezTo>
                  <a:pt x="272994" y="-2395"/>
                  <a:pt x="339655" y="42499"/>
                  <a:pt x="460230" y="0"/>
                </a:cubicBezTo>
                <a:cubicBezTo>
                  <a:pt x="580805" y="-42499"/>
                  <a:pt x="719187" y="42393"/>
                  <a:pt x="823977" y="0"/>
                </a:cubicBezTo>
                <a:cubicBezTo>
                  <a:pt x="880579" y="5917"/>
                  <a:pt x="919558" y="29222"/>
                  <a:pt x="920459" y="96482"/>
                </a:cubicBezTo>
                <a:cubicBezTo>
                  <a:pt x="961242" y="197041"/>
                  <a:pt x="887675" y="340368"/>
                  <a:pt x="920459" y="482400"/>
                </a:cubicBezTo>
                <a:cubicBezTo>
                  <a:pt x="916955" y="524501"/>
                  <a:pt x="879837" y="570796"/>
                  <a:pt x="823977" y="578882"/>
                </a:cubicBezTo>
                <a:cubicBezTo>
                  <a:pt x="659185" y="603631"/>
                  <a:pt x="538121" y="555217"/>
                  <a:pt x="452955" y="578882"/>
                </a:cubicBezTo>
                <a:cubicBezTo>
                  <a:pt x="367789" y="602547"/>
                  <a:pt x="191839" y="545753"/>
                  <a:pt x="96482" y="578882"/>
                </a:cubicBezTo>
                <a:cubicBezTo>
                  <a:pt x="56262" y="571499"/>
                  <a:pt x="-1653" y="525161"/>
                  <a:pt x="0" y="482400"/>
                </a:cubicBezTo>
                <a:cubicBezTo>
                  <a:pt x="-16900" y="362607"/>
                  <a:pt x="22219" y="255399"/>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dao</a:t>
            </a:r>
          </a:p>
        </p:txBody>
      </p:sp>
      <p:sp>
        <p:nvSpPr>
          <p:cNvPr id="26" name="TextBox 25">
            <a:extLst>
              <a:ext uri="{FF2B5EF4-FFF2-40B4-BE49-F238E27FC236}">
                <a16:creationId xmlns:a16="http://schemas.microsoft.com/office/drawing/2014/main" id="{581C08D9-425D-24BC-DABF-B871DC59EF5E}"/>
              </a:ext>
            </a:extLst>
          </p:cNvPr>
          <p:cNvSpPr txBox="1"/>
          <p:nvPr/>
        </p:nvSpPr>
        <p:spPr>
          <a:xfrm>
            <a:off x="8690083" y="3574726"/>
            <a:ext cx="1791231" cy="578882"/>
          </a:xfrm>
          <a:custGeom>
            <a:avLst/>
            <a:gdLst>
              <a:gd name="connsiteX0" fmla="*/ 0 w 1791231"/>
              <a:gd name="connsiteY0" fmla="*/ 96482 h 578882"/>
              <a:gd name="connsiteX1" fmla="*/ 96482 w 1791231"/>
              <a:gd name="connsiteY1" fmla="*/ 0 h 578882"/>
              <a:gd name="connsiteX2" fmla="*/ 597272 w 1791231"/>
              <a:gd name="connsiteY2" fmla="*/ 0 h 578882"/>
              <a:gd name="connsiteX3" fmla="*/ 1146011 w 1791231"/>
              <a:gd name="connsiteY3" fmla="*/ 0 h 578882"/>
              <a:gd name="connsiteX4" fmla="*/ 1694749 w 1791231"/>
              <a:gd name="connsiteY4" fmla="*/ 0 h 578882"/>
              <a:gd name="connsiteX5" fmla="*/ 1791231 w 1791231"/>
              <a:gd name="connsiteY5" fmla="*/ 96482 h 578882"/>
              <a:gd name="connsiteX6" fmla="*/ 1791231 w 1791231"/>
              <a:gd name="connsiteY6" fmla="*/ 482400 h 578882"/>
              <a:gd name="connsiteX7" fmla="*/ 1694749 w 1791231"/>
              <a:gd name="connsiteY7" fmla="*/ 578882 h 578882"/>
              <a:gd name="connsiteX8" fmla="*/ 1146011 w 1791231"/>
              <a:gd name="connsiteY8" fmla="*/ 578882 h 578882"/>
              <a:gd name="connsiteX9" fmla="*/ 645220 w 1791231"/>
              <a:gd name="connsiteY9" fmla="*/ 578882 h 578882"/>
              <a:gd name="connsiteX10" fmla="*/ 96482 w 1791231"/>
              <a:gd name="connsiteY10" fmla="*/ 578882 h 578882"/>
              <a:gd name="connsiteX11" fmla="*/ 0 w 1791231"/>
              <a:gd name="connsiteY11" fmla="*/ 482400 h 578882"/>
              <a:gd name="connsiteX12" fmla="*/ 0 w 1791231"/>
              <a:gd name="connsiteY12"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1231" h="578882" fill="none" extrusionOk="0">
                <a:moveTo>
                  <a:pt x="0" y="96482"/>
                </a:moveTo>
                <a:cubicBezTo>
                  <a:pt x="-804" y="40730"/>
                  <a:pt x="33328" y="11116"/>
                  <a:pt x="96482" y="0"/>
                </a:cubicBezTo>
                <a:cubicBezTo>
                  <a:pt x="199595" y="-18785"/>
                  <a:pt x="399203" y="49420"/>
                  <a:pt x="597272" y="0"/>
                </a:cubicBezTo>
                <a:cubicBezTo>
                  <a:pt x="795341" y="-49420"/>
                  <a:pt x="934869" y="35324"/>
                  <a:pt x="1146011" y="0"/>
                </a:cubicBezTo>
                <a:cubicBezTo>
                  <a:pt x="1357153" y="-35324"/>
                  <a:pt x="1529581" y="62576"/>
                  <a:pt x="1694749" y="0"/>
                </a:cubicBezTo>
                <a:cubicBezTo>
                  <a:pt x="1744782" y="2645"/>
                  <a:pt x="1790069" y="44895"/>
                  <a:pt x="1791231" y="96482"/>
                </a:cubicBezTo>
                <a:cubicBezTo>
                  <a:pt x="1816193" y="200223"/>
                  <a:pt x="1751940" y="390415"/>
                  <a:pt x="1791231" y="482400"/>
                </a:cubicBezTo>
                <a:cubicBezTo>
                  <a:pt x="1787370" y="536501"/>
                  <a:pt x="1752486" y="591539"/>
                  <a:pt x="1694749" y="578882"/>
                </a:cubicBezTo>
                <a:cubicBezTo>
                  <a:pt x="1522820" y="590212"/>
                  <a:pt x="1276512" y="547370"/>
                  <a:pt x="1146011" y="578882"/>
                </a:cubicBezTo>
                <a:cubicBezTo>
                  <a:pt x="1015510" y="610394"/>
                  <a:pt x="808860" y="535291"/>
                  <a:pt x="645220" y="578882"/>
                </a:cubicBezTo>
                <a:cubicBezTo>
                  <a:pt x="481580" y="622473"/>
                  <a:pt x="229478" y="536557"/>
                  <a:pt x="96482" y="578882"/>
                </a:cubicBezTo>
                <a:cubicBezTo>
                  <a:pt x="44379" y="570885"/>
                  <a:pt x="2360" y="534015"/>
                  <a:pt x="0" y="482400"/>
                </a:cubicBezTo>
                <a:cubicBezTo>
                  <a:pt x="-42064" y="333320"/>
                  <a:pt x="10172" y="233978"/>
                  <a:pt x="0" y="96482"/>
                </a:cubicBezTo>
                <a:close/>
              </a:path>
              <a:path w="1791231" h="578882" stroke="0" extrusionOk="0">
                <a:moveTo>
                  <a:pt x="0" y="96482"/>
                </a:moveTo>
                <a:cubicBezTo>
                  <a:pt x="1505" y="44323"/>
                  <a:pt x="48319" y="-11766"/>
                  <a:pt x="96482" y="0"/>
                </a:cubicBezTo>
                <a:cubicBezTo>
                  <a:pt x="236802" y="-27007"/>
                  <a:pt x="412534" y="5280"/>
                  <a:pt x="629238" y="0"/>
                </a:cubicBezTo>
                <a:cubicBezTo>
                  <a:pt x="845942" y="-5280"/>
                  <a:pt x="977832" y="45413"/>
                  <a:pt x="1193959" y="0"/>
                </a:cubicBezTo>
                <a:cubicBezTo>
                  <a:pt x="1410086" y="-45413"/>
                  <a:pt x="1538906" y="25011"/>
                  <a:pt x="1694749" y="0"/>
                </a:cubicBezTo>
                <a:cubicBezTo>
                  <a:pt x="1751337" y="14781"/>
                  <a:pt x="1792883" y="45581"/>
                  <a:pt x="1791231" y="96482"/>
                </a:cubicBezTo>
                <a:cubicBezTo>
                  <a:pt x="1818542" y="234190"/>
                  <a:pt x="1761715" y="330337"/>
                  <a:pt x="1791231" y="482400"/>
                </a:cubicBezTo>
                <a:cubicBezTo>
                  <a:pt x="1804221" y="532373"/>
                  <a:pt x="1746494" y="584375"/>
                  <a:pt x="1694749" y="578882"/>
                </a:cubicBezTo>
                <a:cubicBezTo>
                  <a:pt x="1574499" y="639928"/>
                  <a:pt x="1341371" y="517524"/>
                  <a:pt x="1146011" y="578882"/>
                </a:cubicBezTo>
                <a:cubicBezTo>
                  <a:pt x="950651" y="640240"/>
                  <a:pt x="854311" y="544581"/>
                  <a:pt x="581290" y="578882"/>
                </a:cubicBezTo>
                <a:cubicBezTo>
                  <a:pt x="308269" y="613183"/>
                  <a:pt x="306545" y="555779"/>
                  <a:pt x="96482" y="578882"/>
                </a:cubicBezTo>
                <a:cubicBezTo>
                  <a:pt x="41840" y="576327"/>
                  <a:pt x="3934" y="536455"/>
                  <a:pt x="0" y="482400"/>
                </a:cubicBezTo>
                <a:cubicBezTo>
                  <a:pt x="-39273" y="336476"/>
                  <a:pt x="26750" y="276556"/>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Tạp dề</a:t>
            </a:r>
          </a:p>
        </p:txBody>
      </p:sp>
      <p:sp>
        <p:nvSpPr>
          <p:cNvPr id="27" name="TextBox 26">
            <a:extLst>
              <a:ext uri="{FF2B5EF4-FFF2-40B4-BE49-F238E27FC236}">
                <a16:creationId xmlns:a16="http://schemas.microsoft.com/office/drawing/2014/main" id="{4B3DBFA2-A215-2BDC-FECC-A6B6CFF338C6}"/>
              </a:ext>
            </a:extLst>
          </p:cNvPr>
          <p:cNvSpPr txBox="1"/>
          <p:nvPr/>
        </p:nvSpPr>
        <p:spPr>
          <a:xfrm rot="19169748">
            <a:off x="3340162" y="5437171"/>
            <a:ext cx="1837571" cy="578882"/>
          </a:xfrm>
          <a:custGeom>
            <a:avLst/>
            <a:gdLst>
              <a:gd name="connsiteX0" fmla="*/ 0 w 1837571"/>
              <a:gd name="connsiteY0" fmla="*/ 96482 h 578882"/>
              <a:gd name="connsiteX1" fmla="*/ 96482 w 1837571"/>
              <a:gd name="connsiteY1" fmla="*/ 0 h 578882"/>
              <a:gd name="connsiteX2" fmla="*/ 611792 w 1837571"/>
              <a:gd name="connsiteY2" fmla="*/ 0 h 578882"/>
              <a:gd name="connsiteX3" fmla="*/ 1176441 w 1837571"/>
              <a:gd name="connsiteY3" fmla="*/ 0 h 578882"/>
              <a:gd name="connsiteX4" fmla="*/ 1741089 w 1837571"/>
              <a:gd name="connsiteY4" fmla="*/ 0 h 578882"/>
              <a:gd name="connsiteX5" fmla="*/ 1837571 w 1837571"/>
              <a:gd name="connsiteY5" fmla="*/ 96482 h 578882"/>
              <a:gd name="connsiteX6" fmla="*/ 1837571 w 1837571"/>
              <a:gd name="connsiteY6" fmla="*/ 482400 h 578882"/>
              <a:gd name="connsiteX7" fmla="*/ 1741089 w 1837571"/>
              <a:gd name="connsiteY7" fmla="*/ 578882 h 578882"/>
              <a:gd name="connsiteX8" fmla="*/ 1176441 w 1837571"/>
              <a:gd name="connsiteY8" fmla="*/ 578882 h 578882"/>
              <a:gd name="connsiteX9" fmla="*/ 661130 w 1837571"/>
              <a:gd name="connsiteY9" fmla="*/ 578882 h 578882"/>
              <a:gd name="connsiteX10" fmla="*/ 96482 w 1837571"/>
              <a:gd name="connsiteY10" fmla="*/ 578882 h 578882"/>
              <a:gd name="connsiteX11" fmla="*/ 0 w 1837571"/>
              <a:gd name="connsiteY11" fmla="*/ 482400 h 578882"/>
              <a:gd name="connsiteX12" fmla="*/ 0 w 1837571"/>
              <a:gd name="connsiteY12"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7571" h="578882" fill="none" extrusionOk="0">
                <a:moveTo>
                  <a:pt x="0" y="96482"/>
                </a:moveTo>
                <a:cubicBezTo>
                  <a:pt x="-804" y="40730"/>
                  <a:pt x="33328" y="11116"/>
                  <a:pt x="96482" y="0"/>
                </a:cubicBezTo>
                <a:cubicBezTo>
                  <a:pt x="321629" y="-25751"/>
                  <a:pt x="396959" y="42310"/>
                  <a:pt x="611792" y="0"/>
                </a:cubicBezTo>
                <a:cubicBezTo>
                  <a:pt x="826625" y="-42310"/>
                  <a:pt x="914264" y="24315"/>
                  <a:pt x="1176441" y="0"/>
                </a:cubicBezTo>
                <a:cubicBezTo>
                  <a:pt x="1438618" y="-24315"/>
                  <a:pt x="1585490" y="50644"/>
                  <a:pt x="1741089" y="0"/>
                </a:cubicBezTo>
                <a:cubicBezTo>
                  <a:pt x="1791122" y="2645"/>
                  <a:pt x="1836409" y="44895"/>
                  <a:pt x="1837571" y="96482"/>
                </a:cubicBezTo>
                <a:cubicBezTo>
                  <a:pt x="1862533" y="200223"/>
                  <a:pt x="1798280" y="390415"/>
                  <a:pt x="1837571" y="482400"/>
                </a:cubicBezTo>
                <a:cubicBezTo>
                  <a:pt x="1833710" y="536501"/>
                  <a:pt x="1798826" y="591539"/>
                  <a:pt x="1741089" y="578882"/>
                </a:cubicBezTo>
                <a:cubicBezTo>
                  <a:pt x="1494745" y="601617"/>
                  <a:pt x="1316968" y="535788"/>
                  <a:pt x="1176441" y="578882"/>
                </a:cubicBezTo>
                <a:cubicBezTo>
                  <a:pt x="1035914" y="621976"/>
                  <a:pt x="802651" y="544634"/>
                  <a:pt x="661130" y="578882"/>
                </a:cubicBezTo>
                <a:cubicBezTo>
                  <a:pt x="519609" y="613130"/>
                  <a:pt x="250738" y="571613"/>
                  <a:pt x="96482" y="578882"/>
                </a:cubicBezTo>
                <a:cubicBezTo>
                  <a:pt x="44379" y="570885"/>
                  <a:pt x="2360" y="534015"/>
                  <a:pt x="0" y="482400"/>
                </a:cubicBezTo>
                <a:cubicBezTo>
                  <a:pt x="-42064" y="333320"/>
                  <a:pt x="10172" y="233978"/>
                  <a:pt x="0" y="96482"/>
                </a:cubicBezTo>
                <a:close/>
              </a:path>
              <a:path w="1837571" h="578882" stroke="0" extrusionOk="0">
                <a:moveTo>
                  <a:pt x="0" y="96482"/>
                </a:moveTo>
                <a:cubicBezTo>
                  <a:pt x="1505" y="44323"/>
                  <a:pt x="48319" y="-11766"/>
                  <a:pt x="96482" y="0"/>
                </a:cubicBezTo>
                <a:cubicBezTo>
                  <a:pt x="208946" y="-61893"/>
                  <a:pt x="483120" y="20343"/>
                  <a:pt x="644684" y="0"/>
                </a:cubicBezTo>
                <a:cubicBezTo>
                  <a:pt x="806248" y="-20343"/>
                  <a:pt x="1104709" y="27369"/>
                  <a:pt x="1225779" y="0"/>
                </a:cubicBezTo>
                <a:cubicBezTo>
                  <a:pt x="1346849" y="-27369"/>
                  <a:pt x="1611976" y="47356"/>
                  <a:pt x="1741089" y="0"/>
                </a:cubicBezTo>
                <a:cubicBezTo>
                  <a:pt x="1797677" y="14781"/>
                  <a:pt x="1839223" y="45581"/>
                  <a:pt x="1837571" y="96482"/>
                </a:cubicBezTo>
                <a:cubicBezTo>
                  <a:pt x="1864882" y="234190"/>
                  <a:pt x="1808055" y="330337"/>
                  <a:pt x="1837571" y="482400"/>
                </a:cubicBezTo>
                <a:cubicBezTo>
                  <a:pt x="1850561" y="532373"/>
                  <a:pt x="1792834" y="584375"/>
                  <a:pt x="1741089" y="578882"/>
                </a:cubicBezTo>
                <a:cubicBezTo>
                  <a:pt x="1507289" y="638829"/>
                  <a:pt x="1324105" y="543040"/>
                  <a:pt x="1176441" y="578882"/>
                </a:cubicBezTo>
                <a:cubicBezTo>
                  <a:pt x="1028777" y="614724"/>
                  <a:pt x="880925" y="571524"/>
                  <a:pt x="595346" y="578882"/>
                </a:cubicBezTo>
                <a:cubicBezTo>
                  <a:pt x="309768" y="586240"/>
                  <a:pt x="223330" y="534097"/>
                  <a:pt x="96482" y="578882"/>
                </a:cubicBezTo>
                <a:cubicBezTo>
                  <a:pt x="41840" y="576327"/>
                  <a:pt x="3934" y="536455"/>
                  <a:pt x="0" y="482400"/>
                </a:cubicBezTo>
                <a:cubicBezTo>
                  <a:pt x="-39273" y="336476"/>
                  <a:pt x="26750" y="276556"/>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Tủ bếp</a:t>
            </a:r>
          </a:p>
        </p:txBody>
      </p:sp>
    </p:spTree>
    <p:extLst>
      <p:ext uri="{BB962C8B-B14F-4D97-AF65-F5344CB8AC3E}">
        <p14:creationId xmlns:p14="http://schemas.microsoft.com/office/powerpoint/2010/main" val="3609711708"/>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arn(inVertical)">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barn(inVertical)">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barn(inVertical)">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barn(inVertical)">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barn(inVertical)">
                                      <p:cBhvr>
                                        <p:cTn id="82" dur="500"/>
                                        <p:tgtEl>
                                          <p:spTgt spid="26"/>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barn(inVertical)">
                                      <p:cBhvr>
                                        <p:cTn id="8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animBg="1"/>
      <p:bldP spid="6"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3"/>
          <a:srcRect r="88722"/>
          <a:stretch/>
        </p:blipFill>
        <p:spPr>
          <a:xfrm>
            <a:off x="0" y="0"/>
            <a:ext cx="1143000" cy="914400"/>
          </a:xfrm>
          <a:prstGeom prst="rect">
            <a:avLst/>
          </a:prstGeom>
        </p:spPr>
      </p:pic>
      <p:pic>
        <p:nvPicPr>
          <p:cNvPr id="1026" name="Picture 2" descr="20220526030245_wm_shs-tieng-viet-3---tap-1">
            <a:extLst>
              <a:ext uri="{FF2B5EF4-FFF2-40B4-BE49-F238E27FC236}">
                <a16:creationId xmlns:a16="http://schemas.microsoft.com/office/drawing/2014/main" id="{11282774-D288-7534-8430-287099BE7B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033" b="29102"/>
          <a:stretch/>
        </p:blipFill>
        <p:spPr bwMode="auto">
          <a:xfrm>
            <a:off x="2461846" y="455770"/>
            <a:ext cx="9347113" cy="614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C68F5CC8-F9A1-E12E-2E71-630539081334}"/>
              </a:ext>
            </a:extLst>
          </p:cNvPr>
          <p:cNvSpPr/>
          <p:nvPr/>
        </p:nvSpPr>
        <p:spPr>
          <a:xfrm>
            <a:off x="4692650" y="455770"/>
            <a:ext cx="3251200" cy="1907602"/>
          </a:xfrm>
          <a:prstGeom prst="rect">
            <a:avLst/>
          </a:prstGeom>
          <a:solidFill>
            <a:srgbClr val="FEFBE4"/>
          </a:solidFill>
          <a:ln>
            <a:solidFill>
              <a:srgbClr val="FEF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213EB3-0DC6-84D1-84D0-27E28DCCB1F0}"/>
              </a:ext>
            </a:extLst>
          </p:cNvPr>
          <p:cNvSpPr/>
          <p:nvPr/>
        </p:nvSpPr>
        <p:spPr>
          <a:xfrm>
            <a:off x="4125351" y="455770"/>
            <a:ext cx="587326" cy="1907602"/>
          </a:xfrm>
          <a:prstGeom prst="rect">
            <a:avLst/>
          </a:prstGeom>
          <a:solidFill>
            <a:srgbClr val="D5EAD7"/>
          </a:solidFill>
          <a:ln>
            <a:solidFill>
              <a:srgbClr val="D5E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CF69AD6-E86A-6E17-B4AC-E46434DC200B}"/>
              </a:ext>
            </a:extLst>
          </p:cNvPr>
          <p:cNvSpPr txBox="1"/>
          <p:nvPr/>
        </p:nvSpPr>
        <p:spPr>
          <a:xfrm>
            <a:off x="3068839" y="1018478"/>
            <a:ext cx="6498822" cy="492443"/>
          </a:xfrm>
          <a:prstGeom prst="rect">
            <a:avLst/>
          </a:prstGeom>
          <a:noFill/>
        </p:spPr>
        <p:txBody>
          <a:bodyPr wrap="square">
            <a:spAutoFit/>
          </a:bodyPr>
          <a:lstStyle/>
          <a:p>
            <a:pPr algn="just"/>
            <a:r>
              <a:rPr lang="en-US" sz="2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 Cho biết tên các loại thực phẩm</a:t>
            </a:r>
          </a:p>
        </p:txBody>
      </p:sp>
      <p:sp>
        <p:nvSpPr>
          <p:cNvPr id="7" name="Freeform: Shape 6">
            <a:extLst>
              <a:ext uri="{FF2B5EF4-FFF2-40B4-BE49-F238E27FC236}">
                <a16:creationId xmlns:a16="http://schemas.microsoft.com/office/drawing/2014/main" id="{DBBC0690-D1B1-6A23-BC44-C536F463652E}"/>
              </a:ext>
            </a:extLst>
          </p:cNvPr>
          <p:cNvSpPr/>
          <p:nvPr/>
        </p:nvSpPr>
        <p:spPr>
          <a:xfrm>
            <a:off x="8375850" y="2363372"/>
            <a:ext cx="1500554" cy="1420837"/>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942053CB-20CF-7245-664B-0D703A13DBA4}"/>
              </a:ext>
            </a:extLst>
          </p:cNvPr>
          <p:cNvSpPr txBox="1"/>
          <p:nvPr/>
        </p:nvSpPr>
        <p:spPr>
          <a:xfrm>
            <a:off x="7695595" y="1921274"/>
            <a:ext cx="823003" cy="578882"/>
          </a:xfrm>
          <a:custGeom>
            <a:avLst/>
            <a:gdLst>
              <a:gd name="connsiteX0" fmla="*/ 0 w 823003"/>
              <a:gd name="connsiteY0" fmla="*/ 96482 h 578882"/>
              <a:gd name="connsiteX1" fmla="*/ 96482 w 823003"/>
              <a:gd name="connsiteY1" fmla="*/ 0 h 578882"/>
              <a:gd name="connsiteX2" fmla="*/ 424102 w 823003"/>
              <a:gd name="connsiteY2" fmla="*/ 0 h 578882"/>
              <a:gd name="connsiteX3" fmla="*/ 726521 w 823003"/>
              <a:gd name="connsiteY3" fmla="*/ 0 h 578882"/>
              <a:gd name="connsiteX4" fmla="*/ 823003 w 823003"/>
              <a:gd name="connsiteY4" fmla="*/ 96482 h 578882"/>
              <a:gd name="connsiteX5" fmla="*/ 823003 w 823003"/>
              <a:gd name="connsiteY5" fmla="*/ 482400 h 578882"/>
              <a:gd name="connsiteX6" fmla="*/ 726521 w 823003"/>
              <a:gd name="connsiteY6" fmla="*/ 578882 h 578882"/>
              <a:gd name="connsiteX7" fmla="*/ 398901 w 823003"/>
              <a:gd name="connsiteY7" fmla="*/ 578882 h 578882"/>
              <a:gd name="connsiteX8" fmla="*/ 96482 w 823003"/>
              <a:gd name="connsiteY8" fmla="*/ 578882 h 578882"/>
              <a:gd name="connsiteX9" fmla="*/ 0 w 823003"/>
              <a:gd name="connsiteY9" fmla="*/ 482400 h 578882"/>
              <a:gd name="connsiteX10" fmla="*/ 0 w 823003"/>
              <a:gd name="connsiteY10"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3003" h="578882" fill="none" extrusionOk="0">
                <a:moveTo>
                  <a:pt x="0" y="96482"/>
                </a:moveTo>
                <a:cubicBezTo>
                  <a:pt x="6694" y="38091"/>
                  <a:pt x="45064" y="1750"/>
                  <a:pt x="96482" y="0"/>
                </a:cubicBezTo>
                <a:cubicBezTo>
                  <a:pt x="180487" y="-20091"/>
                  <a:pt x="308335" y="36989"/>
                  <a:pt x="424102" y="0"/>
                </a:cubicBezTo>
                <a:cubicBezTo>
                  <a:pt x="539869" y="-36989"/>
                  <a:pt x="582562" y="30241"/>
                  <a:pt x="726521" y="0"/>
                </a:cubicBezTo>
                <a:cubicBezTo>
                  <a:pt x="786902" y="3880"/>
                  <a:pt x="836611" y="35576"/>
                  <a:pt x="823003" y="96482"/>
                </a:cubicBezTo>
                <a:cubicBezTo>
                  <a:pt x="846276" y="186637"/>
                  <a:pt x="796484" y="345969"/>
                  <a:pt x="823003" y="482400"/>
                </a:cubicBezTo>
                <a:cubicBezTo>
                  <a:pt x="819750" y="538331"/>
                  <a:pt x="778645" y="580581"/>
                  <a:pt x="726521" y="578882"/>
                </a:cubicBezTo>
                <a:cubicBezTo>
                  <a:pt x="598374" y="595523"/>
                  <a:pt x="530052" y="567528"/>
                  <a:pt x="398901" y="578882"/>
                </a:cubicBezTo>
                <a:cubicBezTo>
                  <a:pt x="267750" y="590236"/>
                  <a:pt x="245763" y="552817"/>
                  <a:pt x="96482" y="578882"/>
                </a:cubicBezTo>
                <a:cubicBezTo>
                  <a:pt x="34758" y="569093"/>
                  <a:pt x="-4589" y="542010"/>
                  <a:pt x="0" y="482400"/>
                </a:cubicBezTo>
                <a:cubicBezTo>
                  <a:pt x="-36587" y="318074"/>
                  <a:pt x="8205" y="240068"/>
                  <a:pt x="0" y="96482"/>
                </a:cubicBezTo>
                <a:close/>
              </a:path>
              <a:path w="823003" h="578882" stroke="0" extrusionOk="0">
                <a:moveTo>
                  <a:pt x="0" y="96482"/>
                </a:moveTo>
                <a:cubicBezTo>
                  <a:pt x="1505" y="44323"/>
                  <a:pt x="48319" y="-11766"/>
                  <a:pt x="96482" y="0"/>
                </a:cubicBezTo>
                <a:cubicBezTo>
                  <a:pt x="207008" y="-14324"/>
                  <a:pt x="268063" y="26580"/>
                  <a:pt x="411502" y="0"/>
                </a:cubicBezTo>
                <a:cubicBezTo>
                  <a:pt x="554941" y="-26580"/>
                  <a:pt x="642228" y="23893"/>
                  <a:pt x="726521" y="0"/>
                </a:cubicBezTo>
                <a:cubicBezTo>
                  <a:pt x="783123" y="5917"/>
                  <a:pt x="822102" y="29222"/>
                  <a:pt x="823003" y="96482"/>
                </a:cubicBezTo>
                <a:cubicBezTo>
                  <a:pt x="863786" y="197041"/>
                  <a:pt x="790219" y="340368"/>
                  <a:pt x="823003" y="482400"/>
                </a:cubicBezTo>
                <a:cubicBezTo>
                  <a:pt x="819499" y="524501"/>
                  <a:pt x="782381" y="570796"/>
                  <a:pt x="726521" y="578882"/>
                </a:cubicBezTo>
                <a:cubicBezTo>
                  <a:pt x="629790" y="611202"/>
                  <a:pt x="490451" y="541597"/>
                  <a:pt x="405201" y="578882"/>
                </a:cubicBezTo>
                <a:cubicBezTo>
                  <a:pt x="319951" y="616167"/>
                  <a:pt x="221446" y="563897"/>
                  <a:pt x="96482" y="578882"/>
                </a:cubicBezTo>
                <a:cubicBezTo>
                  <a:pt x="56262" y="571499"/>
                  <a:pt x="-1653" y="525161"/>
                  <a:pt x="0" y="482400"/>
                </a:cubicBezTo>
                <a:cubicBezTo>
                  <a:pt x="-16900" y="362607"/>
                  <a:pt x="22219" y="255399"/>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rau</a:t>
            </a:r>
          </a:p>
        </p:txBody>
      </p:sp>
      <p:sp>
        <p:nvSpPr>
          <p:cNvPr id="11" name="Freeform: Shape 10">
            <a:extLst>
              <a:ext uri="{FF2B5EF4-FFF2-40B4-BE49-F238E27FC236}">
                <a16:creationId xmlns:a16="http://schemas.microsoft.com/office/drawing/2014/main" id="{D512B18F-AF11-DBA6-F210-05A5E0C4EAE9}"/>
              </a:ext>
            </a:extLst>
          </p:cNvPr>
          <p:cNvSpPr/>
          <p:nvPr/>
        </p:nvSpPr>
        <p:spPr>
          <a:xfrm>
            <a:off x="5222342" y="4494629"/>
            <a:ext cx="1500554" cy="1420837"/>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532D3BDC-6501-6843-7100-BC4A4B816438}"/>
              </a:ext>
            </a:extLst>
          </p:cNvPr>
          <p:cNvSpPr txBox="1"/>
          <p:nvPr/>
        </p:nvSpPr>
        <p:spPr>
          <a:xfrm>
            <a:off x="4318783" y="4052531"/>
            <a:ext cx="1046308" cy="578882"/>
          </a:xfrm>
          <a:custGeom>
            <a:avLst/>
            <a:gdLst>
              <a:gd name="connsiteX0" fmla="*/ 0 w 1046308"/>
              <a:gd name="connsiteY0" fmla="*/ 96482 h 578882"/>
              <a:gd name="connsiteX1" fmla="*/ 96482 w 1046308"/>
              <a:gd name="connsiteY1" fmla="*/ 0 h 578882"/>
              <a:gd name="connsiteX2" fmla="*/ 540221 w 1046308"/>
              <a:gd name="connsiteY2" fmla="*/ 0 h 578882"/>
              <a:gd name="connsiteX3" fmla="*/ 949826 w 1046308"/>
              <a:gd name="connsiteY3" fmla="*/ 0 h 578882"/>
              <a:gd name="connsiteX4" fmla="*/ 1046308 w 1046308"/>
              <a:gd name="connsiteY4" fmla="*/ 96482 h 578882"/>
              <a:gd name="connsiteX5" fmla="*/ 1046308 w 1046308"/>
              <a:gd name="connsiteY5" fmla="*/ 482400 h 578882"/>
              <a:gd name="connsiteX6" fmla="*/ 949826 w 1046308"/>
              <a:gd name="connsiteY6" fmla="*/ 578882 h 578882"/>
              <a:gd name="connsiteX7" fmla="*/ 506087 w 1046308"/>
              <a:gd name="connsiteY7" fmla="*/ 578882 h 578882"/>
              <a:gd name="connsiteX8" fmla="*/ 96482 w 1046308"/>
              <a:gd name="connsiteY8" fmla="*/ 578882 h 578882"/>
              <a:gd name="connsiteX9" fmla="*/ 0 w 1046308"/>
              <a:gd name="connsiteY9" fmla="*/ 482400 h 578882"/>
              <a:gd name="connsiteX10" fmla="*/ 0 w 1046308"/>
              <a:gd name="connsiteY10"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6308" h="578882" fill="none" extrusionOk="0">
                <a:moveTo>
                  <a:pt x="0" y="96482"/>
                </a:moveTo>
                <a:cubicBezTo>
                  <a:pt x="6694" y="38091"/>
                  <a:pt x="45064" y="1750"/>
                  <a:pt x="96482" y="0"/>
                </a:cubicBezTo>
                <a:cubicBezTo>
                  <a:pt x="236313" y="-51288"/>
                  <a:pt x="351130" y="10052"/>
                  <a:pt x="540221" y="0"/>
                </a:cubicBezTo>
                <a:cubicBezTo>
                  <a:pt x="729312" y="-10052"/>
                  <a:pt x="782574" y="27297"/>
                  <a:pt x="949826" y="0"/>
                </a:cubicBezTo>
                <a:cubicBezTo>
                  <a:pt x="1010207" y="3880"/>
                  <a:pt x="1059916" y="35576"/>
                  <a:pt x="1046308" y="96482"/>
                </a:cubicBezTo>
                <a:cubicBezTo>
                  <a:pt x="1069581" y="186637"/>
                  <a:pt x="1019789" y="345969"/>
                  <a:pt x="1046308" y="482400"/>
                </a:cubicBezTo>
                <a:cubicBezTo>
                  <a:pt x="1043055" y="538331"/>
                  <a:pt x="1001950" y="580581"/>
                  <a:pt x="949826" y="578882"/>
                </a:cubicBezTo>
                <a:cubicBezTo>
                  <a:pt x="857787" y="593118"/>
                  <a:pt x="604517" y="543223"/>
                  <a:pt x="506087" y="578882"/>
                </a:cubicBezTo>
                <a:cubicBezTo>
                  <a:pt x="407657" y="614541"/>
                  <a:pt x="190502" y="578860"/>
                  <a:pt x="96482" y="578882"/>
                </a:cubicBezTo>
                <a:cubicBezTo>
                  <a:pt x="34758" y="569093"/>
                  <a:pt x="-4589" y="542010"/>
                  <a:pt x="0" y="482400"/>
                </a:cubicBezTo>
                <a:cubicBezTo>
                  <a:pt x="-36587" y="318074"/>
                  <a:pt x="8205" y="240068"/>
                  <a:pt x="0" y="96482"/>
                </a:cubicBezTo>
                <a:close/>
              </a:path>
              <a:path w="1046308" h="578882" stroke="0" extrusionOk="0">
                <a:moveTo>
                  <a:pt x="0" y="96482"/>
                </a:moveTo>
                <a:cubicBezTo>
                  <a:pt x="1505" y="44323"/>
                  <a:pt x="48319" y="-11766"/>
                  <a:pt x="96482" y="0"/>
                </a:cubicBezTo>
                <a:cubicBezTo>
                  <a:pt x="241990" y="-34466"/>
                  <a:pt x="330232" y="24095"/>
                  <a:pt x="523154" y="0"/>
                </a:cubicBezTo>
                <a:cubicBezTo>
                  <a:pt x="716076" y="-24095"/>
                  <a:pt x="752896" y="24576"/>
                  <a:pt x="949826" y="0"/>
                </a:cubicBezTo>
                <a:cubicBezTo>
                  <a:pt x="1006428" y="5917"/>
                  <a:pt x="1045407" y="29222"/>
                  <a:pt x="1046308" y="96482"/>
                </a:cubicBezTo>
                <a:cubicBezTo>
                  <a:pt x="1087091" y="197041"/>
                  <a:pt x="1013524" y="340368"/>
                  <a:pt x="1046308" y="482400"/>
                </a:cubicBezTo>
                <a:cubicBezTo>
                  <a:pt x="1042804" y="524501"/>
                  <a:pt x="1005686" y="570796"/>
                  <a:pt x="949826" y="578882"/>
                </a:cubicBezTo>
                <a:cubicBezTo>
                  <a:pt x="780883" y="622672"/>
                  <a:pt x="605187" y="560827"/>
                  <a:pt x="514621" y="578882"/>
                </a:cubicBezTo>
                <a:cubicBezTo>
                  <a:pt x="424055" y="596937"/>
                  <a:pt x="260220" y="553663"/>
                  <a:pt x="96482" y="578882"/>
                </a:cubicBezTo>
                <a:cubicBezTo>
                  <a:pt x="56262" y="571499"/>
                  <a:pt x="-1653" y="525161"/>
                  <a:pt x="0" y="482400"/>
                </a:cubicBezTo>
                <a:cubicBezTo>
                  <a:pt x="-16900" y="362607"/>
                  <a:pt x="22219" y="255399"/>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Gạo</a:t>
            </a:r>
          </a:p>
        </p:txBody>
      </p:sp>
      <p:sp>
        <p:nvSpPr>
          <p:cNvPr id="13" name="Freeform: Shape 12">
            <a:extLst>
              <a:ext uri="{FF2B5EF4-FFF2-40B4-BE49-F238E27FC236}">
                <a16:creationId xmlns:a16="http://schemas.microsoft.com/office/drawing/2014/main" id="{A1711D79-6AA9-13B2-F155-35FF0FDED853}"/>
              </a:ext>
            </a:extLst>
          </p:cNvPr>
          <p:cNvSpPr/>
          <p:nvPr/>
        </p:nvSpPr>
        <p:spPr>
          <a:xfrm>
            <a:off x="9730154" y="4631413"/>
            <a:ext cx="1500554" cy="1420837"/>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C4404461-12A6-D995-B262-9BBA3AE5BD7F}"/>
              </a:ext>
            </a:extLst>
          </p:cNvPr>
          <p:cNvSpPr txBox="1"/>
          <p:nvPr/>
        </p:nvSpPr>
        <p:spPr>
          <a:xfrm>
            <a:off x="9730154" y="5915466"/>
            <a:ext cx="2266971" cy="578882"/>
          </a:xfrm>
          <a:custGeom>
            <a:avLst/>
            <a:gdLst>
              <a:gd name="connsiteX0" fmla="*/ 0 w 2266971"/>
              <a:gd name="connsiteY0" fmla="*/ 96482 h 578882"/>
              <a:gd name="connsiteX1" fmla="*/ 96482 w 2266971"/>
              <a:gd name="connsiteY1" fmla="*/ 0 h 578882"/>
              <a:gd name="connsiteX2" fmla="*/ 594244 w 2266971"/>
              <a:gd name="connsiteY2" fmla="*/ 0 h 578882"/>
              <a:gd name="connsiteX3" fmla="*/ 1071265 w 2266971"/>
              <a:gd name="connsiteY3" fmla="*/ 0 h 578882"/>
              <a:gd name="connsiteX4" fmla="*/ 1610507 w 2266971"/>
              <a:gd name="connsiteY4" fmla="*/ 0 h 578882"/>
              <a:gd name="connsiteX5" fmla="*/ 2170489 w 2266971"/>
              <a:gd name="connsiteY5" fmla="*/ 0 h 578882"/>
              <a:gd name="connsiteX6" fmla="*/ 2266971 w 2266971"/>
              <a:gd name="connsiteY6" fmla="*/ 96482 h 578882"/>
              <a:gd name="connsiteX7" fmla="*/ 2266971 w 2266971"/>
              <a:gd name="connsiteY7" fmla="*/ 482400 h 578882"/>
              <a:gd name="connsiteX8" fmla="*/ 2170489 w 2266971"/>
              <a:gd name="connsiteY8" fmla="*/ 578882 h 578882"/>
              <a:gd name="connsiteX9" fmla="*/ 1631247 w 2266971"/>
              <a:gd name="connsiteY9" fmla="*/ 578882 h 578882"/>
              <a:gd name="connsiteX10" fmla="*/ 1071265 w 2266971"/>
              <a:gd name="connsiteY10" fmla="*/ 578882 h 578882"/>
              <a:gd name="connsiteX11" fmla="*/ 594244 w 2266971"/>
              <a:gd name="connsiteY11" fmla="*/ 578882 h 578882"/>
              <a:gd name="connsiteX12" fmla="*/ 96482 w 2266971"/>
              <a:gd name="connsiteY12" fmla="*/ 578882 h 578882"/>
              <a:gd name="connsiteX13" fmla="*/ 0 w 2266971"/>
              <a:gd name="connsiteY13" fmla="*/ 482400 h 578882"/>
              <a:gd name="connsiteX14" fmla="*/ 0 w 2266971"/>
              <a:gd name="connsiteY14"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6971" h="578882" fill="none" extrusionOk="0">
                <a:moveTo>
                  <a:pt x="0" y="96482"/>
                </a:moveTo>
                <a:cubicBezTo>
                  <a:pt x="7095" y="47076"/>
                  <a:pt x="56804" y="-7620"/>
                  <a:pt x="96482" y="0"/>
                </a:cubicBezTo>
                <a:cubicBezTo>
                  <a:pt x="279788" y="-14319"/>
                  <a:pt x="484261" y="59116"/>
                  <a:pt x="594244" y="0"/>
                </a:cubicBezTo>
                <a:cubicBezTo>
                  <a:pt x="704227" y="-59116"/>
                  <a:pt x="949593" y="20961"/>
                  <a:pt x="1071265" y="0"/>
                </a:cubicBezTo>
                <a:cubicBezTo>
                  <a:pt x="1192937" y="-20961"/>
                  <a:pt x="1344559" y="699"/>
                  <a:pt x="1610507" y="0"/>
                </a:cubicBezTo>
                <a:cubicBezTo>
                  <a:pt x="1876455" y="-699"/>
                  <a:pt x="2020674" y="27462"/>
                  <a:pt x="2170489" y="0"/>
                </a:cubicBezTo>
                <a:cubicBezTo>
                  <a:pt x="2219914" y="815"/>
                  <a:pt x="2271422" y="55853"/>
                  <a:pt x="2266971" y="96482"/>
                </a:cubicBezTo>
                <a:cubicBezTo>
                  <a:pt x="2269057" y="289062"/>
                  <a:pt x="2233069" y="371800"/>
                  <a:pt x="2266971" y="482400"/>
                </a:cubicBezTo>
                <a:cubicBezTo>
                  <a:pt x="2256582" y="541025"/>
                  <a:pt x="2225178" y="590136"/>
                  <a:pt x="2170489" y="578882"/>
                </a:cubicBezTo>
                <a:cubicBezTo>
                  <a:pt x="2017768" y="600456"/>
                  <a:pt x="1815332" y="525908"/>
                  <a:pt x="1631247" y="578882"/>
                </a:cubicBezTo>
                <a:cubicBezTo>
                  <a:pt x="1447162" y="631856"/>
                  <a:pt x="1274940" y="533227"/>
                  <a:pt x="1071265" y="578882"/>
                </a:cubicBezTo>
                <a:cubicBezTo>
                  <a:pt x="867590" y="624537"/>
                  <a:pt x="740939" y="548260"/>
                  <a:pt x="594244" y="578882"/>
                </a:cubicBezTo>
                <a:cubicBezTo>
                  <a:pt x="447549" y="609504"/>
                  <a:pt x="334373" y="573818"/>
                  <a:pt x="96482" y="578882"/>
                </a:cubicBezTo>
                <a:cubicBezTo>
                  <a:pt x="39722" y="580178"/>
                  <a:pt x="1561" y="536008"/>
                  <a:pt x="0" y="482400"/>
                </a:cubicBezTo>
                <a:cubicBezTo>
                  <a:pt x="-38544" y="378922"/>
                  <a:pt x="2502" y="277041"/>
                  <a:pt x="0" y="96482"/>
                </a:cubicBezTo>
                <a:close/>
              </a:path>
              <a:path w="2266971" h="578882" stroke="0" extrusionOk="0">
                <a:moveTo>
                  <a:pt x="0" y="96482"/>
                </a:moveTo>
                <a:cubicBezTo>
                  <a:pt x="1505" y="44323"/>
                  <a:pt x="48319" y="-11766"/>
                  <a:pt x="96482" y="0"/>
                </a:cubicBezTo>
                <a:cubicBezTo>
                  <a:pt x="299707" y="-31390"/>
                  <a:pt x="386703" y="16107"/>
                  <a:pt x="614984" y="0"/>
                </a:cubicBezTo>
                <a:cubicBezTo>
                  <a:pt x="843265" y="-16107"/>
                  <a:pt x="936381" y="35298"/>
                  <a:pt x="1174966" y="0"/>
                </a:cubicBezTo>
                <a:cubicBezTo>
                  <a:pt x="1413551" y="-35298"/>
                  <a:pt x="1512898" y="46205"/>
                  <a:pt x="1631247" y="0"/>
                </a:cubicBezTo>
                <a:cubicBezTo>
                  <a:pt x="1749596" y="-46205"/>
                  <a:pt x="2014021" y="33312"/>
                  <a:pt x="2170489" y="0"/>
                </a:cubicBezTo>
                <a:cubicBezTo>
                  <a:pt x="2225070" y="-3250"/>
                  <a:pt x="2259423" y="45255"/>
                  <a:pt x="2266971" y="96482"/>
                </a:cubicBezTo>
                <a:cubicBezTo>
                  <a:pt x="2293621" y="239252"/>
                  <a:pt x="2234795" y="335559"/>
                  <a:pt x="2266971" y="482400"/>
                </a:cubicBezTo>
                <a:cubicBezTo>
                  <a:pt x="2266035" y="533094"/>
                  <a:pt x="2229456" y="576641"/>
                  <a:pt x="2170489" y="578882"/>
                </a:cubicBezTo>
                <a:cubicBezTo>
                  <a:pt x="2004520" y="630434"/>
                  <a:pt x="1918101" y="561137"/>
                  <a:pt x="1693467" y="578882"/>
                </a:cubicBezTo>
                <a:cubicBezTo>
                  <a:pt x="1468833" y="596627"/>
                  <a:pt x="1337683" y="526658"/>
                  <a:pt x="1237186" y="578882"/>
                </a:cubicBezTo>
                <a:cubicBezTo>
                  <a:pt x="1136689" y="631106"/>
                  <a:pt x="850947" y="562206"/>
                  <a:pt x="677204" y="578882"/>
                </a:cubicBezTo>
                <a:cubicBezTo>
                  <a:pt x="503461" y="595558"/>
                  <a:pt x="322811" y="577530"/>
                  <a:pt x="96482" y="578882"/>
                </a:cubicBezTo>
                <a:cubicBezTo>
                  <a:pt x="42384" y="583883"/>
                  <a:pt x="5505" y="534329"/>
                  <a:pt x="0" y="482400"/>
                </a:cubicBezTo>
                <a:cubicBezTo>
                  <a:pt x="-12405" y="341857"/>
                  <a:pt x="42830" y="189274"/>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Khoai tây</a:t>
            </a:r>
          </a:p>
        </p:txBody>
      </p:sp>
      <p:sp>
        <p:nvSpPr>
          <p:cNvPr id="15" name="Freeform: Shape 14">
            <a:extLst>
              <a:ext uri="{FF2B5EF4-FFF2-40B4-BE49-F238E27FC236}">
                <a16:creationId xmlns:a16="http://schemas.microsoft.com/office/drawing/2014/main" id="{F76326E3-BB8C-D14E-C8E4-77F848C4BBEF}"/>
              </a:ext>
            </a:extLst>
          </p:cNvPr>
          <p:cNvSpPr/>
          <p:nvPr/>
        </p:nvSpPr>
        <p:spPr>
          <a:xfrm>
            <a:off x="8229600" y="4779359"/>
            <a:ext cx="1500554" cy="1420837"/>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0053289F-E132-7779-5BB6-822F4BE32F66}"/>
              </a:ext>
            </a:extLst>
          </p:cNvPr>
          <p:cNvSpPr txBox="1"/>
          <p:nvPr/>
        </p:nvSpPr>
        <p:spPr>
          <a:xfrm>
            <a:off x="7326041" y="4337261"/>
            <a:ext cx="1046307" cy="578882"/>
          </a:xfrm>
          <a:custGeom>
            <a:avLst/>
            <a:gdLst>
              <a:gd name="connsiteX0" fmla="*/ 0 w 1046307"/>
              <a:gd name="connsiteY0" fmla="*/ 96482 h 578882"/>
              <a:gd name="connsiteX1" fmla="*/ 96482 w 1046307"/>
              <a:gd name="connsiteY1" fmla="*/ 0 h 578882"/>
              <a:gd name="connsiteX2" fmla="*/ 540220 w 1046307"/>
              <a:gd name="connsiteY2" fmla="*/ 0 h 578882"/>
              <a:gd name="connsiteX3" fmla="*/ 949825 w 1046307"/>
              <a:gd name="connsiteY3" fmla="*/ 0 h 578882"/>
              <a:gd name="connsiteX4" fmla="*/ 1046307 w 1046307"/>
              <a:gd name="connsiteY4" fmla="*/ 96482 h 578882"/>
              <a:gd name="connsiteX5" fmla="*/ 1046307 w 1046307"/>
              <a:gd name="connsiteY5" fmla="*/ 482400 h 578882"/>
              <a:gd name="connsiteX6" fmla="*/ 949825 w 1046307"/>
              <a:gd name="connsiteY6" fmla="*/ 578882 h 578882"/>
              <a:gd name="connsiteX7" fmla="*/ 506087 w 1046307"/>
              <a:gd name="connsiteY7" fmla="*/ 578882 h 578882"/>
              <a:gd name="connsiteX8" fmla="*/ 96482 w 1046307"/>
              <a:gd name="connsiteY8" fmla="*/ 578882 h 578882"/>
              <a:gd name="connsiteX9" fmla="*/ 0 w 1046307"/>
              <a:gd name="connsiteY9" fmla="*/ 482400 h 578882"/>
              <a:gd name="connsiteX10" fmla="*/ 0 w 1046307"/>
              <a:gd name="connsiteY10"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6307" h="578882" fill="none" extrusionOk="0">
                <a:moveTo>
                  <a:pt x="0" y="96482"/>
                </a:moveTo>
                <a:cubicBezTo>
                  <a:pt x="6694" y="38091"/>
                  <a:pt x="45064" y="1750"/>
                  <a:pt x="96482" y="0"/>
                </a:cubicBezTo>
                <a:cubicBezTo>
                  <a:pt x="236697" y="-50627"/>
                  <a:pt x="352501" y="11135"/>
                  <a:pt x="540220" y="0"/>
                </a:cubicBezTo>
                <a:cubicBezTo>
                  <a:pt x="727939" y="-11135"/>
                  <a:pt x="782573" y="27297"/>
                  <a:pt x="949825" y="0"/>
                </a:cubicBezTo>
                <a:cubicBezTo>
                  <a:pt x="1010206" y="3880"/>
                  <a:pt x="1059915" y="35576"/>
                  <a:pt x="1046307" y="96482"/>
                </a:cubicBezTo>
                <a:cubicBezTo>
                  <a:pt x="1069580" y="186637"/>
                  <a:pt x="1019788" y="345969"/>
                  <a:pt x="1046307" y="482400"/>
                </a:cubicBezTo>
                <a:cubicBezTo>
                  <a:pt x="1043054" y="538331"/>
                  <a:pt x="1001949" y="580581"/>
                  <a:pt x="949825" y="578882"/>
                </a:cubicBezTo>
                <a:cubicBezTo>
                  <a:pt x="849691" y="592957"/>
                  <a:pt x="600822" y="543069"/>
                  <a:pt x="506087" y="578882"/>
                </a:cubicBezTo>
                <a:cubicBezTo>
                  <a:pt x="411352" y="614695"/>
                  <a:pt x="190502" y="578860"/>
                  <a:pt x="96482" y="578882"/>
                </a:cubicBezTo>
                <a:cubicBezTo>
                  <a:pt x="34758" y="569093"/>
                  <a:pt x="-4589" y="542010"/>
                  <a:pt x="0" y="482400"/>
                </a:cubicBezTo>
                <a:cubicBezTo>
                  <a:pt x="-36587" y="318074"/>
                  <a:pt x="8205" y="240068"/>
                  <a:pt x="0" y="96482"/>
                </a:cubicBezTo>
                <a:close/>
              </a:path>
              <a:path w="1046307" h="578882" stroke="0" extrusionOk="0">
                <a:moveTo>
                  <a:pt x="0" y="96482"/>
                </a:moveTo>
                <a:cubicBezTo>
                  <a:pt x="1505" y="44323"/>
                  <a:pt x="48319" y="-11766"/>
                  <a:pt x="96482" y="0"/>
                </a:cubicBezTo>
                <a:cubicBezTo>
                  <a:pt x="241990" y="-34466"/>
                  <a:pt x="330232" y="24095"/>
                  <a:pt x="523154" y="0"/>
                </a:cubicBezTo>
                <a:cubicBezTo>
                  <a:pt x="716076" y="-24095"/>
                  <a:pt x="754156" y="32531"/>
                  <a:pt x="949825" y="0"/>
                </a:cubicBezTo>
                <a:cubicBezTo>
                  <a:pt x="1006427" y="5917"/>
                  <a:pt x="1045406" y="29222"/>
                  <a:pt x="1046307" y="96482"/>
                </a:cubicBezTo>
                <a:cubicBezTo>
                  <a:pt x="1087090" y="197041"/>
                  <a:pt x="1013523" y="340368"/>
                  <a:pt x="1046307" y="482400"/>
                </a:cubicBezTo>
                <a:cubicBezTo>
                  <a:pt x="1042803" y="524501"/>
                  <a:pt x="1005685" y="570796"/>
                  <a:pt x="949825" y="578882"/>
                </a:cubicBezTo>
                <a:cubicBezTo>
                  <a:pt x="780882" y="622672"/>
                  <a:pt x="605186" y="560827"/>
                  <a:pt x="514620" y="578882"/>
                </a:cubicBezTo>
                <a:cubicBezTo>
                  <a:pt x="424054" y="596937"/>
                  <a:pt x="259009" y="545808"/>
                  <a:pt x="96482" y="578882"/>
                </a:cubicBezTo>
                <a:cubicBezTo>
                  <a:pt x="56262" y="571499"/>
                  <a:pt x="-1653" y="525161"/>
                  <a:pt x="0" y="482400"/>
                </a:cubicBezTo>
                <a:cubicBezTo>
                  <a:pt x="-16900" y="362607"/>
                  <a:pt x="22219" y="255399"/>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Thịt</a:t>
            </a:r>
          </a:p>
        </p:txBody>
      </p:sp>
      <p:sp>
        <p:nvSpPr>
          <p:cNvPr id="25" name="Freeform: Shape 24">
            <a:extLst>
              <a:ext uri="{FF2B5EF4-FFF2-40B4-BE49-F238E27FC236}">
                <a16:creationId xmlns:a16="http://schemas.microsoft.com/office/drawing/2014/main" id="{51C508C0-E91E-0592-8923-EE43BFABD97C}"/>
              </a:ext>
            </a:extLst>
          </p:cNvPr>
          <p:cNvSpPr/>
          <p:nvPr/>
        </p:nvSpPr>
        <p:spPr>
          <a:xfrm>
            <a:off x="10165963" y="3784209"/>
            <a:ext cx="1231493" cy="885498"/>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B1933570-8138-65BD-DE36-0CFD98146D58}"/>
              </a:ext>
            </a:extLst>
          </p:cNvPr>
          <p:cNvSpPr txBox="1"/>
          <p:nvPr/>
        </p:nvSpPr>
        <p:spPr>
          <a:xfrm>
            <a:off x="10583910" y="3140211"/>
            <a:ext cx="1413215" cy="578882"/>
          </a:xfrm>
          <a:custGeom>
            <a:avLst/>
            <a:gdLst>
              <a:gd name="connsiteX0" fmla="*/ 0 w 1413215"/>
              <a:gd name="connsiteY0" fmla="*/ 96482 h 578882"/>
              <a:gd name="connsiteX1" fmla="*/ 96482 w 1413215"/>
              <a:gd name="connsiteY1" fmla="*/ 0 h 578882"/>
              <a:gd name="connsiteX2" fmla="*/ 478827 w 1413215"/>
              <a:gd name="connsiteY2" fmla="*/ 0 h 578882"/>
              <a:gd name="connsiteX3" fmla="*/ 897780 w 1413215"/>
              <a:gd name="connsiteY3" fmla="*/ 0 h 578882"/>
              <a:gd name="connsiteX4" fmla="*/ 1316733 w 1413215"/>
              <a:gd name="connsiteY4" fmla="*/ 0 h 578882"/>
              <a:gd name="connsiteX5" fmla="*/ 1413215 w 1413215"/>
              <a:gd name="connsiteY5" fmla="*/ 96482 h 578882"/>
              <a:gd name="connsiteX6" fmla="*/ 1413215 w 1413215"/>
              <a:gd name="connsiteY6" fmla="*/ 482400 h 578882"/>
              <a:gd name="connsiteX7" fmla="*/ 1316733 w 1413215"/>
              <a:gd name="connsiteY7" fmla="*/ 578882 h 578882"/>
              <a:gd name="connsiteX8" fmla="*/ 897780 w 1413215"/>
              <a:gd name="connsiteY8" fmla="*/ 578882 h 578882"/>
              <a:gd name="connsiteX9" fmla="*/ 515435 w 1413215"/>
              <a:gd name="connsiteY9" fmla="*/ 578882 h 578882"/>
              <a:gd name="connsiteX10" fmla="*/ 96482 w 1413215"/>
              <a:gd name="connsiteY10" fmla="*/ 578882 h 578882"/>
              <a:gd name="connsiteX11" fmla="*/ 0 w 1413215"/>
              <a:gd name="connsiteY11" fmla="*/ 482400 h 578882"/>
              <a:gd name="connsiteX12" fmla="*/ 0 w 1413215"/>
              <a:gd name="connsiteY12"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3215" h="578882" fill="none" extrusionOk="0">
                <a:moveTo>
                  <a:pt x="0" y="96482"/>
                </a:moveTo>
                <a:cubicBezTo>
                  <a:pt x="-804" y="40730"/>
                  <a:pt x="33328" y="11116"/>
                  <a:pt x="96482" y="0"/>
                </a:cubicBezTo>
                <a:cubicBezTo>
                  <a:pt x="190838" y="-29205"/>
                  <a:pt x="290759" y="38042"/>
                  <a:pt x="478827" y="0"/>
                </a:cubicBezTo>
                <a:cubicBezTo>
                  <a:pt x="666896" y="-38042"/>
                  <a:pt x="738911" y="37502"/>
                  <a:pt x="897780" y="0"/>
                </a:cubicBezTo>
                <a:cubicBezTo>
                  <a:pt x="1056649" y="-37502"/>
                  <a:pt x="1174650" y="46334"/>
                  <a:pt x="1316733" y="0"/>
                </a:cubicBezTo>
                <a:cubicBezTo>
                  <a:pt x="1366766" y="2645"/>
                  <a:pt x="1412053" y="44895"/>
                  <a:pt x="1413215" y="96482"/>
                </a:cubicBezTo>
                <a:cubicBezTo>
                  <a:pt x="1438177" y="200223"/>
                  <a:pt x="1373924" y="390415"/>
                  <a:pt x="1413215" y="482400"/>
                </a:cubicBezTo>
                <a:cubicBezTo>
                  <a:pt x="1409354" y="536501"/>
                  <a:pt x="1374470" y="591539"/>
                  <a:pt x="1316733" y="578882"/>
                </a:cubicBezTo>
                <a:cubicBezTo>
                  <a:pt x="1176592" y="604962"/>
                  <a:pt x="1002676" y="571386"/>
                  <a:pt x="897780" y="578882"/>
                </a:cubicBezTo>
                <a:cubicBezTo>
                  <a:pt x="792884" y="586378"/>
                  <a:pt x="630206" y="575196"/>
                  <a:pt x="515435" y="578882"/>
                </a:cubicBezTo>
                <a:cubicBezTo>
                  <a:pt x="400665" y="582568"/>
                  <a:pt x="274504" y="541640"/>
                  <a:pt x="96482" y="578882"/>
                </a:cubicBezTo>
                <a:cubicBezTo>
                  <a:pt x="44379" y="570885"/>
                  <a:pt x="2360" y="534015"/>
                  <a:pt x="0" y="482400"/>
                </a:cubicBezTo>
                <a:cubicBezTo>
                  <a:pt x="-42064" y="333320"/>
                  <a:pt x="10172" y="233978"/>
                  <a:pt x="0" y="96482"/>
                </a:cubicBezTo>
                <a:close/>
              </a:path>
              <a:path w="1413215" h="578882" stroke="0" extrusionOk="0">
                <a:moveTo>
                  <a:pt x="0" y="96482"/>
                </a:moveTo>
                <a:cubicBezTo>
                  <a:pt x="1505" y="44323"/>
                  <a:pt x="48319" y="-11766"/>
                  <a:pt x="96482" y="0"/>
                </a:cubicBezTo>
                <a:cubicBezTo>
                  <a:pt x="226922" y="-1114"/>
                  <a:pt x="375138" y="31652"/>
                  <a:pt x="503232" y="0"/>
                </a:cubicBezTo>
                <a:cubicBezTo>
                  <a:pt x="631326" y="-31652"/>
                  <a:pt x="776679" y="3769"/>
                  <a:pt x="934388" y="0"/>
                </a:cubicBezTo>
                <a:cubicBezTo>
                  <a:pt x="1092097" y="-3769"/>
                  <a:pt x="1126080" y="3108"/>
                  <a:pt x="1316733" y="0"/>
                </a:cubicBezTo>
                <a:cubicBezTo>
                  <a:pt x="1373321" y="14781"/>
                  <a:pt x="1414867" y="45581"/>
                  <a:pt x="1413215" y="96482"/>
                </a:cubicBezTo>
                <a:cubicBezTo>
                  <a:pt x="1440526" y="234190"/>
                  <a:pt x="1383699" y="330337"/>
                  <a:pt x="1413215" y="482400"/>
                </a:cubicBezTo>
                <a:cubicBezTo>
                  <a:pt x="1426205" y="532373"/>
                  <a:pt x="1368478" y="584375"/>
                  <a:pt x="1316733" y="578882"/>
                </a:cubicBezTo>
                <a:cubicBezTo>
                  <a:pt x="1145409" y="591285"/>
                  <a:pt x="1042266" y="562561"/>
                  <a:pt x="897780" y="578882"/>
                </a:cubicBezTo>
                <a:cubicBezTo>
                  <a:pt x="753294" y="595203"/>
                  <a:pt x="679088" y="532348"/>
                  <a:pt x="466625" y="578882"/>
                </a:cubicBezTo>
                <a:cubicBezTo>
                  <a:pt x="254162" y="625416"/>
                  <a:pt x="201140" y="569484"/>
                  <a:pt x="96482" y="578882"/>
                </a:cubicBezTo>
                <a:cubicBezTo>
                  <a:pt x="41840" y="576327"/>
                  <a:pt x="3934" y="536455"/>
                  <a:pt x="0" y="482400"/>
                </a:cubicBezTo>
                <a:cubicBezTo>
                  <a:pt x="-39273" y="336476"/>
                  <a:pt x="26750" y="276556"/>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Trứng</a:t>
            </a:r>
          </a:p>
        </p:txBody>
      </p:sp>
    </p:spTree>
    <p:extLst>
      <p:ext uri="{BB962C8B-B14F-4D97-AF65-F5344CB8AC3E}">
        <p14:creationId xmlns:p14="http://schemas.microsoft.com/office/powerpoint/2010/main" val="1196680293"/>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animBg="1"/>
      <p:bldP spid="9" grpId="0" animBg="1"/>
      <p:bldP spid="11" grpId="0" animBg="1"/>
      <p:bldP spid="12" grpId="0" animBg="1"/>
      <p:bldP spid="13" grpId="0" animBg="1"/>
      <p:bldP spid="14" grpId="0" animBg="1"/>
      <p:bldP spid="15" grpId="0" animBg="1"/>
      <p:bldP spid="16"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3"/>
          <a:srcRect r="88722"/>
          <a:stretch/>
        </p:blipFill>
        <p:spPr>
          <a:xfrm>
            <a:off x="0" y="0"/>
            <a:ext cx="1143000" cy="914400"/>
          </a:xfrm>
          <a:prstGeom prst="rect">
            <a:avLst/>
          </a:prstGeom>
        </p:spPr>
      </p:pic>
      <p:pic>
        <p:nvPicPr>
          <p:cNvPr id="1026" name="Picture 2" descr="20220526030245_wm_shs-tieng-viet-3---tap-1">
            <a:extLst>
              <a:ext uri="{FF2B5EF4-FFF2-40B4-BE49-F238E27FC236}">
                <a16:creationId xmlns:a16="http://schemas.microsoft.com/office/drawing/2014/main" id="{11282774-D288-7534-8430-287099BE7B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033" b="29102"/>
          <a:stretch/>
        </p:blipFill>
        <p:spPr bwMode="auto">
          <a:xfrm>
            <a:off x="2461846" y="455770"/>
            <a:ext cx="9347113" cy="614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C68F5CC8-F9A1-E12E-2E71-630539081334}"/>
              </a:ext>
            </a:extLst>
          </p:cNvPr>
          <p:cNvSpPr/>
          <p:nvPr/>
        </p:nvSpPr>
        <p:spPr>
          <a:xfrm>
            <a:off x="4692650" y="455770"/>
            <a:ext cx="3251200" cy="1907602"/>
          </a:xfrm>
          <a:prstGeom prst="rect">
            <a:avLst/>
          </a:prstGeom>
          <a:solidFill>
            <a:srgbClr val="FEFBE4"/>
          </a:solidFill>
          <a:ln>
            <a:solidFill>
              <a:srgbClr val="FEF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213EB3-0DC6-84D1-84D0-27E28DCCB1F0}"/>
              </a:ext>
            </a:extLst>
          </p:cNvPr>
          <p:cNvSpPr/>
          <p:nvPr/>
        </p:nvSpPr>
        <p:spPr>
          <a:xfrm>
            <a:off x="4125351" y="455770"/>
            <a:ext cx="587326" cy="1907602"/>
          </a:xfrm>
          <a:prstGeom prst="rect">
            <a:avLst/>
          </a:prstGeom>
          <a:solidFill>
            <a:srgbClr val="D5EAD7"/>
          </a:solidFill>
          <a:ln>
            <a:solidFill>
              <a:srgbClr val="D5E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CF69AD6-E86A-6E17-B4AC-E46434DC200B}"/>
              </a:ext>
            </a:extLst>
          </p:cNvPr>
          <p:cNvSpPr txBox="1"/>
          <p:nvPr/>
        </p:nvSpPr>
        <p:spPr>
          <a:xfrm>
            <a:off x="3068839" y="1018478"/>
            <a:ext cx="6498822" cy="492443"/>
          </a:xfrm>
          <a:prstGeom prst="rect">
            <a:avLst/>
          </a:prstGeom>
          <a:noFill/>
        </p:spPr>
        <p:txBody>
          <a:bodyPr wrap="square">
            <a:spAutoFit/>
          </a:bodyPr>
          <a:lstStyle/>
          <a:p>
            <a:pPr algn="just"/>
            <a:r>
              <a:rPr lang="en-US" sz="2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 Đoán xem hai mẹ con đang làm gì?</a:t>
            </a:r>
          </a:p>
        </p:txBody>
      </p:sp>
      <p:sp>
        <p:nvSpPr>
          <p:cNvPr id="9" name="TextBox 8">
            <a:extLst>
              <a:ext uri="{FF2B5EF4-FFF2-40B4-BE49-F238E27FC236}">
                <a16:creationId xmlns:a16="http://schemas.microsoft.com/office/drawing/2014/main" id="{FC903EA0-9CC9-C495-08AD-09A01A88FDBB}"/>
              </a:ext>
            </a:extLst>
          </p:cNvPr>
          <p:cNvSpPr txBox="1"/>
          <p:nvPr/>
        </p:nvSpPr>
        <p:spPr>
          <a:xfrm>
            <a:off x="0" y="4105945"/>
            <a:ext cx="4487594" cy="1055608"/>
          </a:xfrm>
          <a:prstGeom prst="wedgeRoundRectCallout">
            <a:avLst>
              <a:gd name="adj1" fmla="val -28890"/>
              <a:gd name="adj2" fmla="val 83940"/>
              <a:gd name="adj3" fmla="val 16667"/>
            </a:avLst>
          </a:prstGeom>
          <a:solidFill>
            <a:srgbClr val="D5EAD7"/>
          </a:solidFill>
          <a:ln w="28575">
            <a:solidFill>
              <a:srgbClr val="FF0000"/>
            </a:solidFill>
          </a:ln>
        </p:spPr>
        <p:txBody>
          <a:bodyPr wrap="square">
            <a:spAutoFit/>
          </a:bodyPr>
          <a:lstStyle/>
          <a:p>
            <a:pPr algn="ctr"/>
            <a:r>
              <a:rPr lang="vi-VN" sz="2800" b="0" i="0">
                <a:solidFill>
                  <a:srgbClr val="FF0000"/>
                </a:solidFill>
                <a:effectLst/>
                <a:latin typeface="Nunito Black" pitchFamily="2" charset="0"/>
              </a:rPr>
              <a:t>Hai mẹ con đang chuẩn bị nấu cơm.</a:t>
            </a:r>
            <a:endParaRPr lang="en-US" sz="2800">
              <a:solidFill>
                <a:srgbClr val="FF0000"/>
              </a:solidFill>
              <a:latin typeface="Nunito Black" pitchFamily="2" charset="0"/>
            </a:endParaRPr>
          </a:p>
        </p:txBody>
      </p:sp>
    </p:spTree>
    <p:extLst>
      <p:ext uri="{BB962C8B-B14F-4D97-AF65-F5344CB8AC3E}">
        <p14:creationId xmlns:p14="http://schemas.microsoft.com/office/powerpoint/2010/main" val="2479826090"/>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prstClr val="white"/>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EF839EB8-8201-63F3-BBB7-AFBB0E77BB6D}"/>
              </a:ext>
            </a:extLst>
          </p:cNvPr>
          <p:cNvSpPr txBox="1"/>
          <p:nvPr/>
        </p:nvSpPr>
        <p:spPr>
          <a:xfrm>
            <a:off x="967345" y="2242021"/>
            <a:ext cx="4567814" cy="1570988"/>
          </a:xfrm>
          <a:prstGeom prst="rect">
            <a:avLst/>
          </a:prstGeom>
          <a:noFill/>
        </p:spPr>
        <p:txBody>
          <a:bodyPr vert="horz" lIns="60960" tIns="30480" rIns="60960" bIns="30480" rtlCol="0" anchor="ctr">
            <a:norm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4000" b="0" i="0" u="none" strike="noStrike" kern="1200" cap="none" spc="0" normalizeH="0" baseline="0" noProof="0">
                <a:ln>
                  <a:noFill/>
                </a:ln>
                <a:solidFill>
                  <a:srgbClr val="002060"/>
                </a:solidFill>
                <a:effectLst/>
                <a:uLnTx/>
                <a:uFillTx/>
                <a:latin typeface="Sigmar One" panose="00000500000000000000" pitchFamily="2" charset="0"/>
                <a:ea typeface="+mn-ea"/>
                <a:cs typeface="+mn-cs"/>
              </a:rPr>
              <a:t>Đọc văn bản</a:t>
            </a: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3600" b="0" i="0" u="none" strike="noStrike" kern="1200" cap="none" spc="0" normalizeH="0" baseline="0" noProof="0">
              <a:ln>
                <a:noFill/>
              </a:ln>
              <a:solidFill>
                <a:srgbClr val="40AFB9"/>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A2C8816B-132C-4433-807D-BE8737D46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4" y="5609070"/>
            <a:ext cx="780053" cy="747280"/>
            <a:chOff x="7011922" y="4095164"/>
            <a:chExt cx="1203067" cy="1152523"/>
          </a:xfrm>
        </p:grpSpPr>
        <p:sp>
          <p:nvSpPr>
            <p:cNvPr id="34" name="Rectangle 33">
              <a:extLst>
                <a:ext uri="{FF2B5EF4-FFF2-40B4-BE49-F238E27FC236}">
                  <a16:creationId xmlns:a16="http://schemas.microsoft.com/office/drawing/2014/main" id="{3D9E8922-1B3D-4020-A05C-C539C0C55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A8064EBB-920B-4259-AC3A-6F286FAF2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3FE43375-339B-4A67-BEC7-44D202CA1F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38" name="Rectangle 37">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1" name="Group 40">
            <a:extLst>
              <a:ext uri="{FF2B5EF4-FFF2-40B4-BE49-F238E27FC236}">
                <a16:creationId xmlns:a16="http://schemas.microsoft.com/office/drawing/2014/main" id="{89DECC1B-0AAB-435F-81AE-4C770DACCA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8" y="6047146"/>
            <a:ext cx="1636826" cy="818413"/>
            <a:chOff x="8085870" y="5837885"/>
            <a:chExt cx="2055357" cy="1027679"/>
          </a:xfrm>
        </p:grpSpPr>
        <p:sp>
          <p:nvSpPr>
            <p:cNvPr id="42" name="Rectangle 41">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43" name="Isosceles Triangle 42">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7" name="Picture 5">
            <a:extLst>
              <a:ext uri="{FF2B5EF4-FFF2-40B4-BE49-F238E27FC236}">
                <a16:creationId xmlns:a16="http://schemas.microsoft.com/office/drawing/2014/main" id="{FB1CDD8E-A095-9B0A-25AF-6330DA73F9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3429000"/>
            <a:ext cx="2149149" cy="2348797"/>
          </a:xfrm>
          <a:prstGeom prst="rect">
            <a:avLst/>
          </a:prstGeom>
        </p:spPr>
      </p:pic>
    </p:spTree>
    <p:extLst>
      <p:ext uri="{BB962C8B-B14F-4D97-AF65-F5344CB8AC3E}">
        <p14:creationId xmlns:p14="http://schemas.microsoft.com/office/powerpoint/2010/main" val="262544880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948</TotalTime>
  <Words>1690</Words>
  <Application>Microsoft Office PowerPoint</Application>
  <PresentationFormat>Widescreen</PresentationFormat>
  <Paragraphs>220</Paragraphs>
  <Slides>50</Slides>
  <Notes>0</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50</vt:i4>
      </vt:variant>
    </vt:vector>
  </HeadingPairs>
  <TitlesOfParts>
    <vt:vector size="61" baseType="lpstr">
      <vt:lpstr>Nunito ExtraBold</vt:lpstr>
      <vt:lpstr>Open Sans</vt:lpstr>
      <vt:lpstr>#9Slide03 AmpleSoft Bold</vt:lpstr>
      <vt:lpstr>Nunito Black</vt:lpstr>
      <vt:lpstr>Calibri</vt:lpstr>
      <vt:lpstr>OpenSans</vt:lpstr>
      <vt:lpstr>Baloo 2 SemiBold</vt:lpstr>
      <vt:lpstr>Sigmar One</vt:lpstr>
      <vt:lpstr>Microsoft YaHei</vt:lpstr>
      <vt:lpstr>Arial</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nguyenthi lien</dc:creator>
  <cp:lastModifiedBy>Windows 10</cp:lastModifiedBy>
  <cp:revision>12</cp:revision>
  <dcterms:created xsi:type="dcterms:W3CDTF">2022-06-26T15:14:29Z</dcterms:created>
  <dcterms:modified xsi:type="dcterms:W3CDTF">2022-09-22T02:24:59Z</dcterms:modified>
</cp:coreProperties>
</file>