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338" r:id="rId3"/>
    <p:sldId id="264" r:id="rId4"/>
    <p:sldId id="286" r:id="rId5"/>
    <p:sldId id="267" r:id="rId6"/>
    <p:sldId id="259" r:id="rId7"/>
    <p:sldId id="269" r:id="rId8"/>
    <p:sldId id="261" r:id="rId9"/>
    <p:sldId id="268" r:id="rId10"/>
    <p:sldId id="270" r:id="rId11"/>
    <p:sldId id="271" r:id="rId12"/>
    <p:sldId id="310" r:id="rId13"/>
    <p:sldId id="311" r:id="rId14"/>
    <p:sldId id="312" r:id="rId15"/>
    <p:sldId id="313" r:id="rId16"/>
    <p:sldId id="314" r:id="rId17"/>
    <p:sldId id="315" r:id="rId18"/>
    <p:sldId id="262" r:id="rId19"/>
    <p:sldId id="274" r:id="rId20"/>
    <p:sldId id="316" r:id="rId21"/>
    <p:sldId id="317" r:id="rId22"/>
    <p:sldId id="318" r:id="rId23"/>
    <p:sldId id="319" r:id="rId24"/>
    <p:sldId id="334" r:id="rId25"/>
    <p:sldId id="284" r:id="rId26"/>
    <p:sldId id="285" r:id="rId27"/>
    <p:sldId id="335" r:id="rId28"/>
    <p:sldId id="322" r:id="rId29"/>
    <p:sldId id="321" r:id="rId30"/>
    <p:sldId id="323" r:id="rId31"/>
    <p:sldId id="324" r:id="rId32"/>
    <p:sldId id="325" r:id="rId33"/>
    <p:sldId id="327" r:id="rId34"/>
    <p:sldId id="326" r:id="rId35"/>
    <p:sldId id="328" r:id="rId36"/>
    <p:sldId id="329" r:id="rId37"/>
    <p:sldId id="330" r:id="rId38"/>
    <p:sldId id="333" r:id="rId39"/>
    <p:sldId id="332" r:id="rId40"/>
    <p:sldId id="265" r:id="rId41"/>
    <p:sldId id="309" r:id="rId42"/>
  </p:sldIdLst>
  <p:sldSz cx="12192000" cy="6858000"/>
  <p:notesSz cx="6858000" cy="9144000"/>
  <p:embeddedFontLst>
    <p:embeddedFont>
      <p:font typeface="#9Slide03 AmpleSoft Bold" panose="020B0604020202020204" charset="0"/>
      <p:regular r:id="rId44"/>
    </p:embeddedFont>
    <p:embeddedFont>
      <p:font typeface="Calibri" panose="020F0502020204030204" pitchFamily="34" charset="0"/>
      <p:regular r:id="rId45"/>
      <p:bold r:id="rId46"/>
      <p:italic r:id="rId47"/>
      <p:boldItalic r:id="rId48"/>
    </p:embeddedFont>
    <p:embeddedFont>
      <p:font typeface="Nunito" pitchFamily="2" charset="0"/>
      <p:regular r:id="rId49"/>
      <p:bold r:id="rId50"/>
      <p:italic r:id="rId51"/>
      <p:boldItalic r:id="rId52"/>
    </p:embeddedFont>
    <p:embeddedFont>
      <p:font typeface="Nunito Black" pitchFamily="2" charset="0"/>
      <p:bold r:id="rId53"/>
      <p:boldItalic r:id="rId54"/>
    </p:embeddedFont>
    <p:embeddedFont>
      <p:font typeface="Open Sans" panose="020B0606030504020204" pitchFamily="34" charset="0"/>
      <p:regular r:id="rId55"/>
      <p:bold r:id="rId56"/>
      <p:italic r:id="rId57"/>
      <p:boldItalic r:id="rId58"/>
    </p:embeddedFont>
    <p:embeddedFont>
      <p:font typeface="Sigmar One" panose="020B0604020202020204" charset="0"/>
      <p:regular r:id="rId59"/>
    </p:embeddedFont>
    <p:embeddedFont>
      <p:font typeface="Sriracha" panose="020B0604020202020204" charset="-34"/>
      <p:regular r:id="rId60"/>
    </p:embeddedFont>
    <p:embeddedFont>
      <p:font typeface="Tahoma" panose="020B0604030504040204" pitchFamily="34" charset="0"/>
      <p:regular r:id="rId61"/>
      <p:bold r:id="rId6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792"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931870-9C3A-499F-BFAD-62D50DA65582}" type="slidenum">
              <a:rPr lang="en-US" smtClean="0"/>
              <a:t>29</a:t>
            </a:fld>
            <a:endParaRPr lang="en-US"/>
          </a:p>
        </p:txBody>
      </p:sp>
    </p:spTree>
    <p:extLst>
      <p:ext uri="{BB962C8B-B14F-4D97-AF65-F5344CB8AC3E}">
        <p14:creationId xmlns:p14="http://schemas.microsoft.com/office/powerpoint/2010/main" val="171123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9/28/2022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9.jpe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1.jpe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jpeg"/><Relationship Id="rId5" Type="http://schemas.microsoft.com/office/2007/relationships/hdphoto" Target="../media/hdphoto5.wdp"/><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2438400" y="381000"/>
            <a:ext cx="9144000" cy="2462213"/>
          </a:xfrm>
          <a:prstGeom prst="rect">
            <a:avLst/>
          </a:prstGeom>
        </p:spPr>
        <p:txBody>
          <a:bodyPr wrap="square" lIns="0" tIns="0" rIns="0" bIns="0" rtlCol="0" anchor="t">
            <a:spAutoFit/>
          </a:bodyPr>
          <a:lstStyle/>
          <a:p>
            <a:pPr>
              <a:lnSpc>
                <a:spcPts val="6400"/>
              </a:lnSpc>
              <a:spcBef>
                <a:spcPct val="0"/>
              </a:spcBef>
            </a:pPr>
            <a:r>
              <a:rPr lang="en-US" sz="5334" spc="-133">
                <a:solidFill>
                  <a:srgbClr val="272626"/>
                </a:solidFill>
                <a:latin typeface="Sriracha"/>
              </a:rPr>
              <a:t>  </a:t>
            </a:r>
            <a:r>
              <a:rPr lang="en-US" sz="4800" spc="-133">
                <a:solidFill>
                  <a:srgbClr val="272626"/>
                </a:solidFill>
                <a:latin typeface="Sriracha"/>
              </a:rPr>
              <a:t>Thứ </a:t>
            </a:r>
            <a:r>
              <a:rPr lang="en-US" sz="4800" spc="-133" dirty="0">
                <a:solidFill>
                  <a:srgbClr val="272626"/>
                </a:solidFill>
                <a:latin typeface="Sriracha"/>
              </a:rPr>
              <a:t>...</a:t>
            </a:r>
            <a:r>
              <a:rPr lang="en-US" sz="4800" spc="-133" dirty="0" err="1">
                <a:solidFill>
                  <a:srgbClr val="272626"/>
                </a:solidFill>
                <a:latin typeface="Sriracha"/>
              </a:rPr>
              <a:t>ngày</a:t>
            </a:r>
            <a:r>
              <a:rPr lang="en-US" sz="4800" spc="-133" dirty="0">
                <a:solidFill>
                  <a:srgbClr val="272626"/>
                </a:solidFill>
                <a:latin typeface="Sriracha"/>
              </a:rPr>
              <a:t> ...</a:t>
            </a:r>
            <a:r>
              <a:rPr lang="en-US" sz="4800" spc="-133" dirty="0" err="1">
                <a:solidFill>
                  <a:srgbClr val="272626"/>
                </a:solidFill>
                <a:latin typeface="Sriracha"/>
              </a:rPr>
              <a:t>tháng</a:t>
            </a:r>
            <a:r>
              <a:rPr lang="en-US" sz="4800" spc="-133" dirty="0">
                <a:solidFill>
                  <a:srgbClr val="272626"/>
                </a:solidFill>
                <a:latin typeface="Sriracha"/>
              </a:rPr>
              <a:t> </a:t>
            </a:r>
            <a:r>
              <a:rPr lang="en-US" sz="4800" spc="-133" err="1">
                <a:solidFill>
                  <a:srgbClr val="272626"/>
                </a:solidFill>
                <a:latin typeface="Sriracha"/>
              </a:rPr>
              <a:t>năm</a:t>
            </a:r>
            <a:r>
              <a:rPr lang="en-US" sz="4800" spc="-133">
                <a:solidFill>
                  <a:srgbClr val="272626"/>
                </a:solidFill>
                <a:latin typeface="Sriracha"/>
              </a:rPr>
              <a:t> 2022</a:t>
            </a:r>
            <a:endParaRPr lang="en-US" sz="5334" spc="-133">
              <a:solidFill>
                <a:srgbClr val="272626"/>
              </a:solidFill>
              <a:latin typeface="Sriracha"/>
            </a:endParaRPr>
          </a:p>
          <a:p>
            <a:pPr>
              <a:lnSpc>
                <a:spcPts val="6400"/>
              </a:lnSpc>
              <a:spcBef>
                <a:spcPct val="0"/>
              </a:spcBef>
            </a:pPr>
            <a:r>
              <a:rPr lang="en-US" sz="5334" spc="-133">
                <a:solidFill>
                  <a:srgbClr val="272626"/>
                </a:solidFill>
                <a:latin typeface="Sriracha"/>
              </a:rPr>
              <a:t>                     </a:t>
            </a:r>
            <a:r>
              <a:rPr lang="en-US" sz="5334" spc="-133">
                <a:solidFill>
                  <a:srgbClr val="008000"/>
                </a:solidFill>
                <a:latin typeface="Sriracha"/>
              </a:rPr>
              <a:t>Tiếng Việt                 </a:t>
            </a:r>
          </a:p>
          <a:p>
            <a:pPr algn="ctr">
              <a:lnSpc>
                <a:spcPts val="6400"/>
              </a:lnSpc>
              <a:spcBef>
                <a:spcPct val="0"/>
              </a:spcBef>
            </a:pPr>
            <a:r>
              <a:rPr lang="en-US" sz="5334" spc="-133">
                <a:solidFill>
                  <a:srgbClr val="008000"/>
                </a:solidFill>
                <a:latin typeface="Sriracha"/>
              </a:rPr>
              <a:t> </a:t>
            </a:r>
            <a:r>
              <a:rPr lang="en-US" sz="5334" spc="-133">
                <a:solidFill>
                  <a:srgbClr val="0070C0"/>
                </a:solidFill>
                <a:latin typeface="Nunito Black" pitchFamily="2" charset="0"/>
              </a:rPr>
              <a:t>Bài 8: Tạm biệt mùa hè</a:t>
            </a:r>
            <a:endParaRPr lang="en-US" sz="5334" spc="-133" dirty="0">
              <a:solidFill>
                <a:srgbClr val="0070C0"/>
              </a:solidFill>
              <a:latin typeface="Nunito Black" pitchFamily="2" charset="0"/>
            </a:endParaRPr>
          </a:p>
        </p:txBody>
      </p:sp>
      <p:pic>
        <p:nvPicPr>
          <p:cNvPr id="3" name="Picture 2">
            <a:extLst>
              <a:ext uri="{FF2B5EF4-FFF2-40B4-BE49-F238E27FC236}">
                <a16:creationId xmlns:a16="http://schemas.microsoft.com/office/drawing/2014/main" id="{814E4700-CAD0-8244-5C74-AB0B047652C4}"/>
              </a:ext>
            </a:extLst>
          </p:cNvPr>
          <p:cNvPicPr>
            <a:picLocks noChangeAspect="1"/>
          </p:cNvPicPr>
          <p:nvPr/>
        </p:nvPicPr>
        <p:blipFill>
          <a:blip r:embed="rId3"/>
          <a:srcRect/>
          <a:stretch>
            <a:fillRect/>
          </a:stretch>
        </p:blipFill>
        <p:spPr>
          <a:xfrm rot="362797">
            <a:off x="5278152" y="3014587"/>
            <a:ext cx="2792284" cy="1980641"/>
          </a:xfrm>
          <a:prstGeom prst="rect">
            <a:avLst/>
          </a:prstGeom>
        </p:spPr>
      </p:pic>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rẻ Nhỏ Chơi Với Bộ Vector Trái Cây Và Rau Quả Lớn Hình minh họa Sẵn có -  Tải xuống Hình ảnh Ngay bây giờ - iStock">
            <a:extLst>
              <a:ext uri="{FF2B5EF4-FFF2-40B4-BE49-F238E27FC236}">
                <a16:creationId xmlns:a16="http://schemas.microsoft.com/office/drawing/2014/main" id="{6FF07910-4FD1-C2BB-26A0-6BB2475AAF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2" r="13095" b="1"/>
          <a:stretch/>
        </p:blipFill>
        <p:spPr bwMode="auto">
          <a:xfrm>
            <a:off x="2469371" y="3393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74923DD-2CD3-2D7E-2162-E433FE8F2CFE}"/>
              </a:ext>
            </a:extLst>
          </p:cNvPr>
          <p:cNvSpPr txBox="1"/>
          <p:nvPr/>
        </p:nvSpPr>
        <p:spPr>
          <a:xfrm>
            <a:off x="990030" y="-171821"/>
            <a:ext cx="5867400" cy="1899912"/>
          </a:xfrm>
          <a:prstGeom prst="round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a:solidFill>
                  <a:srgbClr val="008000"/>
                </a:solidFill>
                <a:latin typeface="Nunito Black" pitchFamily="2" charset="0"/>
                <a:ea typeface="+mj-ea"/>
                <a:cs typeface="+mj-cs"/>
              </a:rPr>
              <a:t>Luyện đọc câu dài</a:t>
            </a:r>
          </a:p>
        </p:txBody>
      </p:sp>
      <p:sp>
        <p:nvSpPr>
          <p:cNvPr id="7" name="TextBox 6">
            <a:extLst>
              <a:ext uri="{FF2B5EF4-FFF2-40B4-BE49-F238E27FC236}">
                <a16:creationId xmlns:a16="http://schemas.microsoft.com/office/drawing/2014/main" id="{7CCD22EC-874E-9810-7272-0254E6F7D431}"/>
              </a:ext>
            </a:extLst>
          </p:cNvPr>
          <p:cNvSpPr txBox="1"/>
          <p:nvPr/>
        </p:nvSpPr>
        <p:spPr>
          <a:xfrm>
            <a:off x="-52989" y="2421664"/>
            <a:ext cx="7308544"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a:solidFill>
                  <a:srgbClr val="002060"/>
                </a:solidFill>
                <a:latin typeface="Nunito Black" pitchFamily="2" charset="0"/>
              </a:rPr>
              <a:t>    Diệu yêu những người cô,</a:t>
            </a:r>
            <a:r>
              <a:rPr lang="en-US" sz="2800">
                <a:solidFill>
                  <a:srgbClr val="FF0000"/>
                </a:solidFill>
                <a:latin typeface="Nunito Black" pitchFamily="2" charset="0"/>
              </a:rPr>
              <a:t>/ </a:t>
            </a:r>
            <a:r>
              <a:rPr lang="en-US" sz="2800">
                <a:solidFill>
                  <a:srgbClr val="002060"/>
                </a:solidFill>
                <a:latin typeface="Nunito Black" pitchFamily="2" charset="0"/>
              </a:rPr>
              <a:t>người bác</a:t>
            </a:r>
            <a:r>
              <a:rPr lang="en-US" sz="2800">
                <a:solidFill>
                  <a:srgbClr val="FF0000"/>
                </a:solidFill>
                <a:latin typeface="Nunito Black" pitchFamily="2" charset="0"/>
              </a:rPr>
              <a:t>/</a:t>
            </a:r>
            <a:r>
              <a:rPr lang="en-US" sz="2800">
                <a:solidFill>
                  <a:srgbClr val="002060"/>
                </a:solidFill>
                <a:latin typeface="Nunito Black" pitchFamily="2" charset="0"/>
              </a:rPr>
              <a:t> tảo tần bán từng giỏ cua,</a:t>
            </a:r>
            <a:r>
              <a:rPr lang="en-US" sz="2800">
                <a:solidFill>
                  <a:srgbClr val="FF0000"/>
                </a:solidFill>
                <a:latin typeface="Nunito Black" pitchFamily="2" charset="0"/>
              </a:rPr>
              <a:t>/</a:t>
            </a:r>
            <a:r>
              <a:rPr lang="en-US" sz="2800">
                <a:solidFill>
                  <a:srgbClr val="002060"/>
                </a:solidFill>
                <a:latin typeface="Nunito Black" pitchFamily="2" charset="0"/>
              </a:rPr>
              <a:t> mớ tép; yêu cả những người bà</a:t>
            </a:r>
            <a:r>
              <a:rPr lang="en-US" sz="2800">
                <a:solidFill>
                  <a:srgbClr val="FF0000"/>
                </a:solidFill>
                <a:latin typeface="Nunito Black" pitchFamily="2" charset="0"/>
              </a:rPr>
              <a:t>/</a:t>
            </a:r>
            <a:r>
              <a:rPr lang="en-US" sz="2800">
                <a:solidFill>
                  <a:srgbClr val="002060"/>
                </a:solidFill>
                <a:latin typeface="Nunito Black" pitchFamily="2" charset="0"/>
              </a:rPr>
              <a:t> sáng nào cũng dắt cháu đi mua</a:t>
            </a:r>
            <a:r>
              <a:rPr lang="en-US" sz="2800">
                <a:solidFill>
                  <a:srgbClr val="FF0000"/>
                </a:solidFill>
                <a:latin typeface="Nunito Black" pitchFamily="2" charset="0"/>
              </a:rPr>
              <a:t>/</a:t>
            </a:r>
            <a:r>
              <a:rPr lang="en-US" sz="2800">
                <a:solidFill>
                  <a:srgbClr val="002060"/>
                </a:solidFill>
                <a:latin typeface="Nunito Black" pitchFamily="2" charset="0"/>
              </a:rPr>
              <a:t> một ít kẹo bột,</a:t>
            </a:r>
            <a:r>
              <a:rPr lang="en-US" sz="2800">
                <a:solidFill>
                  <a:srgbClr val="FF0000"/>
                </a:solidFill>
                <a:latin typeface="Nunito Black" pitchFamily="2" charset="0"/>
              </a:rPr>
              <a:t>/</a:t>
            </a:r>
            <a:r>
              <a:rPr lang="en-US" sz="2800">
                <a:solidFill>
                  <a:srgbClr val="002060"/>
                </a:solidFill>
                <a:latin typeface="Nunito Black" pitchFamily="2" charset="0"/>
              </a:rPr>
              <a:t> vài cái bánh mì.</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sp>
        <p:nvSpPr>
          <p:cNvPr id="9" name="TextBox 8">
            <a:extLst>
              <a:ext uri="{FF2B5EF4-FFF2-40B4-BE49-F238E27FC236}">
                <a16:creationId xmlns:a16="http://schemas.microsoft.com/office/drawing/2014/main" id="{7CCD22EC-874E-9810-7272-0254E6F7D431}"/>
              </a:ext>
            </a:extLst>
          </p:cNvPr>
          <p:cNvSpPr txBox="1"/>
          <p:nvPr/>
        </p:nvSpPr>
        <p:spPr>
          <a:xfrm>
            <a:off x="838200" y="4022169"/>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algn="just"/>
            <a:r>
              <a:rPr lang="en-US" sz="2800" dirty="0">
                <a:solidFill>
                  <a:srgbClr val="0070C0"/>
                </a:solidFill>
                <a:latin typeface="Nunito Black" pitchFamily="2" charset="0"/>
              </a:rPr>
              <a:t>	</a:t>
            </a:r>
            <a:r>
              <a:rPr lang="vi-VN" sz="2600" dirty="0">
                <a:solidFill>
                  <a:srgbClr val="0070C0"/>
                </a:solidFill>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7" name="Group 16"/>
          <p:cNvGrpSpPr/>
          <p:nvPr/>
        </p:nvGrpSpPr>
        <p:grpSpPr>
          <a:xfrm>
            <a:off x="523459" y="3835267"/>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p:txBody>
      </p:sp>
      <p:sp>
        <p:nvSpPr>
          <p:cNvPr id="9" name="TextBox 8">
            <a:extLst>
              <a:ext uri="{FF2B5EF4-FFF2-40B4-BE49-F238E27FC236}">
                <a16:creationId xmlns:a16="http://schemas.microsoft.com/office/drawing/2014/main" id="{7CCD22EC-874E-9810-7272-0254E6F7D431}"/>
              </a:ext>
            </a:extLst>
          </p:cNvPr>
          <p:cNvSpPr txBox="1"/>
          <p:nvPr/>
        </p:nvSpPr>
        <p:spPr>
          <a:xfrm>
            <a:off x="990600" y="3234665"/>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grpSp>
        <p:nvGrpSpPr>
          <p:cNvPr id="17" name="Group 16"/>
          <p:cNvGrpSpPr/>
          <p:nvPr/>
        </p:nvGrpSpPr>
        <p:grpSpPr>
          <a:xfrm>
            <a:off x="650550" y="3234664"/>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13" name="TextBox 12">
            <a:extLst>
              <a:ext uri="{FF2B5EF4-FFF2-40B4-BE49-F238E27FC236}">
                <a16:creationId xmlns:a16="http://schemas.microsoft.com/office/drawing/2014/main" id="{7CCD22EC-874E-9810-7272-0254E6F7D431}"/>
              </a:ext>
            </a:extLst>
          </p:cNvPr>
          <p:cNvSpPr txBox="1"/>
          <p:nvPr/>
        </p:nvSpPr>
        <p:spPr>
          <a:xfrm>
            <a:off x="1754824" y="5932194"/>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1336351" y="5791201"/>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560295" y="1318022"/>
            <a:ext cx="11500682" cy="5539978"/>
          </a:xfrm>
          <a:prstGeom prst="rect">
            <a:avLst/>
          </a:prstGeom>
          <a:solidFill>
            <a:schemeClr val="accent5">
              <a:lumMod val="20000"/>
              <a:lumOff val="8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2177906735"/>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541526371"/>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685800" y="1657793"/>
            <a:ext cx="6679900" cy="646986"/>
          </a:xfrm>
          <a:prstGeom prst="roundRect">
            <a:avLst/>
          </a:prstGeom>
          <a:noFill/>
          <a:ln w="28575">
            <a:noFill/>
            <a:prstDash val="sysDash"/>
          </a:ln>
        </p:spPr>
        <p:txBody>
          <a:bodyPr wrap="square">
            <a:spAutoFit/>
          </a:bodyPr>
          <a:lstStyle/>
          <a:p>
            <a:pPr algn="ctr">
              <a:defRPr/>
            </a:pPr>
            <a:r>
              <a:rPr kumimoji="0" lang="en-US" sz="3200" b="1" i="0" u="none" strike="noStrike" kern="1200" cap="none" spc="0" normalizeH="0" baseline="0" noProof="0" err="1">
                <a:ln>
                  <a:noFill/>
                </a:ln>
                <a:solidFill>
                  <a:srgbClr val="FF0000"/>
                </a:solidFill>
                <a:effectLst/>
                <a:uLnTx/>
                <a:uFillTx/>
                <a:latin typeface="Nunito Black" pitchFamily="2" charset="0"/>
                <a:cs typeface="Baloo 2 SemiBold" pitchFamily="2" charset="0"/>
              </a:rPr>
              <a:t>Kì</a:t>
            </a:r>
            <a:r>
              <a:rPr kumimoji="0" lang="en-US" sz="3200" b="1" i="0" u="none" strike="noStrike" kern="1200" cap="none" spc="0" normalizeH="0" noProof="0">
                <a:ln>
                  <a:noFill/>
                </a:ln>
                <a:solidFill>
                  <a:srgbClr val="FF0000"/>
                </a:solidFill>
                <a:effectLst/>
                <a:uLnTx/>
                <a:uFillTx/>
                <a:latin typeface="Nunito Black" pitchFamily="2" charset="0"/>
                <a:cs typeface="Baloo 2 SemiBold" pitchFamily="2" charset="0"/>
              </a:rPr>
              <a:t> thú: </a:t>
            </a:r>
            <a:r>
              <a:rPr lang="vi-VN" sz="3200" b="1">
                <a:solidFill>
                  <a:srgbClr val="FF0000"/>
                </a:solidFill>
                <a:latin typeface="Nunito Black" pitchFamily="2" charset="0"/>
              </a:rPr>
              <a:t>đặc biệt thú vị</a:t>
            </a:r>
          </a:p>
        </p:txBody>
      </p:sp>
      <p:sp>
        <p:nvSpPr>
          <p:cNvPr id="7" name="TextBox 6">
            <a:extLst>
              <a:ext uri="{FF2B5EF4-FFF2-40B4-BE49-F238E27FC236}">
                <a16:creationId xmlns:a16="http://schemas.microsoft.com/office/drawing/2014/main" id="{31CD8366-6099-09EB-BC77-037F0CEFC165}"/>
              </a:ext>
            </a:extLst>
          </p:cNvPr>
          <p:cNvSpPr txBox="1"/>
          <p:nvPr/>
        </p:nvSpPr>
        <p:spPr>
          <a:xfrm>
            <a:off x="109395" y="2550380"/>
            <a:ext cx="9956500" cy="715089"/>
          </a:xfrm>
          <a:prstGeom prst="roundRect">
            <a:avLst/>
          </a:prstGeom>
          <a:noFill/>
          <a:ln w="28575">
            <a:noFill/>
            <a:prstDash val="sysDash"/>
          </a:ln>
        </p:spPr>
        <p:txBody>
          <a:bodyPr wrap="square">
            <a:spAutoFit/>
          </a:bodyPr>
          <a:lstStyle/>
          <a:p>
            <a:pPr algn="ctr">
              <a:defRPr/>
            </a:pPr>
            <a:r>
              <a:rPr kumimoji="0" lang="en-US" sz="3600" b="0" i="0" u="none" strike="noStrike" kern="1200" cap="none" spc="0" normalizeH="0" baseline="0" noProof="0" err="1">
                <a:ln>
                  <a:noFill/>
                </a:ln>
                <a:solidFill>
                  <a:srgbClr val="002060"/>
                </a:solidFill>
                <a:effectLst/>
                <a:uLnTx/>
                <a:uFillTx/>
                <a:latin typeface="Nunito Black" pitchFamily="2" charset="0"/>
                <a:cs typeface="Baloo 2 SemiBold" pitchFamily="2" charset="0"/>
              </a:rPr>
              <a:t>Tỉ</a:t>
            </a:r>
            <a:r>
              <a:rPr kumimoji="0" lang="en-US" sz="3600" b="0" i="0" u="none" strike="noStrike" kern="1200" cap="none" spc="0" normalizeH="0" baseline="0" noProof="0">
                <a:ln>
                  <a:noFill/>
                </a:ln>
                <a:solidFill>
                  <a:srgbClr val="002060"/>
                </a:solidFill>
                <a:effectLst/>
                <a:uLnTx/>
                <a:uFillTx/>
                <a:latin typeface="Nunito Black" pitchFamily="2" charset="0"/>
                <a:cs typeface="Baloo 2 SemiBold" pitchFamily="2" charset="0"/>
              </a:rPr>
              <a:t> tê</a:t>
            </a:r>
            <a:r>
              <a:rPr kumimoji="0" lang="en-US" sz="3200" b="0" i="0" u="none" strike="noStrike" kern="1200" cap="none" spc="0" normalizeH="0" baseline="0" noProof="0">
                <a:ln>
                  <a:noFill/>
                </a:ln>
                <a:solidFill>
                  <a:srgbClr val="002060"/>
                </a:solidFill>
                <a:effectLst/>
                <a:uLnTx/>
                <a:uFillTx/>
                <a:latin typeface="Nunito Black" pitchFamily="2" charset="0"/>
                <a:cs typeface="Baloo 2 SemiBold" pitchFamily="2" charset="0"/>
              </a:rPr>
              <a:t>: </a:t>
            </a:r>
            <a:r>
              <a:rPr lang="vi-VN" sz="3200">
                <a:solidFill>
                  <a:srgbClr val="002060"/>
                </a:solidFill>
                <a:latin typeface="Nunito Black" pitchFamily="2" charset="0"/>
              </a:rPr>
              <a:t>nói nhỏ với giọng thân mật như tâm tình</a:t>
            </a:r>
            <a:endParaRPr lang="vi-VN" sz="2800">
              <a:solidFill>
                <a:srgbClr val="002060"/>
              </a:solidFill>
              <a:latin typeface="Nunito Black"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1066800" y="3620214"/>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a:ln>
                  <a:noFill/>
                </a:ln>
                <a:solidFill>
                  <a:srgbClr val="00B0F0"/>
                </a:solidFill>
                <a:effectLst/>
                <a:uLnTx/>
                <a:uFillTx/>
                <a:latin typeface="Nunito Black" pitchFamily="2" charset="0"/>
                <a:cs typeface="Baloo 2 SemiBold" pitchFamily="2" charset="0"/>
              </a:rPr>
              <a:t> tần: </a:t>
            </a:r>
            <a:r>
              <a:rPr lang="vi-VN" sz="320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Trả</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lời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câu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hỏi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a:solidFill>
                  <a:srgbClr val="002060"/>
                </a:solidFill>
                <a:latin typeface="Nunito Black" pitchFamily="2" charset="0"/>
                <a:ea typeface="Tahoma" panose="020B0604030504040204" pitchFamily="34" charset="0"/>
                <a:cs typeface="Tahoma" panose="020B0604030504040204" pitchFamily="34" charset="0"/>
              </a:rPr>
              <a:t>	</a:t>
            </a:r>
            <a:r>
              <a:rPr lang="vi-VN" sz="280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endParaRPr lang="en-US" sz="2800">
              <a:solidFill>
                <a:srgbClr val="002060"/>
              </a:solidFill>
            </a:endParaRP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3278165" y="2493818"/>
            <a:ext cx="8927690" cy="869469"/>
          </a:xfrm>
          <a:prstGeom prst="rect">
            <a:avLst/>
          </a:prstGeom>
        </p:spPr>
        <p:txBody>
          <a:bodyPr wrap="square" lIns="0" tIns="0" rIns="0" bIns="0" rtlCol="0" anchor="t">
            <a:spAutoFit/>
          </a:bodyPr>
          <a:lstStyle/>
          <a:p>
            <a:pPr algn="ctr">
              <a:lnSpc>
                <a:spcPts val="6400"/>
              </a:lnSpc>
              <a:spcBef>
                <a:spcPct val="0"/>
              </a:spcBef>
            </a:pPr>
            <a:r>
              <a:rPr lang="en-US" sz="6600" b="1" spc="-133" dirty="0" err="1">
                <a:solidFill>
                  <a:srgbClr val="F92D67"/>
                </a:solidFill>
                <a:latin typeface="Sriracha"/>
              </a:rPr>
              <a:t>Tiết</a:t>
            </a:r>
            <a:r>
              <a:rPr lang="en-US" sz="6600" b="1" spc="-133" dirty="0">
                <a:solidFill>
                  <a:srgbClr val="F92D67"/>
                </a:solidFill>
                <a:latin typeface="Sriracha"/>
              </a:rPr>
              <a:t> 1 + 2</a:t>
            </a:r>
          </a:p>
        </p:txBody>
      </p:sp>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6" y="3048000"/>
            <a:ext cx="4155738" cy="2681347"/>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sd="1094866543">
                  <a:prstGeom prst="foldedCorner">
                    <a:avLst/>
                  </a:prstGeom>
                  <ask:type>
                    <ask:lineSketchCurved/>
                  </ask:type>
                </ask:lineSketchStyleProps>
              </a:ext>
            </a:extLst>
          </a:ln>
        </p:spPr>
        <p:txBody>
          <a:bodyPr wrap="square" anchor="ctr">
            <a:spAutoFit/>
          </a:bodyPr>
          <a:lstStyle/>
          <a:p>
            <a:pPr lvl="0">
              <a:lnSpc>
                <a:spcPct val="150000"/>
              </a:lnSpc>
            </a:pPr>
            <a:r>
              <a:rPr lang="en-US" sz="3200">
                <a:solidFill>
                  <a:srgbClr val="002060"/>
                </a:solidFill>
                <a:latin typeface="Nunito Black" pitchFamily="2" charset="0"/>
                <a:ea typeface="Tahoma" panose="020B0604030504040204" pitchFamily="34" charset="0"/>
                <a:cs typeface="Tahoma" panose="020B0604030504040204" pitchFamily="34" charset="0"/>
              </a:rPr>
              <a:t>	Khi </a:t>
            </a:r>
            <a:r>
              <a:rPr lang="en-US" sz="3200" dirty="0">
                <a:solidFill>
                  <a:srgbClr val="002060"/>
                </a:solidFill>
                <a:latin typeface="Nunito Black" pitchFamily="2" charset="0"/>
                <a:ea typeface="Tahoma" panose="020B0604030504040204" pitchFamily="34" charset="0"/>
                <a:cs typeface="Tahoma" panose="020B0604030504040204" pitchFamily="34" charset="0"/>
              </a:rPr>
              <a:t>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3709809"/>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a:solidFill>
                  <a:srgbClr val="FF0000"/>
                </a:solidFill>
                <a:latin typeface="Nunito Black" pitchFamily="2" charset="0"/>
                <a:ea typeface="Tahoma" panose="020B0604030504040204" pitchFamily="34" charset="0"/>
                <a:cs typeface="Tahoma" panose="020B0604030504040204" pitchFamily="34" charset="0"/>
              </a:rPr>
              <a:t>	Khi </a:t>
            </a:r>
            <a:r>
              <a:rPr lang="en-US" sz="2800" dirty="0">
                <a:solidFill>
                  <a:srgbClr val="FF0000"/>
                </a:solidFill>
                <a:latin typeface="Nunito Black" pitchFamily="2" charset="0"/>
                <a:ea typeface="Tahoma" panose="020B0604030504040204" pitchFamily="34" charset="0"/>
                <a:cs typeface="Tahoma" panose="020B0604030504040204" pitchFamily="34" charset="0"/>
              </a:rPr>
              <a:t>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 được thấy những người cô, người bác tảo tần bán từng giỏ cua, mớ tép; những người bà sáng nào cũng dắt cháu đi mua một ít kẹo bột, vài chiếc bánh mì,…</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990339" y="103600"/>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950366" y="1611392"/>
            <a:ext cx="10327234" cy="1055608"/>
          </a:xfrm>
          <a:prstGeom prst="roundRect">
            <a:avLst/>
          </a:prstGeom>
          <a:solidFill>
            <a:schemeClr val="accent6">
              <a:lumMod val="20000"/>
              <a:lumOff val="80000"/>
            </a:schemeClr>
          </a:solidFill>
          <a:ln w="28575">
            <a:noFill/>
            <a:prstDash val="sysDash"/>
          </a:ln>
        </p:spPr>
        <p:txBody>
          <a:bodyPr wrap="square">
            <a:spAutoFit/>
          </a:bodyPr>
          <a:lstStyle/>
          <a:p>
            <a:pPr lvl="0"/>
            <a:r>
              <a:rPr lang="vi-VN" sz="2800">
                <a:solidFill>
                  <a:srgbClr val="FF0000"/>
                </a:solidFill>
                <a:latin typeface="Nunito Black" pitchFamily="2" charset="0"/>
                <a:ea typeface="Tahoma" panose="020B0604030504040204" pitchFamily="34" charset="0"/>
                <a:cs typeface="Tahoma" panose="020B0604030504040204" pitchFamily="34" charset="0"/>
              </a:rPr>
              <a:t>Em </a:t>
            </a:r>
            <a:r>
              <a:rPr lang="vi-VN" sz="2800" dirty="0">
                <a:solidFill>
                  <a:srgbClr val="FF0000"/>
                </a:solidFill>
                <a:latin typeface="Nunito Black" pitchFamily="2" charset="0"/>
                <a:ea typeface="Tahoma" panose="020B0604030504040204" pitchFamily="34" charset="0"/>
                <a:cs typeface="Tahoma" panose="020B0604030504040204" pitchFamily="34" charset="0"/>
              </a:rPr>
              <a:t>thích nhất trải nghiệm đi thu hái quả của Diệu vì em rất thích được giúp đỡ mẹ thu hoạch các loại trái cây.</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7CCD22EC-874E-9810-7272-0254E6F7D431}"/>
              </a:ext>
            </a:extLst>
          </p:cNvPr>
          <p:cNvSpPr txBox="1"/>
          <p:nvPr/>
        </p:nvSpPr>
        <p:spPr>
          <a:xfrm>
            <a:off x="874166" y="3059192"/>
            <a:ext cx="10327234" cy="1055608"/>
          </a:xfrm>
          <a:prstGeom prst="roundRect">
            <a:avLst/>
          </a:prstGeom>
          <a:solidFill>
            <a:schemeClr val="accent1">
              <a:lumMod val="20000"/>
              <a:lumOff val="80000"/>
            </a:schemeClr>
          </a:solidFill>
          <a:ln w="28575">
            <a:noFill/>
            <a:prstDash val="sysDash"/>
          </a:ln>
        </p:spPr>
        <p:txBody>
          <a:bodyPr wrap="square">
            <a:spAutoFit/>
          </a:bodyPr>
          <a:lstStyle/>
          <a:p>
            <a:pPr lvl="0"/>
            <a:r>
              <a:rPr lang="vi-VN" sz="2800">
                <a:solidFill>
                  <a:srgbClr val="0070C0"/>
                </a:solidFill>
                <a:latin typeface="Nunito Black" pitchFamily="2" charset="0"/>
                <a:ea typeface="Tahoma" panose="020B0604030504040204" pitchFamily="34" charset="0"/>
                <a:cs typeface="Tahoma" panose="020B0604030504040204" pitchFamily="34" charset="0"/>
              </a:rPr>
              <a:t>Em </a:t>
            </a:r>
            <a:r>
              <a:rPr lang="vi-VN" sz="2800" dirty="0">
                <a:solidFill>
                  <a:srgbClr val="0070C0"/>
                </a:solidFill>
                <a:latin typeface="Nunito Black" pitchFamily="2" charset="0"/>
                <a:ea typeface="Tahoma" panose="020B0604030504040204" pitchFamily="34" charset="0"/>
                <a:cs typeface="Tahoma" panose="020B0604030504040204" pitchFamily="34" charset="0"/>
              </a:rPr>
              <a:t>thích trải nghiệm đến chơi nhà bà cụ Khởi vì em thích được nghe người lớn kể những câu chuyện cổ tích hấp dẫn.</a:t>
            </a:r>
            <a:endParaRPr kumimoji="0" lang="en-US" sz="2800" b="1"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CCD22EC-874E-9810-7272-0254E6F7D431}"/>
              </a:ext>
            </a:extLst>
          </p:cNvPr>
          <p:cNvSpPr txBox="1"/>
          <p:nvPr/>
        </p:nvSpPr>
        <p:spPr>
          <a:xfrm>
            <a:off x="874166" y="4430792"/>
            <a:ext cx="10327234" cy="1055608"/>
          </a:xfrm>
          <a:prstGeom prst="roundRect">
            <a:avLst/>
          </a:prstGeom>
          <a:solidFill>
            <a:schemeClr val="accent4">
              <a:lumMod val="20000"/>
              <a:lumOff val="80000"/>
            </a:schemeClr>
          </a:solidFill>
          <a:ln w="28575">
            <a:noFill/>
            <a:prstDash val="sysDash"/>
          </a:ln>
        </p:spPr>
        <p:txBody>
          <a:bodyPr wrap="square">
            <a:spAutoFit/>
          </a:bodyPr>
          <a:lstStyle/>
          <a:p>
            <a:pPr lvl="0"/>
            <a:r>
              <a:rPr lang="vi-VN" sz="2800">
                <a:solidFill>
                  <a:srgbClr val="7030A0"/>
                </a:solidFill>
                <a:latin typeface="Nunito Black" pitchFamily="2" charset="0"/>
                <a:ea typeface="Tahoma" panose="020B0604030504040204" pitchFamily="34" charset="0"/>
                <a:cs typeface="Tahoma" panose="020B0604030504040204" pitchFamily="34" charset="0"/>
              </a:rPr>
              <a:t>Em </a:t>
            </a:r>
            <a:r>
              <a:rPr lang="vi-VN" sz="2800" dirty="0">
                <a:solidFill>
                  <a:srgbClr val="7030A0"/>
                </a:solidFill>
                <a:latin typeface="Nunito Black" pitchFamily="2" charset="0"/>
                <a:ea typeface="Tahoma" panose="020B0604030504040204" pitchFamily="34" charset="0"/>
                <a:cs typeface="Tahoma" panose="020B0604030504040204" pitchFamily="34" charset="0"/>
              </a:rPr>
              <a:t>thích trải nghiệm ra chợ cùng mẹ vì ở đó em được gặp rất nhiều người khác nhau, mỗi người lại có một điểm tốt.</a:t>
            </a:r>
            <a:endParaRPr kumimoji="0" lang="en-US" sz="2800" b="1" i="0" u="none" strike="noStrike" kern="1200" cap="none" spc="0" normalizeH="0" baseline="0" noProof="0" dirty="0">
              <a:ln>
                <a:noFill/>
              </a:ln>
              <a:solidFill>
                <a:srgbClr val="7030A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125499" y="487918"/>
            <a:ext cx="9466301" cy="1055608"/>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Nunito Black" pitchFamily="2" charset="0"/>
                <a:ea typeface="Tahoma" panose="020B0604030504040204" pitchFamily="34" charset="0"/>
                <a:cs typeface="Tahoma" panose="020B0604030504040204" pitchFamily="34" charset="0"/>
              </a:rPr>
              <a:t>1.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sách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dạy</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ăn</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hoặc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bài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công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việc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bếp</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Viết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phiếu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sách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theo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mẫu</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020949" y="4873597"/>
            <a:ext cx="2438400" cy="1984403"/>
          </a:xfrm>
          <a:prstGeom prst="rect">
            <a:avLst/>
          </a:prstGeom>
        </p:spPr>
      </p:pic>
      <p:pic>
        <p:nvPicPr>
          <p:cNvPr id="2" name="Picture 1"/>
          <p:cNvPicPr>
            <a:picLocks noChangeAspect="1"/>
          </p:cNvPicPr>
          <p:nvPr/>
        </p:nvPicPr>
        <p:blipFill>
          <a:blip r:embed="rId6"/>
          <a:stretch>
            <a:fillRect/>
          </a:stretch>
        </p:blipFill>
        <p:spPr>
          <a:xfrm>
            <a:off x="914400" y="1343045"/>
            <a:ext cx="8276451" cy="4171909"/>
          </a:xfrm>
          <a:prstGeom prst="rect">
            <a:avLst/>
          </a:prstGeom>
        </p:spPr>
      </p:pic>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70103" y="76200"/>
            <a:ext cx="9978897" cy="1055608"/>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1.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dạy</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nấu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ăn</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những</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công</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bếp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phiếu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mẫu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D91E763-71C8-FF65-D713-81E23D7A29DD}"/>
              </a:ext>
            </a:extLst>
          </p:cNvPr>
          <p:cNvGraphicFramePr>
            <a:graphicFrameLocks noGrp="1"/>
          </p:cNvGraphicFramePr>
          <p:nvPr>
            <p:extLst>
              <p:ext uri="{D42A27DB-BD31-4B8C-83A1-F6EECF244321}">
                <p14:modId xmlns:p14="http://schemas.microsoft.com/office/powerpoint/2010/main" val="1964212952"/>
              </p:ext>
            </p:extLst>
          </p:nvPr>
        </p:nvGraphicFramePr>
        <p:xfrm>
          <a:off x="685800" y="1371600"/>
          <a:ext cx="10363200" cy="46329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501375816"/>
                    </a:ext>
                  </a:extLst>
                </a:gridCol>
                <a:gridCol w="5181600">
                  <a:extLst>
                    <a:ext uri="{9D8B030D-6E8A-4147-A177-3AD203B41FA5}">
                      <a16:colId xmlns:a16="http://schemas.microsoft.com/office/drawing/2014/main" val="1682384960"/>
                    </a:ext>
                  </a:extLst>
                </a:gridCol>
              </a:tblGrid>
              <a:tr h="385993">
                <a:tc gridSpan="2">
                  <a:txBody>
                    <a:bodyPr/>
                    <a:lstStyle/>
                    <a:p>
                      <a:pPr algn="ctr"/>
                      <a:r>
                        <a:rPr lang="en-US" sz="280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552310944"/>
                  </a:ext>
                </a:extLst>
              </a:tr>
              <a:tr h="1339621">
                <a:tc gridSpan="2">
                  <a:txBody>
                    <a:bodyPr/>
                    <a:lstStyle/>
                    <a:p>
                      <a:pPr marL="457200" indent="-457200">
                        <a:buFontTx/>
                        <a:buChar char="-"/>
                      </a:pPr>
                      <a:r>
                        <a:rPr lang="en-US" sz="2800">
                          <a:solidFill>
                            <a:srgbClr val="002060"/>
                          </a:solidFill>
                        </a:rPr>
                        <a:t>Ngày đọc:</a:t>
                      </a:r>
                    </a:p>
                    <a:p>
                      <a:pPr marL="457200" indent="-457200">
                        <a:buFontTx/>
                        <a:buChar char="-"/>
                      </a:pPr>
                      <a:r>
                        <a:rPr lang="en-US" sz="2800">
                          <a:solidFill>
                            <a:srgbClr val="002060"/>
                          </a:solidFill>
                        </a:rPr>
                        <a:t>Tên bài:</a:t>
                      </a:r>
                    </a:p>
                    <a:p>
                      <a:pPr marL="457200" indent="-457200">
                        <a:buFontTx/>
                        <a:buChar char="-"/>
                      </a:pPr>
                      <a:r>
                        <a:rPr lang="en-US" sz="2800">
                          <a:solidFill>
                            <a:srgbClr val="002060"/>
                          </a:solidFill>
                        </a:rPr>
                        <a:t>Tên tác giả: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56023078"/>
                  </a:ext>
                </a:extLst>
              </a:tr>
              <a:tr h="1361447">
                <a:tc>
                  <a:txBody>
                    <a:bodyPr/>
                    <a:lstStyle/>
                    <a:p>
                      <a:r>
                        <a:rPr lang="en-US" sz="2800">
                          <a:solidFill>
                            <a:srgbClr val="002060"/>
                          </a:solidFill>
                        </a:rPr>
                        <a:t>Món ăn hoặc hoạt động làm bếp được nói đến: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a:solidFill>
                            <a:srgbClr val="002060"/>
                          </a:solidFill>
                        </a:rPr>
                        <a:t>Thông tin quan trọng hoặc thú vị đối với em: </a:t>
                      </a:r>
                    </a:p>
                    <a:p>
                      <a:endParaRPr lang="en-US" sz="2800">
                        <a:solidFill>
                          <a:srgbClr val="002060"/>
                        </a:solidFill>
                      </a:endParaRPr>
                    </a:p>
                    <a:p>
                      <a:endParaRPr lang="en-US" sz="280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0202857"/>
                  </a:ext>
                </a:extLst>
              </a:tr>
              <a:tr h="616259">
                <a:tc gridSpan="2">
                  <a:txBody>
                    <a:bodyPr/>
                    <a:lstStyle/>
                    <a:p>
                      <a:r>
                        <a:rPr lang="en-US" sz="2800">
                          <a:solidFill>
                            <a:srgbClr val="002060"/>
                          </a:solidFill>
                        </a:rPr>
                        <a:t>Mức độ yêu thích: </a:t>
                      </a:r>
                    </a:p>
                    <a:p>
                      <a:endParaRPr lang="en-US" sz="280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613549438"/>
                  </a:ext>
                </a:extLst>
              </a:tr>
            </a:tbl>
          </a:graphicData>
        </a:graphic>
      </p:graphicFrame>
      <p:sp>
        <p:nvSpPr>
          <p:cNvPr id="9" name="TextBox 8">
            <a:extLst>
              <a:ext uri="{FF2B5EF4-FFF2-40B4-BE49-F238E27FC236}">
                <a16:creationId xmlns:a16="http://schemas.microsoft.com/office/drawing/2014/main" id="{60DD0C3E-6258-F7E0-6FD3-F7B617A54AEB}"/>
              </a:ext>
            </a:extLst>
          </p:cNvPr>
          <p:cNvSpPr txBox="1"/>
          <p:nvPr/>
        </p:nvSpPr>
        <p:spPr>
          <a:xfrm>
            <a:off x="2971800" y="2743200"/>
            <a:ext cx="4037350" cy="523220"/>
          </a:xfrm>
          <a:prstGeom prst="rect">
            <a:avLst/>
          </a:prstGeom>
          <a:noFill/>
        </p:spPr>
        <p:txBody>
          <a:bodyPr wrap="square">
            <a:spAutoFit/>
          </a:bodyPr>
          <a:lstStyle/>
          <a:p>
            <a:r>
              <a:rPr lang="en-US" sz="2800" b="0" i="0">
                <a:solidFill>
                  <a:srgbClr val="FF0000"/>
                </a:solidFill>
                <a:effectLst/>
                <a:latin typeface="OpenSans"/>
              </a:rPr>
              <a:t>Nguyễn Ngoan (dịch)</a:t>
            </a:r>
            <a:endParaRPr lang="en-US" sz="2800">
              <a:solidFill>
                <a:srgbClr val="FF0000"/>
              </a:solidFill>
            </a:endParaRPr>
          </a:p>
        </p:txBody>
      </p:sp>
      <p:sp>
        <p:nvSpPr>
          <p:cNvPr id="11" name="TextBox 10">
            <a:extLst>
              <a:ext uri="{FF2B5EF4-FFF2-40B4-BE49-F238E27FC236}">
                <a16:creationId xmlns:a16="http://schemas.microsoft.com/office/drawing/2014/main" id="{1C1D8253-8611-FD8F-CE76-423679BE0D9A}"/>
              </a:ext>
            </a:extLst>
          </p:cNvPr>
          <p:cNvSpPr txBox="1"/>
          <p:nvPr/>
        </p:nvSpPr>
        <p:spPr>
          <a:xfrm>
            <a:off x="2514600" y="2361694"/>
            <a:ext cx="3733800" cy="523220"/>
          </a:xfrm>
          <a:prstGeom prst="rect">
            <a:avLst/>
          </a:prstGeom>
          <a:noFill/>
        </p:spPr>
        <p:txBody>
          <a:bodyPr wrap="square">
            <a:spAutoFit/>
          </a:bodyPr>
          <a:lstStyle/>
          <a:p>
            <a:r>
              <a:rPr lang="vi-VN" sz="2800" b="0" i="0">
                <a:solidFill>
                  <a:srgbClr val="FF0000"/>
                </a:solidFill>
                <a:effectLst/>
                <a:latin typeface="OpenSans"/>
              </a:rPr>
              <a:t>Siêu đầu bếp tương lai</a:t>
            </a:r>
            <a:endParaRPr lang="en-US" sz="2800">
              <a:solidFill>
                <a:srgbClr val="FF0000"/>
              </a:solidFill>
            </a:endParaRPr>
          </a:p>
        </p:txBody>
      </p:sp>
      <p:sp>
        <p:nvSpPr>
          <p:cNvPr id="10" name="TextBox 9">
            <a:extLst>
              <a:ext uri="{FF2B5EF4-FFF2-40B4-BE49-F238E27FC236}">
                <a16:creationId xmlns:a16="http://schemas.microsoft.com/office/drawing/2014/main" id="{BD319A6A-B157-FC33-4658-C8BD14E6798F}"/>
              </a:ext>
            </a:extLst>
          </p:cNvPr>
          <p:cNvSpPr txBox="1"/>
          <p:nvPr/>
        </p:nvSpPr>
        <p:spPr>
          <a:xfrm>
            <a:off x="2742575" y="1894820"/>
            <a:ext cx="2590800" cy="523220"/>
          </a:xfrm>
          <a:prstGeom prst="rect">
            <a:avLst/>
          </a:prstGeom>
          <a:noFill/>
        </p:spPr>
        <p:txBody>
          <a:bodyPr wrap="square" rtlCol="0">
            <a:spAutoFit/>
          </a:bodyPr>
          <a:lstStyle/>
          <a:p>
            <a:r>
              <a:rPr lang="en-US" sz="2800">
                <a:solidFill>
                  <a:srgbClr val="FF0000"/>
                </a:solidFill>
              </a:rPr>
              <a:t>15/8/2022</a:t>
            </a:r>
          </a:p>
        </p:txBody>
      </p:sp>
      <p:sp>
        <p:nvSpPr>
          <p:cNvPr id="14" name="TextBox 13">
            <a:extLst>
              <a:ext uri="{FF2B5EF4-FFF2-40B4-BE49-F238E27FC236}">
                <a16:creationId xmlns:a16="http://schemas.microsoft.com/office/drawing/2014/main" id="{0F9D817B-1917-EF13-B449-25AC69835F7A}"/>
              </a:ext>
            </a:extLst>
          </p:cNvPr>
          <p:cNvSpPr txBox="1"/>
          <p:nvPr/>
        </p:nvSpPr>
        <p:spPr>
          <a:xfrm>
            <a:off x="2873114" y="3717185"/>
            <a:ext cx="2133600" cy="523220"/>
          </a:xfrm>
          <a:prstGeom prst="rect">
            <a:avLst/>
          </a:prstGeom>
          <a:noFill/>
        </p:spPr>
        <p:txBody>
          <a:bodyPr wrap="square">
            <a:spAutoFit/>
          </a:bodyPr>
          <a:lstStyle/>
          <a:p>
            <a:r>
              <a:rPr lang="en-US" sz="2800" b="0" i="0">
                <a:solidFill>
                  <a:srgbClr val="FF0000"/>
                </a:solidFill>
                <a:effectLst/>
                <a:latin typeface="OpenSans"/>
              </a:rPr>
              <a:t>Bánh ngọt</a:t>
            </a:r>
            <a:endParaRPr lang="en-US" sz="2800">
              <a:solidFill>
                <a:srgbClr val="FF0000"/>
              </a:solidFill>
            </a:endParaRPr>
          </a:p>
        </p:txBody>
      </p:sp>
      <p:sp>
        <p:nvSpPr>
          <p:cNvPr id="16" name="TextBox 15">
            <a:extLst>
              <a:ext uri="{FF2B5EF4-FFF2-40B4-BE49-F238E27FC236}">
                <a16:creationId xmlns:a16="http://schemas.microsoft.com/office/drawing/2014/main" id="{6D17ACDE-CC94-B2A4-C582-F4629C67BB7F}"/>
              </a:ext>
            </a:extLst>
          </p:cNvPr>
          <p:cNvSpPr txBox="1"/>
          <p:nvPr/>
        </p:nvSpPr>
        <p:spPr>
          <a:xfrm>
            <a:off x="6043312" y="4194180"/>
            <a:ext cx="4319888" cy="523220"/>
          </a:xfrm>
          <a:prstGeom prst="rect">
            <a:avLst/>
          </a:prstGeom>
          <a:noFill/>
        </p:spPr>
        <p:txBody>
          <a:bodyPr wrap="square">
            <a:spAutoFit/>
          </a:bodyPr>
          <a:lstStyle/>
          <a:p>
            <a:r>
              <a:rPr lang="en-US" sz="2800" b="0" i="0">
                <a:solidFill>
                  <a:srgbClr val="FF0000"/>
                </a:solidFill>
                <a:effectLst/>
                <a:latin typeface="OpenSans"/>
              </a:rPr>
              <a:t>Làm bánh ngọt thật thú vị</a:t>
            </a:r>
            <a:endParaRPr lang="en-US" sz="2800">
              <a:solidFill>
                <a:srgbClr val="FF0000"/>
              </a:solidFill>
            </a:endParaRPr>
          </a:p>
        </p:txBody>
      </p:sp>
      <p:pic>
        <p:nvPicPr>
          <p:cNvPr id="17" name="Picture 16" descr="A picture containing light&#10;&#10;Description automatically generated">
            <a:extLst>
              <a:ext uri="{FF2B5EF4-FFF2-40B4-BE49-F238E27FC236}">
                <a16:creationId xmlns:a16="http://schemas.microsoft.com/office/drawing/2014/main" id="{29A68D15-DCCD-B5E8-2B3B-49EA4ACAB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419" y="5007530"/>
            <a:ext cx="806634" cy="78758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A5BD91B6-1153-80DE-B3C5-6FF96102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838" y="5007530"/>
            <a:ext cx="806634" cy="787580"/>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62565FBA-E462-855C-5B4E-446A657AD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62" y="5031800"/>
            <a:ext cx="806634" cy="787580"/>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D95F945F-7AB2-F634-8480-AF7C13ABE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581" y="5055069"/>
            <a:ext cx="806634" cy="78758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047D8BC4-08B5-2937-9CC2-4A5F3862B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078338"/>
            <a:ext cx="806634" cy="787580"/>
          </a:xfrm>
          <a:prstGeom prst="rect">
            <a:avLst/>
          </a:prstGeom>
        </p:spPr>
      </p:pic>
    </p:spTree>
    <p:extLst>
      <p:ext uri="{BB962C8B-B14F-4D97-AF65-F5344CB8AC3E}">
        <p14:creationId xmlns:p14="http://schemas.microsoft.com/office/powerpoint/2010/main" val="290035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452884" y="198424"/>
            <a:ext cx="8757915" cy="715089"/>
          </a:xfrm>
          <a:prstGeom prst="roundRect">
            <a:avLst/>
          </a:prstGeom>
          <a:solidFill>
            <a:srgbClr val="FFFFCC"/>
          </a:solidFill>
          <a:ln w="28575">
            <a:solidFill>
              <a:schemeClr val="tx1"/>
            </a:solidFill>
            <a:prstDash val="sysDash"/>
          </a:ln>
        </p:spPr>
        <p:txBody>
          <a:bodyPr wrap="square">
            <a:spAutoFit/>
          </a:bodyPr>
          <a:lstStyle/>
          <a:p>
            <a:pPr lvl="0"/>
            <a:r>
              <a:rPr lang="en-US" sz="3600" b="1" dirty="0">
                <a:solidFill>
                  <a:srgbClr val="008000"/>
                </a:solidFill>
                <a:latin typeface="Nunito Black" pitchFamily="2" charset="0"/>
                <a:ea typeface="Tahoma" panose="020B0604030504040204" pitchFamily="34" charset="0"/>
                <a:cs typeface="Tahoma" panose="020B0604030504040204" pitchFamily="34" charset="0"/>
              </a:rPr>
              <a:t>2</a:t>
            </a:r>
            <a:r>
              <a:rPr kumimoji="0" lang="en-US" sz="3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a:t>
            </a:r>
            <a:r>
              <a:rPr lang="vi-VN" sz="3600" b="1" dirty="0">
                <a:solidFill>
                  <a:srgbClr val="008000"/>
                </a:solidFill>
                <a:latin typeface="Nunito Black" pitchFamily="2" charset="0"/>
                <a:ea typeface="Tahoma" panose="020B0604030504040204" pitchFamily="34" charset="0"/>
                <a:cs typeface="Tahoma" panose="020B0604030504040204" pitchFamily="34" charset="0"/>
              </a:rPr>
              <a:t>Chia sẻ những điều em đọc được.</a:t>
            </a:r>
            <a:endParaRPr kumimoji="0" lang="en-US" sz="3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8CABBC99-8FFB-9DF9-D06C-2D0E8B2FD08A}"/>
              </a:ext>
            </a:extLst>
          </p:cNvPr>
          <p:cNvPicPr>
            <a:picLocks noChangeAspect="1"/>
          </p:cNvPicPr>
          <p:nvPr/>
        </p:nvPicPr>
        <p:blipFill rotWithShape="1">
          <a:blip r:embed="rId4">
            <a:extLst>
              <a:ext uri="{28A0092B-C50C-407E-A947-70E740481C1C}">
                <a14:useLocalDpi xmlns:a14="http://schemas.microsoft.com/office/drawing/2010/main" val="0"/>
              </a:ext>
            </a:extLst>
          </a:blip>
          <a:srcRect l="4385" t="8466" r="4961" b="3853"/>
          <a:stretch/>
        </p:blipFill>
        <p:spPr>
          <a:xfrm>
            <a:off x="1075099" y="1142998"/>
            <a:ext cx="9677400" cy="4944033"/>
          </a:xfrm>
          <a:prstGeom prst="rect">
            <a:avLst/>
          </a:prstGeom>
        </p:spPr>
      </p:pic>
      <p:sp>
        <p:nvSpPr>
          <p:cNvPr id="10" name="TextBox 9">
            <a:extLst>
              <a:ext uri="{FF2B5EF4-FFF2-40B4-BE49-F238E27FC236}">
                <a16:creationId xmlns:a16="http://schemas.microsoft.com/office/drawing/2014/main" id="{B343836B-6E5A-29EA-10EA-69D92028E2E4}"/>
              </a:ext>
            </a:extLst>
          </p:cNvPr>
          <p:cNvSpPr txBox="1"/>
          <p:nvPr/>
        </p:nvSpPr>
        <p:spPr>
          <a:xfrm>
            <a:off x="3505200" y="3200400"/>
            <a:ext cx="6553200" cy="1569660"/>
          </a:xfrm>
          <a:prstGeom prst="rect">
            <a:avLst/>
          </a:prstGeom>
          <a:noFill/>
        </p:spPr>
        <p:txBody>
          <a:bodyPr wrap="square">
            <a:spAutoFit/>
          </a:bodyPr>
          <a:lstStyle/>
          <a:p>
            <a:pPr algn="ctr"/>
            <a:r>
              <a:rPr lang="vi-VN" sz="3200" b="0" i="0">
                <a:solidFill>
                  <a:srgbClr val="FF0000"/>
                </a:solidFill>
                <a:effectLst/>
                <a:latin typeface="Nunito Black" pitchFamily="2" charset="0"/>
              </a:rPr>
              <a:t>Nhờ cuốn sách </a:t>
            </a:r>
            <a:endParaRPr lang="en-US" sz="3200" b="0" i="0">
              <a:solidFill>
                <a:srgbClr val="FF0000"/>
              </a:solidFill>
              <a:effectLst/>
              <a:latin typeface="Nunito Black" pitchFamily="2" charset="0"/>
            </a:endParaRPr>
          </a:p>
          <a:p>
            <a:pPr algn="ctr"/>
            <a:r>
              <a:rPr lang="en-US" sz="3200" b="0" i="0">
                <a:solidFill>
                  <a:srgbClr val="FF0000"/>
                </a:solidFill>
                <a:effectLst/>
                <a:latin typeface="Nunito Black" pitchFamily="2" charset="0"/>
              </a:rPr>
              <a:t>“</a:t>
            </a:r>
            <a:r>
              <a:rPr lang="vi-VN" sz="3200" b="0" i="0">
                <a:solidFill>
                  <a:srgbClr val="FF0000"/>
                </a:solidFill>
                <a:effectLst/>
                <a:latin typeface="Nunito Black" pitchFamily="2" charset="0"/>
              </a:rPr>
              <a:t>Siêu đầu bếp tương lai</a:t>
            </a:r>
            <a:r>
              <a:rPr lang="en-US" sz="3200" b="0" i="0">
                <a:solidFill>
                  <a:srgbClr val="FF0000"/>
                </a:solidFill>
                <a:effectLst/>
                <a:latin typeface="Nunito Black" pitchFamily="2" charset="0"/>
              </a:rPr>
              <a:t>”</a:t>
            </a:r>
            <a:r>
              <a:rPr lang="vi-VN" sz="3200" b="0" i="0">
                <a:solidFill>
                  <a:srgbClr val="FF0000"/>
                </a:solidFill>
                <a:effectLst/>
                <a:latin typeface="Nunito Black" pitchFamily="2" charset="0"/>
              </a:rPr>
              <a:t> </a:t>
            </a:r>
            <a:endParaRPr lang="en-US" sz="3200" b="0" i="0">
              <a:solidFill>
                <a:srgbClr val="FF0000"/>
              </a:solidFill>
              <a:effectLst/>
              <a:latin typeface="Nunito Black" pitchFamily="2" charset="0"/>
            </a:endParaRPr>
          </a:p>
          <a:p>
            <a:pPr algn="ctr"/>
            <a:r>
              <a:rPr lang="vi-VN" sz="3200" b="0" i="0">
                <a:solidFill>
                  <a:srgbClr val="FF0000"/>
                </a:solidFill>
                <a:effectLst/>
                <a:latin typeface="Nunito Black" pitchFamily="2" charset="0"/>
              </a:rPr>
              <a:t>mà em biết cách làm bánh ngọt.</a:t>
            </a:r>
            <a:endParaRPr lang="en-US" sz="3200">
              <a:solidFill>
                <a:srgbClr val="FF0000"/>
              </a:solidFill>
              <a:latin typeface="Nunito Black" pitchFamily="2" charset="0"/>
            </a:endParaRPr>
          </a:p>
        </p:txBody>
      </p:sp>
    </p:spTree>
    <p:extLst>
      <p:ext uri="{BB962C8B-B14F-4D97-AF65-F5344CB8AC3E}">
        <p14:creationId xmlns:p14="http://schemas.microsoft.com/office/powerpoint/2010/main" val="3602737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Tiết</a:t>
            </a:r>
            <a:r>
              <a:rPr lang="en-US" sz="4000" dirty="0">
                <a:solidFill>
                  <a:srgbClr val="F92D67"/>
                </a:solidFill>
                <a:latin typeface="Sigmar One" panose="00000500000000000000" pitchFamily="2" charset="0"/>
                <a:ea typeface="+mj-ea"/>
                <a:cs typeface="+mj-cs"/>
              </a:rPr>
              <a:t> 3 + 4</a:t>
            </a:r>
          </a:p>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Luyện</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từ</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và</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66800" y="381000"/>
            <a:ext cx="9861554" cy="612934"/>
          </a:xfrm>
          <a:prstGeom prst="roundRect">
            <a:avLst/>
          </a:prstGeom>
          <a:solidFill>
            <a:srgbClr val="FFFFCC"/>
          </a:solidFill>
          <a:ln w="28575">
            <a:solidFill>
              <a:schemeClr val="tx1"/>
            </a:solidFill>
            <a:prstDash val="sysDash"/>
          </a:ln>
        </p:spPr>
        <p:txBody>
          <a:bodyPr wrap="square">
            <a:spAutoFit/>
          </a:bodyPr>
          <a:lstStyle/>
          <a:p>
            <a:pPr lvl="0"/>
            <a:r>
              <a:rPr lang="en-US" sz="3000" b="1" dirty="0">
                <a:solidFill>
                  <a:srgbClr val="008000"/>
                </a:solidFill>
                <a:latin typeface="Nunito Black" pitchFamily="2" charset="0"/>
                <a:ea typeface="Tahoma" panose="020B0604030504040204" pitchFamily="34" charset="0"/>
                <a:cs typeface="Tahoma" panose="020B0604030504040204" pitchFamily="34" charset="0"/>
              </a:rPr>
              <a:t>1. </a:t>
            </a:r>
            <a:r>
              <a:rPr lang="vi-VN" sz="3000" b="1" dirty="0">
                <a:solidFill>
                  <a:srgbClr val="008000"/>
                </a:solidFill>
                <a:latin typeface="Nunito Black" pitchFamily="2" charset="0"/>
                <a:ea typeface="Tahoma" panose="020B0604030504040204" pitchFamily="34" charset="0"/>
                <a:cs typeface="Tahoma" panose="020B0604030504040204" pitchFamily="34" charset="0"/>
              </a:rPr>
              <a:t>Tìm các từ ngữ nói về mùa hè theo gợi ý dưới đây:</a:t>
            </a:r>
            <a:endParaRPr kumimoji="0" lang="en-US" sz="30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graphicFrame>
        <p:nvGraphicFramePr>
          <p:cNvPr id="5" name="Table 5">
            <a:extLst>
              <a:ext uri="{FF2B5EF4-FFF2-40B4-BE49-F238E27FC236}">
                <a16:creationId xmlns:a16="http://schemas.microsoft.com/office/drawing/2014/main" id="{8E7FACE0-F284-3F2D-BFFC-6809F4251427}"/>
              </a:ext>
            </a:extLst>
          </p:cNvPr>
          <p:cNvGraphicFramePr>
            <a:graphicFrameLocks noGrp="1"/>
          </p:cNvGraphicFramePr>
          <p:nvPr>
            <p:extLst>
              <p:ext uri="{D42A27DB-BD31-4B8C-83A1-F6EECF244321}">
                <p14:modId xmlns:p14="http://schemas.microsoft.com/office/powerpoint/2010/main" val="1275884123"/>
              </p:ext>
            </p:extLst>
          </p:nvPr>
        </p:nvGraphicFramePr>
        <p:xfrm>
          <a:off x="495300" y="1607700"/>
          <a:ext cx="11658600" cy="146304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2274691430"/>
                    </a:ext>
                  </a:extLst>
                </a:gridCol>
                <a:gridCol w="2331720">
                  <a:extLst>
                    <a:ext uri="{9D8B030D-6E8A-4147-A177-3AD203B41FA5}">
                      <a16:colId xmlns:a16="http://schemas.microsoft.com/office/drawing/2014/main" val="2168274674"/>
                    </a:ext>
                  </a:extLst>
                </a:gridCol>
                <a:gridCol w="2331720">
                  <a:extLst>
                    <a:ext uri="{9D8B030D-6E8A-4147-A177-3AD203B41FA5}">
                      <a16:colId xmlns:a16="http://schemas.microsoft.com/office/drawing/2014/main" val="2500422255"/>
                    </a:ext>
                  </a:extLst>
                </a:gridCol>
                <a:gridCol w="2331720">
                  <a:extLst>
                    <a:ext uri="{9D8B030D-6E8A-4147-A177-3AD203B41FA5}">
                      <a16:colId xmlns:a16="http://schemas.microsoft.com/office/drawing/2014/main" val="3328266534"/>
                    </a:ext>
                  </a:extLst>
                </a:gridCol>
                <a:gridCol w="2331720">
                  <a:extLst>
                    <a:ext uri="{9D8B030D-6E8A-4147-A177-3AD203B41FA5}">
                      <a16:colId xmlns:a16="http://schemas.microsoft.com/office/drawing/2014/main" val="2384931506"/>
                    </a:ext>
                  </a:extLst>
                </a:gridCol>
              </a:tblGrid>
              <a:tr h="370840">
                <a:tc>
                  <a:txBody>
                    <a:bodyPr/>
                    <a:lstStyle/>
                    <a:p>
                      <a:pPr algn="ctr"/>
                      <a:r>
                        <a:rPr lang="en-US" sz="2800">
                          <a:solidFill>
                            <a:schemeClr val="tx1"/>
                          </a:solidFill>
                          <a:latin typeface="Nunito Black" pitchFamily="2" charset="0"/>
                        </a:rPr>
                        <a:t>Thời tiết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ăn thức uống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dùng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Trang phục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Hoạt động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3179287"/>
                  </a:ext>
                </a:extLst>
              </a:tr>
              <a:tr h="370840">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7870623"/>
                  </a:ext>
                </a:extLst>
              </a:tr>
            </a:tbl>
          </a:graphicData>
        </a:graphic>
      </p:graphicFrame>
      <p:sp>
        <p:nvSpPr>
          <p:cNvPr id="6" name="TextBox 5">
            <a:extLst>
              <a:ext uri="{FF2B5EF4-FFF2-40B4-BE49-F238E27FC236}">
                <a16:creationId xmlns:a16="http://schemas.microsoft.com/office/drawing/2014/main" id="{33BBB064-CBEE-1A5F-C3CF-E214A58A3A31}"/>
              </a:ext>
            </a:extLst>
          </p:cNvPr>
          <p:cNvSpPr txBox="1"/>
          <p:nvPr/>
        </p:nvSpPr>
        <p:spPr>
          <a:xfrm>
            <a:off x="495300" y="2547520"/>
            <a:ext cx="2438400" cy="523220"/>
          </a:xfrm>
          <a:prstGeom prst="rect">
            <a:avLst/>
          </a:prstGeom>
          <a:noFill/>
        </p:spPr>
        <p:txBody>
          <a:bodyPr wrap="square" rtlCol="0">
            <a:spAutoFit/>
          </a:bodyPr>
          <a:lstStyle/>
          <a:p>
            <a:r>
              <a:rPr lang="en-US" sz="2800">
                <a:solidFill>
                  <a:srgbClr val="FF0000"/>
                </a:solidFill>
                <a:latin typeface="Nunito Black" pitchFamily="2" charset="0"/>
              </a:rPr>
              <a:t>M: nóng nực</a:t>
            </a:r>
          </a:p>
        </p:txBody>
      </p:sp>
      <p:sp>
        <p:nvSpPr>
          <p:cNvPr id="17" name="TextBox 16">
            <a:extLst>
              <a:ext uri="{FF2B5EF4-FFF2-40B4-BE49-F238E27FC236}">
                <a16:creationId xmlns:a16="http://schemas.microsoft.com/office/drawing/2014/main" id="{BF6DC0E4-F704-E1AF-E96C-B1065EB7689F}"/>
              </a:ext>
            </a:extLst>
          </p:cNvPr>
          <p:cNvSpPr txBox="1"/>
          <p:nvPr/>
        </p:nvSpPr>
        <p:spPr>
          <a:xfrm>
            <a:off x="3429000" y="2547520"/>
            <a:ext cx="1295400" cy="523220"/>
          </a:xfrm>
          <a:prstGeom prst="rect">
            <a:avLst/>
          </a:prstGeom>
          <a:noFill/>
        </p:spPr>
        <p:txBody>
          <a:bodyPr wrap="square" rtlCol="0">
            <a:spAutoFit/>
          </a:bodyPr>
          <a:lstStyle/>
          <a:p>
            <a:r>
              <a:rPr lang="en-US" sz="2800">
                <a:solidFill>
                  <a:srgbClr val="FF0000"/>
                </a:solidFill>
                <a:latin typeface="Nunito Black" pitchFamily="2" charset="0"/>
              </a:rPr>
              <a:t>Kem</a:t>
            </a:r>
          </a:p>
        </p:txBody>
      </p:sp>
      <p:sp>
        <p:nvSpPr>
          <p:cNvPr id="18" name="TextBox 17">
            <a:extLst>
              <a:ext uri="{FF2B5EF4-FFF2-40B4-BE49-F238E27FC236}">
                <a16:creationId xmlns:a16="http://schemas.microsoft.com/office/drawing/2014/main" id="{9D3CCEDB-BA5A-F868-FADA-94C28FCF740F}"/>
              </a:ext>
            </a:extLst>
          </p:cNvPr>
          <p:cNvSpPr txBox="1"/>
          <p:nvPr/>
        </p:nvSpPr>
        <p:spPr>
          <a:xfrm>
            <a:off x="5715000" y="2547520"/>
            <a:ext cx="1295400" cy="523220"/>
          </a:xfrm>
          <a:prstGeom prst="rect">
            <a:avLst/>
          </a:prstGeom>
          <a:noFill/>
        </p:spPr>
        <p:txBody>
          <a:bodyPr wrap="square" rtlCol="0">
            <a:spAutoFit/>
          </a:bodyPr>
          <a:lstStyle/>
          <a:p>
            <a:r>
              <a:rPr lang="en-US" sz="2800">
                <a:solidFill>
                  <a:srgbClr val="FF0000"/>
                </a:solidFill>
                <a:latin typeface="Nunito Black" pitchFamily="2" charset="0"/>
              </a:rPr>
              <a:t>Quạt</a:t>
            </a:r>
          </a:p>
        </p:txBody>
      </p:sp>
      <p:sp>
        <p:nvSpPr>
          <p:cNvPr id="19" name="TextBox 18">
            <a:extLst>
              <a:ext uri="{FF2B5EF4-FFF2-40B4-BE49-F238E27FC236}">
                <a16:creationId xmlns:a16="http://schemas.microsoft.com/office/drawing/2014/main" id="{7516C6DB-A1EB-F138-BEE1-1BF95F5D6A4B}"/>
              </a:ext>
            </a:extLst>
          </p:cNvPr>
          <p:cNvSpPr txBox="1"/>
          <p:nvPr/>
        </p:nvSpPr>
        <p:spPr>
          <a:xfrm>
            <a:off x="7772400" y="2547520"/>
            <a:ext cx="1905000" cy="523220"/>
          </a:xfrm>
          <a:prstGeom prst="rect">
            <a:avLst/>
          </a:prstGeom>
          <a:noFill/>
        </p:spPr>
        <p:txBody>
          <a:bodyPr wrap="square" rtlCol="0">
            <a:spAutoFit/>
          </a:bodyPr>
          <a:lstStyle/>
          <a:p>
            <a:r>
              <a:rPr lang="en-US" sz="2800">
                <a:solidFill>
                  <a:srgbClr val="FF0000"/>
                </a:solidFill>
                <a:latin typeface="Nunito Black" pitchFamily="2" charset="0"/>
              </a:rPr>
              <a:t>Áo phông</a:t>
            </a:r>
          </a:p>
        </p:txBody>
      </p:sp>
      <p:sp>
        <p:nvSpPr>
          <p:cNvPr id="20" name="TextBox 19">
            <a:extLst>
              <a:ext uri="{FF2B5EF4-FFF2-40B4-BE49-F238E27FC236}">
                <a16:creationId xmlns:a16="http://schemas.microsoft.com/office/drawing/2014/main" id="{26CBF608-0253-82E5-5DE0-19C2C7AB35E9}"/>
              </a:ext>
            </a:extLst>
          </p:cNvPr>
          <p:cNvSpPr txBox="1"/>
          <p:nvPr/>
        </p:nvSpPr>
        <p:spPr>
          <a:xfrm>
            <a:off x="10668000" y="2547520"/>
            <a:ext cx="1066800" cy="523220"/>
          </a:xfrm>
          <a:prstGeom prst="rect">
            <a:avLst/>
          </a:prstGeom>
          <a:noFill/>
        </p:spPr>
        <p:txBody>
          <a:bodyPr wrap="square" rtlCol="0">
            <a:spAutoFit/>
          </a:bodyPr>
          <a:lstStyle/>
          <a:p>
            <a:r>
              <a:rPr lang="en-US" sz="2800">
                <a:solidFill>
                  <a:srgbClr val="FF0000"/>
                </a:solidFill>
                <a:latin typeface="Nunito Black" pitchFamily="2" charset="0"/>
              </a:rPr>
              <a:t>bơi</a:t>
            </a:r>
          </a:p>
        </p:txBody>
      </p:sp>
      <p:graphicFrame>
        <p:nvGraphicFramePr>
          <p:cNvPr id="21" name="Table 5">
            <a:extLst>
              <a:ext uri="{FF2B5EF4-FFF2-40B4-BE49-F238E27FC236}">
                <a16:creationId xmlns:a16="http://schemas.microsoft.com/office/drawing/2014/main" id="{1919CD28-F488-0F47-078B-6EE9FFF3028A}"/>
              </a:ext>
            </a:extLst>
          </p:cNvPr>
          <p:cNvGraphicFramePr>
            <a:graphicFrameLocks noGrp="1"/>
          </p:cNvGraphicFramePr>
          <p:nvPr>
            <p:extLst>
              <p:ext uri="{D42A27DB-BD31-4B8C-83A1-F6EECF244321}">
                <p14:modId xmlns:p14="http://schemas.microsoft.com/office/powerpoint/2010/main" val="2703376127"/>
              </p:ext>
            </p:extLst>
          </p:nvPr>
        </p:nvGraphicFramePr>
        <p:xfrm>
          <a:off x="495300" y="3787260"/>
          <a:ext cx="11658600" cy="231648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2274691430"/>
                    </a:ext>
                  </a:extLst>
                </a:gridCol>
                <a:gridCol w="2659380">
                  <a:extLst>
                    <a:ext uri="{9D8B030D-6E8A-4147-A177-3AD203B41FA5}">
                      <a16:colId xmlns:a16="http://schemas.microsoft.com/office/drawing/2014/main" val="2168274674"/>
                    </a:ext>
                  </a:extLst>
                </a:gridCol>
                <a:gridCol w="2004060">
                  <a:extLst>
                    <a:ext uri="{9D8B030D-6E8A-4147-A177-3AD203B41FA5}">
                      <a16:colId xmlns:a16="http://schemas.microsoft.com/office/drawing/2014/main" val="2500422255"/>
                    </a:ext>
                  </a:extLst>
                </a:gridCol>
                <a:gridCol w="2331720">
                  <a:extLst>
                    <a:ext uri="{9D8B030D-6E8A-4147-A177-3AD203B41FA5}">
                      <a16:colId xmlns:a16="http://schemas.microsoft.com/office/drawing/2014/main" val="3328266534"/>
                    </a:ext>
                  </a:extLst>
                </a:gridCol>
                <a:gridCol w="2331720">
                  <a:extLst>
                    <a:ext uri="{9D8B030D-6E8A-4147-A177-3AD203B41FA5}">
                      <a16:colId xmlns:a16="http://schemas.microsoft.com/office/drawing/2014/main" val="2384931506"/>
                    </a:ext>
                  </a:extLst>
                </a:gridCol>
              </a:tblGrid>
              <a:tr h="370840">
                <a:tc>
                  <a:txBody>
                    <a:bodyPr/>
                    <a:lstStyle/>
                    <a:p>
                      <a:pPr algn="ctr"/>
                      <a:r>
                        <a:rPr lang="en-US" sz="2800">
                          <a:solidFill>
                            <a:schemeClr val="tx1"/>
                          </a:solidFill>
                          <a:latin typeface="Nunito Black" pitchFamily="2" charset="0"/>
                        </a:rPr>
                        <a:t>Thời tiết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ăn thức uống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dùng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Trang phục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Hoạt động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3179287"/>
                  </a:ext>
                </a:extLst>
              </a:tr>
              <a:tr h="370840">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p>
                      <a:pPr algn="ctr"/>
                      <a:endParaRPr lang="en-US" sz="2800">
                        <a:solidFill>
                          <a:schemeClr val="tx1"/>
                        </a:solidFill>
                        <a:latin typeface="Nunito Black" pitchFamily="2" charset="0"/>
                      </a:endParaRPr>
                    </a:p>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7870623"/>
                  </a:ext>
                </a:extLst>
              </a:tr>
            </a:tbl>
          </a:graphicData>
        </a:graphic>
      </p:graphicFrame>
      <p:sp>
        <p:nvSpPr>
          <p:cNvPr id="22" name="TextBox 21">
            <a:extLst>
              <a:ext uri="{FF2B5EF4-FFF2-40B4-BE49-F238E27FC236}">
                <a16:creationId xmlns:a16="http://schemas.microsoft.com/office/drawing/2014/main" id="{1997A639-05EF-A649-2A1E-2A34D90D0F49}"/>
              </a:ext>
            </a:extLst>
          </p:cNvPr>
          <p:cNvSpPr txBox="1"/>
          <p:nvPr/>
        </p:nvSpPr>
        <p:spPr>
          <a:xfrm>
            <a:off x="1219200" y="4727080"/>
            <a:ext cx="1295400" cy="523220"/>
          </a:xfrm>
          <a:prstGeom prst="rect">
            <a:avLst/>
          </a:prstGeom>
          <a:noFill/>
        </p:spPr>
        <p:txBody>
          <a:bodyPr wrap="square" rtlCol="0">
            <a:spAutoFit/>
          </a:bodyPr>
          <a:lstStyle/>
          <a:p>
            <a:r>
              <a:rPr lang="en-US" sz="2800">
                <a:solidFill>
                  <a:srgbClr val="FF0000"/>
                </a:solidFill>
                <a:latin typeface="Nunito Black" pitchFamily="2" charset="0"/>
              </a:rPr>
              <a:t>Oi bức</a:t>
            </a:r>
          </a:p>
        </p:txBody>
      </p:sp>
      <p:sp>
        <p:nvSpPr>
          <p:cNvPr id="23" name="TextBox 22">
            <a:extLst>
              <a:ext uri="{FF2B5EF4-FFF2-40B4-BE49-F238E27FC236}">
                <a16:creationId xmlns:a16="http://schemas.microsoft.com/office/drawing/2014/main" id="{CA3F0BC3-0FA7-F1EE-C063-0B7B003F8342}"/>
              </a:ext>
            </a:extLst>
          </p:cNvPr>
          <p:cNvSpPr txBox="1"/>
          <p:nvPr/>
        </p:nvSpPr>
        <p:spPr>
          <a:xfrm>
            <a:off x="742950" y="5250300"/>
            <a:ext cx="2247899" cy="523220"/>
          </a:xfrm>
          <a:prstGeom prst="rect">
            <a:avLst/>
          </a:prstGeom>
          <a:noFill/>
        </p:spPr>
        <p:txBody>
          <a:bodyPr wrap="square" rtlCol="0">
            <a:spAutoFit/>
          </a:bodyPr>
          <a:lstStyle/>
          <a:p>
            <a:r>
              <a:rPr lang="en-US" sz="2800">
                <a:solidFill>
                  <a:srgbClr val="FF0000"/>
                </a:solidFill>
                <a:latin typeface="Nunito Black" pitchFamily="2" charset="0"/>
              </a:rPr>
              <a:t>Nắng gắt</a:t>
            </a:r>
          </a:p>
        </p:txBody>
      </p:sp>
      <p:sp>
        <p:nvSpPr>
          <p:cNvPr id="25" name="TextBox 24">
            <a:extLst>
              <a:ext uri="{FF2B5EF4-FFF2-40B4-BE49-F238E27FC236}">
                <a16:creationId xmlns:a16="http://schemas.microsoft.com/office/drawing/2014/main" id="{879C1EB9-CAB3-B992-D429-64D159063D98}"/>
              </a:ext>
            </a:extLst>
          </p:cNvPr>
          <p:cNvSpPr txBox="1"/>
          <p:nvPr/>
        </p:nvSpPr>
        <p:spPr>
          <a:xfrm>
            <a:off x="2743200" y="4727080"/>
            <a:ext cx="2666999" cy="523220"/>
          </a:xfrm>
          <a:prstGeom prst="rect">
            <a:avLst/>
          </a:prstGeom>
          <a:noFill/>
        </p:spPr>
        <p:txBody>
          <a:bodyPr wrap="square" rtlCol="0">
            <a:spAutoFit/>
          </a:bodyPr>
          <a:lstStyle/>
          <a:p>
            <a:r>
              <a:rPr lang="en-US" sz="2800">
                <a:solidFill>
                  <a:srgbClr val="FF0000"/>
                </a:solidFill>
                <a:latin typeface="Nunito Black" pitchFamily="2" charset="0"/>
              </a:rPr>
              <a:t>Nước giải khát</a:t>
            </a:r>
          </a:p>
        </p:txBody>
      </p:sp>
      <p:sp>
        <p:nvSpPr>
          <p:cNvPr id="26" name="TextBox 25">
            <a:extLst>
              <a:ext uri="{FF2B5EF4-FFF2-40B4-BE49-F238E27FC236}">
                <a16:creationId xmlns:a16="http://schemas.microsoft.com/office/drawing/2014/main" id="{4001ADF2-3C65-BB3F-2946-62F2717A39A7}"/>
              </a:ext>
            </a:extLst>
          </p:cNvPr>
          <p:cNvSpPr txBox="1"/>
          <p:nvPr/>
        </p:nvSpPr>
        <p:spPr>
          <a:xfrm>
            <a:off x="3445863" y="5250300"/>
            <a:ext cx="1936229" cy="523220"/>
          </a:xfrm>
          <a:prstGeom prst="rect">
            <a:avLst/>
          </a:prstGeom>
          <a:noFill/>
        </p:spPr>
        <p:txBody>
          <a:bodyPr wrap="square" rtlCol="0">
            <a:spAutoFit/>
          </a:bodyPr>
          <a:lstStyle/>
          <a:p>
            <a:r>
              <a:rPr lang="en-US" sz="2800">
                <a:solidFill>
                  <a:srgbClr val="FF0000"/>
                </a:solidFill>
                <a:latin typeface="Nunito Black" pitchFamily="2" charset="0"/>
              </a:rPr>
              <a:t>Hoa quả</a:t>
            </a:r>
          </a:p>
        </p:txBody>
      </p:sp>
      <p:sp>
        <p:nvSpPr>
          <p:cNvPr id="27" name="TextBox 26">
            <a:extLst>
              <a:ext uri="{FF2B5EF4-FFF2-40B4-BE49-F238E27FC236}">
                <a16:creationId xmlns:a16="http://schemas.microsoft.com/office/drawing/2014/main" id="{2CA43BA9-835B-52B1-D416-6E2FAD5E40AD}"/>
              </a:ext>
            </a:extLst>
          </p:cNvPr>
          <p:cNvSpPr txBox="1"/>
          <p:nvPr/>
        </p:nvSpPr>
        <p:spPr>
          <a:xfrm>
            <a:off x="5543861" y="4896687"/>
            <a:ext cx="1936228" cy="523220"/>
          </a:xfrm>
          <a:prstGeom prst="rect">
            <a:avLst/>
          </a:prstGeom>
          <a:noFill/>
        </p:spPr>
        <p:txBody>
          <a:bodyPr wrap="square" rtlCol="0">
            <a:spAutoFit/>
          </a:bodyPr>
          <a:lstStyle/>
          <a:p>
            <a:r>
              <a:rPr lang="en-US" sz="2800">
                <a:solidFill>
                  <a:srgbClr val="FF0000"/>
                </a:solidFill>
                <a:latin typeface="Nunito Black" pitchFamily="2" charset="0"/>
              </a:rPr>
              <a:t>Điều hòa</a:t>
            </a:r>
          </a:p>
        </p:txBody>
      </p:sp>
      <p:sp>
        <p:nvSpPr>
          <p:cNvPr id="28" name="TextBox 27">
            <a:extLst>
              <a:ext uri="{FF2B5EF4-FFF2-40B4-BE49-F238E27FC236}">
                <a16:creationId xmlns:a16="http://schemas.microsoft.com/office/drawing/2014/main" id="{83EB5A81-9369-C366-9C32-DA1CC62CC0C7}"/>
              </a:ext>
            </a:extLst>
          </p:cNvPr>
          <p:cNvSpPr txBox="1"/>
          <p:nvPr/>
        </p:nvSpPr>
        <p:spPr>
          <a:xfrm>
            <a:off x="7785826" y="4727080"/>
            <a:ext cx="1997442" cy="523220"/>
          </a:xfrm>
          <a:prstGeom prst="rect">
            <a:avLst/>
          </a:prstGeom>
          <a:noFill/>
        </p:spPr>
        <p:txBody>
          <a:bodyPr wrap="square" rtlCol="0">
            <a:spAutoFit/>
          </a:bodyPr>
          <a:lstStyle/>
          <a:p>
            <a:r>
              <a:rPr lang="en-US" sz="2800">
                <a:solidFill>
                  <a:srgbClr val="FF0000"/>
                </a:solidFill>
                <a:latin typeface="Nunito Black" pitchFamily="2" charset="0"/>
              </a:rPr>
              <a:t>Quần đùi</a:t>
            </a:r>
          </a:p>
        </p:txBody>
      </p:sp>
      <p:sp>
        <p:nvSpPr>
          <p:cNvPr id="30" name="TextBox 29">
            <a:extLst>
              <a:ext uri="{FF2B5EF4-FFF2-40B4-BE49-F238E27FC236}">
                <a16:creationId xmlns:a16="http://schemas.microsoft.com/office/drawing/2014/main" id="{C39E4BB8-ABD3-E94F-F9F3-1F6D358D1DCE}"/>
              </a:ext>
            </a:extLst>
          </p:cNvPr>
          <p:cNvSpPr txBox="1"/>
          <p:nvPr/>
        </p:nvSpPr>
        <p:spPr>
          <a:xfrm>
            <a:off x="8382000" y="5153800"/>
            <a:ext cx="1295400" cy="523220"/>
          </a:xfrm>
          <a:prstGeom prst="rect">
            <a:avLst/>
          </a:prstGeom>
          <a:noFill/>
        </p:spPr>
        <p:txBody>
          <a:bodyPr wrap="square" rtlCol="0">
            <a:spAutoFit/>
          </a:bodyPr>
          <a:lstStyle/>
          <a:p>
            <a:r>
              <a:rPr lang="en-US" sz="2800">
                <a:solidFill>
                  <a:srgbClr val="FF0000"/>
                </a:solidFill>
                <a:latin typeface="Nunito Black" pitchFamily="2" charset="0"/>
              </a:rPr>
              <a:t>Váy </a:t>
            </a:r>
          </a:p>
        </p:txBody>
      </p:sp>
      <p:sp>
        <p:nvSpPr>
          <p:cNvPr id="31" name="TextBox 30">
            <a:extLst>
              <a:ext uri="{FF2B5EF4-FFF2-40B4-BE49-F238E27FC236}">
                <a16:creationId xmlns:a16="http://schemas.microsoft.com/office/drawing/2014/main" id="{44CE916F-E041-6B23-2B27-067FFA89BFD1}"/>
              </a:ext>
            </a:extLst>
          </p:cNvPr>
          <p:cNvSpPr txBox="1"/>
          <p:nvPr/>
        </p:nvSpPr>
        <p:spPr>
          <a:xfrm>
            <a:off x="7924800" y="5532270"/>
            <a:ext cx="1752600" cy="523220"/>
          </a:xfrm>
          <a:prstGeom prst="rect">
            <a:avLst/>
          </a:prstGeom>
          <a:noFill/>
        </p:spPr>
        <p:txBody>
          <a:bodyPr wrap="square" rtlCol="0">
            <a:spAutoFit/>
          </a:bodyPr>
          <a:lstStyle/>
          <a:p>
            <a:r>
              <a:rPr lang="en-US" sz="2800">
                <a:solidFill>
                  <a:srgbClr val="FF0000"/>
                </a:solidFill>
                <a:latin typeface="Nunito Black" pitchFamily="2" charset="0"/>
              </a:rPr>
              <a:t>Áo ba lỗ</a:t>
            </a:r>
          </a:p>
        </p:txBody>
      </p:sp>
      <p:sp>
        <p:nvSpPr>
          <p:cNvPr id="32" name="TextBox 31">
            <a:extLst>
              <a:ext uri="{FF2B5EF4-FFF2-40B4-BE49-F238E27FC236}">
                <a16:creationId xmlns:a16="http://schemas.microsoft.com/office/drawing/2014/main" id="{EAFBBB2A-1198-0A85-C827-650D88D7533A}"/>
              </a:ext>
            </a:extLst>
          </p:cNvPr>
          <p:cNvSpPr txBox="1"/>
          <p:nvPr/>
        </p:nvSpPr>
        <p:spPr>
          <a:xfrm>
            <a:off x="9982356" y="4833920"/>
            <a:ext cx="1714344" cy="523220"/>
          </a:xfrm>
          <a:prstGeom prst="rect">
            <a:avLst/>
          </a:prstGeom>
          <a:noFill/>
        </p:spPr>
        <p:txBody>
          <a:bodyPr wrap="square" rtlCol="0">
            <a:spAutoFit/>
          </a:bodyPr>
          <a:lstStyle/>
          <a:p>
            <a:pPr algn="ctr"/>
            <a:r>
              <a:rPr lang="en-US" sz="2800">
                <a:solidFill>
                  <a:srgbClr val="FF0000"/>
                </a:solidFill>
                <a:latin typeface="Nunito Black" pitchFamily="2" charset="0"/>
              </a:rPr>
              <a:t>Đạp xe</a:t>
            </a:r>
          </a:p>
        </p:txBody>
      </p:sp>
      <p:sp>
        <p:nvSpPr>
          <p:cNvPr id="33" name="TextBox 32">
            <a:extLst>
              <a:ext uri="{FF2B5EF4-FFF2-40B4-BE49-F238E27FC236}">
                <a16:creationId xmlns:a16="http://schemas.microsoft.com/office/drawing/2014/main" id="{D5C3A132-DD69-DA60-30F9-5BCBF420B99B}"/>
              </a:ext>
            </a:extLst>
          </p:cNvPr>
          <p:cNvSpPr txBox="1"/>
          <p:nvPr/>
        </p:nvSpPr>
        <p:spPr>
          <a:xfrm>
            <a:off x="10052443" y="5357140"/>
            <a:ext cx="1751821" cy="523220"/>
          </a:xfrm>
          <a:prstGeom prst="rect">
            <a:avLst/>
          </a:prstGeom>
          <a:noFill/>
        </p:spPr>
        <p:txBody>
          <a:bodyPr wrap="square" rtlCol="0">
            <a:spAutoFit/>
          </a:bodyPr>
          <a:lstStyle/>
          <a:p>
            <a:r>
              <a:rPr lang="en-US" sz="2800">
                <a:solidFill>
                  <a:srgbClr val="FF0000"/>
                </a:solidFill>
                <a:latin typeface="Nunito Black" pitchFamily="2" charset="0"/>
              </a:rPr>
              <a:t>Thả diều</a:t>
            </a:r>
          </a:p>
        </p:txBody>
      </p:sp>
    </p:spTree>
    <p:extLst>
      <p:ext uri="{BB962C8B-B14F-4D97-AF65-F5344CB8AC3E}">
        <p14:creationId xmlns:p14="http://schemas.microsoft.com/office/powerpoint/2010/main" val="150421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P spid="20" grpId="0"/>
      <p:bldP spid="22" grpId="0"/>
      <p:bldP spid="23" grpId="0"/>
      <p:bldP spid="25" grpId="0"/>
      <p:bldP spid="26" grpId="0"/>
      <p:bldP spid="27" grpId="0"/>
      <p:bldP spid="28"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B76A239-0811-C14F-70B7-E29A303CB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200" y="15240"/>
            <a:ext cx="1447800" cy="1447800"/>
          </a:xfrm>
          <a:prstGeom prst="rect">
            <a:avLst/>
          </a:prstGeom>
        </p:spPr>
      </p:pic>
      <p:pic>
        <p:nvPicPr>
          <p:cNvPr id="4098" name="Picture 2">
            <a:extLst>
              <a:ext uri="{FF2B5EF4-FFF2-40B4-BE49-F238E27FC236}">
                <a16:creationId xmlns:a16="http://schemas.microsoft.com/office/drawing/2014/main" id="{6BB5E2BF-D0A1-652F-2861-B56ABCD0E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 y="4433046"/>
            <a:ext cx="2424954" cy="24249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CD22EC-874E-9810-7272-0254E6F7D431}"/>
              </a:ext>
            </a:extLst>
          </p:cNvPr>
          <p:cNvSpPr txBox="1"/>
          <p:nvPr/>
        </p:nvSpPr>
        <p:spPr>
          <a:xfrm>
            <a:off x="1263646" y="1260738"/>
            <a:ext cx="9785354" cy="3742164"/>
          </a:xfrm>
          <a:prstGeom prst="horizontalScroll">
            <a:avLst/>
          </a:prstGeom>
          <a:solidFill>
            <a:srgbClr val="73C532"/>
          </a:solidFill>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50000"/>
              </a:lnSpc>
            </a:pP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Các</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bạn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chắc</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chắn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sẽ</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kể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về</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những</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chuyến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du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lịch</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kì</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thú</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của</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mình</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ra</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biển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lên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núi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đến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thăm</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những</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thành</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phố</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lớn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a:t>
            </a:r>
          </a:p>
          <a:p>
            <a:pPr>
              <a:lnSpc>
                <a:spcPct val="150000"/>
              </a:lnSpc>
            </a:pP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a.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báo</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hiệu</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lời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nói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trực</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tiếp</a:t>
            </a:r>
            <a:endPar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endParaRPr>
          </a:p>
          <a:p>
            <a:pPr>
              <a:lnSpc>
                <a:spcPct val="150000"/>
              </a:lnSpc>
            </a:pP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b.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báo</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hiệu</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phần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liệt</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kê</a:t>
            </a:r>
            <a:endPar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endParaRPr>
          </a:p>
          <a:p>
            <a:pPr>
              <a:lnSpc>
                <a:spcPct val="150000"/>
              </a:lnSpc>
            </a:pP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c.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báo</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hiệu</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phần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giải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thích</a:t>
            </a:r>
            <a:endPar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5" name="Oval 4"/>
          <p:cNvSpPr/>
          <p:nvPr/>
        </p:nvSpPr>
        <p:spPr>
          <a:xfrm>
            <a:off x="1657583" y="3569450"/>
            <a:ext cx="457200" cy="457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213974" y="211336"/>
            <a:ext cx="9448800"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Dấu hai chấm trong câu sau đây được dùng để làm gì?</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D494BB7C-218F-19B8-42B2-35962C3D12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4648201"/>
            <a:ext cx="4936706" cy="2183566"/>
          </a:xfrm>
          <a:prstGeom prst="rect">
            <a:avLst/>
          </a:prstGeom>
        </p:spPr>
      </p:pic>
    </p:spTree>
    <p:extLst>
      <p:ext uri="{BB962C8B-B14F-4D97-AF65-F5344CB8AC3E}">
        <p14:creationId xmlns:p14="http://schemas.microsoft.com/office/powerpoint/2010/main" val="411941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ễ thương vẽ tay phim hoạt hình lợn khung ảnh tập tin png và psd | Theme  background, Doodle frames, Powerpoint background design">
            <a:extLst>
              <a:ext uri="{FF2B5EF4-FFF2-40B4-BE49-F238E27FC236}">
                <a16:creationId xmlns:a16="http://schemas.microsoft.com/office/drawing/2014/main" id="{6E7FD7EE-D3A9-A0B5-9085-90CAD0B8C6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95" b="89862" l="7077" r="97231">
                        <a14:foregroundMark x1="8308" y1="25038" x2="12769" y2="32719"/>
                        <a14:foregroundMark x1="22000" y1="8295" x2="28308" y2="16743"/>
                        <a14:foregroundMark x1="50462" y1="14747" x2="62615" y2="35791"/>
                        <a14:foregroundMark x1="26000" y1="23810" x2="35846" y2="26882"/>
                        <a14:foregroundMark x1="35846" y1="26882" x2="85538" y2="63748"/>
                        <a14:foregroundMark x1="16308" y1="33948" x2="52462" y2="67742"/>
                        <a14:foregroundMark x1="14615" y1="24424" x2="54000" y2="59601"/>
                        <a14:foregroundMark x1="9846" y1="29339" x2="8308" y2="40246"/>
                        <a14:foregroundMark x1="8308" y1="40246" x2="9846" y2="78341"/>
                        <a14:foregroundMark x1="9846" y1="78341" x2="9692" y2="78495"/>
                        <a14:foregroundMark x1="7385" y1="33948" x2="8769" y2="73425"/>
                        <a14:foregroundMark x1="6000" y1="55453" x2="7077" y2="70046"/>
                        <a14:foregroundMark x1="7077" y1="70046" x2="7538" y2="70814"/>
                        <a14:foregroundMark x1="15077" y1="79416" x2="27538" y2="82796"/>
                        <a14:foregroundMark x1="37231" y1="81567" x2="58000" y2="83103"/>
                        <a14:foregroundMark x1="88769" y1="76959" x2="92769" y2="80645"/>
                        <a14:foregroundMark x1="96000" y1="78034" x2="97231" y2="78034"/>
                        <a14:foregroundMark x1="82462" y1="83564" x2="83846" y2="85714"/>
                      </a14:backgroundRemoval>
                    </a14:imgEffect>
                  </a14:imgLayer>
                </a14:imgProps>
              </a:ext>
              <a:ext uri="{28A0092B-C50C-407E-A947-70E740481C1C}">
                <a14:useLocalDpi xmlns:a14="http://schemas.microsoft.com/office/drawing/2010/main" val="0"/>
              </a:ext>
            </a:extLst>
          </a:blip>
          <a:srcRect t="6617" b="11048"/>
          <a:stretch/>
        </p:blipFill>
        <p:spPr bwMode="auto">
          <a:xfrm>
            <a:off x="-345720" y="1066800"/>
            <a:ext cx="12461520" cy="5974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76200" y="-7620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914400" y="76200"/>
            <a:ext cx="9824745" cy="578882"/>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Nunito Black" pitchFamily="2" charset="0"/>
                <a:ea typeface="Tahoma" panose="020B0604030504040204" pitchFamily="34" charset="0"/>
                <a:cs typeface="Tahoma" panose="020B0604030504040204" pitchFamily="34" charset="0"/>
              </a:rPr>
              <a:t>3</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Chọn</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chấm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hoặc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hai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chấm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thay</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cho</a:t>
            </a:r>
            <a:r>
              <a:rPr lang="en-US" sz="2800" b="1" dirty="0">
                <a:solidFill>
                  <a:srgbClr val="008000"/>
                </a:solidFill>
                <a:latin typeface="Nunito Black" pitchFamily="2" charset="0"/>
                <a:ea typeface="Tahoma" panose="020B0604030504040204" pitchFamily="34" charset="0"/>
                <a:cs typeface="Tahoma" panose="020B0604030504040204" pitchFamily="34" charset="0"/>
              </a:rPr>
              <a:t> ô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vuông</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1018401" y="2870656"/>
            <a:ext cx="10210800" cy="1472744"/>
          </a:xfrm>
          <a:prstGeom prst="roundRect">
            <a:avLst/>
          </a:prstGeom>
          <a:noFill/>
          <a:ln w="28575">
            <a:noFill/>
            <a:prstDash val="sysDash"/>
          </a:ln>
        </p:spPr>
        <p:txBody>
          <a:bodyPr wrap="square">
            <a:spAutoFit/>
          </a:bodyPr>
          <a:lstStyle/>
          <a:p>
            <a:pPr lvl="0">
              <a:lnSpc>
                <a:spcPct val="150000"/>
              </a:lnSpc>
            </a:pPr>
            <a:r>
              <a:rPr lang="vi-VN" sz="2800" dirty="0">
                <a:solidFill>
                  <a:srgbClr val="F92D67"/>
                </a:solidFill>
                <a:latin typeface="Nunito Black" panose="00000A00000000000000" pitchFamily="2" charset="0"/>
                <a:ea typeface="Open Sans" panose="020B0606030504020204" pitchFamily="34" charset="0"/>
                <a:cs typeface="Open Sans" panose="020B0606030504020204" pitchFamily="34" charset="0"/>
              </a:rPr>
              <a:t>a. Mùa hè có rất nhiều loài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hoa</a:t>
            </a:r>
            <a:r>
              <a:rPr lang="en-US" sz="2800">
                <a:solidFill>
                  <a:srgbClr val="F92D67"/>
                </a:solidFill>
                <a:latin typeface="Nunito Black" panose="00000A00000000000000" pitchFamily="2" charset="0"/>
                <a:ea typeface="Open Sans" panose="020B0606030504020204" pitchFamily="34" charset="0"/>
                <a:cs typeface="Open Sans" panose="020B0606030504020204" pitchFamily="34" charset="0"/>
              </a:rPr>
              <a:t> :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hoa </a:t>
            </a:r>
            <a:r>
              <a:rPr lang="vi-VN" sz="2800" dirty="0">
                <a:solidFill>
                  <a:srgbClr val="F92D67"/>
                </a:solidFill>
                <a:latin typeface="Nunito Black" panose="00000A00000000000000" pitchFamily="2" charset="0"/>
                <a:ea typeface="Open Sans" panose="020B0606030504020204" pitchFamily="34" charset="0"/>
                <a:cs typeface="Open Sans" panose="020B0606030504020204" pitchFamily="34" charset="0"/>
              </a:rPr>
              <a:t>hồng, hoa phượng, hoa mười giờ,… Hoa nào cũng đẹp, cũng rực rỡ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sắc màu</a:t>
            </a:r>
            <a:r>
              <a:rPr lang="en-US" sz="2800">
                <a:solidFill>
                  <a:srgbClr val="F92D67"/>
                </a:solidFill>
                <a:latin typeface="Nunito Black" panose="00000A00000000000000"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srgbClr val="F92D67"/>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CCD22EC-874E-9810-7272-0254E6F7D431}"/>
              </a:ext>
            </a:extLst>
          </p:cNvPr>
          <p:cNvSpPr txBox="1"/>
          <p:nvPr/>
        </p:nvSpPr>
        <p:spPr>
          <a:xfrm>
            <a:off x="1066800" y="4080873"/>
            <a:ext cx="10210800" cy="1472744"/>
          </a:xfrm>
          <a:prstGeom prst="roundRect">
            <a:avLst/>
          </a:prstGeom>
          <a:noFill/>
          <a:ln w="28575">
            <a:noFill/>
            <a:prstDash val="sysDash"/>
          </a:ln>
        </p:spPr>
        <p:txBody>
          <a:bodyPr wrap="square">
            <a:spAutoFit/>
          </a:bodyPr>
          <a:lstStyle/>
          <a:p>
            <a:pPr lvl="0">
              <a:lnSpc>
                <a:spcPct val="150000"/>
              </a:lnSpc>
            </a:pP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b.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Có</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nhiều</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hoạt</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động</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thú</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vị</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mà</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bạn</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có</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thể</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làm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khi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hè</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err="1">
                <a:solidFill>
                  <a:srgbClr val="00B0F0"/>
                </a:solidFill>
                <a:latin typeface="Nunito Black" panose="00000A00000000000000" pitchFamily="2" charset="0"/>
                <a:ea typeface="Open Sans" panose="020B0606030504020204" pitchFamily="34" charset="0"/>
                <a:cs typeface="Open Sans" panose="020B0606030504020204" pitchFamily="34" charset="0"/>
              </a:rPr>
              <a:t>đến</a:t>
            </a:r>
            <a:r>
              <a:rPr lang="en-US" sz="2800">
                <a:solidFill>
                  <a:srgbClr val="00B0F0"/>
                </a:solidFill>
                <a:latin typeface="Nunito Black" panose="00000A00000000000000" pitchFamily="2" charset="0"/>
                <a:ea typeface="Open Sans" panose="020B0606030504020204" pitchFamily="34" charset="0"/>
                <a:cs typeface="Open Sans" panose="020B0606030504020204" pitchFamily="34" charset="0"/>
              </a:rPr>
              <a:t> :    đi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cắm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trại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đi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tắm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biển</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tham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gia</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các</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câu</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lạc</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bộ</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a:t>
            </a:r>
            <a:endPar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787949D5-C5F7-4179-EA97-E7B2601C7BB6}"/>
              </a:ext>
            </a:extLst>
          </p:cNvPr>
          <p:cNvSpPr/>
          <p:nvPr/>
        </p:nvSpPr>
        <p:spPr>
          <a:xfrm>
            <a:off x="6553200" y="3118891"/>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9423DA-33AB-7677-0FF2-63C96E418B7A}"/>
              </a:ext>
            </a:extLst>
          </p:cNvPr>
          <p:cNvSpPr/>
          <p:nvPr/>
        </p:nvSpPr>
        <p:spPr>
          <a:xfrm>
            <a:off x="10666708" y="3720403"/>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9492E9-8293-8DD1-08FD-363A1ABED932}"/>
              </a:ext>
            </a:extLst>
          </p:cNvPr>
          <p:cNvSpPr/>
          <p:nvPr/>
        </p:nvSpPr>
        <p:spPr>
          <a:xfrm>
            <a:off x="1981200" y="5023891"/>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iagram&#10;&#10;Description automatically generated">
            <a:extLst>
              <a:ext uri="{FF2B5EF4-FFF2-40B4-BE49-F238E27FC236}">
                <a16:creationId xmlns:a16="http://schemas.microsoft.com/office/drawing/2014/main" id="{3C9CE059-90B3-AD02-9C92-EE472A5E9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7709" y="15239"/>
            <a:ext cx="1144291" cy="1144291"/>
          </a:xfrm>
          <a:prstGeom prst="rect">
            <a:avLst/>
          </a:prstGeom>
        </p:spPr>
      </p:pic>
    </p:spTree>
    <p:extLst>
      <p:ext uri="{BB962C8B-B14F-4D97-AF65-F5344CB8AC3E}">
        <p14:creationId xmlns:p14="http://schemas.microsoft.com/office/powerpoint/2010/main" val="110659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a:solidFill>
                  <a:srgbClr val="F92D67"/>
                </a:solidFill>
                <a:latin typeface="Sigmar One" panose="00000500000000000000" pitchFamily="2" charset="0"/>
              </a:rPr>
              <a:t>Luyện</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viết</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đoạn</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5E70E7F-6562-436B-1CAD-3F23CF9725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6"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76200"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838200" y="76200"/>
            <a:ext cx="10162527" cy="987504"/>
          </a:xfrm>
          <a:prstGeom prst="roundRect">
            <a:avLst/>
          </a:prstGeom>
          <a:solidFill>
            <a:srgbClr val="FFFFCC"/>
          </a:solidFill>
          <a:ln w="28575">
            <a:solidFill>
              <a:schemeClr val="tx1"/>
            </a:solidFill>
            <a:prstDash val="sysDash"/>
          </a:ln>
        </p:spPr>
        <p:txBody>
          <a:bodyPr wrap="square">
            <a:spAutoFit/>
          </a:bodyPr>
          <a:lstStyle/>
          <a:p>
            <a:pPr lvl="0"/>
            <a:r>
              <a:rPr lang="en-US" sz="2600" b="1" dirty="0">
                <a:solidFill>
                  <a:srgbClr val="008000"/>
                </a:solidFill>
                <a:latin typeface="Nunito Black" pitchFamily="2" charset="0"/>
                <a:ea typeface="Tahoma" panose="020B0604030504040204" pitchFamily="34" charset="0"/>
                <a:cs typeface="Tahoma" panose="020B0604030504040204" pitchFamily="34" charset="0"/>
              </a:rPr>
              <a:t>1.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lại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chuyện</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Tạm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biệt</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Trao</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đổi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suy</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xúc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việc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26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stretch>
            <a:fillRect/>
          </a:stretch>
        </p:blipFill>
        <p:spPr>
          <a:xfrm>
            <a:off x="1447800" y="1157640"/>
            <a:ext cx="8611225" cy="5243160"/>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3947148" y="3632844"/>
            <a:ext cx="1616078" cy="1464231"/>
          </a:xfrm>
          <a:prstGeom prst="roundRect">
            <a:avLst/>
          </a:prstGeom>
          <a:noFill/>
          <a:ln w="28575">
            <a:noFill/>
            <a:prstDash val="sysDash"/>
          </a:ln>
        </p:spPr>
        <p:txBody>
          <a:bodyPr wrap="square">
            <a:spAutoFit/>
          </a:bodyPr>
          <a:lstStyle/>
          <a:p>
            <a:pPr lvl="0"/>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thấy</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kể</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chuyện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rất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hay,…</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CCD22EC-874E-9810-7272-0254E6F7D431}"/>
              </a:ext>
            </a:extLst>
          </p:cNvPr>
          <p:cNvSpPr txBox="1"/>
          <p:nvPr/>
        </p:nvSpPr>
        <p:spPr>
          <a:xfrm>
            <a:off x="3947149" y="5125801"/>
            <a:ext cx="1616077" cy="1123712"/>
          </a:xfrm>
          <a:prstGeom prst="roundRect">
            <a:avLst/>
          </a:prstGeom>
          <a:noFill/>
          <a:ln w="28575">
            <a:noFill/>
            <a:prstDash val="sysDash"/>
          </a:ln>
        </p:spPr>
        <p:txBody>
          <a:bodyPr wrap="square">
            <a:spAutoFit/>
          </a:bodyPr>
          <a:lstStyle/>
          <a:p>
            <a:pPr lvl="0"/>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mọi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người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5467975" y="3973362"/>
            <a:ext cx="4495800" cy="783193"/>
          </a:xfrm>
          <a:prstGeom prst="roundRect">
            <a:avLst/>
          </a:prstGeom>
          <a:noFill/>
          <a:ln w="28575">
            <a:noFill/>
            <a:prstDash val="sysDash"/>
          </a:ln>
        </p:spPr>
        <p:txBody>
          <a:bodyPr wrap="square">
            <a:spAutoFit/>
          </a:bodyPr>
          <a:lstStyle/>
          <a:p>
            <a:pPr lvl="0"/>
            <a:r>
              <a:rPr lang="en-US" sz="2000"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là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cô</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bé</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thân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thiện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dễ</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rung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động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quý</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hàng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xóm</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5372725" y="5052934"/>
            <a:ext cx="4495800" cy="1123712"/>
          </a:xfrm>
          <a:prstGeom prst="roundRect">
            <a:avLst/>
          </a:prstGeom>
          <a:noFill/>
          <a:ln w="28575">
            <a:noFill/>
            <a:prstDash val="sysDash"/>
          </a:ln>
        </p:spPr>
        <p:txBody>
          <a:bodyPr wrap="square">
            <a:spAutoFit/>
          </a:bodyPr>
          <a:lstStyle/>
          <a:p>
            <a:pPr lvl="0"/>
            <a:r>
              <a:rPr lang="en-US" sz="2000"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rất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chịu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khó</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quan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sát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cuộc</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sống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xung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quanh</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là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cô</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bé</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biết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thương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mọi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người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BB1FF2EC-ED18-FC0E-A064-015A1CCC38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FAC0F08-51D7-B45C-A2F5-6F5AFD6BA5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3536" y="15240"/>
            <a:ext cx="1048464" cy="1048464"/>
          </a:xfrm>
          <a:prstGeom prst="rect">
            <a:avLst/>
          </a:prstGeom>
        </p:spPr>
      </p:pic>
    </p:spTree>
    <p:extLst>
      <p:ext uri="{BB962C8B-B14F-4D97-AF65-F5344CB8AC3E}">
        <p14:creationId xmlns:p14="http://schemas.microsoft.com/office/powerpoint/2010/main" val="3388173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219200" y="468392"/>
            <a:ext cx="9785354"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Nói về tình cảm, cảm xúc của em đối với một người bạn mà em yêu quý.</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5410200" y="1706065"/>
            <a:ext cx="5429275" cy="1449198"/>
            <a:chOff x="5257800" y="4418202"/>
            <a:chExt cx="5429275" cy="1449198"/>
          </a:xfrm>
          <a:scene3d>
            <a:camera prst="orthographicFront">
              <a:rot lat="0" lon="0" rev="0"/>
            </a:camera>
            <a:lightRig rig="soft" dir="t">
              <a:rot lat="0" lon="0" rev="0"/>
            </a:lightRig>
          </a:scene3d>
        </p:grpSpPr>
        <p:sp>
          <p:nvSpPr>
            <p:cNvPr id="6" name="Wave 5"/>
            <p:cNvSpPr/>
            <p:nvPr/>
          </p:nvSpPr>
          <p:spPr>
            <a:xfrm>
              <a:off x="5314924" y="4418202"/>
              <a:ext cx="5276876" cy="1449198"/>
            </a:xfrm>
            <a:prstGeom prst="wave">
              <a:avLst/>
            </a:prstGeom>
            <a:solidFill>
              <a:srgbClr val="FDD9BB"/>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5257800" y="4680539"/>
              <a:ext cx="5429275" cy="919401"/>
            </a:xfrm>
            <a:prstGeom prst="roundRect">
              <a:avLst/>
            </a:prstGeom>
            <a:noFill/>
            <a:ln w="28575">
              <a:noFill/>
              <a:prstDash val="sysDash"/>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muốn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nói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p>
          </p:txBody>
        </p:sp>
      </p:grpSp>
      <p:sp>
        <p:nvSpPr>
          <p:cNvPr id="15" name="Wave 14"/>
          <p:cNvSpPr/>
          <p:nvPr/>
        </p:nvSpPr>
        <p:spPr>
          <a:xfrm>
            <a:off x="4884163" y="3245930"/>
            <a:ext cx="4925188"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Wave 18"/>
          <p:cNvSpPr/>
          <p:nvPr/>
        </p:nvSpPr>
        <p:spPr>
          <a:xfrm>
            <a:off x="3733799" y="5228150"/>
            <a:ext cx="5429275" cy="1533300"/>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657600" y="5562600"/>
            <a:ext cx="5429275" cy="919401"/>
          </a:xfrm>
          <a:prstGeom prst="roundRect">
            <a:avLst/>
          </a:prstGeom>
          <a:noFill/>
          <a:ln w="28575">
            <a:noFill/>
            <a:prstDash val="sysDash"/>
          </a:ln>
          <a:effectLst/>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như</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thế</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nvGrpSpPr>
          <p:cNvPr id="21" name="Group 20"/>
          <p:cNvGrpSpPr/>
          <p:nvPr/>
        </p:nvGrpSpPr>
        <p:grpSpPr>
          <a:xfrm>
            <a:off x="1038873" y="2119422"/>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447800" y="2315360"/>
              <a:ext cx="3027436" cy="1328023"/>
            </a:xfrm>
            <a:prstGeom prst="roundRect">
              <a:avLst/>
            </a:prstGeom>
            <a:noFill/>
            <a:ln w="28575">
              <a:noFill/>
              <a:prstDash val="sysDash"/>
            </a:ln>
          </p:spPr>
          <p:txBody>
            <a:bodyPr wrap="square">
              <a:spAutoFit/>
            </a:bodyPr>
            <a:lstStyle/>
            <a:p>
              <a:pPr lvl="0" algn="ctr"/>
              <a:r>
                <a:rPr kumimoji="0" lang="en-US" sz="2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xúc</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đối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bạn</a:t>
              </a:r>
              <a:endParaRPr kumimoji="0" lang="en-US" sz="2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9887801" y="5188710"/>
            <a:ext cx="1903347" cy="1645603"/>
          </a:xfrm>
          <a:prstGeom prst="rect">
            <a:avLst/>
          </a:prstGeom>
          <a:ln>
            <a:noFill/>
          </a:ln>
          <a:effectLst>
            <a:softEdge rad="112500"/>
          </a:effectLst>
        </p:spPr>
      </p:pic>
      <p:sp>
        <p:nvSpPr>
          <p:cNvPr id="25" name="TextBox 24">
            <a:extLst>
              <a:ext uri="{FF2B5EF4-FFF2-40B4-BE49-F238E27FC236}">
                <a16:creationId xmlns:a16="http://schemas.microsoft.com/office/drawing/2014/main" id="{B95A7AC5-11DB-4CDD-DEA3-A436DD10AEC6}"/>
              </a:ext>
            </a:extLst>
          </p:cNvPr>
          <p:cNvSpPr txBox="1"/>
          <p:nvPr/>
        </p:nvSpPr>
        <p:spPr>
          <a:xfrm>
            <a:off x="4038600" y="3627390"/>
            <a:ext cx="6097136"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 Bạn</a:t>
            </a: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đó có điểm gì khiến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 yêu quý?</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pic>
        <p:nvPicPr>
          <p:cNvPr id="16" name="Picture 15" descr="A picture containing diagram&#10;&#10;Description automatically generated">
            <a:extLst>
              <a:ext uri="{FF2B5EF4-FFF2-40B4-BE49-F238E27FC236}">
                <a16:creationId xmlns:a16="http://schemas.microsoft.com/office/drawing/2014/main" id="{1EB2483B-01C4-9A86-5FF4-5D6A5C8BC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2" y="15240"/>
            <a:ext cx="1055608" cy="1055608"/>
          </a:xfrm>
          <a:prstGeom prst="rect">
            <a:avLst/>
          </a:prstGeom>
        </p:spPr>
      </p:pic>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667" y="5115872"/>
            <a:ext cx="1805066" cy="180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785354" cy="2962513"/>
          </a:xfrm>
          <a:prstGeom prst="roundRect">
            <a:avLst/>
          </a:prstGeom>
          <a:noFill/>
          <a:ln w="28575">
            <a:noFill/>
            <a:prstDash val="sysDash"/>
          </a:ln>
        </p:spPr>
        <p:txBody>
          <a:bodyPr wrap="square">
            <a:spAutoFit/>
          </a:bodyPr>
          <a:lstStyle/>
          <a:p>
            <a:pPr algn="ctr"/>
            <a:r>
              <a:rPr lang="vi-VN" sz="24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 1:</a:t>
            </a:r>
            <a:endParaRPr lang="vi-VN" sz="2400" dirty="0">
              <a:solidFill>
                <a:srgbClr val="FF000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8000"/>
                </a:solidFill>
                <a:latin typeface="Nunito Black" panose="020B0604020202020204" charset="0"/>
                <a:ea typeface="Open Sans" panose="020B0606030504020204" pitchFamily="34" charset="0"/>
                <a:cs typeface="Open Sans" panose="020B0606030504020204" pitchFamily="34" charset="0"/>
              </a:rPr>
              <a:t>Trong lớp em, bạn Minh là người mà em quý nhất. Bạn Minh là một người lớp trưởng gương mẫu. Bạn vừa học giỏi lại vừa đá bóng hay. Minh thường xuyên giúp đỡ các bạn trong lớp. Em thấy Minh là một người luôn biết quan tâm, chia sẻ với mọi người. Bạn ấy là một người tốt bụng. Em rất quý Minh và mong chúng em sẽ ngày càng thân thiết với nhau.</a:t>
            </a:r>
          </a:p>
        </p:txBody>
      </p:sp>
      <p:sp>
        <p:nvSpPr>
          <p:cNvPr id="10" name="TextBox 9">
            <a:extLst>
              <a:ext uri="{FF2B5EF4-FFF2-40B4-BE49-F238E27FC236}">
                <a16:creationId xmlns:a16="http://schemas.microsoft.com/office/drawing/2014/main" id="{7CCD22EC-874E-9810-7272-0254E6F7D431}"/>
              </a:ext>
            </a:extLst>
          </p:cNvPr>
          <p:cNvSpPr txBox="1"/>
          <p:nvPr/>
        </p:nvSpPr>
        <p:spPr>
          <a:xfrm>
            <a:off x="1203323" y="103617"/>
            <a:ext cx="9785354" cy="1191816"/>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752600"/>
            <a:ext cx="12039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05C2E3CD-77A2-6D6C-FB81-B35DDF27E9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411" y="171721"/>
            <a:ext cx="1055608" cy="1055608"/>
          </a:xfrm>
          <a:prstGeom prst="rect">
            <a:avLst/>
          </a:prstGeom>
        </p:spPr>
      </p:pic>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24295" y="277362"/>
            <a:ext cx="9785354" cy="1055608"/>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0322" y="5001578"/>
            <a:ext cx="2202452" cy="182993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498236" cy="2553891"/>
          </a:xfrm>
          <a:prstGeom prst="roundRect">
            <a:avLst/>
          </a:prstGeom>
          <a:noFill/>
          <a:ln w="28575">
            <a:noFill/>
            <a:prstDash val="sysDash"/>
          </a:ln>
        </p:spPr>
        <p:txBody>
          <a:bodyPr wrap="square">
            <a:spAutoFit/>
          </a:bodyPr>
          <a:lstStyle/>
          <a:p>
            <a:pPr algn="ctr"/>
            <a:r>
              <a:rPr lang="vi-VN" sz="2400" b="1" dirty="0">
                <a:solidFill>
                  <a:srgbClr val="0070C0"/>
                </a:solidFill>
                <a:latin typeface="Nunito Black" panose="020B0604020202020204" charset="0"/>
                <a:ea typeface="Open Sans" panose="020B0606030504020204" pitchFamily="34" charset="0"/>
                <a:cs typeface="Open Sans" panose="020B0606030504020204" pitchFamily="34" charset="0"/>
              </a:rPr>
              <a:t>Bài tham khảo 2:</a:t>
            </a:r>
            <a:endParaRPr lang="vi-VN" sz="2400" dirty="0">
              <a:solidFill>
                <a:srgbClr val="0070C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B0F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B0F0"/>
                </a:solidFill>
                <a:latin typeface="Nunito Black" panose="020B0604020202020204" charset="0"/>
                <a:ea typeface="Open Sans" panose="020B0606030504020204" pitchFamily="34" charset="0"/>
                <a:cs typeface="Open Sans" panose="020B0606030504020204" pitchFamily="34" charset="0"/>
              </a:rPr>
              <a:t>Nga là người bạn cùng bàn của em, cũng là người mà em chơi thân nhất trong lớp. Nga là một người bạn rất tốt bụng và nhiệt tình. Mỗi khi em không hiểu bài, Nga đều giảng lại cho em những gì mà bạn ấy biết. Em rất quý Nga và mong chúng em sẽ mãi chơi thân với nhau.</a:t>
            </a:r>
          </a:p>
        </p:txBody>
      </p:sp>
      <p:pic>
        <p:nvPicPr>
          <p:cNvPr id="3074" name="Picture 2" descr="Hình ảnh Khung ảnh Hổ PNG , Khung ảnh, Con Hổ, động Vật PNG miễn phí tải  tập tin PSDComment và Vector">
            <a:extLst>
              <a:ext uri="{FF2B5EF4-FFF2-40B4-BE49-F238E27FC236}">
                <a16:creationId xmlns:a16="http://schemas.microsoft.com/office/drawing/2014/main" id="{99971418-1BFB-29B6-9CA7-C4F39E51BA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17" b="91833" l="10000" r="90000">
                        <a14:foregroundMark x1="14083" y1="12083" x2="24000" y2="18417"/>
                        <a14:foregroundMark x1="20167" y1="9417" x2="14917" y2="15583"/>
                        <a14:foregroundMark x1="14917" y1="15583" x2="14750" y2="16000"/>
                        <a14:foregroundMark x1="12167" y1="71417" x2="13500" y2="85417"/>
                        <a14:foregroundMark x1="13500" y1="85417" x2="13500" y2="85417"/>
                        <a14:foregroundMark x1="17833" y1="89750" x2="26833" y2="91250"/>
                        <a14:foregroundMark x1="29917" y1="90250" x2="41167" y2="91833"/>
                        <a14:foregroundMark x1="41167" y1="91833" x2="78917" y2="89833"/>
                        <a14:foregroundMark x1="87750" y1="71917" x2="89917" y2="80000"/>
                        <a14:foregroundMark x1="89917" y1="80000" x2="89500" y2="80167"/>
                        <a14:backgroundMark x1="21667" y1="30500" x2="56333"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914400"/>
            <a:ext cx="13222099" cy="5319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iagram&#10;&#10;Description automatically generated">
            <a:extLst>
              <a:ext uri="{FF2B5EF4-FFF2-40B4-BE49-F238E27FC236}">
                <a16:creationId xmlns:a16="http://schemas.microsoft.com/office/drawing/2014/main" id="{F7A890B5-561B-E769-B848-B0C8AE80A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4674" y="96647"/>
            <a:ext cx="1055608" cy="1055608"/>
          </a:xfrm>
          <a:prstGeom prst="rect">
            <a:avLst/>
          </a:prstGeom>
        </p:spPr>
      </p:pic>
    </p:spTree>
    <p:extLst>
      <p:ext uri="{BB962C8B-B14F-4D97-AF65-F5344CB8AC3E}">
        <p14:creationId xmlns:p14="http://schemas.microsoft.com/office/powerpoint/2010/main" val="2097553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573366" y="1944917"/>
              <a:ext cx="6972300" cy="3123392"/>
            </a:xfrm>
            <a:prstGeom prst="rect">
              <a:avLst/>
            </a:prstGeom>
            <a:noFill/>
          </p:spPr>
          <p:txBody>
            <a:bodyPr wrap="square" rtlCol="0">
              <a:spAutoFit/>
            </a:bodyPr>
            <a:lstStyle/>
            <a:p>
              <a:pPr lvl="0">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4495800" y="7"/>
            <a:ext cx="7696200" cy="6857993"/>
          </a:xfrm>
          <a:prstGeom prst="rect">
            <a:avLst/>
          </a:prstGeom>
        </p:spPr>
      </p:pic>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a:solidFill>
                  <a:srgbClr val="F92D67"/>
                </a:solidFill>
                <a:latin typeface="Sigmar One" panose="00000500000000000000" pitchFamily="2" charset="0"/>
                <a:ea typeface="+mj-ea"/>
                <a:cs typeface="+mj-cs"/>
              </a:rPr>
              <a:t>    Dặn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55134"/>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DB2DD22-29B2-C4C4-DD77-80D26F326D35}"/>
              </a:ext>
            </a:extLst>
          </p:cNvPr>
          <p:cNvSpPr txBox="1"/>
          <p:nvPr/>
        </p:nvSpPr>
        <p:spPr>
          <a:xfrm>
            <a:off x="838200" y="3657600"/>
            <a:ext cx="8610600" cy="2009061"/>
          </a:xfrm>
          <a:prstGeom prst="roundRect">
            <a:avLst/>
          </a:prstGeom>
          <a:solidFill>
            <a:schemeClr val="accent5">
              <a:lumMod val="20000"/>
              <a:lumOff val="80000"/>
            </a:schemeClr>
          </a:solidFill>
          <a:ln w="38100">
            <a:solidFill>
              <a:srgbClr val="F92D67"/>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solidFill>
                  <a:srgbClr val="FF0000"/>
                </a:solidFill>
                <a:latin typeface="Nunito Black" pitchFamily="2" charset="0"/>
              </a:rPr>
              <a:t>	M</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0070C0"/>
                </a:solidFill>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sz="2800" dirty="0">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8536" y="899539"/>
            <a:ext cx="10134600" cy="5940973"/>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7865895" y="153961"/>
            <a:ext cx="3056313" cy="807720"/>
          </a:xfrm>
          <a:prstGeom prst="wedgeRoundRectCallout">
            <a:avLst>
              <a:gd name="adj1" fmla="val -40397"/>
              <a:gd name="adj2" fmla="val 7632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Nunito Black" pitchFamily="2" charset="0"/>
              </a:rPr>
              <a:t>Bức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tranh</a:t>
            </a:r>
            <a:r>
              <a:rPr lang="en-US" sz="2800" dirty="0">
                <a:solidFill>
                  <a:srgbClr val="FF0000"/>
                </a:solidFill>
                <a:latin typeface="Nunito Black" pitchFamily="2" charset="0"/>
              </a:rPr>
              <a:t> </a:t>
            </a:r>
            <a:r>
              <a:rPr lang="en-US" sz="2800" dirty="0" err="1">
                <a:solidFill>
                  <a:srgbClr val="FF0000"/>
                </a:solidFill>
                <a:latin typeface="Nunito Black" pitchFamily="2" charset="0"/>
              </a:rPr>
              <a:t>vẽ</a:t>
            </a:r>
            <a:r>
              <a:rPr lang="en-US" sz="2800" dirty="0">
                <a:solidFill>
                  <a:srgbClr val="FF0000"/>
                </a:solidFill>
                <a:latin typeface="Nunito Black" pitchFamily="2" charset="0"/>
              </a:rPr>
              <a:t> </a:t>
            </a:r>
            <a:r>
              <a:rPr lang="en-US" sz="2800" dirty="0" err="1">
                <a:solidFill>
                  <a:srgbClr val="FF0000"/>
                </a:solidFill>
                <a:latin typeface="Nunito Black" pitchFamily="2" charset="0"/>
              </a:rPr>
              <a:t>gì</a:t>
            </a:r>
            <a:r>
              <a:rPr lang="en-US" sz="2800" dirty="0">
                <a:solidFill>
                  <a:srgbClr val="FF0000"/>
                </a:solidFill>
                <a:latin typeface="Nunito Black" pitchFamily="2" charset="0"/>
              </a:rPr>
              <a:t>?</a:t>
            </a:r>
          </a:p>
        </p:txBody>
      </p:sp>
      <p:sp>
        <p:nvSpPr>
          <p:cNvPr id="5" name="TextBox 29"/>
          <p:cNvSpPr txBox="1"/>
          <p:nvPr/>
        </p:nvSpPr>
        <p:spPr>
          <a:xfrm>
            <a:off x="1284782" y="138842"/>
            <a:ext cx="8927690" cy="769441"/>
          </a:xfrm>
          <a:prstGeom prst="rect">
            <a:avLst/>
          </a:prstGeom>
        </p:spPr>
        <p:txBody>
          <a:bodyPr wrap="square" lIns="0" tIns="0" rIns="0" bIns="0" rtlCol="0" anchor="t">
            <a:spAutoFit/>
          </a:bodyPr>
          <a:lstStyle/>
          <a:p>
            <a:pPr algn="ctr">
              <a:lnSpc>
                <a:spcPts val="6400"/>
              </a:lnSpc>
              <a:spcBef>
                <a:spcPct val="0"/>
              </a:spcBef>
            </a:pPr>
            <a:r>
              <a:rPr lang="en-US" sz="4000" b="1" spc="-133" dirty="0" err="1">
                <a:solidFill>
                  <a:srgbClr val="0070C0"/>
                </a:solidFill>
                <a:highlight>
                  <a:srgbClr val="FFFF00"/>
                </a:highlight>
                <a:latin typeface="Nunito Black" pitchFamily="2" charset="0"/>
              </a:rPr>
              <a:t>Tạm</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biệt</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mùa</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hè</a:t>
            </a:r>
            <a:endParaRPr lang="en-US" sz="4000" b="1" spc="-133" dirty="0">
              <a:solidFill>
                <a:srgbClr val="0070C0"/>
              </a:solidFill>
              <a:highlight>
                <a:srgbClr val="FFFF00"/>
              </a:highlight>
              <a:latin typeface="Nunito Black" pitchFamily="2" charset="0"/>
            </a:endParaRP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dirty="0" err="1">
                <a:solidFill>
                  <a:srgbClr val="F92D67"/>
                </a:solidFill>
                <a:latin typeface="Sigmar One" panose="00000500000000000000" pitchFamily="2" charset="0"/>
                <a:ea typeface="+mj-ea"/>
                <a:cs typeface="+mj-cs"/>
              </a:rPr>
              <a:t>Đọc</a:t>
            </a:r>
            <a:r>
              <a:rPr lang="en-US" sz="3600" dirty="0">
                <a:solidFill>
                  <a:srgbClr val="F92D67"/>
                </a:solidFill>
                <a:latin typeface="Sigmar One" panose="00000500000000000000" pitchFamily="2" charset="0"/>
                <a:ea typeface="+mj-ea"/>
                <a:cs typeface="+mj-cs"/>
              </a:rPr>
              <a:t> </a:t>
            </a:r>
            <a:r>
              <a:rPr lang="en-US" sz="3600" dirty="0" err="1">
                <a:solidFill>
                  <a:srgbClr val="F92D67"/>
                </a:solidFill>
                <a:latin typeface="Sigmar One" panose="00000500000000000000" pitchFamily="2" charset="0"/>
                <a:ea typeface="+mj-ea"/>
                <a:cs typeface="+mj-cs"/>
              </a:rPr>
              <a:t>văn</a:t>
            </a:r>
            <a:r>
              <a:rPr lang="en-US" sz="3600" dirty="0">
                <a:solidFill>
                  <a:srgbClr val="F92D67"/>
                </a:solidFill>
                <a:latin typeface="Sigmar One" panose="00000500000000000000" pitchFamily="2" charset="0"/>
                <a:ea typeface="+mj-ea"/>
                <a:cs typeface="+mj-cs"/>
              </a:rPr>
              <a:t> </a:t>
            </a:r>
            <a:r>
              <a:rPr lang="en-US" sz="3600" dirty="0" err="1">
                <a:solidFill>
                  <a:srgbClr val="F92D67"/>
                </a:solidFill>
                <a:latin typeface="Sigmar One" panose="00000500000000000000" pitchFamily="2" charset="0"/>
                <a:ea typeface="+mj-ea"/>
                <a:cs typeface="+mj-cs"/>
              </a:rPr>
              <a:t>bản</a:t>
            </a:r>
            <a:endParaRPr lang="en-US" sz="3600" dirty="0">
              <a:solidFill>
                <a:srgbClr val="F92D67"/>
              </a:solidFill>
              <a:latin typeface="Sigmar One" panose="00000500000000000000" pitchFamily="2" charset="0"/>
              <a:ea typeface="+mj-ea"/>
              <a:cs typeface="+mj-cs"/>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diệu</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hức</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sầu 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2717</Words>
  <Application>Microsoft Office PowerPoint</Application>
  <PresentationFormat>Widescreen</PresentationFormat>
  <Paragraphs>173</Paragraphs>
  <Slides>40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Calibri</vt:lpstr>
      <vt:lpstr>Nunito Black</vt:lpstr>
      <vt:lpstr>Sigmar One</vt:lpstr>
      <vt:lpstr>Arial</vt:lpstr>
      <vt:lpstr>Tahoma</vt:lpstr>
      <vt:lpstr>Sriracha</vt:lpstr>
      <vt:lpstr>#9Slide03 AmpleSoft Bold</vt:lpstr>
      <vt:lpstr>Open Sans</vt:lpstr>
      <vt:lpstr>OpenSans</vt:lpstr>
      <vt:lpstr>Nunito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Windows 10</cp:lastModifiedBy>
  <cp:revision>53</cp:revision>
  <dcterms:created xsi:type="dcterms:W3CDTF">2006-08-16T00:00:00Z</dcterms:created>
  <dcterms:modified xsi:type="dcterms:W3CDTF">2022-09-28T02:11:12Z</dcterms:modified>
  <dc:identifier>DAFDiO2oNAs</dc:identifier>
</cp:coreProperties>
</file>