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304" r:id="rId4"/>
    <p:sldId id="266" r:id="rId5"/>
    <p:sldId id="292" r:id="rId6"/>
    <p:sldId id="262" r:id="rId7"/>
    <p:sldId id="294" r:id="rId8"/>
    <p:sldId id="258" r:id="rId9"/>
    <p:sldId id="295" r:id="rId10"/>
    <p:sldId id="296" r:id="rId11"/>
    <p:sldId id="264" r:id="rId12"/>
    <p:sldId id="268" r:id="rId13"/>
    <p:sldId id="293" r:id="rId14"/>
    <p:sldId id="298" r:id="rId15"/>
    <p:sldId id="276" r:id="rId16"/>
    <p:sldId id="261" r:id="rId17"/>
    <p:sldId id="278" r:id="rId18"/>
    <p:sldId id="269" r:id="rId19"/>
    <p:sldId id="279" r:id="rId20"/>
    <p:sldId id="270" r:id="rId21"/>
    <p:sldId id="306" r:id="rId22"/>
    <p:sldId id="301" r:id="rId23"/>
    <p:sldId id="307" r:id="rId24"/>
    <p:sldId id="272" r:id="rId25"/>
    <p:sldId id="300" r:id="rId26"/>
    <p:sldId id="302" r:id="rId27"/>
    <p:sldId id="285" r:id="rId28"/>
    <p:sldId id="286" r:id="rId29"/>
    <p:sldId id="265" r:id="rId30"/>
    <p:sldId id="274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Gluten"/>
      <p:regular r:id="rId39"/>
      <p:bold r:id="rId40"/>
    </p:embeddedFont>
    <p:embeddedFont>
      <p:font typeface="Nunito Black" panose="020B0604020202020204" charset="0"/>
      <p:bold r:id="rId41"/>
      <p:boldItalic r:id="rId42"/>
    </p:embeddedFont>
    <p:embeddedFont>
      <p:font typeface="Open Sans" panose="020B0604020202020204" charset="0"/>
      <p:regular r:id="rId43"/>
      <p:bold r:id="rId44"/>
      <p:italic r:id="rId45"/>
      <p:boldItalic r:id="rId46"/>
    </p:embeddedFont>
    <p:embeddedFont>
      <p:font typeface="Repo Black" panose="020B0604020202020204" charset="0"/>
      <p:regular r:id="rId47"/>
    </p:embeddedFont>
    <p:embeddedFont>
      <p:font typeface="Sigmar One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304"/>
            <p14:sldId id="266"/>
            <p14:sldId id="292"/>
            <p14:sldId id="262"/>
            <p14:sldId id="294"/>
            <p14:sldId id="258"/>
            <p14:sldId id="295"/>
            <p14:sldId id="296"/>
            <p14:sldId id="264"/>
            <p14:sldId id="268"/>
            <p14:sldId id="293"/>
            <p14:sldId id="298"/>
            <p14:sldId id="276"/>
            <p14:sldId id="261"/>
            <p14:sldId id="278"/>
            <p14:sldId id="269"/>
            <p14:sldId id="279"/>
            <p14:sldId id="270"/>
            <p14:sldId id="306"/>
            <p14:sldId id="301"/>
            <p14:sldId id="307"/>
            <p14:sldId id="272"/>
            <p14:sldId id="300"/>
            <p14:sldId id="302"/>
            <p14:sldId id="285"/>
            <p14:sldId id="286"/>
            <p14:sldId id="26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B49"/>
    <a:srgbClr val="78B557"/>
    <a:srgbClr val="63D1FF"/>
    <a:srgbClr val="F17B94"/>
    <a:srgbClr val="FF66CC"/>
    <a:srgbClr val="FF99FF"/>
    <a:srgbClr val="F3EA84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5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88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2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7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79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44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9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gi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6.gif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jpe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13.jpeg"/><Relationship Id="rId5" Type="http://schemas.openxmlformats.org/officeDocument/2006/relationships/image" Target="../media/image18.gif"/><Relationship Id="rId15" Type="http://schemas.openxmlformats.org/officeDocument/2006/relationships/image" Target="../media/image22.jpe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microsoft.com/office/2007/relationships/hdphoto" Target="../media/hdphoto1.wdp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gif"/><Relationship Id="rId11" Type="http://schemas.openxmlformats.org/officeDocument/2006/relationships/image" Target="../media/image21.jpeg"/><Relationship Id="rId5" Type="http://schemas.openxmlformats.org/officeDocument/2006/relationships/image" Target="../media/image18.gif"/><Relationship Id="rId10" Type="http://schemas.openxmlformats.org/officeDocument/2006/relationships/image" Target="../media/image15.jpe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gif"/><Relationship Id="rId11" Type="http://schemas.openxmlformats.org/officeDocument/2006/relationships/image" Target="../media/image22.jpeg"/><Relationship Id="rId5" Type="http://schemas.openxmlformats.org/officeDocument/2006/relationships/image" Target="../media/image24.gif"/><Relationship Id="rId10" Type="http://schemas.openxmlformats.org/officeDocument/2006/relationships/image" Target="../media/image21.jpeg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gif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021741DE-8362-099C-D3A8-49F0BD9CBC5A}"/>
              </a:ext>
            </a:extLst>
          </p:cNvPr>
          <p:cNvSpPr txBox="1"/>
          <p:nvPr/>
        </p:nvSpPr>
        <p:spPr>
          <a:xfrm>
            <a:off x="1369638" y="888397"/>
            <a:ext cx="9194600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-39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Thứ ....ngày..... tháng..... năm 2022</a:t>
            </a:r>
          </a:p>
          <a:p>
            <a:pPr marL="0" marR="0" lvl="0" indent="0" algn="ctr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-39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Nunito Black" panose="00000A00000000000000" pitchFamily="2" charset="0"/>
              </a:rPr>
              <a:t>TO</a:t>
            </a:r>
            <a:r>
              <a:rPr lang="en-US" sz="3950" spc="-39">
                <a:solidFill>
                  <a:schemeClr val="accent6">
                    <a:lumMod val="20000"/>
                    <a:lumOff val="80000"/>
                  </a:schemeClr>
                </a:solidFill>
                <a:latin typeface="Nunito Black" panose="00000A00000000000000" pitchFamily="2" charset="0"/>
              </a:rPr>
              <a:t>ÁN</a:t>
            </a:r>
          </a:p>
          <a:p>
            <a:pPr algn="ctr" defTabSz="609539">
              <a:lnSpc>
                <a:spcPts val="4346"/>
              </a:lnSpc>
            </a:pPr>
            <a:r>
              <a:rPr lang="en-US" sz="3600" b="1" i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13: Tìm thành phần </a:t>
            </a:r>
          </a:p>
          <a:p>
            <a:pPr algn="ctr" defTabSz="609539">
              <a:lnSpc>
                <a:spcPts val="4346"/>
              </a:lnSpc>
            </a:pPr>
            <a:r>
              <a:rPr lang="en-US" sz="3600" b="1" i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 phép nhân, phép chia</a:t>
            </a:r>
          </a:p>
          <a:p>
            <a:pPr lvl="0" defTabSz="609539">
              <a:lnSpc>
                <a:spcPts val="4346"/>
              </a:lnSpc>
              <a:defRPr/>
            </a:pPr>
            <a:endParaRPr lang="en-US" sz="3600" spc="-39">
              <a:solidFill>
                <a:srgbClr val="C00000"/>
              </a:solidFill>
              <a:latin typeface="Repo Black"/>
            </a:endParaRPr>
          </a:p>
          <a:p>
            <a:pPr marL="0" marR="0" lvl="0" indent="0" algn="ctr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0" i="0" u="none" strike="noStrike" kern="1200" cap="none" spc="-39" normalizeH="0" baseline="0" noProof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Nunito Black" panose="00000A00000000000000" pitchFamily="2" charset="0"/>
            </a:endParaRPr>
          </a:p>
          <a:p>
            <a:pPr marL="0" marR="0" lvl="0" indent="0" algn="l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0" i="0" u="none" strike="noStrike" kern="1200" cap="none" spc="-3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po Black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0" i="0" u="none" strike="noStrike" kern="1200" cap="none" spc="-3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po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9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4C4D796C-8AA3-2D87-1AA3-08AA0D4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6970"/>
          <a:stretch/>
        </p:blipFill>
        <p:spPr>
          <a:xfrm>
            <a:off x="-169" y="7"/>
            <a:ext cx="6756569" cy="6070593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3E5A934-8F7E-876B-BA46-41504333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r="7857" b="2"/>
          <a:stretch/>
        </p:blipFill>
        <p:spPr>
          <a:xfrm>
            <a:off x="2997200" y="-2458"/>
            <a:ext cx="9191582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04086-0D19-EF3A-233B-0DCB7E55E9CC}"/>
              </a:ext>
            </a:extLst>
          </p:cNvPr>
          <p:cNvSpPr txBox="1"/>
          <p:nvPr/>
        </p:nvSpPr>
        <p:spPr>
          <a:xfrm>
            <a:off x="4341791" y="3831796"/>
            <a:ext cx="6502400" cy="1781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 phá</a:t>
            </a:r>
          </a:p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5ACDFF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29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740F3C7-E961-06CA-C1E1-D15660080387}"/>
              </a:ext>
            </a:extLst>
          </p:cNvPr>
          <p:cNvSpPr txBox="1">
            <a:spLocks/>
          </p:cNvSpPr>
          <p:nvPr/>
        </p:nvSpPr>
        <p:spPr>
          <a:xfrm>
            <a:off x="2588362" y="315247"/>
            <a:ext cx="5001122" cy="629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US">
                <a:solidFill>
                  <a:srgbClr val="00B0F0"/>
                </a:solidFill>
                <a:latin typeface="Nunito Black" panose="00000A00000000000000" pitchFamily="2" charset="0"/>
              </a:rPr>
              <a:t>Tìm thừa số trong một tích</a:t>
            </a:r>
            <a:endParaRPr lang="vi-VN">
              <a:solidFill>
                <a:srgbClr val="00B0F0"/>
              </a:solidFill>
              <a:latin typeface="Nunito Black" panose="00000A00000000000000" pitchFamily="2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br>
              <a:rPr lang="vi-VN">
                <a:solidFill>
                  <a:srgbClr val="00B0F0"/>
                </a:solidFill>
                <a:latin typeface="Nunito Black" panose="00000A00000000000000" pitchFamily="2" charset="0"/>
              </a:rPr>
            </a:br>
            <a:endParaRPr lang="en-US" altLang="en-US" b="1" i="1">
              <a:solidFill>
                <a:srgbClr val="00B0F0"/>
              </a:solidFill>
              <a:latin typeface="Nunito Black" panose="00000A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1BE82-C2BB-8B8C-59A1-AAF050BF3C71}"/>
              </a:ext>
            </a:extLst>
          </p:cNvPr>
          <p:cNvSpPr txBox="1"/>
          <p:nvPr/>
        </p:nvSpPr>
        <p:spPr>
          <a:xfrm>
            <a:off x="266762" y="1311928"/>
            <a:ext cx="1178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ca đựng nước như nhau có tất cả 6l nước. Hỏi mỗi ca đựng mấy lít nước?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63C3F-9284-523C-3C9B-58AE8D009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6" t="21896" r="52600" b="34560"/>
          <a:stretch/>
        </p:blipFill>
        <p:spPr>
          <a:xfrm>
            <a:off x="1567946" y="2279420"/>
            <a:ext cx="4090181" cy="2148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8CD242C-12A9-FC01-830D-761E4466C525}"/>
              </a:ext>
            </a:extLst>
          </p:cNvPr>
          <p:cNvGrpSpPr/>
          <p:nvPr/>
        </p:nvGrpSpPr>
        <p:grpSpPr>
          <a:xfrm>
            <a:off x="1415143" y="4575719"/>
            <a:ext cx="4529797" cy="1796108"/>
            <a:chOff x="3711791" y="406330"/>
            <a:chExt cx="4529797" cy="179610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5281F3-04FF-54CF-C01D-1BE1D766E871}"/>
                </a:ext>
              </a:extLst>
            </p:cNvPr>
            <p:cNvSpPr/>
            <p:nvPr/>
          </p:nvSpPr>
          <p:spPr>
            <a:xfrm>
              <a:off x="3711791" y="406330"/>
              <a:ext cx="4529797" cy="17961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F34294-1069-980F-87B4-2EF867FDA71A}"/>
                </a:ext>
              </a:extLst>
            </p:cNvPr>
            <p:cNvSpPr txBox="1"/>
            <p:nvPr/>
          </p:nvSpPr>
          <p:spPr>
            <a:xfrm>
              <a:off x="5804850" y="557465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21FFCC-0429-C8E1-599E-31E1F060009D}"/>
                </a:ext>
              </a:extLst>
            </p:cNvPr>
            <p:cNvSpPr txBox="1"/>
            <p:nvPr/>
          </p:nvSpPr>
          <p:spPr>
            <a:xfrm>
              <a:off x="4201701" y="501162"/>
              <a:ext cx="7478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B94576-787C-56BD-0AFC-92E2016CC463}"/>
                </a:ext>
              </a:extLst>
            </p:cNvPr>
            <p:cNvSpPr txBox="1"/>
            <p:nvPr/>
          </p:nvSpPr>
          <p:spPr>
            <a:xfrm>
              <a:off x="7110771" y="477997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C8E8973-BD5E-0BD2-0B95-CCD5F26AE25C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6178789" y="108068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3BFF1B-8A97-80AA-BBD1-1FE2E3764094}"/>
                </a:ext>
              </a:extLst>
            </p:cNvPr>
            <p:cNvCxnSpPr>
              <a:cxnSpLocks/>
            </p:cNvCxnSpPr>
            <p:nvPr/>
          </p:nvCxnSpPr>
          <p:spPr>
            <a:xfrm>
              <a:off x="4575640" y="108068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D3FB79-214B-FC51-4B3E-FD94ECD00434}"/>
                </a:ext>
              </a:extLst>
            </p:cNvPr>
            <p:cNvCxnSpPr>
              <a:cxnSpLocks/>
              <a:stCxn id="17" idx="2"/>
              <a:endCxn id="23" idx="0"/>
            </p:cNvCxnSpPr>
            <p:nvPr/>
          </p:nvCxnSpPr>
          <p:spPr>
            <a:xfrm>
              <a:off x="7484710" y="1001217"/>
              <a:ext cx="8358" cy="38724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16676F-BE97-392C-DA0E-1E8ECB87A8AE}"/>
                </a:ext>
              </a:extLst>
            </p:cNvPr>
            <p:cNvSpPr txBox="1"/>
            <p:nvPr/>
          </p:nvSpPr>
          <p:spPr>
            <a:xfrm>
              <a:off x="3949196" y="1422590"/>
              <a:ext cx="1280159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Thừa số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B6916-70E5-00C7-1D43-0B05DF874A1D}"/>
                </a:ext>
              </a:extLst>
            </p:cNvPr>
            <p:cNvSpPr txBox="1"/>
            <p:nvPr/>
          </p:nvSpPr>
          <p:spPr>
            <a:xfrm>
              <a:off x="5381891" y="1394759"/>
              <a:ext cx="1280159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Thừa số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3DB353-6E4B-C227-1906-B6A0EF6835FB}"/>
                </a:ext>
              </a:extLst>
            </p:cNvPr>
            <p:cNvSpPr txBox="1"/>
            <p:nvPr/>
          </p:nvSpPr>
          <p:spPr>
            <a:xfrm>
              <a:off x="6852988" y="1388465"/>
              <a:ext cx="1280159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Tích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25931D3-D3D5-6B70-051F-627A7BDFFBAD}"/>
              </a:ext>
            </a:extLst>
          </p:cNvPr>
          <p:cNvSpPr txBox="1"/>
          <p:nvPr/>
        </p:nvSpPr>
        <p:spPr>
          <a:xfrm>
            <a:off x="6225709" y="4381110"/>
            <a:ext cx="5723635" cy="1736646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một thừa số ta lấy tích chia cho thừa số kia</a:t>
            </a:r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40F85B-2450-C834-83BA-787E43A2BB67}"/>
              </a:ext>
            </a:extLst>
          </p:cNvPr>
          <p:cNvSpPr txBox="1"/>
          <p:nvPr/>
        </p:nvSpPr>
        <p:spPr>
          <a:xfrm>
            <a:off x="2933700" y="4648200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BD6C23-A95B-7507-A79B-2CE9EA229C4A}"/>
              </a:ext>
            </a:extLst>
          </p:cNvPr>
          <p:cNvSpPr txBox="1"/>
          <p:nvPr/>
        </p:nvSpPr>
        <p:spPr>
          <a:xfrm>
            <a:off x="5770394" y="2468032"/>
            <a:ext cx="6281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lít nước ở một ca lấy 3 lần được 6l. </a:t>
            </a:r>
          </a:p>
          <a:p>
            <a:pPr algn="ctr"/>
            <a:r>
              <a:rPr lang="en-US" sz="2400" b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lít nước ở một ca là: </a:t>
            </a:r>
          </a:p>
          <a:p>
            <a:pPr algn="ctr"/>
            <a:r>
              <a:rPr lang="en-US" sz="2400" b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: 3 = 2 (l)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A587AF-13B5-304A-9164-848B0567E934}"/>
              </a:ext>
            </a:extLst>
          </p:cNvPr>
          <p:cNvSpPr txBox="1"/>
          <p:nvPr/>
        </p:nvSpPr>
        <p:spPr>
          <a:xfrm>
            <a:off x="4320050" y="4662089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5" grpId="0"/>
      <p:bldP spid="25" grpId="0" animBg="1"/>
      <p:bldP spid="31" grpId="0"/>
      <p:bldP spid="3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191114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4D6056-D62C-875F-4FA3-A4BB93B6D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8" t="49020" r="57163" b="18135"/>
          <a:stretch/>
        </p:blipFill>
        <p:spPr>
          <a:xfrm>
            <a:off x="872038" y="2192765"/>
            <a:ext cx="4597297" cy="1780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D8BF9-6889-849F-4ACB-584C40ED7F6A}"/>
              </a:ext>
            </a:extLst>
          </p:cNvPr>
          <p:cNvSpPr txBox="1"/>
          <p:nvPr/>
        </p:nvSpPr>
        <p:spPr>
          <a:xfrm>
            <a:off x="7021023" y="3122646"/>
            <a:ext cx="398074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   x 4 = 28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28 : 4 = 7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?   x 3 = 12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12  : 3  = 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c) 6 x  ?  = 24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24 : 6   = 4</a:t>
            </a:r>
          </a:p>
          <a:p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1030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9FE9B36F-5FA2-5D54-64BE-8358A132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02" y="-389900"/>
            <a:ext cx="553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87BF5-2C43-F893-D6F2-312183DDDC96}"/>
              </a:ext>
            </a:extLst>
          </p:cNvPr>
          <p:cNvSpPr/>
          <p:nvPr/>
        </p:nvSpPr>
        <p:spPr>
          <a:xfrm>
            <a:off x="7499767" y="3235418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1327EB-5F2C-0050-E9B2-C39AD0691A13}"/>
              </a:ext>
            </a:extLst>
          </p:cNvPr>
          <p:cNvSpPr/>
          <p:nvPr/>
        </p:nvSpPr>
        <p:spPr>
          <a:xfrm>
            <a:off x="7510454" y="3234181"/>
            <a:ext cx="459742" cy="41720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140DD-3989-8605-F5C0-2C44D3C9B4CB}"/>
              </a:ext>
            </a:extLst>
          </p:cNvPr>
          <p:cNvSpPr/>
          <p:nvPr/>
        </p:nvSpPr>
        <p:spPr>
          <a:xfrm>
            <a:off x="7505142" y="4136087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64315-D9EF-D344-EE8F-36CBCBCB60D1}"/>
              </a:ext>
            </a:extLst>
          </p:cNvPr>
          <p:cNvSpPr/>
          <p:nvPr/>
        </p:nvSpPr>
        <p:spPr>
          <a:xfrm>
            <a:off x="8175632" y="5155479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E88DB5-B126-52CB-CA83-8FE871CACAEF}"/>
              </a:ext>
            </a:extLst>
          </p:cNvPr>
          <p:cNvSpPr/>
          <p:nvPr/>
        </p:nvSpPr>
        <p:spPr>
          <a:xfrm>
            <a:off x="7510454" y="4147864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EE4DD-2FE9-CF90-9597-E1C2ABDC9A08}"/>
              </a:ext>
            </a:extLst>
          </p:cNvPr>
          <p:cNvSpPr/>
          <p:nvPr/>
        </p:nvSpPr>
        <p:spPr>
          <a:xfrm>
            <a:off x="8175632" y="5135276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107F7-977E-CA9A-F8E6-86585C7ACFAB}"/>
              </a:ext>
            </a:extLst>
          </p:cNvPr>
          <p:cNvSpPr txBox="1"/>
          <p:nvPr/>
        </p:nvSpPr>
        <p:spPr>
          <a:xfrm>
            <a:off x="1190228" y="1346525"/>
            <a:ext cx="500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1. Tìm thừa số (theo mẫu)</a:t>
            </a:r>
          </a:p>
        </p:txBody>
      </p:sp>
    </p:spTree>
    <p:extLst>
      <p:ext uri="{BB962C8B-B14F-4D97-AF65-F5344CB8AC3E}">
        <p14:creationId xmlns:p14="http://schemas.microsoft.com/office/powerpoint/2010/main" val="11046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Viền Màu Hồng Hồng đăng Ten Hoạt Hình Khung Viền Bằng Tay PNG ,  Những Sinh Vật Bé Nhỏ, Đốm Hồng Trang Trí, Cạnh Hồng PNG miễn phí tải tập">
            <a:extLst>
              <a:ext uri="{FF2B5EF4-FFF2-40B4-BE49-F238E27FC236}">
                <a16:creationId xmlns:a16="http://schemas.microsoft.com/office/drawing/2014/main" id="{984BBE6C-41AC-4C28-7617-BEE356FCF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17" r="93917">
                        <a14:foregroundMark x1="6167" y1="27250" x2="17417" y2="34250"/>
                        <a14:foregroundMark x1="5000" y1="41833" x2="11417" y2="44333"/>
                        <a14:foregroundMark x1="6167" y1="54417" x2="15750" y2="56500"/>
                        <a14:foregroundMark x1="3917" y1="68667" x2="9250" y2="68417"/>
                        <a14:foregroundMark x1="21083" y1="26833" x2="89167" y2="63083"/>
                        <a14:foregroundMark x1="24917" y1="67417" x2="90833" y2="31000"/>
                        <a14:foregroundMark x1="90833" y1="31000" x2="93917" y2="26417"/>
                        <a14:foregroundMark x1="13250" y1="27667" x2="30333" y2="33083"/>
                        <a14:foregroundMark x1="5833" y1="40083" x2="27833" y2="37500"/>
                        <a14:foregroundMark x1="27833" y1="37500" x2="32000" y2="37667"/>
                        <a14:foregroundMark x1="4750" y1="41667" x2="13750" y2="43667"/>
                        <a14:foregroundMark x1="13750" y1="43667" x2="24500" y2="41917"/>
                        <a14:foregroundMark x1="4000" y1="24000" x2="8250" y2="28833"/>
                        <a14:foregroundMark x1="14917" y1="23583" x2="14917" y2="23583"/>
                        <a14:foregroundMark x1="8917" y1="45083" x2="16583" y2="48917"/>
                        <a14:foregroundMark x1="16583" y1="48917" x2="24917" y2="50000"/>
                        <a14:foregroundMark x1="24917" y1="50000" x2="30833" y2="48333"/>
                        <a14:foregroundMark x1="10750" y1="64750" x2="29167" y2="60333"/>
                        <a14:foregroundMark x1="10333" y1="66833" x2="23250" y2="64250"/>
                        <a14:foregroundMark x1="19083" y1="50083" x2="21667" y2="71167"/>
                        <a14:foregroundMark x1="21667" y1="71167" x2="23083" y2="73583"/>
                        <a14:foregroundMark x1="17417" y1="69167" x2="45833" y2="74083"/>
                        <a14:foregroundMark x1="20333" y1="24333" x2="28500" y2="22750"/>
                        <a14:foregroundMark x1="28500" y1="22750" x2="56500" y2="24083"/>
                        <a14:foregroundMark x1="56500" y1="24083" x2="83917" y2="22250"/>
                        <a14:foregroundMark x1="83917" y1="22250" x2="91083" y2="22750"/>
                        <a14:foregroundMark x1="93000" y1="25833" x2="93917" y2="73250"/>
                        <a14:foregroundMark x1="51000" y1="74167" x2="86750" y2="72667"/>
                        <a14:foregroundMark x1="13500" y1="45500" x2="22667" y2="49250"/>
                        <a14:foregroundMark x1="4167" y1="44250" x2="10333" y2="46750"/>
                        <a14:foregroundMark x1="12833" y1="33583" x2="15750" y2="37667"/>
                        <a14:foregroundMark x1="15667" y1="57333" x2="19667" y2="61667"/>
                        <a14:foregroundMark x1="51750" y1="73833" x2="55167" y2="74500"/>
                        <a14:foregroundMark x1="19000" y1="22000" x2="20583" y2="22500"/>
                        <a14:foregroundMark x1="33333" y1="22083" x2="37833" y2="23083"/>
                        <a14:foregroundMark x1="87083" y1="21917" x2="89333" y2="2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5370"/>
          <a:stretch/>
        </p:blipFill>
        <p:spPr bwMode="auto">
          <a:xfrm>
            <a:off x="952207" y="2475264"/>
            <a:ext cx="8951653" cy="31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F2F90426-C938-4695-9F86-2EABA835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AEBA6C-1CC7-9FB8-288A-67D15CF03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14" t="-763" r="68805" b="67918"/>
          <a:stretch/>
        </p:blipFill>
        <p:spPr>
          <a:xfrm>
            <a:off x="350196" y="6436"/>
            <a:ext cx="3090849" cy="132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3A87E-F140-9A31-16BE-AE532932B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68" t="37915" r="10836"/>
          <a:stretch/>
        </p:blipFill>
        <p:spPr>
          <a:xfrm>
            <a:off x="2829911" y="2781483"/>
            <a:ext cx="6311057" cy="2566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9DD70-8B86-CB88-B1AB-4E1E6A1E2FA0}"/>
              </a:ext>
            </a:extLst>
          </p:cNvPr>
          <p:cNvSpPr txBox="1"/>
          <p:nvPr/>
        </p:nvSpPr>
        <p:spPr>
          <a:xfrm>
            <a:off x="5181600" y="37256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CF1D1-5F71-7A61-1B69-AC7391301C1F}"/>
              </a:ext>
            </a:extLst>
          </p:cNvPr>
          <p:cNvSpPr txBox="1"/>
          <p:nvPr/>
        </p:nvSpPr>
        <p:spPr>
          <a:xfrm>
            <a:off x="1575882" y="1289553"/>
            <a:ext cx="236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Nunito Black" panose="00000A00000000000000" pitchFamily="2" charset="0"/>
              </a:rPr>
              <a:t>2. Số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A0F0EC-346F-A9E0-81EE-16FF22D62448}"/>
              </a:ext>
            </a:extLst>
          </p:cNvPr>
          <p:cNvSpPr txBox="1"/>
          <p:nvPr/>
        </p:nvSpPr>
        <p:spPr>
          <a:xfrm>
            <a:off x="4319081" y="538802"/>
            <a:ext cx="6120548" cy="1191816"/>
          </a:xfrm>
          <a:prstGeom prst="flowChartAlternateProcess">
            <a:avLst/>
          </a:prstGeom>
          <a:solidFill>
            <a:srgbClr val="00B05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một thừa số ta lấy tích chia cho thừa số kia</a:t>
            </a:r>
            <a:endParaRPr lang="en-US" sz="3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F469CE-0222-9065-D381-CB42AF316DF9}"/>
              </a:ext>
            </a:extLst>
          </p:cNvPr>
          <p:cNvSpPr txBox="1"/>
          <p:nvPr/>
        </p:nvSpPr>
        <p:spPr>
          <a:xfrm>
            <a:off x="5469544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E6A3E8-2DEB-931A-179E-E4F5EBBD9A4E}"/>
              </a:ext>
            </a:extLst>
          </p:cNvPr>
          <p:cNvSpPr txBox="1"/>
          <p:nvPr/>
        </p:nvSpPr>
        <p:spPr>
          <a:xfrm>
            <a:off x="8151402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83C75-2E20-5F12-4E3B-13ED49901EBF}"/>
              </a:ext>
            </a:extLst>
          </p:cNvPr>
          <p:cNvSpPr txBox="1"/>
          <p:nvPr/>
        </p:nvSpPr>
        <p:spPr>
          <a:xfrm>
            <a:off x="6320349" y="3741313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4B8F0-F321-672B-79A7-FA455CCA43AC}"/>
              </a:ext>
            </a:extLst>
          </p:cNvPr>
          <p:cNvSpPr txBox="1"/>
          <p:nvPr/>
        </p:nvSpPr>
        <p:spPr>
          <a:xfrm>
            <a:off x="7239254" y="3741313"/>
            <a:ext cx="758111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979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2652-7533-4067-BEF7-16822B5F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49" y="2696367"/>
            <a:ext cx="10613496" cy="1325563"/>
          </a:xfrm>
        </p:spPr>
        <p:txBody>
          <a:bodyPr>
            <a:normAutofit fontScale="90000"/>
          </a:bodyPr>
          <a:lstStyle/>
          <a:p>
            <a:r>
              <a:rPr lang="en-US" sz="31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3. </a:t>
            </a:r>
            <a:r>
              <a:rPr lang="vi-VN" sz="31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5 ca-bin chở tất cả 30 người. Biết rằng số người ở mỗi ca-bin như nhau. Hỏi mỗi ca-bin chở bao nhiêu người?</a:t>
            </a:r>
            <a:br>
              <a:rPr lang="vi-VN" sz="3600" b="0" i="0">
                <a:solidFill>
                  <a:srgbClr val="7030A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7030A0"/>
                </a:solidFill>
                <a:effectLst/>
                <a:latin typeface="OpenSans"/>
              </a:rPr>
            </a:br>
            <a:br>
              <a:rPr lang="vi-VN"/>
            </a:br>
            <a:br>
              <a:rPr lang="vi-VN"/>
            </a:br>
            <a:br>
              <a:rPr lang="vi-VN"/>
            </a:br>
            <a:endParaRPr lang="en-US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BF123-BDCB-0260-E308-11F6FFB7A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94" t="24194"/>
          <a:stretch/>
        </p:blipFill>
        <p:spPr>
          <a:xfrm>
            <a:off x="7090942" y="2458263"/>
            <a:ext cx="4738513" cy="361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94F08-C142-0B13-6B3D-D0C30A6A7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350196" y="6436"/>
            <a:ext cx="3090849" cy="116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6AA10DC8-692F-318F-082E-573A81DEE3C2}"/>
              </a:ext>
            </a:extLst>
          </p:cNvPr>
          <p:cNvSpPr txBox="1">
            <a:spLocks/>
          </p:cNvSpPr>
          <p:nvPr/>
        </p:nvSpPr>
        <p:spPr>
          <a:xfrm>
            <a:off x="3792629" y="269950"/>
            <a:ext cx="5068575" cy="10966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vi-VN" b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người trên mỗi ca-bin = </a:t>
            </a:r>
            <a:endParaRPr lang="en-US" b="1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vi-VN" b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người trên 5 ca-bin : 5</a:t>
            </a:r>
            <a:br>
              <a:rPr lang="vi-VN" b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vi-VN"/>
            </a:br>
            <a:br>
              <a:rPr lang="vi-VN">
                <a:solidFill>
                  <a:srgbClr val="00B0F0"/>
                </a:solidFill>
                <a:latin typeface="Nunito Black" panose="00000A00000000000000" pitchFamily="2" charset="0"/>
              </a:rPr>
            </a:br>
            <a:endParaRPr lang="en-US" altLang="en-US" b="1" i="1">
              <a:solidFill>
                <a:srgbClr val="00B0F0"/>
              </a:solidFill>
              <a:latin typeface="Nunito Black" panose="00000A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E14EADB0-347E-4632-8B11-2E51C61A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8367"/>
          <a:stretch/>
        </p:blipFill>
        <p:spPr>
          <a:xfrm>
            <a:off x="-106532" y="2328805"/>
            <a:ext cx="7616285" cy="432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5BF828-9DA2-22D8-78FC-AF8DA39CA569}"/>
              </a:ext>
            </a:extLst>
          </p:cNvPr>
          <p:cNvSpPr txBox="1"/>
          <p:nvPr/>
        </p:nvSpPr>
        <p:spPr>
          <a:xfrm>
            <a:off x="616874" y="3358440"/>
            <a:ext cx="54513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Bài giải</a:t>
            </a:r>
            <a:b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Mỗi ca-bin chở số người là</a:t>
            </a:r>
            <a:r>
              <a:rPr lang="en-US" sz="3200">
                <a:solidFill>
                  <a:srgbClr val="00B050"/>
                </a:solidFill>
                <a:latin typeface="Nunito Black" panose="00000A00000000000000" pitchFamily="2" charset="0"/>
              </a:rPr>
              <a:t>:</a:t>
            </a:r>
            <a:b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30 : 5 = 6 (người)</a:t>
            </a:r>
            <a:b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en-US" sz="3200">
                <a:solidFill>
                  <a:srgbClr val="00B050"/>
                </a:solidFill>
                <a:latin typeface="Nunito Black" panose="00000A00000000000000" pitchFamily="2" charset="0"/>
              </a:rPr>
              <a:t>                  </a:t>
            </a:r>
            <a:r>
              <a:rPr lang="vi-VN" sz="3200">
                <a:solidFill>
                  <a:srgbClr val="00B050"/>
                </a:solidFill>
                <a:latin typeface="Nunito Black" panose="00000A00000000000000" pitchFamily="2" charset="0"/>
              </a:rPr>
              <a:t>Đáp số: 6 người</a:t>
            </a:r>
            <a:endParaRPr lang="en-US" sz="32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405124" y="1963111"/>
            <a:ext cx="4567676" cy="265720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70C0"/>
                </a:solidFill>
                <a:latin typeface="Sigmar One" panose="00000500000000000000" pitchFamily="2" charset="0"/>
              </a:rPr>
              <a:t>Tìm số bị chia, số chia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9AA6FCD-B164-FCE2-DE3A-7BD1F9BD8DBB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6955809-DCDC-1718-E04B-8DB0D85AFD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2959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88813-1A7E-C479-EB8E-495EC46CF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52" t="50287" r="52100" b="1630"/>
          <a:stretch/>
        </p:blipFill>
        <p:spPr>
          <a:xfrm>
            <a:off x="1440426" y="2519370"/>
            <a:ext cx="3803408" cy="2162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397E8-3205-3A9C-7459-C444963B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00" y="232961"/>
            <a:ext cx="3110252" cy="114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97BAD-28D4-ED2B-6EE4-904EFEA32962}"/>
              </a:ext>
            </a:extLst>
          </p:cNvPr>
          <p:cNvSpPr txBox="1"/>
          <p:nvPr/>
        </p:nvSpPr>
        <p:spPr>
          <a:xfrm>
            <a:off x="1216742" y="1253613"/>
            <a:ext cx="9534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Tìm số bị chia:</a:t>
            </a:r>
          </a:p>
          <a:p>
            <a:r>
              <a:rPr lang="en-US" sz="2400" b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 mua về một số bông hoa rồi cắm hết vào 3 lọ, mỗi lọ có 5 bông hoa. Hỏi Mai đã mua về bao nhiêu bông hoa?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56C42-2F60-04C5-1A34-35B5B86C960E}"/>
              </a:ext>
            </a:extLst>
          </p:cNvPr>
          <p:cNvSpPr txBox="1"/>
          <p:nvPr/>
        </p:nvSpPr>
        <p:spPr>
          <a:xfrm>
            <a:off x="5970684" y="5260981"/>
            <a:ext cx="5011596" cy="1055608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ta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3FE46D-6096-E393-FE54-D52E66988C71}"/>
              </a:ext>
            </a:extLst>
          </p:cNvPr>
          <p:cNvGrpSpPr/>
          <p:nvPr/>
        </p:nvGrpSpPr>
        <p:grpSpPr>
          <a:xfrm>
            <a:off x="1068197" y="4857728"/>
            <a:ext cx="4545799" cy="1796108"/>
            <a:chOff x="3695789" y="406330"/>
            <a:chExt cx="4545799" cy="17961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BB009F3-FA70-3249-F13E-D18A70996665}"/>
                </a:ext>
              </a:extLst>
            </p:cNvPr>
            <p:cNvSpPr/>
            <p:nvPr/>
          </p:nvSpPr>
          <p:spPr>
            <a:xfrm>
              <a:off x="3711791" y="406330"/>
              <a:ext cx="4529797" cy="17961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9BEA06-74FD-334D-D066-67EEF53AC8DB}"/>
                </a:ext>
              </a:extLst>
            </p:cNvPr>
            <p:cNvSpPr txBox="1"/>
            <p:nvPr/>
          </p:nvSpPr>
          <p:spPr>
            <a:xfrm>
              <a:off x="5804850" y="557465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59FE2E-719D-0FD2-2C28-5E79E5DC8285}"/>
                </a:ext>
              </a:extLst>
            </p:cNvPr>
            <p:cNvSpPr txBox="1"/>
            <p:nvPr/>
          </p:nvSpPr>
          <p:spPr>
            <a:xfrm>
              <a:off x="4201701" y="501162"/>
              <a:ext cx="7478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505229-D05F-7185-9B05-AE6A69CB5600}"/>
                </a:ext>
              </a:extLst>
            </p:cNvPr>
            <p:cNvSpPr txBox="1"/>
            <p:nvPr/>
          </p:nvSpPr>
          <p:spPr>
            <a:xfrm>
              <a:off x="7110771" y="477997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46BFE8F-006C-C962-5C08-D27C0BEDB561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6178789" y="108068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A85E45-220D-E86C-065F-5F4C77E2A9B0}"/>
                </a:ext>
              </a:extLst>
            </p:cNvPr>
            <p:cNvCxnSpPr>
              <a:cxnSpLocks/>
            </p:cNvCxnSpPr>
            <p:nvPr/>
          </p:nvCxnSpPr>
          <p:spPr>
            <a:xfrm>
              <a:off x="4575640" y="108068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F6C716-E912-6224-A97E-919E682CD578}"/>
                </a:ext>
              </a:extLst>
            </p:cNvPr>
            <p:cNvCxnSpPr>
              <a:cxnSpLocks/>
              <a:stCxn id="13" idx="2"/>
              <a:endCxn id="19" idx="0"/>
            </p:cNvCxnSpPr>
            <p:nvPr/>
          </p:nvCxnSpPr>
          <p:spPr>
            <a:xfrm>
              <a:off x="7484710" y="1001217"/>
              <a:ext cx="8358" cy="3935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96E49C-C3DD-9FB0-69ED-D37CD60BD604}"/>
                </a:ext>
              </a:extLst>
            </p:cNvPr>
            <p:cNvSpPr txBox="1"/>
            <p:nvPr/>
          </p:nvSpPr>
          <p:spPr>
            <a:xfrm>
              <a:off x="3695789" y="1402338"/>
              <a:ext cx="1679094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bị</a:t>
              </a:r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chia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82B372-9A9C-661C-537A-B0277E04E32C}"/>
                </a:ext>
              </a:extLst>
            </p:cNvPr>
            <p:cNvSpPr txBox="1"/>
            <p:nvPr/>
          </p:nvSpPr>
          <p:spPr>
            <a:xfrm>
              <a:off x="5463005" y="1394759"/>
              <a:ext cx="1280159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chia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002D81-CD4B-0801-A054-CBDD3142B50C}"/>
                </a:ext>
              </a:extLst>
            </p:cNvPr>
            <p:cNvSpPr txBox="1"/>
            <p:nvPr/>
          </p:nvSpPr>
          <p:spPr>
            <a:xfrm>
              <a:off x="6852988" y="1373753"/>
              <a:ext cx="1280159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Thương</a:t>
              </a:r>
              <a:endPara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B900556-237C-6106-65FD-2184D19DC4DE}"/>
              </a:ext>
            </a:extLst>
          </p:cNvPr>
          <p:cNvSpPr txBox="1"/>
          <p:nvPr/>
        </p:nvSpPr>
        <p:spPr>
          <a:xfrm>
            <a:off x="2564990" y="4930209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B03F3-A909-7ECA-8378-C8EA287FF52B}"/>
              </a:ext>
            </a:extLst>
          </p:cNvPr>
          <p:cNvSpPr txBox="1"/>
          <p:nvPr/>
        </p:nvSpPr>
        <p:spPr>
          <a:xfrm>
            <a:off x="3958001" y="4918835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450404-3F4A-27F5-EDD9-3B56A344BE0B}"/>
              </a:ext>
            </a:extLst>
          </p:cNvPr>
          <p:cNvSpPr txBox="1"/>
          <p:nvPr/>
        </p:nvSpPr>
        <p:spPr>
          <a:xfrm>
            <a:off x="5243833" y="2644170"/>
            <a:ext cx="67232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bông hoa cả 3 lọ bằng số bông hoa 1 lọ nhân với 3.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bông hoa cả 3 lọ là: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x 3 = 15 (bông)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8C012A-F30D-4549-9980-6B302F5E9603}"/>
              </a:ext>
            </a:extLst>
          </p:cNvPr>
          <p:cNvSpPr txBox="1"/>
          <p:nvPr/>
        </p:nvSpPr>
        <p:spPr>
          <a:xfrm>
            <a:off x="5984158" y="4415054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300206-A938-418A-98D4-7B30888F8903}"/>
              </a:ext>
            </a:extLst>
          </p:cNvPr>
          <p:cNvSpPr txBox="1"/>
          <p:nvPr/>
        </p:nvSpPr>
        <p:spPr>
          <a:xfrm>
            <a:off x="4187630" y="5825151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71A48-A999-4453-BE70-0A9899719307}"/>
              </a:ext>
            </a:extLst>
          </p:cNvPr>
          <p:cNvSpPr txBox="1"/>
          <p:nvPr/>
        </p:nvSpPr>
        <p:spPr>
          <a:xfrm>
            <a:off x="9057767" y="4404058"/>
            <a:ext cx="1679094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bị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594C06-22BF-460A-B864-EF7BAA1F02D1}"/>
              </a:ext>
            </a:extLst>
          </p:cNvPr>
          <p:cNvSpPr txBox="1"/>
          <p:nvPr/>
        </p:nvSpPr>
        <p:spPr>
          <a:xfrm>
            <a:off x="7634479" y="4415054"/>
            <a:ext cx="1092031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D5458E0-621A-4226-BAB1-90B0CA365FE6}"/>
              </a:ext>
            </a:extLst>
          </p:cNvPr>
          <p:cNvCxnSpPr>
            <a:endCxn id="22" idx="0"/>
          </p:cNvCxnSpPr>
          <p:nvPr/>
        </p:nvCxnSpPr>
        <p:spPr>
          <a:xfrm flipH="1">
            <a:off x="6624238" y="4017901"/>
            <a:ext cx="829507" cy="397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E2B360-927E-4B66-9D99-1998E2DE2B42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998910" y="4017901"/>
            <a:ext cx="181585" cy="397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C8A046-0043-4C35-90D1-44735CED010F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8628364" y="4017901"/>
            <a:ext cx="1268950" cy="386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6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76130" y="394283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DEB65-1DD1-DA84-60A8-C48301235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629" y="169392"/>
            <a:ext cx="3110252" cy="114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04CD5-C160-1A11-D258-43367B6DA621}"/>
              </a:ext>
            </a:extLst>
          </p:cNvPr>
          <p:cNvSpPr txBox="1"/>
          <p:nvPr/>
        </p:nvSpPr>
        <p:spPr>
          <a:xfrm>
            <a:off x="1171346" y="1135528"/>
            <a:ext cx="1025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Tìm số chia</a:t>
            </a:r>
          </a:p>
          <a:p>
            <a:r>
              <a:rPr lang="en-US" sz="2400" b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 cắm 15 bông hoa vào các lọ, mỗi lọ 5 bông. Hỏi Việt cắm được mấy lọ như vậy?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DF8C9-1C6B-3DFC-50F6-92DE5571B453}"/>
              </a:ext>
            </a:extLst>
          </p:cNvPr>
          <p:cNvSpPr txBox="1"/>
          <p:nvPr/>
        </p:nvSpPr>
        <p:spPr>
          <a:xfrm>
            <a:off x="6415161" y="4388663"/>
            <a:ext cx="5011596" cy="1055608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chia ta lấy số bị chia chia cho thương.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59E3E0-D768-276B-BE7D-C8487337E49C}"/>
              </a:ext>
            </a:extLst>
          </p:cNvPr>
          <p:cNvGrpSpPr/>
          <p:nvPr/>
        </p:nvGrpSpPr>
        <p:grpSpPr>
          <a:xfrm>
            <a:off x="669186" y="3120359"/>
            <a:ext cx="4765333" cy="1796108"/>
            <a:chOff x="3464246" y="358342"/>
            <a:chExt cx="4765333" cy="179610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253785-AE0E-67FC-7B70-EA0899FD0A48}"/>
                </a:ext>
              </a:extLst>
            </p:cNvPr>
            <p:cNvSpPr/>
            <p:nvPr/>
          </p:nvSpPr>
          <p:spPr>
            <a:xfrm>
              <a:off x="3464246" y="358342"/>
              <a:ext cx="4765333" cy="17961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9699DD-A9CF-D9C2-DAAE-273D0971215C}"/>
                </a:ext>
              </a:extLst>
            </p:cNvPr>
            <p:cNvSpPr txBox="1"/>
            <p:nvPr/>
          </p:nvSpPr>
          <p:spPr>
            <a:xfrm>
              <a:off x="4075265" y="537405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979D55-C2FA-53FB-D81F-E7FCA805D87B}"/>
                </a:ext>
              </a:extLst>
            </p:cNvPr>
            <p:cNvSpPr txBox="1"/>
            <p:nvPr/>
          </p:nvSpPr>
          <p:spPr>
            <a:xfrm>
              <a:off x="5729145" y="481743"/>
              <a:ext cx="7478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573478-C542-74DF-0B0A-3665BDAB1CA1}"/>
                </a:ext>
              </a:extLst>
            </p:cNvPr>
            <p:cNvSpPr txBox="1"/>
            <p:nvPr/>
          </p:nvSpPr>
          <p:spPr>
            <a:xfrm>
              <a:off x="7119128" y="601108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1FDFB6-A270-B13C-7203-AD6AC9A618C8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4449204" y="106062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83E4BF-D358-3E20-CB7F-5BCC2175D22D}"/>
                </a:ext>
              </a:extLst>
            </p:cNvPr>
            <p:cNvCxnSpPr>
              <a:cxnSpLocks/>
            </p:cNvCxnSpPr>
            <p:nvPr/>
          </p:nvCxnSpPr>
          <p:spPr>
            <a:xfrm>
              <a:off x="6103084" y="106062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A3E7DC-1641-F727-3820-30D6CA397A01}"/>
                </a:ext>
              </a:extLst>
            </p:cNvPr>
            <p:cNvCxnSpPr>
              <a:cxnSpLocks/>
              <a:stCxn id="12" idx="2"/>
              <a:endCxn id="18" idx="0"/>
            </p:cNvCxnSpPr>
            <p:nvPr/>
          </p:nvCxnSpPr>
          <p:spPr>
            <a:xfrm>
              <a:off x="7493067" y="1124328"/>
              <a:ext cx="1" cy="26413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EB2E14-491C-C0F6-759B-92AB736C682D}"/>
                </a:ext>
              </a:extLst>
            </p:cNvPr>
            <p:cNvSpPr txBox="1"/>
            <p:nvPr/>
          </p:nvSpPr>
          <p:spPr>
            <a:xfrm>
              <a:off x="3695789" y="1402338"/>
              <a:ext cx="1679094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 bị chia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64801B-4F34-ECB2-0A38-F65C7AD72C60}"/>
                </a:ext>
              </a:extLst>
            </p:cNvPr>
            <p:cNvSpPr txBox="1"/>
            <p:nvPr/>
          </p:nvSpPr>
          <p:spPr>
            <a:xfrm>
              <a:off x="5463005" y="1394759"/>
              <a:ext cx="1280159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Số chia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E94AA9-C222-CADF-1E1D-80781D462038}"/>
                </a:ext>
              </a:extLst>
            </p:cNvPr>
            <p:cNvSpPr txBox="1"/>
            <p:nvPr/>
          </p:nvSpPr>
          <p:spPr>
            <a:xfrm>
              <a:off x="6852988" y="1388465"/>
              <a:ext cx="1280159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Thương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8947D7-DCB4-06BC-D774-60AA392871AC}"/>
              </a:ext>
            </a:extLst>
          </p:cNvPr>
          <p:cNvSpPr txBox="1"/>
          <p:nvPr/>
        </p:nvSpPr>
        <p:spPr>
          <a:xfrm>
            <a:off x="2515026" y="3257926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7B9CF-DD75-EB96-3513-48E03F3BE223}"/>
              </a:ext>
            </a:extLst>
          </p:cNvPr>
          <p:cNvSpPr txBox="1"/>
          <p:nvPr/>
        </p:nvSpPr>
        <p:spPr>
          <a:xfrm>
            <a:off x="3860713" y="3240014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6495E-0856-2075-4D59-5AF59D78F323}"/>
              </a:ext>
            </a:extLst>
          </p:cNvPr>
          <p:cNvSpPr txBox="1"/>
          <p:nvPr/>
        </p:nvSpPr>
        <p:spPr>
          <a:xfrm>
            <a:off x="5719864" y="268976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lọ hoa cắm được là: 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: 5 = 3 (lọ)</a:t>
            </a:r>
          </a:p>
        </p:txBody>
      </p:sp>
    </p:spTree>
    <p:extLst>
      <p:ext uri="{BB962C8B-B14F-4D97-AF65-F5344CB8AC3E}">
        <p14:creationId xmlns:p14="http://schemas.microsoft.com/office/powerpoint/2010/main" val="2574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FA536-79CE-3F5C-9E4F-2442670B1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147"/>
            <a:ext cx="3110252" cy="114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70A2D8-82A0-066B-DECB-CB65D6BE7243}"/>
              </a:ext>
            </a:extLst>
          </p:cNvPr>
          <p:cNvSpPr txBox="1"/>
          <p:nvPr/>
        </p:nvSpPr>
        <p:spPr>
          <a:xfrm>
            <a:off x="614755" y="1234919"/>
            <a:ext cx="1025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Tìm số chia</a:t>
            </a:r>
          </a:p>
          <a:p>
            <a:r>
              <a:rPr lang="en-US" sz="2400" b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Việt cắm 15 bông hoa vào các lọ, mỗi lọ 5 bông. Hỏi Việt cắm được mấy lọ như vậy?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6AAA7-3D79-C356-D434-987F701A8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75" y="2435248"/>
            <a:ext cx="4686954" cy="1829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57365D-7E95-82F0-E681-3F4A156DCA10}"/>
              </a:ext>
            </a:extLst>
          </p:cNvPr>
          <p:cNvSpPr txBox="1"/>
          <p:nvPr/>
        </p:nvSpPr>
        <p:spPr>
          <a:xfrm>
            <a:off x="5481245" y="235178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lọ hoa cắm được là: 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: 5 = 3 (lọ)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09FAD-340B-C3F5-E0E7-0509C33C265F}"/>
              </a:ext>
            </a:extLst>
          </p:cNvPr>
          <p:cNvSpPr txBox="1"/>
          <p:nvPr/>
        </p:nvSpPr>
        <p:spPr>
          <a:xfrm>
            <a:off x="5742460" y="3490255"/>
            <a:ext cx="5951302" cy="1055608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chia ta lấy số bị chia chia cho thương.</a:t>
            </a:r>
          </a:p>
        </p:txBody>
      </p:sp>
    </p:spTree>
    <p:extLst>
      <p:ext uri="{BB962C8B-B14F-4D97-AF65-F5344CB8AC3E}">
        <p14:creationId xmlns:p14="http://schemas.microsoft.com/office/powerpoint/2010/main" val="6030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93" y="806124"/>
            <a:ext cx="1012920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5931741" y="2286961"/>
            <a:ext cx="5112426" cy="175432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1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0070C0"/>
                </a:solidFill>
                <a:latin typeface="Sigmar One" panose="00000500000000000000" pitchFamily="2" charset="0"/>
              </a:rPr>
              <a:t>Tìm thừa số trong một tích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0C1CDDD9-AE28-D455-5C5F-5BCFDA04368A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5DCB2A9-2869-59B6-8504-E0DF6E83491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1752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191114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489055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18B56-3EAA-9E05-681C-2DB4B35BD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132736" y="162095"/>
            <a:ext cx="2607975" cy="1116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76F197-62B8-BDB0-196B-4B4E174118BE}"/>
              </a:ext>
            </a:extLst>
          </p:cNvPr>
          <p:cNvSpPr txBox="1"/>
          <p:nvPr/>
        </p:nvSpPr>
        <p:spPr>
          <a:xfrm>
            <a:off x="499563" y="1278432"/>
            <a:ext cx="534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1. a,Tìm số bị chia (theo mẫu)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69954CE-D70C-71D1-FFD2-891F1A99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94" t="24664" r="53872" b="47317"/>
          <a:stretch/>
        </p:blipFill>
        <p:spPr>
          <a:xfrm>
            <a:off x="1021141" y="1943747"/>
            <a:ext cx="4114615" cy="1948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5457D7BB-85E2-EE7B-4D38-F761ED04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56" y="-223736"/>
            <a:ext cx="6923507" cy="68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7E8D1-7513-1CD9-F720-6BE8A872AA90}"/>
              </a:ext>
            </a:extLst>
          </p:cNvPr>
          <p:cNvSpPr txBox="1"/>
          <p:nvPr/>
        </p:nvSpPr>
        <p:spPr>
          <a:xfrm>
            <a:off x="6834071" y="3339658"/>
            <a:ext cx="455701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     :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7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7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x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42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?   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4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8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8 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x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4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32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c)       : 3 = 6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6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x 3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18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A06FF6-5A58-A553-05CF-ABF32B8EA105}"/>
              </a:ext>
            </a:extLst>
          </p:cNvPr>
          <p:cNvSpPr/>
          <p:nvPr/>
        </p:nvSpPr>
        <p:spPr>
          <a:xfrm>
            <a:off x="7530801" y="3372854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AE084-3B6D-8E66-8B62-3C8833AC712D}"/>
              </a:ext>
            </a:extLst>
          </p:cNvPr>
          <p:cNvSpPr/>
          <p:nvPr/>
        </p:nvSpPr>
        <p:spPr>
          <a:xfrm>
            <a:off x="7393948" y="3259859"/>
            <a:ext cx="744134" cy="63237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84970-F36A-7741-61B7-0F6CE63937BB}"/>
              </a:ext>
            </a:extLst>
          </p:cNvPr>
          <p:cNvSpPr/>
          <p:nvPr/>
        </p:nvSpPr>
        <p:spPr>
          <a:xfrm>
            <a:off x="7520686" y="5295609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F6DB26-9B94-9423-B3CA-9519266406B5}"/>
              </a:ext>
            </a:extLst>
          </p:cNvPr>
          <p:cNvSpPr/>
          <p:nvPr/>
        </p:nvSpPr>
        <p:spPr>
          <a:xfrm>
            <a:off x="7376923" y="4345369"/>
            <a:ext cx="679163" cy="51784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32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771B44-5B0D-FAD8-91E2-7E41F9CB97D4}"/>
              </a:ext>
            </a:extLst>
          </p:cNvPr>
          <p:cNvSpPr/>
          <p:nvPr/>
        </p:nvSpPr>
        <p:spPr>
          <a:xfrm>
            <a:off x="7376923" y="5276476"/>
            <a:ext cx="689278" cy="59244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196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E2855-548B-029B-A1CC-CA25A445A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31420" y="-24922"/>
            <a:ext cx="12191987" cy="685671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9ED17B-BF81-CC7E-04BD-7443761EA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9" t="68973" r="54367" b="3008"/>
          <a:stretch/>
        </p:blipFill>
        <p:spPr>
          <a:xfrm>
            <a:off x="1286405" y="2011840"/>
            <a:ext cx="4114615" cy="194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D258E-3D04-2778-7DFB-5C686EF4F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4" t="-763" r="68805" b="67918"/>
          <a:stretch/>
        </p:blipFill>
        <p:spPr>
          <a:xfrm>
            <a:off x="377967" y="115735"/>
            <a:ext cx="2607975" cy="1116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77786-0570-D529-16D3-CA06056D3109}"/>
              </a:ext>
            </a:extLst>
          </p:cNvPr>
          <p:cNvSpPr txBox="1"/>
          <p:nvPr/>
        </p:nvSpPr>
        <p:spPr>
          <a:xfrm>
            <a:off x="6656005" y="3058442"/>
            <a:ext cx="418064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24 :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     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    24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40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     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5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   40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5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8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c)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 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28 :        = 4 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    28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: 4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7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8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F316786B-CB41-D587-7399-CDAFC292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27" y="-664233"/>
            <a:ext cx="5973935" cy="70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495034-CE3A-7B0B-8498-587792B48C39}"/>
              </a:ext>
            </a:extLst>
          </p:cNvPr>
          <p:cNvSpPr/>
          <p:nvPr/>
        </p:nvSpPr>
        <p:spPr>
          <a:xfrm>
            <a:off x="8279720" y="3189563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72C4B-8FB2-7B82-A031-0A182846BBCF}"/>
              </a:ext>
            </a:extLst>
          </p:cNvPr>
          <p:cNvSpPr/>
          <p:nvPr/>
        </p:nvSpPr>
        <p:spPr>
          <a:xfrm>
            <a:off x="8241426" y="3087252"/>
            <a:ext cx="688565" cy="53005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0CDF5-CF89-1F53-E4D3-5516C2854108}"/>
              </a:ext>
            </a:extLst>
          </p:cNvPr>
          <p:cNvSpPr/>
          <p:nvPr/>
        </p:nvSpPr>
        <p:spPr>
          <a:xfrm>
            <a:off x="8311943" y="4067552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B9712-90F7-C47F-2C9C-0C54461DF3A8}"/>
              </a:ext>
            </a:extLst>
          </p:cNvPr>
          <p:cNvSpPr/>
          <p:nvPr/>
        </p:nvSpPr>
        <p:spPr>
          <a:xfrm>
            <a:off x="8203331" y="5056776"/>
            <a:ext cx="546818" cy="53248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C6DBF2-F929-4375-6EED-CA4F860084B0}"/>
              </a:ext>
            </a:extLst>
          </p:cNvPr>
          <p:cNvSpPr/>
          <p:nvPr/>
        </p:nvSpPr>
        <p:spPr>
          <a:xfrm>
            <a:off x="8240713" y="4067552"/>
            <a:ext cx="688565" cy="53005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813678-379F-1683-F8FB-CAF3DBB29DB5}"/>
              </a:ext>
            </a:extLst>
          </p:cNvPr>
          <p:cNvSpPr/>
          <p:nvPr/>
        </p:nvSpPr>
        <p:spPr>
          <a:xfrm>
            <a:off x="8163176" y="5022879"/>
            <a:ext cx="689278" cy="59244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60F94-4520-A720-7477-A66B1AC4EA34}"/>
              </a:ext>
            </a:extLst>
          </p:cNvPr>
          <p:cNvSpPr txBox="1"/>
          <p:nvPr/>
        </p:nvSpPr>
        <p:spPr>
          <a:xfrm>
            <a:off x="1190227" y="1346525"/>
            <a:ext cx="534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1. b,Tìm số chia (theo mẫu)</a:t>
            </a:r>
          </a:p>
        </p:txBody>
      </p:sp>
    </p:spTree>
    <p:extLst>
      <p:ext uri="{BB962C8B-B14F-4D97-AF65-F5344CB8AC3E}">
        <p14:creationId xmlns:p14="http://schemas.microsoft.com/office/powerpoint/2010/main" val="8990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D2586-4AE9-616E-1FD8-839914A4E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282"/>
            <a:ext cx="12191987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9E7BB-CC44-6489-BBE3-25DEEF8A4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75360" y="77205"/>
            <a:ext cx="2607975" cy="1116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7BC2C-C5D5-DA17-447D-AA6E39CDB050}"/>
              </a:ext>
            </a:extLst>
          </p:cNvPr>
          <p:cNvSpPr txBox="1"/>
          <p:nvPr/>
        </p:nvSpPr>
        <p:spPr>
          <a:xfrm>
            <a:off x="1069601" y="1145348"/>
            <a:ext cx="534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2. Số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15DDA-FF40-1F24-EA41-0DF367A51C6A}"/>
              </a:ext>
            </a:extLst>
          </p:cNvPr>
          <p:cNvSpPr txBox="1"/>
          <p:nvPr/>
        </p:nvSpPr>
        <p:spPr>
          <a:xfrm>
            <a:off x="2126932" y="1636502"/>
            <a:ext cx="8995467" cy="954107"/>
          </a:xfrm>
          <a:prstGeom prst="rect">
            <a:avLst/>
          </a:prstGeom>
          <a:solidFill>
            <a:srgbClr val="FF66CC"/>
          </a:solidFill>
          <a:ln w="381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Muốn tìm số bị chia ta lấy thương nhân với số chia.</a:t>
            </a:r>
          </a:p>
          <a:p>
            <a:pPr algn="l"/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Muốn tìm số chia ta lấy số bị chia chia cho thương.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DC752641-72EB-FC6A-95E3-28A581E1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8367"/>
          <a:stretch/>
        </p:blipFill>
        <p:spPr>
          <a:xfrm>
            <a:off x="329902" y="2418169"/>
            <a:ext cx="12384713" cy="432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20EB863-65F3-69D1-2CED-F94A7E238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8" t="34031" r="6322" b="8583"/>
          <a:stretch/>
        </p:blipFill>
        <p:spPr>
          <a:xfrm>
            <a:off x="1554150" y="3202923"/>
            <a:ext cx="8481575" cy="263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98FD40-46FD-67AD-96E6-1F778A237C64}"/>
              </a:ext>
            </a:extLst>
          </p:cNvPr>
          <p:cNvSpPr txBox="1"/>
          <p:nvPr/>
        </p:nvSpPr>
        <p:spPr>
          <a:xfrm>
            <a:off x="5297297" y="3340210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4B5B1-9044-F269-7EE6-9C0E561ED448}"/>
              </a:ext>
            </a:extLst>
          </p:cNvPr>
          <p:cNvSpPr txBox="1"/>
          <p:nvPr/>
        </p:nvSpPr>
        <p:spPr>
          <a:xfrm>
            <a:off x="6513480" y="4198786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96140-241A-B80C-33CC-8E1AE276C32E}"/>
              </a:ext>
            </a:extLst>
          </p:cNvPr>
          <p:cNvSpPr txBox="1"/>
          <p:nvPr/>
        </p:nvSpPr>
        <p:spPr>
          <a:xfrm>
            <a:off x="7784211" y="3347151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A7B71-E064-805A-353F-F0F3E980CF34}"/>
              </a:ext>
            </a:extLst>
          </p:cNvPr>
          <p:cNvSpPr txBox="1"/>
          <p:nvPr/>
        </p:nvSpPr>
        <p:spPr>
          <a:xfrm>
            <a:off x="8969422" y="4214813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961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191114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5867">
                <a:solidFill>
                  <a:srgbClr val="00B050"/>
                </a:solidFill>
                <a:latin typeface="Sigmar One" panose="00000500000000000000" pitchFamily="2" charset="0"/>
              </a:rPr>
              <a:t>Luyện tập</a:t>
            </a:r>
            <a:endParaRPr kumimoji="0" lang="en-US" sz="5867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86890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rgbClr val="7030A0"/>
                </a:solidFill>
                <a:latin typeface="Nunito Black" panose="00000A00000000000000" pitchFamily="2" charset="0"/>
              </a:rPr>
              <a:t>1. 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30EDB-6D05-8C08-6D30-35B619192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007" b="70049"/>
          <a:stretch/>
        </p:blipFill>
        <p:spPr>
          <a:xfrm>
            <a:off x="416330" y="376321"/>
            <a:ext cx="2845679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155ECE9-FCF7-26FC-B485-F4EBACEB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729" y="1264596"/>
            <a:ext cx="11761364" cy="607579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BDD89-7603-7448-2862-B8F7FE809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1" t="47909" r="-18" b="4828"/>
          <a:stretch/>
        </p:blipFill>
        <p:spPr>
          <a:xfrm>
            <a:off x="4043855" y="2849146"/>
            <a:ext cx="7415981" cy="279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487680-3D50-F7B6-A61E-974336CA435C}"/>
              </a:ext>
            </a:extLst>
          </p:cNvPr>
          <p:cNvSpPr/>
          <p:nvPr/>
        </p:nvSpPr>
        <p:spPr>
          <a:xfrm>
            <a:off x="4435916" y="3015766"/>
            <a:ext cx="852242" cy="1087685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DBD33B-5C9C-272D-6988-42BE2BB9FF56}"/>
              </a:ext>
            </a:extLst>
          </p:cNvPr>
          <p:cNvSpPr/>
          <p:nvPr/>
        </p:nvSpPr>
        <p:spPr>
          <a:xfrm>
            <a:off x="8729057" y="3015766"/>
            <a:ext cx="852242" cy="1087685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C7F130-8456-4113-16B3-DBF0ACCC5983}"/>
              </a:ext>
            </a:extLst>
          </p:cNvPr>
          <p:cNvSpPr/>
          <p:nvPr/>
        </p:nvSpPr>
        <p:spPr>
          <a:xfrm>
            <a:off x="4374306" y="4343384"/>
            <a:ext cx="852242" cy="1087685"/>
          </a:xfrm>
          <a:prstGeom prst="rect">
            <a:avLst/>
          </a:prstGeom>
          <a:solidFill>
            <a:srgbClr val="F17B94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1587A-D272-06E6-C077-D894B0AFDBF0}"/>
              </a:ext>
            </a:extLst>
          </p:cNvPr>
          <p:cNvSpPr/>
          <p:nvPr/>
        </p:nvSpPr>
        <p:spPr>
          <a:xfrm>
            <a:off x="8729057" y="4343383"/>
            <a:ext cx="852242" cy="1087685"/>
          </a:xfrm>
          <a:prstGeom prst="rect">
            <a:avLst/>
          </a:prstGeom>
          <a:solidFill>
            <a:srgbClr val="63D1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740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F44209-3BBD-7E04-2BC8-994FD912D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35814B-6CB8-C492-A908-698DD6C23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010"/>
          <a:stretch/>
        </p:blipFill>
        <p:spPr>
          <a:xfrm>
            <a:off x="1450955" y="3895301"/>
            <a:ext cx="4597465" cy="256570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99DB6-3068-833D-B8AF-12B469551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007" b="70049"/>
          <a:stretch/>
        </p:blipFill>
        <p:spPr>
          <a:xfrm>
            <a:off x="0" y="-13161"/>
            <a:ext cx="2845679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ABB962-C95A-D8C3-83DB-32EAFFDD3D1D}"/>
              </a:ext>
            </a:extLst>
          </p:cNvPr>
          <p:cNvSpPr txBox="1"/>
          <p:nvPr/>
        </p:nvSpPr>
        <p:spPr>
          <a:xfrm>
            <a:off x="416094" y="1217466"/>
            <a:ext cx="1101607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2. </a:t>
            </a:r>
            <a:r>
              <a:rPr lang="vi-VN" sz="28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Có 35 quả cam xếp vào các đĩa, mỗi đĩa 5 quả. Hỏi xếp được mấy đĩa cam như vậy?</a:t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CCA80-3DEB-3A9A-ABE8-3BA38A475535}"/>
              </a:ext>
            </a:extLst>
          </p:cNvPr>
          <p:cNvSpPr txBox="1"/>
          <p:nvPr/>
        </p:nvSpPr>
        <p:spPr>
          <a:xfrm>
            <a:off x="2982675" y="269425"/>
            <a:ext cx="8327475" cy="830997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B0F0"/>
                </a:solidFill>
                <a:latin typeface="Nunito Black" panose="00000A00000000000000" pitchFamily="2" charset="0"/>
              </a:rPr>
              <a:t>Số đĩa xếp được </a:t>
            </a:r>
            <a:endParaRPr lang="en-US" sz="2400">
              <a:solidFill>
                <a:srgbClr val="00B0F0"/>
              </a:solidFill>
              <a:latin typeface="Nunito Black" panose="00000A00000000000000" pitchFamily="2" charset="0"/>
            </a:endParaRPr>
          </a:p>
          <a:p>
            <a:pPr algn="ctr"/>
            <a:r>
              <a:rPr lang="vi-VN" sz="2400">
                <a:solidFill>
                  <a:srgbClr val="00B0F0"/>
                </a:solidFill>
                <a:latin typeface="Nunito Black" panose="00000A00000000000000" pitchFamily="2" charset="0"/>
              </a:rPr>
              <a:t>= Số quả cam có tất cả : Số quả cam trên mỗi đĩ</a:t>
            </a:r>
            <a:r>
              <a:rPr lang="vi-VN" sz="2400" i="1">
                <a:solidFill>
                  <a:srgbClr val="00B0F0"/>
                </a:solidFill>
                <a:latin typeface="Nunito Black" panose="00000A00000000000000" pitchFamily="2" charset="0"/>
              </a:rPr>
              <a:t>a</a:t>
            </a:r>
            <a:endParaRPr lang="vi-VN" sz="2400" b="0" i="1">
              <a:solidFill>
                <a:srgbClr val="00B0F0"/>
              </a:solidFill>
              <a:effectLst/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AE9CD-7EF7-B896-4ADC-9A02E6CAAE3A}"/>
              </a:ext>
            </a:extLst>
          </p:cNvPr>
          <p:cNvSpPr txBox="1"/>
          <p:nvPr/>
        </p:nvSpPr>
        <p:spPr>
          <a:xfrm>
            <a:off x="-454407" y="2200367"/>
            <a:ext cx="53229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2"/>
                </a:solidFill>
                <a:effectLst/>
                <a:latin typeface="OpenSans"/>
              </a:rPr>
              <a:t>Tóm tắt</a:t>
            </a:r>
          </a:p>
          <a:p>
            <a:pPr algn="ctr"/>
            <a:r>
              <a:rPr lang="en-US" sz="3200" b="1" i="0">
                <a:solidFill>
                  <a:schemeClr val="accent2"/>
                </a:solidFill>
                <a:effectLst/>
                <a:latin typeface="OpenSans"/>
              </a:rPr>
              <a:t>               Có     : 35 quả cam</a:t>
            </a:r>
          </a:p>
          <a:p>
            <a:pPr algn="ctr"/>
            <a:r>
              <a:rPr lang="en-US" sz="3200" b="1" i="0">
                <a:solidFill>
                  <a:schemeClr val="accent2"/>
                </a:solidFill>
                <a:effectLst/>
                <a:latin typeface="OpenSans"/>
              </a:rPr>
              <a:t>Mỗi đĩa: 5 quả</a:t>
            </a:r>
          </a:p>
          <a:p>
            <a:pPr algn="ctr"/>
            <a:r>
              <a:rPr lang="en-US" sz="3200" b="1" i="0">
                <a:solidFill>
                  <a:schemeClr val="accent2"/>
                </a:solidFill>
                <a:effectLst/>
                <a:latin typeface="OpenSans"/>
              </a:rPr>
              <a:t>      Số đĩa: ... quả?</a:t>
            </a:r>
          </a:p>
          <a:p>
            <a:pPr algn="ctr"/>
            <a:br>
              <a:rPr lang="en-US" sz="3200" b="1" i="0">
                <a:solidFill>
                  <a:srgbClr val="78B557"/>
                </a:solidFill>
                <a:effectLst/>
                <a:latin typeface="OpenSans"/>
              </a:rPr>
            </a:br>
            <a:br>
              <a:rPr lang="en-US" sz="3200" b="1" i="0">
                <a:solidFill>
                  <a:srgbClr val="78B557"/>
                </a:solidFill>
                <a:effectLst/>
                <a:latin typeface="OpenSans"/>
              </a:rPr>
            </a:br>
            <a:endParaRPr lang="en-US" sz="3200" b="1">
              <a:solidFill>
                <a:srgbClr val="78B557"/>
              </a:solidFill>
            </a:endParaRPr>
          </a:p>
        </p:txBody>
      </p:sp>
      <p:pic>
        <p:nvPicPr>
          <p:cNvPr id="2050" name="Picture 2" descr="Cow holding blank sign stock vector. Illustration of grass - 96653375">
            <a:extLst>
              <a:ext uri="{FF2B5EF4-FFF2-40B4-BE49-F238E27FC236}">
                <a16:creationId xmlns:a16="http://schemas.microsoft.com/office/drawing/2014/main" id="{634ECF41-A666-F7BE-5D80-FB06C5BEA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000" y1="25375" x2="53000" y2="35125"/>
                        <a14:foregroundMark x1="53000" y1="35125" x2="53000" y2="35125"/>
                        <a14:foregroundMark x1="44375" y1="18500" x2="65375" y2="30750"/>
                        <a14:foregroundMark x1="50250" y1="25375" x2="57000" y2="41375"/>
                        <a14:foregroundMark x1="61000" y1="37250" x2="64125" y2="46875"/>
                        <a14:foregroundMark x1="64125" y1="46875" x2="64250" y2="50250"/>
                        <a14:foregroundMark x1="48625" y1="43125" x2="52500" y2="54375"/>
                        <a14:foregroundMark x1="13125" y1="52875" x2="56375" y2="88625"/>
                        <a14:foregroundMark x1="56375" y1="88625" x2="59750" y2="89375"/>
                        <a14:foregroundMark x1="22875" y1="52375" x2="87625" y2="72125"/>
                        <a14:foregroundMark x1="80375" y1="48750" x2="83250" y2="55125"/>
                        <a14:foregroundMark x1="18375" y1="49125" x2="19250" y2="5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95"/>
          <a:stretch/>
        </p:blipFill>
        <p:spPr bwMode="auto">
          <a:xfrm>
            <a:off x="4868540" y="1585397"/>
            <a:ext cx="7833554" cy="570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882AB3-51D2-7106-53DB-2724A3F2F5D9}"/>
              </a:ext>
            </a:extLst>
          </p:cNvPr>
          <p:cNvSpPr txBox="1"/>
          <p:nvPr/>
        </p:nvSpPr>
        <p:spPr>
          <a:xfrm>
            <a:off x="5516002" y="4396616"/>
            <a:ext cx="6400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Bải giải</a:t>
            </a:r>
          </a:p>
          <a:p>
            <a:pPr algn="ctr"/>
            <a:r>
              <a:rPr lang="vi-VN" sz="32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Xếp được số đĩa cam là</a:t>
            </a:r>
          </a:p>
          <a:p>
            <a:pPr algn="ctr"/>
            <a:r>
              <a:rPr lang="vi-VN" sz="32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35 : 5 = 7 (đĩa)</a:t>
            </a:r>
          </a:p>
          <a:p>
            <a:pPr algn="ctr"/>
            <a:r>
              <a:rPr lang="en-US" sz="32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                  </a:t>
            </a:r>
            <a:r>
              <a:rPr lang="vi-VN" sz="32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Đáp số: 7 đĩa</a:t>
            </a:r>
          </a:p>
        </p:txBody>
      </p:sp>
    </p:spTree>
    <p:extLst>
      <p:ext uri="{BB962C8B-B14F-4D97-AF65-F5344CB8AC3E}">
        <p14:creationId xmlns:p14="http://schemas.microsoft.com/office/powerpoint/2010/main" val="15850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5588000" y="343988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 cố - dặn dò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56269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24AAF1F-1388-688C-044C-697C8E7B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092200"/>
            <a:ext cx="4145295" cy="4979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8113D-571C-87CA-CE79-5D2077E8EB7A}"/>
              </a:ext>
            </a:extLst>
          </p:cNvPr>
          <p:cNvSpPr txBox="1"/>
          <p:nvPr/>
        </p:nvSpPr>
        <p:spPr>
          <a:xfrm>
            <a:off x="4338336" y="2935757"/>
            <a:ext cx="753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 động</a:t>
            </a:r>
          </a:p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007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540239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63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64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1: Kết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quả của phép nhân 9 x 7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2: Gấu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có 18 cốc trà sữa, Gấu chia cho 9 bạn. Mỗi bạn được bao nhiêu cốc trà sữa?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90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3: Kết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quả của phép nhân 0 x 9 =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846</Words>
  <Application>Microsoft Office PowerPoint</Application>
  <PresentationFormat>Widescreen</PresentationFormat>
  <Paragraphs>162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Nunito Black</vt:lpstr>
      <vt:lpstr>OpenSans</vt:lpstr>
      <vt:lpstr>Repo Black</vt:lpstr>
      <vt:lpstr>Open Sans</vt:lpstr>
      <vt:lpstr>Tahoma</vt:lpstr>
      <vt:lpstr>Calibri</vt:lpstr>
      <vt:lpstr>Calibri Light</vt:lpstr>
      <vt:lpstr>Sigmar One</vt:lpstr>
      <vt:lpstr>Times New Roman</vt:lpstr>
      <vt:lpstr>Arial</vt:lpstr>
      <vt:lpstr>Gluten</vt:lpstr>
      <vt:lpstr>Bungee Inline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5 ca-bin chở tất cả 30 người. Biết rằng số người ở mỗi ca-bin như nhau. Hỏi mỗi ca-bin chở bao nhiêu người?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</cp:revision>
  <dcterms:created xsi:type="dcterms:W3CDTF">2022-03-28T06:02:52Z</dcterms:created>
  <dcterms:modified xsi:type="dcterms:W3CDTF">2023-10-10T09:07:24Z</dcterms:modified>
</cp:coreProperties>
</file>