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260" r:id="rId5"/>
    <p:sldId id="375" r:id="rId6"/>
    <p:sldId id="402" r:id="rId7"/>
    <p:sldId id="336" r:id="rId8"/>
    <p:sldId id="404" r:id="rId9"/>
    <p:sldId id="403" r:id="rId10"/>
    <p:sldId id="263" r:id="rId11"/>
    <p:sldId id="282" r:id="rId12"/>
    <p:sldId id="283" r:id="rId13"/>
    <p:sldId id="284" r:id="rId14"/>
    <p:sldId id="405" r:id="rId15"/>
    <p:sldId id="264" r:id="rId16"/>
    <p:sldId id="372" r:id="rId17"/>
    <p:sldId id="355" r:id="rId18"/>
    <p:sldId id="267" r:id="rId19"/>
    <p:sldId id="357" r:id="rId20"/>
    <p:sldId id="350" r:id="rId21"/>
    <p:sldId id="356" r:id="rId22"/>
    <p:sldId id="320" r:id="rId23"/>
    <p:sldId id="382" r:id="rId24"/>
    <p:sldId id="308" r:id="rId25"/>
    <p:sldId id="342" r:id="rId26"/>
    <p:sldId id="383" r:id="rId27"/>
    <p:sldId id="294" r:id="rId28"/>
    <p:sldId id="384" r:id="rId29"/>
    <p:sldId id="396" r:id="rId30"/>
    <p:sldId id="397" r:id="rId31"/>
    <p:sldId id="314" r:id="rId32"/>
    <p:sldId id="399" r:id="rId33"/>
    <p:sldId id="338" r:id="rId34"/>
    <p:sldId id="407" r:id="rId35"/>
    <p:sldId id="408" r:id="rId36"/>
    <p:sldId id="409" r:id="rId37"/>
    <p:sldId id="339" r:id="rId38"/>
    <p:sldId id="326" r:id="rId39"/>
    <p:sldId id="274" r:id="rId40"/>
    <p:sldId id="275" r:id="rId41"/>
    <p:sldId id="406" r:id="rId42"/>
    <p:sldId id="277" r:id="rId43"/>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4" autoAdjust="0"/>
    <p:restoredTop sz="90214" autoAdjust="0"/>
  </p:normalViewPr>
  <p:slideViewPr>
    <p:cSldViewPr>
      <p:cViewPr>
        <p:scale>
          <a:sx n="55" d="100"/>
          <a:sy n="55" d="100"/>
        </p:scale>
        <p:origin x="-1194" y="-246"/>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12/15/2021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Tuy giảng</a:t>
            </a:r>
            <a:r>
              <a:rPr lang="en-US" baseline="0" smtClean="0"/>
              <a:t> về con sò điệp nhưng cô chưa đc ăn về sò điệp nha các em. Kkk!!!!</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37</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10</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Có</a:t>
            </a:r>
            <a:r>
              <a:rPr lang="en-US" baseline="0" smtClean="0"/>
              <a:t> khi nào cô nhìn sầu riêng cũng thèm k? kkk</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Chênh</a:t>
            </a:r>
            <a:r>
              <a:rPr lang="en-US" baseline="0" smtClean="0"/>
              <a:t> lệch về độ tuổi và cao thấp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12/15/2021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6.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6.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699419" y="37053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kiễng</a:t>
            </a:r>
            <a:endParaRPr lang="en-US" sz="60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744672" y="3726877"/>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liệng</a:t>
            </a:r>
            <a:endParaRPr lang="en-US" sz="60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7936104" y="372312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riềng</a:t>
            </a:r>
            <a:endParaRPr lang="en-US" sz="60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1699419" y="4800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diềm</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4744672" y="4822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kiểm</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7936104" y="4818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xiêm</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1699419" y="58670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yên</a:t>
            </a:r>
            <a:endParaRPr lang="en-US" sz="60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4685733" y="5888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yến</a:t>
            </a:r>
            <a:endParaRPr lang="en-US" sz="6000">
              <a:solidFill>
                <a:srgbClr val="0070C0"/>
              </a:solidFill>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615" y="-159883"/>
            <a:ext cx="6495511" cy="387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s</a:t>
            </a:r>
            <a:r>
              <a:rPr lang="en-US" sz="9600" smtClean="0">
                <a:solidFill>
                  <a:srgbClr val="0070C0"/>
                </a:solidFill>
                <a:latin typeface="Arial-Rounded" pitchFamily="34" charset="0"/>
                <a:ea typeface="Arial-Rounded" pitchFamily="34" charset="0"/>
                <a:cs typeface="Arial-Rounded" pitchFamily="34" charset="0"/>
              </a:rPr>
              <a:t>ầu riêng</a:t>
            </a:r>
            <a:endParaRPr lang="en-US" sz="9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5923298" y="5127723"/>
            <a:ext cx="25957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iêng</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Sơ tán cả tòa nhà vì nhầm mùi sầu riêng là khí độc | Thế giới | Thanh N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141"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ây sầu riêng: cách trồng, chọn giống, chăm sóc và những điều chưa biết -  Food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9"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striped marlin jumping out water | Salt water fish, Ocean creatures, Ocean  fis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1785" y="529389"/>
            <a:ext cx="2872118" cy="430530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746598" y="5444860"/>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cá kiếm</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631089" y="5444860"/>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iêm</a:t>
            </a:r>
            <a:endParaRPr lang="en-US" sz="9600">
              <a:solidFill>
                <a:srgbClr val="FF0000"/>
              </a:solidFill>
              <a:latin typeface="Arial-Rounded" pitchFamily="34" charset="0"/>
              <a:ea typeface="Arial-Rounded" pitchFamily="34" charset="0"/>
              <a:cs typeface="Arial-Rounded" pitchFamily="34" charset="0"/>
            </a:endParaRPr>
          </a:p>
        </p:txBody>
      </p:sp>
      <p:sp>
        <p:nvSpPr>
          <p:cNvPr id="4" name="AutoShape 2" descr="CÂY GIỐNG MĂNG TRE BÁT ĐỘ, CAM KẾT GIỐNG CHUẨN F1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ÂY GIỐNG MĂNG TRE BÁT ĐỘ, CAM KẾT GIỐNG CHUẨN F1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7 Swordfish Facts That We Swear Are 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602" y="533400"/>
            <a:ext cx="6451937" cy="43012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outhern California Marlin Fishing | Marlin Magaz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7857" y="529388"/>
            <a:ext cx="8069924" cy="430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46338" y="541412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tổ yến</a:t>
            </a:r>
            <a:endParaRPr lang="en-US" sz="9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057024" y="5414127"/>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yên</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biện pháp thi công nhà cao tầ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iện pháp thi công nhà cao tầ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Yến sào Phú Quốc - Đặc sản Phú Quốc Nguyên 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68" y="699702"/>
            <a:ext cx="5005139" cy="37538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Quá trình chim yến đẻ trứng | Website:vungdatyen.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212" y="699703"/>
            <a:ext cx="5628035" cy="375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Yến nhà và yến đảo yến nào chất lượng hơn ? - Sâm Yến Linh 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659" y="214312"/>
            <a:ext cx="9471660" cy="633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706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314834" y="4719096"/>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cá kiếm</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960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sầu riêng</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tổ yến</a:t>
            </a:r>
            <a:endParaRPr lang="en-US" sz="6000">
              <a:solidFill>
                <a:srgbClr val="0070C0"/>
              </a:solidFill>
              <a:latin typeface="Arial-Rounded" pitchFamily="34" charset="0"/>
              <a:ea typeface="Arial-Rounded" pitchFamily="34" charset="0"/>
              <a:cs typeface="Arial-Rounded" pitchFamily="34" charset="0"/>
            </a:endParaRPr>
          </a:p>
        </p:txBody>
      </p:sp>
      <p:pic>
        <p:nvPicPr>
          <p:cNvPr id="12" name="Picture 2" descr="Yến sào Phú Quốc - Đặc sản Phú Quốc Nguyên Hươ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9319" y="1714500"/>
            <a:ext cx="3403600"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7 Swordfish Facts That We Swear Are 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1383" y="1714499"/>
            <a:ext cx="3829052"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ơ tán cả tòa nhà vì nhầm mùi sầu riêng là khí độc | Thế giới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031" y="1700876"/>
            <a:ext cx="3410263" cy="255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7234" y="5820505"/>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cá kiếm</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243681" y="5820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sầu riêng</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452519" y="58205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tổ yến</a:t>
            </a:r>
            <a:endParaRPr lang="en-US" sz="60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1851819" y="3245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kiễng</a:t>
            </a:r>
            <a:endParaRPr lang="en-US" sz="5400">
              <a:solidFill>
                <a:srgbClr val="0070C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4897072" y="3267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liệng</a:t>
            </a:r>
            <a:endParaRPr lang="en-US" sz="5400">
              <a:solidFill>
                <a:srgbClr val="0070C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8088504" y="3263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riềng</a:t>
            </a:r>
            <a:endParaRPr lang="en-US" sz="54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1851819" y="40841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diềm</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897072"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kiểm</a:t>
            </a:r>
            <a:endParaRPr lang="en-US" sz="54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8088504" y="41018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xiêm</a:t>
            </a:r>
            <a:endParaRPr lang="en-US" sz="54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1851819" y="488389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yên</a:t>
            </a:r>
            <a:endParaRPr lang="en-US" sz="54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838133" y="490579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yến</a:t>
            </a:r>
            <a:endParaRPr lang="en-US" sz="5400">
              <a:solidFill>
                <a:srgbClr val="0070C0"/>
              </a:solidFill>
              <a:latin typeface="Arial-Rounded" pitchFamily="34" charset="0"/>
              <a:ea typeface="Arial-Rounded" pitchFamily="34" charset="0"/>
              <a:cs typeface="Arial-Rounded" pitchFamily="34" charset="0"/>
            </a:endParaRP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865" y="-165701"/>
            <a:ext cx="5905010" cy="35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482444" y="1628776"/>
            <a:ext cx="8051865"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a:rPr>
              <a:t>Θ</a:t>
            </a:r>
            <a:r>
              <a:rPr lang="en-US" sz="28600" smtClean="0">
                <a:solidFill>
                  <a:srgbClr val="FF0000"/>
                </a:solidFill>
                <a:latin typeface="HP001 4 hàng"/>
              </a:rPr>
              <a:t>łng </a:t>
            </a:r>
            <a:endParaRPr lang="en-US" sz="28600">
              <a:solidFill>
                <a:srgbClr val="FF0000"/>
              </a:solidFill>
              <a:latin typeface="HP001 4 hàng" pitchFamily="34" charset="0"/>
            </a:endParaRPr>
          </a:p>
        </p:txBody>
      </p:sp>
      <p:sp>
        <p:nvSpPr>
          <p:cNvPr id="8" name="TextBox 7"/>
          <p:cNvSpPr txBox="1"/>
          <p:nvPr/>
        </p:nvSpPr>
        <p:spPr>
          <a:xfrm>
            <a:off x="797856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smtClean="0">
                <a:solidFill>
                  <a:srgbClr val="FF0000"/>
                </a:solidFill>
                <a:latin typeface="HP001 4 hàng"/>
              </a:rPr>
              <a:t>łng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Ê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710" y="-142415"/>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785994"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smtClean="0">
                <a:solidFill>
                  <a:srgbClr val="FF0000"/>
                </a:solidFill>
                <a:latin typeface="HP001 4 hàng"/>
              </a:rPr>
              <a:t>łm</a:t>
            </a:r>
            <a:endParaRPr lang="en-US" sz="28600">
              <a:solidFill>
                <a:srgbClr val="FF0000"/>
              </a:solidFill>
              <a:latin typeface="HP001 4 hàng" pitchFamily="34" charset="0"/>
            </a:endParaRPr>
          </a:p>
        </p:txBody>
      </p:sp>
      <p:sp>
        <p:nvSpPr>
          <p:cNvPr id="8" name="TextBox 7"/>
          <p:cNvSpPr txBox="1"/>
          <p:nvPr/>
        </p:nvSpPr>
        <p:spPr>
          <a:xfrm>
            <a:off x="8130969"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smtClean="0">
                <a:solidFill>
                  <a:srgbClr val="FF0000"/>
                </a:solidFill>
                <a:latin typeface="HP001 4 hàng"/>
              </a:rPr>
              <a:t>łm</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ingneck parro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320" y="-7748"/>
            <a:ext cx="12219353" cy="6873496"/>
          </a:xfrm>
          <a:prstGeom prst="rect">
            <a:avLst/>
          </a:prstGeom>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Ê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152400"/>
            <a:ext cx="12040393" cy="4559459"/>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503329" y="1628776"/>
            <a:ext cx="8051865"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pitchFamily="34" charset="0"/>
              </a:rPr>
              <a:t>ΐ</a:t>
            </a:r>
            <a:r>
              <a:rPr lang="en-US" sz="28600" smtClean="0">
                <a:solidFill>
                  <a:srgbClr val="FF0000"/>
                </a:solidFill>
                <a:latin typeface="HP001 4 hàng" pitchFamily="34" charset="0"/>
              </a:rPr>
              <a:t>ǘn </a:t>
            </a:r>
            <a:endParaRPr lang="en-US" sz="28600">
              <a:solidFill>
                <a:srgbClr val="FF0000"/>
              </a:solidFill>
              <a:latin typeface="HP001 4 hàng" pitchFamily="34" charset="0"/>
            </a:endParaRP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l-GR" sz="14000" smtClean="0">
                <a:solidFill>
                  <a:srgbClr val="FF0000"/>
                </a:solidFill>
                <a:latin typeface="HP001 4 hàng"/>
              </a:rPr>
              <a:t>ΐ</a:t>
            </a:r>
            <a:r>
              <a:rPr lang="en-US" sz="14000" smtClean="0">
                <a:solidFill>
                  <a:srgbClr val="FF0000"/>
                </a:solidFill>
                <a:latin typeface="HP001 4 hàng"/>
              </a:rPr>
              <a:t>ǘn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Ê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9646" y="-66215"/>
            <a:ext cx="10862547"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9996" y="14211"/>
            <a:ext cx="2239303" cy="141515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714621206"/>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2135772" y="1183168"/>
            <a:ext cx="10626225" cy="4539506"/>
          </a:xfrm>
          <a:prstGeom prst="rect">
            <a:avLst/>
          </a:prstGeom>
          <a:noFill/>
        </p:spPr>
        <p:txBody>
          <a:bodyPr wrap="square" lIns="121725" tIns="60862" rIns="121725" bIns="60862" rtlCol="0">
            <a:spAutoFit/>
          </a:bodyPr>
          <a:lstStyle/>
          <a:p>
            <a:r>
              <a:rPr lang="en-US" sz="28700" smtClean="0">
                <a:solidFill>
                  <a:srgbClr val="FF0000"/>
                </a:solidFill>
                <a:latin typeface="HP001 4 hàng" pitchFamily="34" charset="0"/>
              </a:rPr>
              <a:t>ǟ</a:t>
            </a:r>
            <a:r>
              <a:rPr lang="el-GR" sz="28700">
                <a:solidFill>
                  <a:srgbClr val="FF0000"/>
                </a:solidFill>
                <a:latin typeface="HP001 4 hàng" pitchFamily="34" charset="0"/>
              </a:rPr>
              <a:t>Η</a:t>
            </a:r>
            <a:r>
              <a:rPr lang="en-US" sz="28700">
                <a:solidFill>
                  <a:srgbClr val="FF0000"/>
                </a:solidFill>
                <a:latin typeface="HP001 4 hàng" pitchFamily="34" charset="0"/>
              </a:rPr>
              <a:t>łng</a:t>
            </a:r>
          </a:p>
        </p:txBody>
      </p:sp>
    </p:spTree>
    <p:extLst>
      <p:ext uri="{BB962C8B-B14F-4D97-AF65-F5344CB8AC3E}">
        <p14:creationId xmlns:p14="http://schemas.microsoft.com/office/powerpoint/2010/main" val="14161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3696993" y="2545080"/>
            <a:ext cx="5417550" cy="2323515"/>
          </a:xfrm>
          <a:prstGeom prst="rect">
            <a:avLst/>
          </a:prstGeom>
          <a:noFill/>
        </p:spPr>
        <p:txBody>
          <a:bodyPr wrap="square" lIns="121725" tIns="60862" rIns="121725" bIns="60862" rtlCol="0">
            <a:spAutoFit/>
          </a:bodyPr>
          <a:lstStyle/>
          <a:p>
            <a:r>
              <a:rPr lang="en-US" sz="14300">
                <a:solidFill>
                  <a:srgbClr val="FF0000"/>
                </a:solidFill>
                <a:latin typeface="HP001 4 hàng" pitchFamily="34" charset="0"/>
              </a:rPr>
              <a:t>ǟ</a:t>
            </a:r>
            <a:r>
              <a:rPr lang="el-GR" sz="14300">
                <a:solidFill>
                  <a:srgbClr val="FF0000"/>
                </a:solidFill>
                <a:latin typeface="HP001 4 hàng" pitchFamily="34" charset="0"/>
              </a:rPr>
              <a:t>Η</a:t>
            </a:r>
            <a:r>
              <a:rPr lang="en-US" sz="14300">
                <a:solidFill>
                  <a:srgbClr val="FF0000"/>
                </a:solidFill>
                <a:latin typeface="HP001 4 hàng" pitchFamily="34" charset="0"/>
              </a:rPr>
              <a:t>łng</a:t>
            </a: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226428" y="1689844"/>
            <a:ext cx="12138819"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 k</a:t>
            </a:r>
            <a:r>
              <a:rPr lang="el-GR" sz="28700">
                <a:solidFill>
                  <a:srgbClr val="FF0000"/>
                </a:solidFill>
                <a:latin typeface="HP001 4 hàng" pitchFamily="34" charset="0"/>
              </a:rPr>
              <a:t>Η</a:t>
            </a:r>
            <a:r>
              <a:rPr lang="en-US" sz="28700">
                <a:solidFill>
                  <a:srgbClr val="FF0000"/>
                </a:solidFill>
                <a:latin typeface="HP001 4 hàng" pitchFamily="34" charset="0"/>
              </a:rPr>
              <a:t>Ğm </a:t>
            </a: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453695900"/>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2883234" y="2545080"/>
            <a:ext cx="5417550" cy="2323515"/>
          </a:xfrm>
          <a:prstGeom prst="rect">
            <a:avLst/>
          </a:prstGeom>
          <a:noFill/>
        </p:spPr>
        <p:txBody>
          <a:bodyPr wrap="square" lIns="121725" tIns="60862" rIns="121725" bIns="60862" rtlCol="0">
            <a:spAutoFit/>
          </a:bodyPr>
          <a:lstStyle/>
          <a:p>
            <a:pPr algn="ctr"/>
            <a:r>
              <a:rPr lang="en-US" sz="14300">
                <a:solidFill>
                  <a:srgbClr val="FF0000"/>
                </a:solidFill>
                <a:latin typeface="HP001 4 hàng" pitchFamily="34" charset="0"/>
              </a:rPr>
              <a:t>k</a:t>
            </a:r>
            <a:r>
              <a:rPr lang="el-GR" sz="14300">
                <a:solidFill>
                  <a:srgbClr val="FF0000"/>
                </a:solidFill>
                <a:latin typeface="HP001 4 hàng" pitchFamily="34" charset="0"/>
              </a:rPr>
              <a:t>Η</a:t>
            </a:r>
            <a:r>
              <a:rPr lang="en-US" sz="14300">
                <a:solidFill>
                  <a:srgbClr val="FF0000"/>
                </a:solidFill>
                <a:latin typeface="HP001 4 hàng" pitchFamily="34" charset="0"/>
              </a:rPr>
              <a:t>Ğm</a:t>
            </a:r>
          </a:p>
        </p:txBody>
      </p:sp>
    </p:spTree>
    <p:extLst>
      <p:ext uri="{BB962C8B-B14F-4D97-AF65-F5344CB8AC3E}">
        <p14:creationId xmlns:p14="http://schemas.microsoft.com/office/powerpoint/2010/main" val="16562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327721381"/>
              </p:ext>
            </p:extLst>
          </p:nvPr>
        </p:nvGraphicFramePr>
        <p:xfrm>
          <a:off x="215396" y="81741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196266" y="1689844"/>
            <a:ext cx="12138819" cy="4539506"/>
          </a:xfrm>
          <a:prstGeom prst="rect">
            <a:avLst/>
          </a:prstGeom>
          <a:noFill/>
        </p:spPr>
        <p:txBody>
          <a:bodyPr wrap="square" lIns="121725" tIns="60862" rIns="121725" bIns="60862" rtlCol="0">
            <a:spAutoFit/>
          </a:bodyPr>
          <a:lstStyle/>
          <a:p>
            <a:pPr algn="ctr"/>
            <a:r>
              <a:rPr lang="el-GR" sz="28700" smtClean="0">
                <a:solidFill>
                  <a:srgbClr val="FF0000"/>
                </a:solidFill>
                <a:latin typeface="HP001 4 hàng" pitchFamily="34" charset="0"/>
              </a:rPr>
              <a:t>ΐ</a:t>
            </a:r>
            <a:r>
              <a:rPr lang="vi-VN" sz="28700" smtClean="0">
                <a:solidFill>
                  <a:srgbClr val="FF0000"/>
                </a:solidFill>
                <a:latin typeface="HP001 4 hàng" pitchFamily="34" charset="0"/>
              </a:rPr>
              <a:t>Ǚn</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249264189"/>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2357022" y="2545080"/>
            <a:ext cx="5417550" cy="2323515"/>
          </a:xfrm>
          <a:prstGeom prst="rect">
            <a:avLst/>
          </a:prstGeom>
          <a:noFill/>
        </p:spPr>
        <p:txBody>
          <a:bodyPr wrap="square" lIns="121725" tIns="60862" rIns="121725" bIns="60862" rtlCol="0">
            <a:spAutoFit/>
          </a:bodyPr>
          <a:lstStyle/>
          <a:p>
            <a:pPr algn="ctr"/>
            <a:r>
              <a:rPr lang="el-GR" sz="14300">
                <a:solidFill>
                  <a:srgbClr val="FF0000"/>
                </a:solidFill>
                <a:latin typeface="HP001 4 hàng" pitchFamily="34" charset="0"/>
              </a:rPr>
              <a:t>ΐ</a:t>
            </a:r>
            <a:r>
              <a:rPr lang="vi-VN" sz="14300">
                <a:solidFill>
                  <a:srgbClr val="FF0000"/>
                </a:solidFill>
                <a:latin typeface="HP001 4 hàng" pitchFamily="34" charset="0"/>
              </a:rPr>
              <a:t>Ǚn</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4748574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smtClean="0">
                <a:solidFill>
                  <a:srgbClr val="FF0000"/>
                </a:solidFill>
                <a:latin typeface="HP001 4 hàng"/>
              </a:rPr>
              <a:t>łng </a:t>
            </a:r>
            <a:endParaRPr lang="en-US" sz="8400">
              <a:solidFill>
                <a:srgbClr val="FF0000"/>
              </a:solidFill>
              <a:latin typeface="HP001 4 hàng" pitchFamily="34" charset="0"/>
            </a:endParaRPr>
          </a:p>
        </p:txBody>
      </p:sp>
      <p:sp>
        <p:nvSpPr>
          <p:cNvPr id="8" name="TextBox 7"/>
          <p:cNvSpPr txBox="1"/>
          <p:nvPr/>
        </p:nvSpPr>
        <p:spPr>
          <a:xfrm>
            <a:off x="3072152" y="2165042"/>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smtClean="0">
                <a:solidFill>
                  <a:srgbClr val="FF0000"/>
                </a:solidFill>
                <a:latin typeface="HP001 4 hàng"/>
              </a:rPr>
              <a:t>łng</a:t>
            </a:r>
            <a:endParaRPr lang="en-US" sz="42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smtClean="0">
                <a:solidFill>
                  <a:srgbClr val="FF0000"/>
                </a:solidFill>
                <a:latin typeface="HP001 4 hàng"/>
              </a:rPr>
              <a:t>łm</a:t>
            </a:r>
            <a:endParaRPr lang="en-US" sz="840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smtClean="0">
                <a:solidFill>
                  <a:srgbClr val="FF0000"/>
                </a:solidFill>
                <a:latin typeface="HP001 4 hàng"/>
              </a:rPr>
              <a:t>łm</a:t>
            </a:r>
            <a:endParaRPr lang="en-US" sz="4200">
              <a:solidFill>
                <a:srgbClr val="FF0000"/>
              </a:solidFill>
              <a:latin typeface="HP001 4 hàng" pitchFamily="34" charset="0"/>
            </a:endParaRPr>
          </a:p>
        </p:txBody>
      </p:sp>
      <p:sp>
        <p:nvSpPr>
          <p:cNvPr id="19" name="TextBox 18"/>
          <p:cNvSpPr txBox="1"/>
          <p:nvPr/>
        </p:nvSpPr>
        <p:spPr>
          <a:xfrm>
            <a:off x="606540" y="5076416"/>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smtClean="0">
                <a:solidFill>
                  <a:srgbClr val="FF0000"/>
                </a:solidFill>
                <a:latin typeface="HP001 4 hàng"/>
              </a:rPr>
              <a:t>łp</a:t>
            </a:r>
            <a:endParaRPr lang="en-US" sz="8400">
              <a:solidFill>
                <a:srgbClr val="FF0000"/>
              </a:solidFill>
              <a:latin typeface="HP001 4 hàng" pitchFamily="34" charset="0"/>
            </a:endParaRPr>
          </a:p>
        </p:txBody>
      </p:sp>
      <p:sp>
        <p:nvSpPr>
          <p:cNvPr id="20" name="TextBox 19"/>
          <p:cNvSpPr txBox="1"/>
          <p:nvPr/>
        </p:nvSpPr>
        <p:spPr>
          <a:xfrm>
            <a:off x="3066320" y="5462984"/>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smtClean="0">
                <a:solidFill>
                  <a:srgbClr val="FF0000"/>
                </a:solidFill>
                <a:latin typeface="HP001 4 hàng"/>
              </a:rPr>
              <a:t>łp</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18571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FFC000"/>
                </a:solidFill>
                <a:latin typeface=".VnCooper" pitchFamily="34" charset="0"/>
                <a:ea typeface="Arial-Rounded" pitchFamily="34" charset="0"/>
                <a:cs typeface="Arial-Rounded" pitchFamily="34" charset="0"/>
              </a:rPr>
              <a:t>63</a:t>
            </a:r>
            <a:endParaRPr lang="en-US" sz="5300" b="1">
              <a:solidFill>
                <a:srgbClr val="FFC00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iêng  iêm  yên</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29" name="Group 28"/>
          <p:cNvGrpSpPr/>
          <p:nvPr/>
        </p:nvGrpSpPr>
        <p:grpSpPr>
          <a:xfrm>
            <a:off x="365920" y="4838502"/>
            <a:ext cx="11174569" cy="1881067"/>
            <a:chOff x="502855" y="5026323"/>
            <a:chExt cx="10340246" cy="1881067"/>
          </a:xfrm>
        </p:grpSpPr>
        <p:sp>
          <p:nvSpPr>
            <p:cNvPr id="34"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smtClean="0">
                  <a:solidFill>
                    <a:srgbClr val="0070C0"/>
                  </a:solidFill>
                  <a:latin typeface="Arial-Rounded" pitchFamily="34" charset="0"/>
                  <a:ea typeface="Arial-Rounded" pitchFamily="34" charset="0"/>
                  <a:cs typeface="Arial-Rounded" pitchFamily="34" charset="0"/>
                </a:rPr>
                <a:t>	</a:t>
              </a:r>
              <a:r>
                <a:rPr lang="en-US" sz="5000" b="1" smtClean="0">
                  <a:solidFill>
                    <a:srgbClr val="FF0000"/>
                  </a:solidFill>
                  <a:latin typeface="Arial-Rounded" pitchFamily="34" charset="0"/>
                  <a:ea typeface="Arial-Rounded" pitchFamily="34" charset="0"/>
                  <a:cs typeface="Arial-Rounded" pitchFamily="34" charset="0"/>
                </a:rPr>
                <a:t>Yên</a:t>
              </a:r>
              <a:r>
                <a:rPr lang="en-US" sz="5000" b="1" smtClean="0">
                  <a:solidFill>
                    <a:srgbClr val="0070C0"/>
                  </a:solidFill>
                  <a:latin typeface="Arial-Rounded" pitchFamily="34" charset="0"/>
                  <a:ea typeface="Arial-Rounded" pitchFamily="34" charset="0"/>
                  <a:cs typeface="Arial-Rounded" pitchFamily="34" charset="0"/>
                </a:rPr>
                <a:t> phụng có bộ lông tím b</a:t>
              </a:r>
              <a:r>
                <a:rPr lang="en-US" sz="5000" b="1" smtClean="0">
                  <a:solidFill>
                    <a:srgbClr val="FF0000"/>
                  </a:solidFill>
                  <a:latin typeface="Arial-Rounded" pitchFamily="34" charset="0"/>
                  <a:ea typeface="Arial-Rounded" pitchFamily="34" charset="0"/>
                  <a:cs typeface="Arial-Rounded" pitchFamily="34" charset="0"/>
                </a:rPr>
                <a:t>iêng</a:t>
              </a:r>
              <a:r>
                <a:rPr lang="en-US" sz="5000" b="1" smtClean="0">
                  <a:solidFill>
                    <a:srgbClr val="0070C0"/>
                  </a:solidFill>
                  <a:latin typeface="Arial-Rounded" pitchFamily="34" charset="0"/>
                  <a:ea typeface="Arial-Rounded" pitchFamily="34" charset="0"/>
                  <a:cs typeface="Arial-Rounded" pitchFamily="34" charset="0"/>
                </a:rPr>
                <a:t> biếc, trông rất d</a:t>
              </a:r>
              <a:r>
                <a:rPr lang="en-US" sz="5000" b="1" smtClean="0">
                  <a:solidFill>
                    <a:srgbClr val="FF0000"/>
                  </a:solidFill>
                  <a:latin typeface="Arial-Rounded" pitchFamily="34" charset="0"/>
                  <a:ea typeface="Arial-Rounded" pitchFamily="34" charset="0"/>
                  <a:cs typeface="Arial-Rounded" pitchFamily="34" charset="0"/>
                </a:rPr>
                <a:t>iêm</a:t>
              </a:r>
              <a:r>
                <a:rPr lang="en-US" sz="5000" b="1" smtClean="0">
                  <a:solidFill>
                    <a:srgbClr val="0070C0"/>
                  </a:solidFill>
                  <a:latin typeface="Arial-Rounded" pitchFamily="34" charset="0"/>
                  <a:ea typeface="Arial-Rounded" pitchFamily="34" charset="0"/>
                  <a:cs typeface="Arial-Rounded" pitchFamily="34" charset="0"/>
                </a:rPr>
                <a:t> dúa.</a:t>
              </a:r>
              <a:endParaRPr lang="en-US" sz="5000" b="1">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1179761" y="502632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0070C0"/>
                  </a:solidFill>
                  <a:latin typeface="Arial-Rounded" pitchFamily="34" charset="0"/>
                  <a:ea typeface="Arial-Rounded" pitchFamily="34" charset="0"/>
                  <a:cs typeface="Arial-Rounded" pitchFamily="34" charset="0"/>
                </a:rPr>
                <a:t>́</a:t>
              </a:r>
              <a:endParaRPr lang="en-US" sz="5000" b="1">
                <a:solidFill>
                  <a:srgbClr val="0070C0"/>
                </a:solidFill>
                <a:latin typeface="Arial-Rounded" pitchFamily="34" charset="0"/>
                <a:ea typeface="Arial-Rounded" pitchFamily="34" charset="0"/>
                <a:cs typeface="Arial-Rounded" pitchFamily="34" charset="0"/>
              </a:endParaRPr>
            </a:p>
          </p:txBody>
        </p:sp>
      </p:grpSp>
      <p:pic>
        <p:nvPicPr>
          <p:cNvPr id="6" name="Picture 2" descr="Bông Trang Vàng: Chim Yến Phụ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2602" y="1748465"/>
            <a:ext cx="3204916" cy="3204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m Yến Phụng/Budgies, 130/16 lê đình cẩn, phường tân tạo, quận bình tân.,  Ho Chi Minh City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919" y="1778445"/>
            <a:ext cx="3237894" cy="317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en-US" sz="8400" smtClean="0">
                <a:solidFill>
                  <a:srgbClr val="FF0000"/>
                </a:solidFill>
                <a:latin typeface="HP001 4 hàng" pitchFamily="34" charset="0"/>
              </a:rPr>
              <a:t>sầu </a:t>
            </a:r>
            <a:r>
              <a:rPr lang="en-US" sz="8400">
                <a:solidFill>
                  <a:srgbClr val="FF0000"/>
                </a:solidFill>
                <a:latin typeface="HP001 4 hàng" pitchFamily="34" charset="0"/>
              </a:rPr>
              <a:t>ǟ</a:t>
            </a:r>
            <a:r>
              <a:rPr lang="el-GR" sz="8400">
                <a:solidFill>
                  <a:srgbClr val="FF0000"/>
                </a:solidFill>
                <a:latin typeface="HP001 4 hàng" pitchFamily="34" charset="0"/>
              </a:rPr>
              <a:t>Η</a:t>
            </a:r>
            <a:r>
              <a:rPr lang="en-US" sz="8400">
                <a:solidFill>
                  <a:srgbClr val="FF0000"/>
                </a:solidFill>
                <a:latin typeface="HP001 4 hàng" pitchFamily="34" charset="0"/>
              </a:rPr>
              <a:t>łng </a:t>
            </a:r>
          </a:p>
        </p:txBody>
      </p:sp>
      <p:sp>
        <p:nvSpPr>
          <p:cNvPr id="8" name="TextBox 7"/>
          <p:cNvSpPr txBox="1"/>
          <p:nvPr/>
        </p:nvSpPr>
        <p:spPr>
          <a:xfrm>
            <a:off x="7212350" y="1176285"/>
            <a:ext cx="3135769" cy="800021"/>
          </a:xfrm>
          <a:prstGeom prst="rect">
            <a:avLst/>
          </a:prstGeom>
          <a:noFill/>
        </p:spPr>
        <p:txBody>
          <a:bodyPr wrap="square" lIns="121725" tIns="60862" rIns="121725" bIns="60862" rtlCol="0">
            <a:spAutoFit/>
          </a:bodyPr>
          <a:lstStyle/>
          <a:p>
            <a:pPr algn="just"/>
            <a:r>
              <a:rPr lang="en-US" sz="4400">
                <a:solidFill>
                  <a:srgbClr val="FF0000"/>
                </a:solidFill>
                <a:latin typeface="HP001 4 hàng" pitchFamily="34" charset="0"/>
              </a:rPr>
              <a:t>sầu ǟ</a:t>
            </a:r>
            <a:r>
              <a:rPr lang="el-GR" sz="4400">
                <a:solidFill>
                  <a:srgbClr val="FF0000"/>
                </a:solidFill>
                <a:latin typeface="HP001 4 hàng" pitchFamily="34" charset="0"/>
              </a:rPr>
              <a:t>Η</a:t>
            </a:r>
            <a:r>
              <a:rPr lang="en-US" sz="4400">
                <a:solidFill>
                  <a:srgbClr val="FF0000"/>
                </a:solidFill>
                <a:latin typeface="HP001 4 hàng" pitchFamily="34" charset="0"/>
              </a:rPr>
              <a:t>łng </a:t>
            </a:r>
          </a:p>
        </p:txBody>
      </p:sp>
      <p:sp>
        <p:nvSpPr>
          <p:cNvPr id="13" name="TextBox 12"/>
          <p:cNvSpPr txBox="1"/>
          <p:nvPr/>
        </p:nvSpPr>
        <p:spPr>
          <a:xfrm>
            <a:off x="610193" y="2458944"/>
            <a:ext cx="4861126" cy="1415574"/>
          </a:xfrm>
          <a:prstGeom prst="rect">
            <a:avLst/>
          </a:prstGeom>
          <a:noFill/>
        </p:spPr>
        <p:txBody>
          <a:bodyPr wrap="square" lIns="121725" tIns="60862" rIns="121725" bIns="60862" rtlCol="0">
            <a:spAutoFit/>
          </a:bodyPr>
          <a:lstStyle/>
          <a:p>
            <a:r>
              <a:rPr lang="en-US" sz="8400" smtClean="0">
                <a:solidFill>
                  <a:srgbClr val="FF0000"/>
                </a:solidFill>
                <a:latin typeface="HP001 4 hàng"/>
              </a:rPr>
              <a:t>cá </a:t>
            </a:r>
            <a:r>
              <a:rPr lang="en-US" sz="8400">
                <a:solidFill>
                  <a:srgbClr val="FF0000"/>
                </a:solidFill>
                <a:latin typeface="HP001 4 hàng"/>
              </a:rPr>
              <a:t>k</a:t>
            </a:r>
            <a:r>
              <a:rPr lang="el-GR" sz="8400">
                <a:solidFill>
                  <a:srgbClr val="FF0000"/>
                </a:solidFill>
                <a:latin typeface="HP001 4 hàng"/>
              </a:rPr>
              <a:t>Η</a:t>
            </a:r>
            <a:r>
              <a:rPr lang="en-US" sz="8400">
                <a:solidFill>
                  <a:srgbClr val="FF0000"/>
                </a:solidFill>
                <a:latin typeface="HP001 4 hàng"/>
              </a:rPr>
              <a:t>Ğm</a:t>
            </a:r>
            <a:endParaRPr lang="en-US" sz="8400">
              <a:solidFill>
                <a:srgbClr val="FF0000"/>
              </a:solidFill>
              <a:latin typeface="HP001 4 hàng" pitchFamily="34" charset="0"/>
            </a:endParaRPr>
          </a:p>
        </p:txBody>
      </p:sp>
      <p:sp>
        <p:nvSpPr>
          <p:cNvPr id="14" name="TextBox 13"/>
          <p:cNvSpPr txBox="1"/>
          <p:nvPr/>
        </p:nvSpPr>
        <p:spPr>
          <a:xfrm>
            <a:off x="7210171" y="2845512"/>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cá k</a:t>
            </a:r>
            <a:r>
              <a:rPr lang="el-GR" sz="4200">
                <a:solidFill>
                  <a:srgbClr val="FF0000"/>
                </a:solidFill>
                <a:latin typeface="HP001 4 hàng"/>
              </a:rPr>
              <a:t>Η</a:t>
            </a:r>
            <a:r>
              <a:rPr lang="en-US" sz="4200">
                <a:solidFill>
                  <a:srgbClr val="FF0000"/>
                </a:solidFill>
                <a:latin typeface="HP001 4 hàng"/>
              </a:rPr>
              <a:t>Ğm</a:t>
            </a:r>
            <a:endParaRPr lang="en-US" sz="4200">
              <a:solidFill>
                <a:srgbClr val="FF0000"/>
              </a:solidFill>
              <a:latin typeface="HP001 4 hàng" pitchFamily="34" charset="0"/>
            </a:endParaRPr>
          </a:p>
        </p:txBody>
      </p:sp>
      <p:sp>
        <p:nvSpPr>
          <p:cNvPr id="19" name="TextBox 18"/>
          <p:cNvSpPr txBox="1"/>
          <p:nvPr/>
        </p:nvSpPr>
        <p:spPr>
          <a:xfrm>
            <a:off x="606540" y="4104912"/>
            <a:ext cx="4559979" cy="1415574"/>
          </a:xfrm>
          <a:prstGeom prst="rect">
            <a:avLst/>
          </a:prstGeom>
          <a:noFill/>
        </p:spPr>
        <p:txBody>
          <a:bodyPr wrap="square" lIns="121725" tIns="60862" rIns="121725" bIns="60862" rtlCol="0">
            <a:spAutoFit/>
          </a:bodyPr>
          <a:lstStyle/>
          <a:p>
            <a:pPr algn="just"/>
            <a:r>
              <a:rPr lang="el-GR" sz="8400">
                <a:solidFill>
                  <a:srgbClr val="FF0000"/>
                </a:solidFill>
                <a:latin typeface="HP001 4 hàng" pitchFamily="34" charset="0"/>
              </a:rPr>
              <a:t>ΐ</a:t>
            </a:r>
            <a:r>
              <a:rPr lang="vi-VN" sz="8400">
                <a:solidFill>
                  <a:srgbClr val="FF0000"/>
                </a:solidFill>
                <a:latin typeface="HP001 4 hàng" pitchFamily="34" charset="0"/>
              </a:rPr>
              <a:t>Ǚn</a:t>
            </a:r>
            <a:endParaRPr lang="en-US" sz="8400">
              <a:solidFill>
                <a:srgbClr val="FF0000"/>
              </a:solidFill>
              <a:latin typeface="HP001 4 hàng" pitchFamily="34" charset="0"/>
            </a:endParaRPr>
          </a:p>
        </p:txBody>
      </p:sp>
      <p:sp>
        <p:nvSpPr>
          <p:cNvPr id="20" name="TextBox 19"/>
          <p:cNvSpPr txBox="1"/>
          <p:nvPr/>
        </p:nvSpPr>
        <p:spPr>
          <a:xfrm>
            <a:off x="7206518" y="4491480"/>
            <a:ext cx="2297569" cy="800021"/>
          </a:xfrm>
          <a:prstGeom prst="rect">
            <a:avLst/>
          </a:prstGeom>
          <a:noFill/>
        </p:spPr>
        <p:txBody>
          <a:bodyPr wrap="square" lIns="121725" tIns="60862" rIns="121725" bIns="60862" rtlCol="0">
            <a:spAutoFit/>
          </a:bodyPr>
          <a:lstStyle/>
          <a:p>
            <a:pPr algn="just"/>
            <a:r>
              <a:rPr lang="el-GR" sz="4400">
                <a:solidFill>
                  <a:srgbClr val="FF0000"/>
                </a:solidFill>
                <a:latin typeface="HP001 4 hàng" pitchFamily="34" charset="0"/>
              </a:rPr>
              <a:t>ΐ</a:t>
            </a:r>
            <a:r>
              <a:rPr lang="vi-VN" sz="4400">
                <a:solidFill>
                  <a:srgbClr val="FF0000"/>
                </a:solidFill>
                <a:latin typeface="HP001 4 hàng" pitchFamily="34" charset="0"/>
              </a:rPr>
              <a:t>Ǚn</a:t>
            </a:r>
            <a:endParaRPr lang="en-US" sz="4400">
              <a:solidFill>
                <a:srgbClr val="FF0000"/>
              </a:solidFill>
              <a:latin typeface="HP001 4 hàng" pitchFamily="34" charset="0"/>
            </a:endParaRPr>
          </a:p>
        </p:txBody>
      </p:sp>
    </p:spTree>
    <p:extLst>
      <p:ext uri="{BB962C8B-B14F-4D97-AF65-F5344CB8AC3E}">
        <p14:creationId xmlns:p14="http://schemas.microsoft.com/office/powerpoint/2010/main" val="1267223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0401" y="596660"/>
            <a:ext cx="7354753" cy="5575540"/>
            <a:chOff x="3450566" y="609600"/>
            <a:chExt cx="5969479" cy="4297517"/>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0" t="44811" r="27600" b="23585"/>
            <a:stretch/>
          </p:blipFill>
          <p:spPr bwMode="auto">
            <a:xfrm>
              <a:off x="3450566" y="609600"/>
              <a:ext cx="5969479" cy="231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800" t="34729" r="29514" b="38148"/>
            <a:stretch/>
          </p:blipFill>
          <p:spPr bwMode="auto">
            <a:xfrm>
              <a:off x="3476443" y="2923040"/>
              <a:ext cx="5814205" cy="198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3261519" y="0"/>
            <a:ext cx="6810543" cy="3509082"/>
          </a:xfrm>
          <a:prstGeom prst="rect">
            <a:avLst/>
          </a:prstGeom>
        </p:spPr>
      </p:pic>
      <p:sp>
        <p:nvSpPr>
          <p:cNvPr id="6" name="Title 1"/>
          <p:cNvSpPr txBox="1">
            <a:spLocks/>
          </p:cNvSpPr>
          <p:nvPr/>
        </p:nvSpPr>
        <p:spPr>
          <a:xfrm>
            <a:off x="289719" y="3810000"/>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theo</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bố</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đến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sân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chim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Sân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chim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cò</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diệc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sáo</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bồ</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nông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chăm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chú</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nhìn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những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đàn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cò</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trắng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diệc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xám</a:t>
            </a:r>
            <a:r>
              <a:rPr lang="en-US" dirty="0" smtClean="0">
                <a:solidFill>
                  <a:srgbClr val="0070C0"/>
                </a:solidFill>
                <a:latin typeface="Arial-Rounded" pitchFamily="34" charset="0"/>
                <a:ea typeface="Arial-Rounded" pitchFamily="34" charset="0"/>
                <a:cs typeface="Arial-Rounded" pitchFamily="34" charset="0"/>
              </a:rPr>
              <a:t> bay </a:t>
            </a:r>
            <a:r>
              <a:rPr lang="en-US" dirty="0" err="1" smtClean="0">
                <a:solidFill>
                  <a:srgbClr val="0070C0"/>
                </a:solidFill>
                <a:latin typeface="Arial-Rounded" pitchFamily="34" charset="0"/>
                <a:ea typeface="Arial-Rounded" pitchFamily="34" charset="0"/>
                <a:cs typeface="Arial-Rounded" pitchFamily="34" charset="0"/>
              </a:rPr>
              <a:t>liệng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đậu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kín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trên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những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ngọn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cây</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Sau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một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ngày</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kiếm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ăn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từng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đàn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chim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ríu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rít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về</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tổ</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trông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thật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yên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bình</a:t>
            </a:r>
            <a:r>
              <a:rPr lang="en-US" dirty="0" smtClean="0">
                <a:solidFill>
                  <a:srgbClr val="0070C0"/>
                </a:solidFill>
                <a:latin typeface="Arial-Rounded" pitchFamily="34" charset="0"/>
                <a:ea typeface="Arial-Rounded" pitchFamily="34" charset="0"/>
                <a:cs typeface="Arial-Rounded" pitchFamily="34" charset="0"/>
              </a:rPr>
              <a:t>.</a:t>
            </a:r>
            <a:endParaRPr lang="en-US" sz="3600" dirty="0" smtClean="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5471319" y="4038600"/>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008251"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1</a:t>
            </a:r>
            <a:endParaRPr lang="en-US" sz="2400" b="1">
              <a:solidFill>
                <a:schemeClr val="tx1"/>
              </a:solidFill>
              <a:latin typeface="Arial" pitchFamily="34" charset="0"/>
              <a:ea typeface="Arial-Rounded" pitchFamily="34" charset="0"/>
              <a:cs typeface="Arial" pitchFamily="34" charset="0"/>
            </a:endParaRPr>
          </a:p>
        </p:txBody>
      </p:sp>
      <p:sp>
        <p:nvSpPr>
          <p:cNvPr id="14" name="Oval 13"/>
          <p:cNvSpPr/>
          <p:nvPr/>
        </p:nvSpPr>
        <p:spPr>
          <a:xfrm>
            <a:off x="7750598" y="32004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2</a:t>
            </a:r>
            <a:endParaRPr lang="en-US" sz="2400" b="1">
              <a:solidFill>
                <a:schemeClr val="tx1"/>
              </a:solidFill>
              <a:latin typeface="Arial" pitchFamily="34" charset="0"/>
              <a:ea typeface="Arial-Rounded" pitchFamily="34" charset="0"/>
              <a:cs typeface="Arial" pitchFamily="34" charset="0"/>
            </a:endParaRPr>
          </a:p>
        </p:txBody>
      </p:sp>
      <p:cxnSp>
        <p:nvCxnSpPr>
          <p:cNvPr id="15" name="Straight Connector 14"/>
          <p:cNvCxnSpPr/>
          <p:nvPr/>
        </p:nvCxnSpPr>
        <p:spPr>
          <a:xfrm flipH="1">
            <a:off x="7737358" y="3429000"/>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404519" y="5181600"/>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471319" y="3886200"/>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3</a:t>
            </a:r>
            <a:endParaRPr lang="en-US" sz="2400" b="1">
              <a:solidFill>
                <a:schemeClr val="tx1"/>
              </a:solidFill>
              <a:latin typeface="Arial" pitchFamily="34" charset="0"/>
              <a:ea typeface="Arial-Rounded" pitchFamily="34" charset="0"/>
              <a:cs typeface="Arial" pitchFamily="34" charset="0"/>
            </a:endParaRPr>
          </a:p>
        </p:txBody>
      </p:sp>
      <p:cxnSp>
        <p:nvCxnSpPr>
          <p:cNvPr id="22" name="Straight Connector 21"/>
          <p:cNvCxnSpPr/>
          <p:nvPr/>
        </p:nvCxnSpPr>
        <p:spPr>
          <a:xfrm>
            <a:off x="7408149" y="5181600"/>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588107" y="6004700"/>
            <a:ext cx="1090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55730" y="6400800"/>
            <a:ext cx="930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cxnSp>
        <p:nvCxnSpPr>
          <p:cNvPr id="20" name="Straight Connector 19"/>
          <p:cNvCxnSpPr/>
          <p:nvPr/>
        </p:nvCxnSpPr>
        <p:spPr>
          <a:xfrm flipH="1">
            <a:off x="9814719" y="5867400"/>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556919" y="4973416"/>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Arial" pitchFamily="34" charset="0"/>
                <a:ea typeface="Arial-Rounded" pitchFamily="34" charset="0"/>
                <a:cs typeface="Arial" pitchFamily="34" charset="0"/>
              </a:rPr>
              <a:t>4</a:t>
            </a:r>
            <a:endParaRPr lang="en-US" sz="2400" b="1" dirty="0">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89228" y="1219200"/>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chemeClr val="bg1"/>
                </a:solidFill>
                <a:latin typeface="Arial-Rounded" pitchFamily="34" charset="0"/>
                <a:ea typeface="Arial-Rounded" pitchFamily="34" charset="0"/>
                <a:cs typeface="Arial-Rounded" pitchFamily="34" charset="0"/>
              </a:rPr>
              <a:t>bay liệng</a:t>
            </a:r>
          </a:p>
        </p:txBody>
      </p:sp>
      <p:sp>
        <p:nvSpPr>
          <p:cNvPr id="6" name="Title 1"/>
          <p:cNvSpPr txBox="1">
            <a:spLocks/>
          </p:cNvSpPr>
          <p:nvPr/>
        </p:nvSpPr>
        <p:spPr>
          <a:xfrm>
            <a:off x="3289227" y="4672263"/>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chemeClr val="bg1"/>
                </a:solidFill>
                <a:latin typeface="Arial-Rounded" pitchFamily="34" charset="0"/>
                <a:ea typeface="Arial-Rounded" pitchFamily="34" charset="0"/>
                <a:cs typeface="Arial-Rounded" pitchFamily="34" charset="0"/>
              </a:rPr>
              <a:t>yên bình</a:t>
            </a:r>
          </a:p>
        </p:txBody>
      </p:sp>
      <p:sp>
        <p:nvSpPr>
          <p:cNvPr id="5" name="Title 1"/>
          <p:cNvSpPr txBox="1">
            <a:spLocks/>
          </p:cNvSpPr>
          <p:nvPr/>
        </p:nvSpPr>
        <p:spPr>
          <a:xfrm>
            <a:off x="3289228" y="2939997"/>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chemeClr val="bg1"/>
                </a:solidFill>
                <a:latin typeface="Arial-Rounded" pitchFamily="34" charset="0"/>
                <a:ea typeface="Arial-Rounded" pitchFamily="34" charset="0"/>
                <a:cs typeface="Arial-Rounded" pitchFamily="34" charset="0"/>
              </a:rPr>
              <a:t>kiếm ăn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iá vé khu du lịch sinh thái Thung Nham Ninh Bình - Phuotdi.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8" y="10064"/>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9921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ình yên Thung Nham, đất lành chim đậu - Kênh truyền hình Đài Tiếng nói  Việt Nam - VOV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634" y="176990"/>
            <a:ext cx="10390909" cy="649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5066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ề Cần Thơ thăm vườn cò Bằng Lăng - Tổng cục Du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017" y="-155697"/>
            <a:ext cx="9775662" cy="7062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686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89719"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solidFill>
                  <a:srgbClr val="0070C0"/>
                </a:solidFill>
                <a:latin typeface="Arial-Rounded" pitchFamily="34" charset="0"/>
                <a:ea typeface="Arial-Rounded" pitchFamily="34" charset="0"/>
                <a:cs typeface="Arial-Rounded" pitchFamily="34" charset="0"/>
              </a:rPr>
              <a:t>	</a:t>
            </a:r>
            <a:r>
              <a:rPr lang="en-US" sz="5400">
                <a:solidFill>
                  <a:srgbClr val="0070C0"/>
                </a:solidFill>
                <a:latin typeface="Arial-Rounded" pitchFamily="34" charset="0"/>
                <a:ea typeface="Arial-Rounded" pitchFamily="34" charset="0"/>
                <a:cs typeface="Arial-Rounded" pitchFamily="34" charset="0"/>
              </a:rPr>
              <a:t>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880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26618"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Hà theo bố đi đâu?</a:t>
            </a:r>
            <a:endParaRPr lang="en-US" sz="4800">
              <a:latin typeface="Arial-Rounded" pitchFamily="34" charset="0"/>
              <a:ea typeface="Arial-Rounded" pitchFamily="34" charset="0"/>
              <a:cs typeface="Arial-Rounded" pitchFamily="34" charset="0"/>
            </a:endParaRPr>
          </a:p>
        </p:txBody>
      </p:sp>
      <p:cxnSp>
        <p:nvCxnSpPr>
          <p:cNvPr id="24" name="Straight Connector 23"/>
          <p:cNvCxnSpPr/>
          <p:nvPr/>
        </p:nvCxnSpPr>
        <p:spPr>
          <a:xfrm>
            <a:off x="1245813" y="1302588"/>
            <a:ext cx="746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26618"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Sân chim có những loài chim nào?</a:t>
            </a:r>
            <a:endParaRPr lang="en-US" sz="4800">
              <a:latin typeface="Arial-Rounded" pitchFamily="34" charset="0"/>
              <a:ea typeface="Arial-Rounded" pitchFamily="34" charset="0"/>
              <a:cs typeface="Arial-Rounded" pitchFamily="34" charset="0"/>
            </a:endParaRPr>
          </a:p>
        </p:txBody>
      </p:sp>
      <p:cxnSp>
        <p:nvCxnSpPr>
          <p:cNvPr id="19" name="Straight Connector 18"/>
          <p:cNvCxnSpPr/>
          <p:nvPr/>
        </p:nvCxnSpPr>
        <p:spPr>
          <a:xfrm>
            <a:off x="1280319" y="20574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34203" y="2109159"/>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65391" y="2057400"/>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29625" y="2074654"/>
            <a:ext cx="23552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301188" y="5414226"/>
            <a:ext cx="1155946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Đàn chim làm gì sau một ngày đi kiếm ăn?</a:t>
            </a:r>
            <a:endParaRPr lang="en-US" sz="4800">
              <a:latin typeface="Arial-Rounded" pitchFamily="34" charset="0"/>
              <a:ea typeface="Arial-Rounded" pitchFamily="34" charset="0"/>
              <a:cs typeface="Arial-Rounded" pitchFamily="34" charset="0"/>
            </a:endParaRPr>
          </a:p>
        </p:txBody>
      </p:sp>
      <p:cxnSp>
        <p:nvCxnSpPr>
          <p:cNvPr id="32" name="Straight Connector 31"/>
          <p:cNvCxnSpPr/>
          <p:nvPr/>
        </p:nvCxnSpPr>
        <p:spPr>
          <a:xfrm>
            <a:off x="1889919" y="5029200"/>
            <a:ext cx="289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9719" y="44196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6000">
              <a:solidFill>
                <a:srgbClr val="0070C0"/>
              </a:solidFill>
              <a:latin typeface="Arial-Rounded" pitchFamily="34" charset="0"/>
              <a:ea typeface="Arial-Rounded" pitchFamily="34" charset="0"/>
              <a:cs typeface="Arial-Round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349"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Nói</a:t>
              </a:r>
              <a:endParaRPr lang="en-US" sz="44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7</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489443" y="943705"/>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Loài chim</a:t>
            </a:r>
            <a:endParaRPr lang="en-US" sz="5400">
              <a:latin typeface="Arial-Rounded" pitchFamily="34" charset="0"/>
              <a:ea typeface="Arial-Rounded" pitchFamily="34" charset="0"/>
              <a:cs typeface="Arial-Rounded" pitchFamily="34" charset="0"/>
            </a:endParaRPr>
          </a:p>
        </p:txBody>
      </p:sp>
      <p:pic>
        <p:nvPicPr>
          <p:cNvPr id="11266" name="Picture 2" descr="Tìm hiểu từ vựng về một số loài chim trong tiếng Anh nhé !!! - AhaQuiz.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820" y="1811845"/>
            <a:ext cx="9242099" cy="481755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ải File Vector Các Loài Chim, Vẹt, Bồ Câu, Chim Sẽ ... Tải Miễn Phí •  Blogitv.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866" y="1588698"/>
            <a:ext cx="6765932" cy="523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266"/>
                                        </p:tgtEl>
                                      </p:cBhvr>
                                    </p:animEffect>
                                    <p:set>
                                      <p:cBhvr>
                                        <p:cTn id="12" dur="1" fill="hold">
                                          <p:stCondLst>
                                            <p:cond delay="499"/>
                                          </p:stCondLst>
                                        </p:cTn>
                                        <p:tgtEl>
                                          <p:spTgt spid="112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smtClean="0">
                <a:solidFill>
                  <a:srgbClr val="0070C0"/>
                </a:solidFill>
                <a:latin typeface="Arial-Rounded" pitchFamily="34" charset="0"/>
                <a:ea typeface="Arial-Rounded" pitchFamily="34" charset="0"/>
                <a:cs typeface="Arial-Rounded" pitchFamily="34" charset="0"/>
              </a:rPr>
              <a:t>b</a:t>
            </a:r>
            <a:endParaRPr lang="en-US" sz="8000" dirty="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err="1" smtClean="0">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smtClean="0">
                <a:solidFill>
                  <a:srgbClr val="0070C0"/>
                </a:solidFill>
                <a:latin typeface="Arial-Rounded" pitchFamily="34" charset="0"/>
                <a:ea typeface="Arial-Rounded" pitchFamily="34" charset="0"/>
                <a:cs typeface="Arial-Rounded" pitchFamily="34" charset="0"/>
              </a:rPr>
              <a:t>b</a:t>
            </a:r>
            <a:r>
              <a:rPr lang="en-US" sz="8000" smtClean="0">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3</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1966119"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491051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iêm</a:t>
            </a:r>
            <a:endParaRPr lang="en-US" sz="80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07504"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yên</a:t>
            </a:r>
            <a:endParaRPr lang="en-US" sz="80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9719" y="44196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6000">
              <a:solidFill>
                <a:srgbClr val="0070C0"/>
              </a:solidFill>
              <a:latin typeface="Arial-Rounded" pitchFamily="34" charset="0"/>
              <a:ea typeface="Arial-Rounded" pitchFamily="34" charset="0"/>
              <a:cs typeface="Arial-Round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349"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6150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6" name="TextBox 5"/>
          <p:cNvSpPr txBox="1"/>
          <p:nvPr/>
        </p:nvSpPr>
        <p:spPr>
          <a:xfrm>
            <a:off x="2607847" y="3509083"/>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iêng</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549549" y="3508273"/>
            <a:ext cx="2807970" cy="186366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iên</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575719" y="3509083"/>
            <a:ext cx="2320636"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iên</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673751" y="350908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iên</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3781007" y="3509083"/>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g</a:t>
            </a:r>
            <a:endParaRPr lang="en-US" sz="11500">
              <a:solidFill>
                <a:srgbClr val="7030A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6" name="TextBox 5"/>
          <p:cNvSpPr txBox="1"/>
          <p:nvPr/>
        </p:nvSpPr>
        <p:spPr>
          <a:xfrm>
            <a:off x="2978315" y="3509893"/>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yên</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549549" y="3508273"/>
            <a:ext cx="2807970" cy="186366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iên</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3557247" y="3503492"/>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ên</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833847" y="350908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ên</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2474121" y="3509893"/>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y</a:t>
            </a:r>
            <a:endParaRPr lang="en-US" sz="1150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5904933" y="3503492"/>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i</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577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61319" y="1014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kiễng</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706572" y="10359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liệng</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1032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riềng</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264338" y="838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072175" y="859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276205" y="85595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alf Raises — Basic | 7 Important Exercises You&amp;#39;re Probably Neglecting |  POPSUGAR Fitness Phot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850" y="2057400"/>
            <a:ext cx="5882015" cy="4521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ự bay của chim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0030" y="1981200"/>
            <a:ext cx="3349836" cy="4688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Riề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713" y="1886814"/>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0"/>
                                        </p:tgtEl>
                                      </p:cBhvr>
                                    </p:animEffect>
                                    <p:set>
                                      <p:cBhvr>
                                        <p:cTn id="47" dur="1" fill="hold">
                                          <p:stCondLst>
                                            <p:cond delay="499"/>
                                          </p:stCondLst>
                                        </p:cTn>
                                        <p:tgtEl>
                                          <p:spTgt spid="103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61319" y="23076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diềm</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706572" y="2329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kiểm</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2325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xiêm</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036688" y="2131365"/>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188287" y="21528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354139" y="21491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txBox="1">
            <a:spLocks/>
          </p:cNvSpPr>
          <p:nvPr/>
        </p:nvSpPr>
        <p:spPr>
          <a:xfrm>
            <a:off x="1661319" y="3681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yên</a:t>
            </a:r>
            <a:endParaRPr lang="en-US" sz="66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4647633" y="370337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yến</a:t>
            </a:r>
            <a:endParaRPr lang="en-US" sz="66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1793841" y="3497681"/>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4938284" y="3526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pic>
        <p:nvPicPr>
          <p:cNvPr id="2050" name="Picture 2" descr="Yên xe đạp Martin, Asama, Mini - P186541 | Sàn thương mại điện tử của khách  hàng Viettelp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1807" y="4451652"/>
            <a:ext cx="1993490" cy="19934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m Yến Thường Sống Ở Đâu Và Những Điều (Nên Biết) Về Chim Yế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7633" y="4498034"/>
            <a:ext cx="2334934" cy="175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2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50"/>
                                        </p:tgtEl>
                                      </p:cBhvr>
                                    </p:animEffect>
                                    <p:set>
                                      <p:cBhvr>
                                        <p:cTn id="43" dur="1" fill="hold">
                                          <p:stCondLst>
                                            <p:cond delay="499"/>
                                          </p:stCondLst>
                                        </p:cTn>
                                        <p:tgtEl>
                                          <p:spTgt spid="205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fade">
                                      <p:cBhvr>
                                        <p:cTn id="53" dur="500"/>
                                        <p:tgtEl>
                                          <p:spTgt spid="205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052"/>
                                        </p:tgtEl>
                                      </p:cBhvr>
                                    </p:animEffect>
                                    <p:set>
                                      <p:cBhvr>
                                        <p:cTn id="58" dur="1" fill="hold">
                                          <p:stCondLst>
                                            <p:cond delay="499"/>
                                          </p:stCondLst>
                                        </p:cTn>
                                        <p:tgtEl>
                                          <p:spTgt spid="20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1699419" y="1621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kiễng</a:t>
            </a:r>
            <a:endParaRPr lang="en-US" sz="66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4744672" y="1643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liệng</a:t>
            </a:r>
            <a:endParaRPr lang="en-US" sz="66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7936104" y="1639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riềng</a:t>
            </a:r>
            <a:endParaRPr lang="en-US" sz="66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2302438" y="1445565"/>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5110275" y="1467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8314305" y="14633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1699419" y="291501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diềm</a:t>
            </a:r>
            <a:endParaRPr lang="en-US" sz="6600">
              <a:solidFill>
                <a:srgbClr val="0070C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4744672" y="293652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kiểm</a:t>
            </a:r>
            <a:endParaRPr lang="en-US" sz="6600">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7936104" y="293277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xiêm</a:t>
            </a:r>
            <a:endParaRPr lang="en-US" sz="660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2074788" y="2738730"/>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5226387" y="276023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8392239" y="275648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1699419" y="4288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yên</a:t>
            </a:r>
            <a:endParaRPr lang="en-US" sz="6600">
              <a:solidFill>
                <a:srgbClr val="0070C0"/>
              </a:solidFill>
              <a:latin typeface="Arial-Rounded" pitchFamily="34" charset="0"/>
              <a:ea typeface="Arial-Rounded" pitchFamily="34" charset="0"/>
              <a:cs typeface="Arial-Rounded" pitchFamily="34" charset="0"/>
            </a:endParaRPr>
          </a:p>
        </p:txBody>
      </p:sp>
      <p:sp>
        <p:nvSpPr>
          <p:cNvPr id="38" name="Title 1"/>
          <p:cNvSpPr txBox="1">
            <a:spLocks/>
          </p:cNvSpPr>
          <p:nvPr/>
        </p:nvSpPr>
        <p:spPr>
          <a:xfrm>
            <a:off x="4685733" y="431074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yến</a:t>
            </a:r>
            <a:endParaRPr lang="en-US" sz="6600">
              <a:solidFill>
                <a:srgbClr val="0070C0"/>
              </a:solidFill>
              <a:latin typeface="Arial-Rounded" pitchFamily="34" charset="0"/>
              <a:ea typeface="Arial-Rounded" pitchFamily="34" charset="0"/>
              <a:cs typeface="Arial-Rounded" pitchFamily="34" charset="0"/>
            </a:endParaRPr>
          </a:p>
        </p:txBody>
      </p:sp>
      <p:sp>
        <p:nvSpPr>
          <p:cNvPr id="39" name="Title 1"/>
          <p:cNvSpPr txBox="1">
            <a:spLocks/>
          </p:cNvSpPr>
          <p:nvPr/>
        </p:nvSpPr>
        <p:spPr>
          <a:xfrm>
            <a:off x="1831941" y="4105046"/>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sp>
        <p:nvSpPr>
          <p:cNvPr id="40" name="Title 1"/>
          <p:cNvSpPr txBox="1">
            <a:spLocks/>
          </p:cNvSpPr>
          <p:nvPr/>
        </p:nvSpPr>
        <p:spPr>
          <a:xfrm>
            <a:off x="4976384" y="4134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418800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4641</TotalTime>
  <Words>417</Words>
  <Application>Microsoft Office PowerPoint</Application>
  <PresentationFormat>Custom</PresentationFormat>
  <Paragraphs>170</Paragraphs>
  <Slides>42</Slides>
  <Notes>25</Notes>
  <HiddenSlides>0</HiddenSlides>
  <MMClips>4</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MTC</cp:lastModifiedBy>
  <cp:revision>603</cp:revision>
  <dcterms:created xsi:type="dcterms:W3CDTF">2021-05-08T14:00:55Z</dcterms:created>
  <dcterms:modified xsi:type="dcterms:W3CDTF">2021-12-15T07:25:18Z</dcterms:modified>
</cp:coreProperties>
</file>