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Lst>
  <p:notesMasterIdLst>
    <p:notesMasterId r:id="rId19"/>
  </p:notesMasterIdLst>
  <p:handoutMasterIdLst>
    <p:handoutMasterId r:id="rId20"/>
  </p:handoutMasterIdLst>
  <p:sldIdLst>
    <p:sldId id="284" r:id="rId4"/>
    <p:sldId id="290" r:id="rId5"/>
    <p:sldId id="285" r:id="rId6"/>
    <p:sldId id="286" r:id="rId7"/>
    <p:sldId id="287" r:id="rId8"/>
    <p:sldId id="288" r:id="rId9"/>
    <p:sldId id="289" r:id="rId10"/>
    <p:sldId id="317" r:id="rId11"/>
    <p:sldId id="258" r:id="rId12"/>
    <p:sldId id="257" r:id="rId13"/>
    <p:sldId id="341" r:id="rId14"/>
    <p:sldId id="292" r:id="rId15"/>
    <p:sldId id="319" r:id="rId16"/>
    <p:sldId id="321"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32" autoAdjust="0"/>
  </p:normalViewPr>
  <p:slideViewPr>
    <p:cSldViewPr snapToGrid="0">
      <p:cViewPr varScale="1">
        <p:scale>
          <a:sx n="81" d="100"/>
          <a:sy n="81" d="100"/>
        </p:scale>
        <p:origin x="336" y="-486"/>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9/8/2022</a:t>
            </a:fld>
            <a:endParaRPr lang="en-US"/>
          </a:p>
        </p:txBody>
      </p:sp>
      <p:sp>
        <p:nvSpPr>
          <p:cNvPr id="4" name="Footer Placeholder 3">
            <a:extLst>
              <a:ext uri="{FF2B5EF4-FFF2-40B4-BE49-F238E27FC236}">
                <a16:creationId xmlns:a16="http://schemas.microsoft.com/office/drawing/2014/main"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9/8/2022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5467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9/8/2022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9/8/2022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9/8/2022</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9/8/2022</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9/8/2022</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9/8/2022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2022/9/8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2022/9/8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2022/9/8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2022/9/8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9/8/2022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9/8/2022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9/8/2022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9/8/2022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9/8/2022</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2022/9/8</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2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2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slide" Target="slide5.xml"/><Relationship Id="rId5" Type="http://schemas.openxmlformats.org/officeDocument/2006/relationships/image" Target="../media/image4.jpg"/><Relationship Id="rId15" Type="http://schemas.openxmlformats.org/officeDocument/2006/relationships/image" Target="../media/image11.png"/><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7.png"/><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2033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trong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một</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tổng</a:t>
            </a:r>
            <a:endParaRPr kumimoji="0" lang="vi-VN" sz="3600" b="1"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t>Một</a:t>
            </a:r>
            <a:r>
              <a:rPr lang="en-US" sz="3200" dirty="0"/>
              <a:t> </a:t>
            </a:r>
            <a:r>
              <a:rPr lang="en-US" sz="3200" dirty="0" err="1"/>
              <a:t>túi</a:t>
            </a:r>
            <a:r>
              <a:rPr lang="en-US" sz="3200" dirty="0"/>
              <a:t> </a:t>
            </a:r>
            <a:r>
              <a:rPr lang="en-US" sz="3200" dirty="0" err="1"/>
              <a:t>có</a:t>
            </a:r>
            <a:r>
              <a:rPr lang="en-US" sz="3200" dirty="0"/>
              <a:t> 14 </a:t>
            </a:r>
            <a:r>
              <a:rPr lang="en-US" sz="3200" dirty="0" err="1"/>
              <a:t>quả</a:t>
            </a:r>
            <a:r>
              <a:rPr lang="en-US" sz="3200" dirty="0"/>
              <a:t> </a:t>
            </a:r>
            <a:r>
              <a:rPr lang="en-US" sz="3200" dirty="0" err="1"/>
              <a:t>táo</a:t>
            </a:r>
            <a:r>
              <a:rPr lang="en-US" sz="3200" dirty="0"/>
              <a:t> </a:t>
            </a:r>
            <a:r>
              <a:rPr lang="en-US" sz="3200" dirty="0" err="1"/>
              <a:t>gồm</a:t>
            </a:r>
            <a:r>
              <a:rPr lang="en-US" sz="3200" dirty="0"/>
              <a:t> </a:t>
            </a:r>
            <a:r>
              <a:rPr lang="en-US" sz="3200" dirty="0" err="1"/>
              <a:t>táo</a:t>
            </a:r>
            <a:r>
              <a:rPr lang="en-US" sz="3200" dirty="0"/>
              <a:t> </a:t>
            </a:r>
            <a:r>
              <a:rPr lang="en-US" sz="3200" dirty="0" err="1"/>
              <a:t>xanh</a:t>
            </a:r>
            <a:r>
              <a:rPr lang="en-US" sz="3200" dirty="0"/>
              <a:t> </a:t>
            </a:r>
            <a:r>
              <a:rPr lang="en-US" sz="3200" dirty="0" err="1"/>
              <a:t>và</a:t>
            </a:r>
            <a:r>
              <a:rPr lang="en-US" sz="3200" dirty="0"/>
              <a:t> </a:t>
            </a:r>
            <a:r>
              <a:rPr lang="en-US" sz="3200" dirty="0" err="1"/>
              <a:t>táo</a:t>
            </a:r>
            <a:r>
              <a:rPr lang="en-US" sz="3200" dirty="0"/>
              <a:t> </a:t>
            </a:r>
            <a:r>
              <a:rPr lang="en-US" sz="3200" dirty="0" err="1"/>
              <a:t>đỏ</a:t>
            </a:r>
            <a:r>
              <a:rPr lang="en-US" sz="3200" dirty="0"/>
              <a:t>, </a:t>
            </a:r>
            <a:r>
              <a:rPr lang="en-US" sz="3200" dirty="0" err="1"/>
              <a:t>trong</a:t>
            </a:r>
            <a:r>
              <a:rPr lang="en-US" sz="3200" dirty="0"/>
              <a:t> </a:t>
            </a:r>
            <a:r>
              <a:rPr lang="en-US" sz="3200" dirty="0" err="1"/>
              <a:t>đó</a:t>
            </a:r>
            <a:r>
              <a:rPr lang="en-US" sz="3200" dirty="0"/>
              <a:t> </a:t>
            </a:r>
            <a:r>
              <a:rPr lang="en-US" sz="3200" dirty="0" err="1"/>
              <a:t>có</a:t>
            </a:r>
            <a:r>
              <a:rPr lang="en-US" sz="3200" dirty="0"/>
              <a:t> 10 </a:t>
            </a:r>
            <a:r>
              <a:rPr lang="en-US" sz="3200" dirty="0" err="1"/>
              <a:t>quả</a:t>
            </a:r>
            <a:r>
              <a:rPr lang="en-US" sz="3200" dirty="0"/>
              <a:t> </a:t>
            </a:r>
            <a:r>
              <a:rPr lang="en-US" sz="3200" dirty="0" err="1"/>
              <a:t>táo</a:t>
            </a:r>
            <a:r>
              <a:rPr lang="en-US" sz="3200" dirty="0"/>
              <a:t> </a:t>
            </a:r>
            <a:r>
              <a:rPr lang="en-US" sz="3200" dirty="0" err="1"/>
              <a:t>xanh</a:t>
            </a:r>
            <a:r>
              <a:rPr lang="en-US" sz="3200" dirty="0"/>
              <a:t>. </a:t>
            </a:r>
            <a:r>
              <a:rPr lang="en-US" sz="3200" dirty="0" err="1"/>
              <a:t>Hỏi</a:t>
            </a:r>
            <a:r>
              <a:rPr lang="en-US" sz="3200" dirty="0"/>
              <a:t> </a:t>
            </a:r>
            <a:r>
              <a:rPr lang="en-US" sz="3200" dirty="0" err="1"/>
              <a:t>có</a:t>
            </a:r>
            <a:r>
              <a:rPr lang="en-US" sz="3200" dirty="0"/>
              <a:t> bao </a:t>
            </a:r>
            <a:r>
              <a:rPr lang="en-US" sz="3200" dirty="0" err="1"/>
              <a:t>nhiêu</a:t>
            </a:r>
            <a:r>
              <a:rPr lang="en-US" sz="3200" dirty="0"/>
              <a:t> </a:t>
            </a:r>
            <a:r>
              <a:rPr lang="en-US" sz="3200" dirty="0" err="1"/>
              <a:t>quả</a:t>
            </a:r>
            <a:r>
              <a:rPr lang="en-US" sz="3200" dirty="0"/>
              <a:t> </a:t>
            </a:r>
            <a:r>
              <a:rPr lang="en-US" sz="3200" dirty="0" err="1"/>
              <a:t>táo</a:t>
            </a:r>
            <a:r>
              <a:rPr lang="en-US" sz="3200" dirty="0"/>
              <a:t> </a:t>
            </a:r>
            <a:r>
              <a:rPr lang="en-US" sz="3200" dirty="0" err="1"/>
              <a:t>đỏ</a:t>
            </a:r>
            <a:r>
              <a:rPr lang="en-US" sz="3200" dirty="0"/>
              <a:t>?</a:t>
            </a:r>
          </a:p>
        </p:txBody>
      </p:sp>
      <p:grpSp>
        <p:nvGrpSpPr>
          <p:cNvPr id="36" name="Group 35">
            <a:extLst>
              <a:ext uri="{FF2B5EF4-FFF2-40B4-BE49-F238E27FC236}">
                <a16:creationId xmlns:a16="http://schemas.microsoft.com/office/drawing/2014/main"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cxnSp>
          <p:nvCxnSpPr>
            <p:cNvPr id="10" name="Straight Connector 9">
              <a:extLst>
                <a:ext uri="{FF2B5EF4-FFF2-40B4-BE49-F238E27FC236}">
                  <a16:creationId xmlns:a16="http://schemas.microsoft.com/office/drawing/2014/main"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17" descr="A green apple with a stem&#10;&#10;Description automatically generated with low confidence">
              <a:extLst>
                <a:ext uri="{FF2B5EF4-FFF2-40B4-BE49-F238E27FC236}">
                  <a16:creationId xmlns:a16="http://schemas.microsoft.com/office/drawing/2014/main" id="{54E54A87-532F-4798-88D8-DC93F277A82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id="{2FF2A9AF-5C6D-4B8B-B641-22CCB5D6C9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id="{0FF39B44-263C-41DB-BF81-879FF5470BC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id="{FE686B89-5382-45ED-80CB-71C0B6849F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id="{A93E0432-047A-432F-93CE-7D523CA2550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id="{894E0F0E-7F44-4431-9C50-205D89E633D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id="{C75B94CD-30F2-4C05-8415-7B26D80266C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id="{6E012B2B-1FAC-4FEF-8497-5F201666B0E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id="{60A19220-A598-4A80-85ED-067E8458F58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id="{2C86E129-819A-4794-B258-F780B3BF49D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id="{C5AF0F9A-2B49-4001-A75F-883553ED560C}"/>
                </a:ext>
              </a:extLst>
            </p:cNvPr>
            <p:cNvSpPr/>
            <p:nvPr/>
          </p:nvSpPr>
          <p:spPr>
            <a:xfrm>
              <a:off x="2929780" y="3745627"/>
              <a:ext cx="962363"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t>Táo</a:t>
              </a:r>
              <a:r>
                <a:rPr lang="en-US" sz="3600" dirty="0"/>
                <a:t> </a:t>
              </a:r>
              <a:r>
                <a:rPr lang="en-US" sz="3600" dirty="0" err="1"/>
                <a:t>đỏ</a:t>
              </a:r>
              <a:endParaRPr lang="en-US" sz="3600" dirty="0"/>
            </a:p>
          </p:txBody>
        </p:sp>
        <p:cxnSp>
          <p:nvCxnSpPr>
            <p:cNvPr id="31" name="Straight Connector 30">
              <a:extLst>
                <a:ext uri="{FF2B5EF4-FFF2-40B4-BE49-F238E27FC236}">
                  <a16:creationId xmlns:a16="http://schemas.microsoft.com/office/drawing/2014/main"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C0AF3D41-8E93-4944-BA83-FB2C243CE750}"/>
                </a:ext>
              </a:extLst>
            </p:cNvPr>
            <p:cNvSpPr/>
            <p:nvPr/>
          </p:nvSpPr>
          <p:spPr>
            <a:xfrm>
              <a:off x="1334703" y="5419987"/>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10</a:t>
              </a:r>
            </a:p>
          </p:txBody>
        </p:sp>
        <p:sp>
          <p:nvSpPr>
            <p:cNvPr id="38" name="Rectangle: Rounded Corners 37">
              <a:extLst>
                <a:ext uri="{FF2B5EF4-FFF2-40B4-BE49-F238E27FC236}">
                  <a16:creationId xmlns:a16="http://schemas.microsoft.com/office/drawing/2014/main"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sp>
        <p:nvSpPr>
          <p:cNvPr id="39" name="Rectangle: Rounded Corners 38">
            <a:extLst>
              <a:ext uri="{FF2B5EF4-FFF2-40B4-BE49-F238E27FC236}">
                <a16:creationId xmlns:a16="http://schemas.microsoft.com/office/drawing/2014/main" id="{7B5241A0-4A03-4FA5-A715-CF95F82E79A3}"/>
              </a:ext>
            </a:extLst>
          </p:cNvPr>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42" name="Group 41">
            <a:extLst>
              <a:ext uri="{FF2B5EF4-FFF2-40B4-BE49-F238E27FC236}">
                <a16:creationId xmlns:a16="http://schemas.microsoft.com/office/drawing/2014/main"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t>10   +              =    14 </a:t>
              </a:r>
            </a:p>
          </p:txBody>
        </p:sp>
        <p:sp>
          <p:nvSpPr>
            <p:cNvPr id="41" name="Rectangle 40">
              <a:extLst>
                <a:ext uri="{FF2B5EF4-FFF2-40B4-BE49-F238E27FC236}">
                  <a16:creationId xmlns:a16="http://schemas.microsoft.com/office/drawing/2014/main"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t>?</a:t>
              </a:r>
            </a:p>
          </p:txBody>
        </p:sp>
      </p:grpSp>
      <p:cxnSp>
        <p:nvCxnSpPr>
          <p:cNvPr id="47" name="Straight Connector 46">
            <a:extLst>
              <a:ext uri="{FF2B5EF4-FFF2-40B4-BE49-F238E27FC236}">
                <a16:creationId xmlns:a16="http://schemas.microsoft.com/office/drawing/2014/main"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0659EFDE-F5AB-413E-B942-32053256C254}"/>
              </a:ext>
            </a:extLst>
          </p:cNvPr>
          <p:cNvSpPr/>
          <p:nvPr/>
        </p:nvSpPr>
        <p:spPr>
          <a:xfrm>
            <a:off x="1093541" y="5983357"/>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52" name="Straight Connector 51">
            <a:extLst>
              <a:ext uri="{FF2B5EF4-FFF2-40B4-BE49-F238E27FC236}">
                <a16:creationId xmlns:a16="http://schemas.microsoft.com/office/drawing/2014/main"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id="{3DFF860D-EA27-45A5-954C-BA0C06992B70}"/>
              </a:ext>
            </a:extLst>
          </p:cNvPr>
          <p:cNvSpPr/>
          <p:nvPr/>
        </p:nvSpPr>
        <p:spPr>
          <a:xfrm>
            <a:off x="2487643"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60" name="Straight Connector 59">
            <a:extLst>
              <a:ext uri="{FF2B5EF4-FFF2-40B4-BE49-F238E27FC236}">
                <a16:creationId xmlns:a16="http://schemas.microsoft.com/office/drawing/2014/main" id="{428F4A35-2B67-402B-87A5-FDC85786E5A7}"/>
              </a:ext>
            </a:extLst>
          </p:cNvPr>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id="{B31460D3-E22F-42E0-A8F0-E1A700DEE86F}"/>
              </a:ext>
            </a:extLst>
          </p:cNvPr>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Tổng</a:t>
            </a:r>
            <a:endParaRPr lang="en-US" sz="2400" b="1" dirty="0"/>
          </a:p>
        </p:txBody>
      </p:sp>
      <p:sp>
        <p:nvSpPr>
          <p:cNvPr id="50" name="Rectangle 49">
            <a:extLst>
              <a:ext uri="{FF2B5EF4-FFF2-40B4-BE49-F238E27FC236}">
                <a16:creationId xmlns:a16="http://schemas.microsoft.com/office/drawing/2014/main"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t>Muốn</a:t>
            </a:r>
            <a:r>
              <a:rPr lang="en-US" sz="3200" dirty="0"/>
              <a:t> </a:t>
            </a:r>
            <a:r>
              <a:rPr lang="en-US" sz="3200" dirty="0" err="1"/>
              <a:t>tìm</a:t>
            </a:r>
            <a:r>
              <a:rPr lang="en-US" sz="3200" dirty="0"/>
              <a:t> </a:t>
            </a:r>
            <a:r>
              <a:rPr lang="en-US" sz="3200" dirty="0" err="1"/>
              <a:t>một</a:t>
            </a:r>
            <a:r>
              <a:rPr lang="en-US" sz="3200" dirty="0"/>
              <a:t> </a:t>
            </a:r>
            <a:r>
              <a:rPr lang="en-US" sz="3200" dirty="0" err="1"/>
              <a:t>số</a:t>
            </a:r>
            <a:r>
              <a:rPr lang="en-US" sz="3200" dirty="0"/>
              <a:t> </a:t>
            </a:r>
            <a:r>
              <a:rPr lang="en-US" sz="3200" dirty="0" err="1"/>
              <a:t>hạng</a:t>
            </a:r>
            <a:r>
              <a:rPr lang="en-US" sz="3200" dirty="0"/>
              <a:t>, ta </a:t>
            </a:r>
            <a:r>
              <a:rPr lang="en-US" sz="3200" dirty="0" err="1"/>
              <a:t>lấy</a:t>
            </a:r>
            <a:r>
              <a:rPr lang="en-US" sz="3200" dirty="0"/>
              <a:t> </a:t>
            </a:r>
            <a:r>
              <a:rPr lang="en-US" sz="3200" dirty="0" err="1"/>
              <a:t>tổng</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hạng</a:t>
            </a:r>
            <a:r>
              <a:rPr lang="en-US" sz="3200" dirty="0"/>
              <a:t> kia</a:t>
            </a:r>
          </a:p>
        </p:txBody>
      </p:sp>
      <p:sp>
        <p:nvSpPr>
          <p:cNvPr id="62" name="TextBox 61">
            <a:extLst>
              <a:ext uri="{FF2B5EF4-FFF2-40B4-BE49-F238E27FC236}">
                <a16:creationId xmlns:a16="http://schemas.microsoft.com/office/drawing/2014/main"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bằng</a:t>
            </a:r>
            <a:r>
              <a:rPr lang="en-US" sz="3200" dirty="0"/>
              <a:t> </a:t>
            </a:r>
            <a:r>
              <a:rPr lang="en-US" sz="3200" dirty="0" err="1"/>
              <a:t>tổng</a:t>
            </a:r>
            <a:r>
              <a:rPr lang="en-US" sz="3200" dirty="0"/>
              <a:t> </a:t>
            </a:r>
            <a:r>
              <a:rPr lang="en-US" sz="3200" dirty="0" err="1"/>
              <a:t>số</a:t>
            </a:r>
            <a:r>
              <a:rPr lang="en-US" sz="3200" dirty="0"/>
              <a:t> </a:t>
            </a:r>
            <a:r>
              <a:rPr lang="en-US" sz="3200" dirty="0" err="1"/>
              <a:t>táo</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táo</a:t>
            </a:r>
            <a:r>
              <a:rPr lang="en-US" sz="3200" dirty="0"/>
              <a:t> </a:t>
            </a:r>
            <a:r>
              <a:rPr lang="en-US" sz="3200" dirty="0" err="1"/>
              <a:t>xanh</a:t>
            </a:r>
            <a:r>
              <a:rPr lang="en-US" sz="3200" dirty="0"/>
              <a:t>.</a:t>
            </a:r>
          </a:p>
        </p:txBody>
      </p:sp>
      <p:sp>
        <p:nvSpPr>
          <p:cNvPr id="64" name="TextBox 63">
            <a:extLst>
              <a:ext uri="{FF2B5EF4-FFF2-40B4-BE49-F238E27FC236}">
                <a16:creationId xmlns:a16="http://schemas.microsoft.com/office/drawing/2014/main"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là</a:t>
            </a:r>
            <a:r>
              <a:rPr lang="en-US" sz="3200" dirty="0"/>
              <a:t>:</a:t>
            </a:r>
          </a:p>
          <a:p>
            <a:r>
              <a:rPr lang="en-US" sz="3200" dirty="0"/>
              <a:t>                      14 – 10 = 4 (</a:t>
            </a:r>
            <a:r>
              <a:rPr lang="en-US" sz="3200" dirty="0" err="1"/>
              <a:t>quả</a:t>
            </a:r>
            <a:r>
              <a:rPr lang="en-US" sz="32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barn(inVertical)">
                                      <p:cBhvr>
                                        <p:cTn id="59" dur="5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barn(inVertical)">
                                      <p:cBhvr>
                                        <p:cTn id="64" dur="5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down)">
                                      <p:cBhvr>
                                        <p:cTn id="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a:ea typeface="+mn-ea"/>
              <a:cs typeface="+mn-cs"/>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1.</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theo</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mẫu</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a:t>
            </a:r>
            <a:endParaRPr kumimoji="0" lang="vi-VN"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t>Mẫu</a:t>
              </a:r>
              <a:r>
                <a:rPr lang="en-US" sz="3200" dirty="0"/>
                <a:t>:          + 10 = 26</a:t>
              </a:r>
            </a:p>
            <a:p>
              <a:pPr algn="ctr"/>
              <a:r>
                <a:rPr lang="en-US" sz="3200" dirty="0"/>
                <a:t>              26 – 10 = 16</a:t>
              </a:r>
            </a:p>
          </p:txBody>
        </p:sp>
        <p:sp>
          <p:nvSpPr>
            <p:cNvPr id="3" name="Rectangle 2">
              <a:extLst>
                <a:ext uri="{FF2B5EF4-FFF2-40B4-BE49-F238E27FC236}">
                  <a16:creationId xmlns:a16="http://schemas.microsoft.com/office/drawing/2014/main"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t>?</a:t>
              </a:r>
            </a:p>
          </p:txBody>
        </p:sp>
      </p:grpSp>
      <p:grpSp>
        <p:nvGrpSpPr>
          <p:cNvPr id="9" name="Group 8">
            <a:extLst>
              <a:ext uri="{FF2B5EF4-FFF2-40B4-BE49-F238E27FC236}">
                <a16:creationId xmlns:a16="http://schemas.microsoft.com/office/drawing/2014/main" id="{1000243A-CAD6-4A19-8167-6EF6C60DF447}"/>
              </a:ext>
            </a:extLst>
          </p:cNvPr>
          <p:cNvGrpSpPr/>
          <p:nvPr/>
        </p:nvGrpSpPr>
        <p:grpSpPr>
          <a:xfrm>
            <a:off x="6471024" y="2165945"/>
            <a:ext cx="5572539" cy="1569660"/>
            <a:chOff x="5914433" y="1788258"/>
            <a:chExt cx="5572539" cy="1569660"/>
          </a:xfrm>
        </p:grpSpPr>
        <p:sp>
          <p:nvSpPr>
            <p:cNvPr id="7" name="TextBox 6">
              <a:extLst>
                <a:ext uri="{FF2B5EF4-FFF2-40B4-BE49-F238E27FC236}">
                  <a16:creationId xmlns:a16="http://schemas.microsoft.com/office/drawing/2014/main" id="{D18824DD-A431-4179-B59E-E088868E548A}"/>
                </a:ext>
              </a:extLst>
            </p:cNvPr>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t>      + 20 = 35</a:t>
              </a:r>
            </a:p>
            <a:p>
              <a:pPr marL="514350" indent="-514350">
                <a:buAutoNum type="alphaLcParenR"/>
              </a:pPr>
              <a:r>
                <a:rPr lang="en-US" sz="3200" dirty="0"/>
                <a:t>      + 15 = 25</a:t>
              </a:r>
            </a:p>
            <a:p>
              <a:pPr marL="514350" indent="-514350">
                <a:buAutoNum type="alphaLcParenR"/>
              </a:pPr>
              <a:r>
                <a:rPr lang="en-US" sz="3200" dirty="0"/>
                <a:t>14  +        = 28 </a:t>
              </a:r>
            </a:p>
          </p:txBody>
        </p:sp>
        <p:sp>
          <p:nvSpPr>
            <p:cNvPr id="8" name="Rectangle: Rounded Corners 7">
              <a:extLst>
                <a:ext uri="{FF2B5EF4-FFF2-40B4-BE49-F238E27FC236}">
                  <a16:creationId xmlns:a16="http://schemas.microsoft.com/office/drawing/2014/main" id="{71B8C8AC-7561-475B-BEF4-D5E166D91C9F}"/>
                </a:ext>
              </a:extLst>
            </p:cNvPr>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1" name="Rectangle: Rounded Corners 20">
              <a:extLst>
                <a:ext uri="{FF2B5EF4-FFF2-40B4-BE49-F238E27FC236}">
                  <a16:creationId xmlns:a16="http://schemas.microsoft.com/office/drawing/2014/main" id="{344B48C6-2C8A-48DB-A9D3-A1AE05F8FB51}"/>
                </a:ext>
              </a:extLst>
            </p:cNvPr>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3" name="Rectangle: Rounded Corners 22">
              <a:extLst>
                <a:ext uri="{FF2B5EF4-FFF2-40B4-BE49-F238E27FC236}">
                  <a16:creationId xmlns:a16="http://schemas.microsoft.com/office/drawing/2014/main" id="{0DC89007-80B1-4722-A028-9FCF6FC36DD4}"/>
                </a:ext>
              </a:extLst>
            </p:cNvPr>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grpSp>
      <p:pic>
        <p:nvPicPr>
          <p:cNvPr id="24" name="Picture 23">
            <a:extLst>
              <a:ext uri="{FF2B5EF4-FFF2-40B4-BE49-F238E27FC236}">
                <a16:creationId xmlns:a16="http://schemas.microsoft.com/office/drawing/2014/main" id="{D9508387-54F5-4442-9861-43074A17F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32" y="2867027"/>
            <a:ext cx="5382794" cy="3514337"/>
          </a:xfrm>
          <a:prstGeom prst="rect">
            <a:avLst/>
          </a:prstGeom>
        </p:spPr>
      </p:pic>
      <p:sp>
        <p:nvSpPr>
          <p:cNvPr id="6" name="Rectangle 5">
            <a:extLst>
              <a:ext uri="{FF2B5EF4-FFF2-40B4-BE49-F238E27FC236}">
                <a16:creationId xmlns:a16="http://schemas.microsoft.com/office/drawing/2014/main" id="{FED73935-E6E1-4E2A-946D-2A489C32E5D4}"/>
              </a:ext>
            </a:extLst>
          </p:cNvPr>
          <p:cNvSpPr/>
          <p:nvPr/>
        </p:nvSpPr>
        <p:spPr>
          <a:xfrm>
            <a:off x="6903839" y="2202707"/>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15</a:t>
            </a:r>
          </a:p>
        </p:txBody>
      </p:sp>
      <p:sp>
        <p:nvSpPr>
          <p:cNvPr id="19" name="Rectangle 18">
            <a:extLst>
              <a:ext uri="{FF2B5EF4-FFF2-40B4-BE49-F238E27FC236}">
                <a16:creationId xmlns:a16="http://schemas.microsoft.com/office/drawing/2014/main" id="{01076DC2-D09D-4D35-8EC1-A811C362650C}"/>
              </a:ext>
            </a:extLst>
          </p:cNvPr>
          <p:cNvSpPr/>
          <p:nvPr/>
        </p:nvSpPr>
        <p:spPr>
          <a:xfrm>
            <a:off x="6903839" y="2775173"/>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10</a:t>
            </a:r>
          </a:p>
        </p:txBody>
      </p:sp>
      <p:sp>
        <p:nvSpPr>
          <p:cNvPr id="20" name="Rectangle 19">
            <a:extLst>
              <a:ext uri="{FF2B5EF4-FFF2-40B4-BE49-F238E27FC236}">
                <a16:creationId xmlns:a16="http://schemas.microsoft.com/office/drawing/2014/main" id="{0848AFCD-28E5-417A-BF46-510F636C5D56}"/>
              </a:ext>
            </a:extLst>
          </p:cNvPr>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9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32" name="ชื่อเรื่อง 826">
            <a:extLst>
              <a:ext uri="{FF2B5EF4-FFF2-40B4-BE49-F238E27FC236}">
                <a16:creationId xmlns:a16="http://schemas.microsoft.com/office/drawing/2014/main"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Calibri" panose="020F0502020204030204" pitchFamily="34" charset="0"/>
                <a:cs typeface="Calibri" panose="020F0502020204030204" pitchFamily="34" charset="0"/>
              </a:rPr>
              <a:t>Số</a:t>
            </a:r>
            <a:endParaRPr lang="th-TH" sz="4800" dirty="0">
              <a:ln>
                <a:solidFill>
                  <a:srgbClr val="5E2700"/>
                </a:solidFill>
              </a:ln>
              <a:latin typeface="Calibri" panose="020F0502020204030204" pitchFamily="34" charset="0"/>
            </a:endParaRPr>
          </a:p>
        </p:txBody>
      </p:sp>
      <p:sp>
        <p:nvSpPr>
          <p:cNvPr id="33" name="Oval 32">
            <a:extLst>
              <a:ext uri="{FF2B5EF4-FFF2-40B4-BE49-F238E27FC236}">
                <a16:creationId xmlns:a16="http://schemas.microsoft.com/office/drawing/2014/main"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2</a:t>
            </a:r>
          </a:p>
        </p:txBody>
      </p:sp>
      <p:graphicFrame>
        <p:nvGraphicFramePr>
          <p:cNvPr id="34" name="Table 2">
            <a:extLst>
              <a:ext uri="{FF2B5EF4-FFF2-40B4-BE49-F238E27FC236}">
                <a16:creationId xmlns:a16="http://schemas.microsoft.com/office/drawing/2014/main" id="{010CD7B1-A790-4405-BCD3-1BFC9CC1C165}"/>
              </a:ext>
            </a:extLst>
          </p:cNvPr>
          <p:cNvGraphicFramePr>
            <a:graphicFrameLocks noGrp="1"/>
          </p:cNvGraphicFramePr>
          <p:nvPr>
            <p:extLst>
              <p:ext uri="{D42A27DB-BD31-4B8C-83A1-F6EECF244321}">
                <p14:modId xmlns:p14="http://schemas.microsoft.com/office/powerpoint/2010/main" val="2478251247"/>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582773303"/>
                    </a:ext>
                  </a:extLst>
                </a:gridCol>
                <a:gridCol w="1533525">
                  <a:extLst>
                    <a:ext uri="{9D8B030D-6E8A-4147-A177-3AD203B41FA5}">
                      <a16:colId xmlns:a16="http://schemas.microsoft.com/office/drawing/2014/main" val="1568185502"/>
                    </a:ext>
                  </a:extLst>
                </a:gridCol>
                <a:gridCol w="1562100">
                  <a:extLst>
                    <a:ext uri="{9D8B030D-6E8A-4147-A177-3AD203B41FA5}">
                      <a16:colId xmlns:a16="http://schemas.microsoft.com/office/drawing/2014/main" val="1128983682"/>
                    </a:ext>
                  </a:extLst>
                </a:gridCol>
                <a:gridCol w="1695450">
                  <a:extLst>
                    <a:ext uri="{9D8B030D-6E8A-4147-A177-3AD203B41FA5}">
                      <a16:colId xmlns:a16="http://schemas.microsoft.com/office/drawing/2014/main" val="4198805853"/>
                    </a:ext>
                  </a:extLst>
                </a:gridCol>
                <a:gridCol w="1590675">
                  <a:extLst>
                    <a:ext uri="{9D8B030D-6E8A-4147-A177-3AD203B41FA5}">
                      <a16:colId xmlns:a16="http://schemas.microsoft.com/office/drawing/2014/main" val="1151174776"/>
                    </a:ext>
                  </a:extLst>
                </a:gridCol>
                <a:gridCol w="1381128">
                  <a:extLst>
                    <a:ext uri="{9D8B030D-6E8A-4147-A177-3AD203B41FA5}">
                      <a16:colId xmlns:a16="http://schemas.microsoft.com/office/drawing/2014/main"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2587911"/>
                  </a:ext>
                </a:extLst>
              </a:tr>
            </a:tbl>
          </a:graphicData>
        </a:graphic>
      </p:graphicFrame>
      <p:sp>
        <p:nvSpPr>
          <p:cNvPr id="36" name="Rectangle 35">
            <a:extLst>
              <a:ext uri="{FF2B5EF4-FFF2-40B4-BE49-F238E27FC236}">
                <a16:creationId xmlns:a16="http://schemas.microsoft.com/office/drawing/2014/main"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Tổng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kia</a:t>
            </a:r>
          </a:p>
        </p:txBody>
      </p:sp>
      <p:sp>
        <p:nvSpPr>
          <p:cNvPr id="2" name="Rectangle: Rounded Corners 1">
            <a:extLst>
              <a:ext uri="{FF2B5EF4-FFF2-40B4-BE49-F238E27FC236}">
                <a16:creationId xmlns:a16="http://schemas.microsoft.com/office/drawing/2014/main" id="{35940030-E1C8-4AC6-BFBB-014EDC61319B}"/>
              </a:ext>
            </a:extLst>
          </p:cNvPr>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7" name="Rectangle: Rounded Corners 36">
            <a:extLst>
              <a:ext uri="{FF2B5EF4-FFF2-40B4-BE49-F238E27FC236}">
                <a16:creationId xmlns:a16="http://schemas.microsoft.com/office/drawing/2014/main" id="{EC2AD855-81E1-450C-ADB8-9DD70C34CEF7}"/>
              </a:ext>
            </a:extLst>
          </p:cNvPr>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33</a:t>
            </a:r>
          </a:p>
        </p:txBody>
      </p:sp>
      <p:sp>
        <p:nvSpPr>
          <p:cNvPr id="38" name="Rectangle: Rounded Corners 37">
            <a:extLst>
              <a:ext uri="{FF2B5EF4-FFF2-40B4-BE49-F238E27FC236}">
                <a16:creationId xmlns:a16="http://schemas.microsoft.com/office/drawing/2014/main" id="{ED3D1EE5-70A9-4789-BB3D-CC599E21E737}"/>
              </a:ext>
            </a:extLst>
          </p:cNvPr>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9" name="Rectangle: Rounded Corners 38">
            <a:extLst>
              <a:ext uri="{FF2B5EF4-FFF2-40B4-BE49-F238E27FC236}">
                <a16:creationId xmlns:a16="http://schemas.microsoft.com/office/drawing/2014/main" id="{9870FF2A-C288-4C44-B347-6BBD47909B5F}"/>
              </a:ext>
            </a:extLst>
          </p:cNvPr>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6" name="Oval 15">
            <a:extLst>
              <a:ext uri="{FF2B5EF4-FFF2-40B4-BE49-F238E27FC236}">
                <a16:creationId xmlns:a16="http://schemas.microsoft.com/office/drawing/2014/main" id="{B4CAB858-83E6-4005-B950-AD312D45773A}"/>
              </a:ext>
            </a:extLst>
          </p:cNvPr>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3</a:t>
            </a:r>
          </a:p>
        </p:txBody>
      </p:sp>
      <p:sp>
        <p:nvSpPr>
          <p:cNvPr id="3" name="TextBox 2">
            <a:extLst>
              <a:ext uri="{FF2B5EF4-FFF2-40B4-BE49-F238E27FC236}">
                <a16:creationId xmlns:a16="http://schemas.microsoft.com/office/drawing/2014/main" id="{F4CB29AA-45B3-40B9-A9F6-453C1DC3C04D}"/>
              </a:ext>
            </a:extLst>
          </p:cNvPr>
          <p:cNvSpPr txBox="1"/>
          <p:nvPr/>
        </p:nvSpPr>
        <p:spPr>
          <a:xfrm>
            <a:off x="1417846" y="439029"/>
            <a:ext cx="10144125" cy="1384995"/>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khác</a:t>
            </a:r>
            <a:r>
              <a:rPr lang="en-US" sz="2800" b="1" dirty="0">
                <a:solidFill>
                  <a:srgbClr val="0070C0"/>
                </a:solidFill>
                <a:latin typeface="Arial" panose="020B0604020202020204" pitchFamily="34" charset="0"/>
                <a:cs typeface="Arial" panose="020B0604020202020204" pitchFamily="34" charset="0"/>
              </a:rPr>
              <a:t>h </a:t>
            </a:r>
            <a:r>
              <a:rPr lang="en-US" sz="2800" b="1" dirty="0" err="1">
                <a:solidFill>
                  <a:srgbClr val="0070C0"/>
                </a:solidFill>
                <a:latin typeface="Arial" panose="020B0604020202020204" pitchFamily="34" charset="0"/>
                <a:cs typeface="Arial" panose="020B0604020202020204" pitchFamily="34" charset="0"/>
              </a:rPr>
              <a:t>đi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tham</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quan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trong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đó</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nhất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40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Hỏi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hai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bao </a:t>
            </a:r>
            <a:r>
              <a:rPr lang="en-US" sz="2800" b="1" dirty="0" err="1">
                <a:solidFill>
                  <a:srgbClr val="0070C0"/>
                </a:solidFill>
                <a:latin typeface="Arial" panose="020B0604020202020204" pitchFamily="34" charset="0"/>
                <a:cs typeface="Arial" panose="020B0604020202020204" pitchFamily="34" charset="0"/>
              </a:rPr>
              <a:t>nhiêu</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CF79A89-1DD8-456E-BA35-F5618A0DA47D}"/>
              </a:ext>
            </a:extLst>
          </p:cNvPr>
          <p:cNvSpPr txBox="1"/>
          <p:nvPr/>
        </p:nvSpPr>
        <p:spPr>
          <a:xfrm>
            <a:off x="-283837" y="1998299"/>
            <a:ext cx="2353942" cy="369332"/>
          </a:xfrm>
          <a:prstGeom prst="rect">
            <a:avLst/>
          </a:prstGeom>
          <a:noFill/>
        </p:spPr>
        <p:txBody>
          <a:bodyPr wrap="square" rtlCol="0">
            <a:spAutoFit/>
          </a:bodyPr>
          <a:lstStyle/>
          <a:p>
            <a:pPr algn="ctr"/>
            <a:r>
              <a:rPr lang="en-US" b="1" u="sng" dirty="0" err="1">
                <a:solidFill>
                  <a:srgbClr val="002060"/>
                </a:solidFill>
                <a:latin typeface="Arial" panose="020B0604020202020204" pitchFamily="34" charset="0"/>
                <a:cs typeface="Arial" panose="020B0604020202020204" pitchFamily="34" charset="0"/>
              </a:rPr>
              <a:t>Tóm</a:t>
            </a:r>
            <a:r>
              <a:rPr lang="en-US" b="1" u="sng" dirty="0">
                <a:solidFill>
                  <a:srgbClr val="002060"/>
                </a:solidFill>
                <a:latin typeface="Arial" panose="020B0604020202020204" pitchFamily="34" charset="0"/>
                <a:cs typeface="Arial" panose="020B0604020202020204" pitchFamily="34" charset="0"/>
              </a:rPr>
              <a:t> </a:t>
            </a:r>
            <a:r>
              <a:rPr lang="en-US" b="1" u="sng" dirty="0" err="1">
                <a:solidFill>
                  <a:srgbClr val="002060"/>
                </a:solidFill>
                <a:latin typeface="Arial" panose="020B0604020202020204" pitchFamily="34" charset="0"/>
                <a:cs typeface="Arial" panose="020B0604020202020204" pitchFamily="34" charset="0"/>
              </a:rPr>
              <a:t>tắt</a:t>
            </a:r>
            <a:endParaRPr lang="en-US" b="1" u="sng" dirty="0">
              <a:solidFill>
                <a:srgbClr val="00206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C22495E-A9A2-43DB-8F9B-54A1385F2E27}"/>
              </a:ext>
            </a:extLst>
          </p:cNvPr>
          <p:cNvSpPr txBox="1"/>
          <p:nvPr/>
        </p:nvSpPr>
        <p:spPr>
          <a:xfrm>
            <a:off x="402578" y="2348904"/>
            <a:ext cx="1870171" cy="369332"/>
          </a:xfrm>
          <a:prstGeom prst="rect">
            <a:avLst/>
          </a:prstGeom>
          <a:noFill/>
        </p:spPr>
        <p:txBody>
          <a:bodyPr wrap="square" rtlCol="0">
            <a:spAutoFit/>
          </a:bodyPr>
          <a:lstStyle/>
          <a:p>
            <a:pPr algn="ctr"/>
            <a:r>
              <a:rPr lang="en-US" dirty="0" err="1">
                <a:solidFill>
                  <a:srgbClr val="002060"/>
                </a:solidFill>
                <a:latin typeface="Arial" panose="020B0604020202020204" pitchFamily="34" charset="0"/>
                <a:cs typeface="Arial" panose="020B0604020202020204" pitchFamily="34" charset="0"/>
              </a:rPr>
              <a:t>Tổng</a:t>
            </a:r>
            <a:r>
              <a:rPr lang="en-US" dirty="0">
                <a:solidFill>
                  <a:srgbClr val="002060"/>
                </a:solidFill>
                <a:latin typeface="Arial" panose="020B0604020202020204" pitchFamily="34" charset="0"/>
                <a:cs typeface="Arial" panose="020B0604020202020204" pitchFamily="34" charset="0"/>
              </a:rPr>
              <a:t>: 65 </a:t>
            </a:r>
            <a:r>
              <a:rPr lang="en-US" dirty="0" err="1">
                <a:solidFill>
                  <a:srgbClr val="002060"/>
                </a:solidFill>
                <a:latin typeface="Arial" panose="020B0604020202020204" pitchFamily="34" charset="0"/>
                <a:cs typeface="Arial" panose="020B0604020202020204" pitchFamily="34" charset="0"/>
              </a:rPr>
              <a:t>thuyền</a:t>
            </a:r>
            <a:endParaRPr lang="en-US" dirty="0">
              <a:solidFill>
                <a:srgbClr val="00206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08314A1-F324-4DC3-B931-75712EEA8FA9}"/>
              </a:ext>
            </a:extLst>
          </p:cNvPr>
          <p:cNvSpPr txBox="1"/>
          <p:nvPr/>
        </p:nvSpPr>
        <p:spPr>
          <a:xfrm>
            <a:off x="402578" y="2718236"/>
            <a:ext cx="2661579" cy="369332"/>
          </a:xfrm>
          <a:prstGeom prst="rect">
            <a:avLst/>
          </a:prstGeom>
          <a:noFill/>
        </p:spPr>
        <p:txBody>
          <a:bodyPr wrap="square" rtlCol="0">
            <a:spAutoFit/>
          </a:bodyPr>
          <a:lstStyle/>
          <a:p>
            <a:pPr algn="ctr"/>
            <a:r>
              <a:rPr lang="en-US" dirty="0" err="1">
                <a:solidFill>
                  <a:srgbClr val="002060"/>
                </a:solidFill>
                <a:latin typeface="Arial" panose="020B0604020202020204" pitchFamily="34" charset="0"/>
                <a:cs typeface="Arial" panose="020B0604020202020204" pitchFamily="34" charset="0"/>
              </a:rPr>
              <a:t>Bến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thứ</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nhất</a:t>
            </a:r>
            <a:r>
              <a:rPr lang="en-US" dirty="0">
                <a:solidFill>
                  <a:srgbClr val="002060"/>
                </a:solidFill>
                <a:latin typeface="Arial" panose="020B0604020202020204" pitchFamily="34" charset="0"/>
                <a:cs typeface="Arial" panose="020B0604020202020204" pitchFamily="34" charset="0"/>
              </a:rPr>
              <a:t>: 40 </a:t>
            </a:r>
            <a:r>
              <a:rPr lang="en-US" dirty="0" err="1">
                <a:solidFill>
                  <a:srgbClr val="002060"/>
                </a:solidFill>
                <a:latin typeface="Arial" panose="020B0604020202020204" pitchFamily="34" charset="0"/>
                <a:cs typeface="Arial" panose="020B0604020202020204" pitchFamily="34" charset="0"/>
              </a:rPr>
              <a:t>thuyền</a:t>
            </a:r>
            <a:endParaRPr lang="en-US" dirty="0">
              <a:solidFill>
                <a:srgbClr val="00206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F12D068-8E36-4712-9EF5-0AFAD867114B}"/>
              </a:ext>
            </a:extLst>
          </p:cNvPr>
          <p:cNvSpPr txBox="1"/>
          <p:nvPr/>
        </p:nvSpPr>
        <p:spPr>
          <a:xfrm>
            <a:off x="410539" y="3098917"/>
            <a:ext cx="2318327" cy="369332"/>
          </a:xfrm>
          <a:prstGeom prst="rect">
            <a:avLst/>
          </a:prstGeom>
          <a:noFill/>
        </p:spPr>
        <p:txBody>
          <a:bodyPr wrap="square" rtlCol="0">
            <a:spAutoFit/>
          </a:bodyPr>
          <a:lstStyle/>
          <a:p>
            <a:pPr algn="ctr"/>
            <a:r>
              <a:rPr lang="en-US" dirty="0" err="1">
                <a:solidFill>
                  <a:srgbClr val="002060"/>
                </a:solidFill>
                <a:latin typeface="Arial" panose="020B0604020202020204" pitchFamily="34" charset="0"/>
                <a:cs typeface="Arial" panose="020B0604020202020204" pitchFamily="34" charset="0"/>
              </a:rPr>
              <a:t>Bến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thứ</a:t>
            </a:r>
            <a:r>
              <a:rPr lang="en-US" dirty="0">
                <a:solidFill>
                  <a:srgbClr val="002060"/>
                </a:solidFill>
                <a:latin typeface="Arial" panose="020B0604020202020204" pitchFamily="34" charset="0"/>
                <a:cs typeface="Arial" panose="020B0604020202020204" pitchFamily="34" charset="0"/>
              </a:rPr>
              <a:t> 2:.?.. </a:t>
            </a:r>
            <a:r>
              <a:rPr lang="en-US" dirty="0" err="1">
                <a:solidFill>
                  <a:srgbClr val="002060"/>
                </a:solidFill>
                <a:latin typeface="Arial" panose="020B0604020202020204" pitchFamily="34" charset="0"/>
                <a:cs typeface="Arial" panose="020B0604020202020204" pitchFamily="34" charset="0"/>
              </a:rPr>
              <a:t>thuyền</a:t>
            </a:r>
            <a:endParaRPr lang="en-US" dirty="0">
              <a:solidFill>
                <a:srgbClr val="00206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5CF71FF-898C-413C-8710-F634C3283CF8}"/>
              </a:ext>
            </a:extLst>
          </p:cNvPr>
          <p:cNvSpPr txBox="1"/>
          <p:nvPr/>
        </p:nvSpPr>
        <p:spPr>
          <a:xfrm>
            <a:off x="7527909" y="1428643"/>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Bài</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giải</a:t>
            </a:r>
            <a:endParaRPr lang="en-US" sz="3200" b="1" u="sng" dirty="0">
              <a:solidFill>
                <a:srgbClr val="00206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C74ECFB-07BC-4E5E-A2BF-BE7618741F2D}"/>
              </a:ext>
            </a:extLst>
          </p:cNvPr>
          <p:cNvSpPr txBox="1"/>
          <p:nvPr/>
        </p:nvSpPr>
        <p:spPr>
          <a:xfrm>
            <a:off x="6084910" y="2164681"/>
            <a:ext cx="6170744"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Bến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thứ</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hai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có</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là</a:t>
            </a:r>
            <a:r>
              <a:rPr lang="en-US" sz="3200" dirty="0">
                <a:solidFill>
                  <a:srgbClr val="FF0000"/>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0EEC8287-BF5C-4C5B-B881-3203B8FAE466}"/>
              </a:ext>
            </a:extLst>
          </p:cNvPr>
          <p:cNvSpPr txBox="1"/>
          <p:nvPr/>
        </p:nvSpPr>
        <p:spPr>
          <a:xfrm>
            <a:off x="6666637" y="2888581"/>
            <a:ext cx="5231830" cy="584775"/>
          </a:xfrm>
          <a:prstGeom prst="rect">
            <a:avLst/>
          </a:prstGeom>
          <a:noFill/>
        </p:spPr>
        <p:txBody>
          <a:bodyPr wrap="square" rtlCol="0">
            <a:spAutoFit/>
          </a:bodyPr>
          <a:lstStyle/>
          <a:p>
            <a:pPr algn="ctr"/>
            <a:r>
              <a:rPr lang="en-US" sz="3200" dirty="0">
                <a:solidFill>
                  <a:srgbClr val="FF0000"/>
                </a:solidFill>
                <a:latin typeface="Arial" panose="020B0604020202020204" pitchFamily="34" charset="0"/>
                <a:cs typeface="Arial" panose="020B0604020202020204" pitchFamily="34" charset="0"/>
              </a:rPr>
              <a:t>65 – 40 = 25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2EEB23F6-0FDF-4DB4-A7AA-0270F960750B}"/>
              </a:ext>
            </a:extLst>
          </p:cNvPr>
          <p:cNvSpPr txBox="1"/>
          <p:nvPr/>
        </p:nvSpPr>
        <p:spPr>
          <a:xfrm>
            <a:off x="6782354" y="3702586"/>
            <a:ext cx="6121115"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Đáp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25 </a:t>
            </a:r>
            <a:r>
              <a:rPr lang="en-US" sz="3200" dirty="0" err="1">
                <a:solidFill>
                  <a:srgbClr val="FF0000"/>
                </a:solidFill>
                <a:latin typeface="Arial" panose="020B0604020202020204" pitchFamily="34" charset="0"/>
                <a:cs typeface="Arial" panose="020B0604020202020204" pitchFamily="34" charset="0"/>
              </a:rPr>
              <a:t>thuyền</a:t>
            </a:r>
            <a:endParaRPr lang="en-US" sz="3200"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258682" y="1881283"/>
            <a:ext cx="2937100" cy="16565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299195" y="3687238"/>
            <a:ext cx="1109362" cy="1109362"/>
          </a:xfrm>
          <a:prstGeom prst="rect">
            <a:avLst/>
          </a:prstGeom>
        </p:spPr>
      </p:pic>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899212" y="4404429"/>
            <a:ext cx="1109362" cy="1109362"/>
          </a:xfrm>
          <a:prstGeom prst="rect">
            <a:avLst/>
          </a:prstGeom>
        </p:spPr>
      </p:pic>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3796962" y="4565644"/>
            <a:ext cx="1109362" cy="1109362"/>
          </a:xfrm>
          <a:prstGeom prst="rect">
            <a:avLst/>
          </a:prstGeom>
        </p:spPr>
      </p:pic>
      <p:pic>
        <p:nvPicPr>
          <p:cNvPr id="18" name="Picture 1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776269" y="4117754"/>
            <a:ext cx="1109362" cy="1109362"/>
          </a:xfrm>
          <a:prstGeom prst="rect">
            <a:avLst/>
          </a:prstGeom>
        </p:spPr>
      </p:pic>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4147852" y="3820863"/>
            <a:ext cx="1109362" cy="1109362"/>
          </a:xfrm>
          <a:prstGeom prst="rect">
            <a:avLst/>
          </a:prstGeom>
        </p:spPr>
      </p:pic>
      <p:pic>
        <p:nvPicPr>
          <p:cNvPr id="20" name="Picture 19"/>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165109" y="3522725"/>
            <a:ext cx="1109362" cy="1109362"/>
          </a:xfrm>
          <a:prstGeom prst="rect">
            <a:avLst/>
          </a:prstGeom>
        </p:spPr>
      </p:pic>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137309" y="4051819"/>
            <a:ext cx="1109362" cy="1109362"/>
          </a:xfrm>
          <a:prstGeom prst="rect">
            <a:avLst/>
          </a:prstGeom>
        </p:spPr>
      </p:pic>
      <p:pic>
        <p:nvPicPr>
          <p:cNvPr id="22" name="Picture 2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013766" y="4796600"/>
            <a:ext cx="1109362" cy="1109362"/>
          </a:xfrm>
          <a:prstGeom prst="rect">
            <a:avLst/>
          </a:prstGeom>
        </p:spPr>
      </p:pic>
      <p:pic>
        <p:nvPicPr>
          <p:cNvPr id="23" name="Picture 2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899483" y="4452960"/>
            <a:ext cx="1109362" cy="1109362"/>
          </a:xfrm>
          <a:prstGeom prst="rect">
            <a:avLst/>
          </a:prstGeom>
        </p:spPr>
      </p:pic>
      <p:sp>
        <p:nvSpPr>
          <p:cNvPr id="6" name="Oval 5"/>
          <p:cNvSpPr/>
          <p:nvPr/>
        </p:nvSpPr>
        <p:spPr>
          <a:xfrm>
            <a:off x="893134" y="3355189"/>
            <a:ext cx="5766082" cy="301866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29452" y="3670015"/>
            <a:ext cx="2765508" cy="238900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98401" y="3735390"/>
            <a:ext cx="2529611" cy="238900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2939" y="5359532"/>
            <a:ext cx="595666" cy="584775"/>
          </a:xfrm>
          <a:prstGeom prst="rect">
            <a:avLst/>
          </a:prstGeom>
          <a:noFill/>
        </p:spPr>
        <p:txBody>
          <a:bodyPr wrap="square" rtlCol="0">
            <a:spAutoFit/>
          </a:bodyPr>
          <a:lstStyle/>
          <a:p>
            <a:r>
              <a:rPr lang="vi-VN" sz="3200" dirty="0"/>
              <a:t>...</a:t>
            </a:r>
            <a:endParaRPr lang="en-US" sz="3200" dirty="0"/>
          </a:p>
        </p:txBody>
      </p:sp>
      <p:sp>
        <p:nvSpPr>
          <p:cNvPr id="30" name="TextBox 29"/>
          <p:cNvSpPr txBox="1"/>
          <p:nvPr/>
        </p:nvSpPr>
        <p:spPr>
          <a:xfrm>
            <a:off x="4652540" y="5349754"/>
            <a:ext cx="595666" cy="584775"/>
          </a:xfrm>
          <a:prstGeom prst="rect">
            <a:avLst/>
          </a:prstGeom>
          <a:noFill/>
        </p:spPr>
        <p:txBody>
          <a:bodyPr wrap="square" rtlCol="0">
            <a:spAutoFit/>
          </a:bodyPr>
          <a:lstStyle/>
          <a:p>
            <a:r>
              <a:rPr lang="vi-VN" sz="3200" dirty="0"/>
              <a:t>...</a:t>
            </a:r>
            <a:endParaRPr lang="en-US" sz="3200" dirty="0"/>
          </a:p>
        </p:txBody>
      </p:sp>
      <p:cxnSp>
        <p:nvCxnSpPr>
          <p:cNvPr id="14" name="Straight Connector 13"/>
          <p:cNvCxnSpPr>
            <a:endCxn id="26" idx="3"/>
          </p:cNvCxnSpPr>
          <p:nvPr/>
        </p:nvCxnSpPr>
        <p:spPr>
          <a:xfrm flipV="1">
            <a:off x="4882701" y="2937272"/>
            <a:ext cx="166168" cy="5134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856905" y="2518329"/>
            <a:ext cx="1310812" cy="49082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2"/>
                </a:solidFill>
              </a:rPr>
              <a:t>2 bến </a:t>
            </a:r>
            <a:endParaRPr lang="en-US" dirty="0">
              <a:solidFill>
                <a:schemeClr val="tx2"/>
              </a:solidFill>
            </a:endParaRPr>
          </a:p>
        </p:txBody>
      </p:sp>
      <p:cxnSp>
        <p:nvCxnSpPr>
          <p:cNvPr id="37" name="Straight Connector 36"/>
          <p:cNvCxnSpPr>
            <a:stCxn id="8" idx="6"/>
          </p:cNvCxnSpPr>
          <p:nvPr/>
        </p:nvCxnSpPr>
        <p:spPr>
          <a:xfrm>
            <a:off x="6428012" y="4929894"/>
            <a:ext cx="781239" cy="3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209251" y="4672435"/>
            <a:ext cx="1175036" cy="52547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2"/>
                </a:solidFill>
              </a:rPr>
              <a:t>Bến thứ 2</a:t>
            </a:r>
            <a:endParaRPr lang="en-US" dirty="0">
              <a:solidFill>
                <a:schemeClr val="tx2"/>
              </a:solidFill>
            </a:endParaRPr>
          </a:p>
        </p:txBody>
      </p:sp>
      <p:cxnSp>
        <p:nvCxnSpPr>
          <p:cNvPr id="40" name="Straight Connector 39"/>
          <p:cNvCxnSpPr>
            <a:stCxn id="7" idx="3"/>
          </p:cNvCxnSpPr>
          <p:nvPr/>
        </p:nvCxnSpPr>
        <p:spPr>
          <a:xfrm flipH="1">
            <a:off x="1172643" y="5709160"/>
            <a:ext cx="261808" cy="23514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69011" y="5906391"/>
            <a:ext cx="1380360" cy="685166"/>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chemeClr val="tx2"/>
                </a:solidFill>
              </a:rPr>
              <a:t>Bến thứ nhất</a:t>
            </a:r>
            <a:endParaRPr lang="en-US" dirty="0">
              <a:solidFill>
                <a:schemeClr val="tx2"/>
              </a:solidFill>
            </a:endParaRPr>
          </a:p>
        </p:txBody>
      </p:sp>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par>
                                <p:cTn id="44" presetID="22" presetClass="entr" presetSubtype="4"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par>
                                <p:cTn id="62" presetID="22" presetClass="entr" presetSubtype="4"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par>
                                <p:cTn id="68" presetID="22" presetClass="entr" presetSubtype="4"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down)">
                                      <p:cBhvr>
                                        <p:cTn id="73" dur="500"/>
                                        <p:tgtEl>
                                          <p:spTgt spid="38"/>
                                        </p:tgtEl>
                                      </p:cBhvr>
                                    </p:animEffect>
                                  </p:childTnLst>
                                </p:cTn>
                              </p:par>
                              <p:par>
                                <p:cTn id="74" presetID="22" presetClass="entr" presetSubtype="4"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down)">
                                      <p:cBhvr>
                                        <p:cTn id="76" dur="500"/>
                                        <p:tgtEl>
                                          <p:spTgt spid="40"/>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down)">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2">
                                            <p:txEl>
                                              <p:pRg st="0" end="0"/>
                                            </p:txEl>
                                          </p:spTgt>
                                        </p:tgtEl>
                                        <p:attrNameLst>
                                          <p:attrName>style.visibility</p:attrName>
                                        </p:attrNameLst>
                                      </p:cBhvr>
                                      <p:to>
                                        <p:strVal val="visible"/>
                                      </p:to>
                                    </p:set>
                                    <p:animEffect transition="in" filter="fade">
                                      <p:cBhvr>
                                        <p:cTn id="84" dur="500"/>
                                        <p:tgtEl>
                                          <p:spTgt spid="32">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Effect transition="in" filter="fade">
                                      <p:cBhvr>
                                        <p:cTn id="89" dur="500"/>
                                        <p:tgtEl>
                                          <p:spTgt spid="33">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4">
                                            <p:txEl>
                                              <p:pRg st="0" end="0"/>
                                            </p:txEl>
                                          </p:spTgt>
                                        </p:tgtEl>
                                        <p:attrNameLst>
                                          <p:attrName>style.visibility</p:attrName>
                                        </p:attrNameLst>
                                      </p:cBhvr>
                                      <p:to>
                                        <p:strVal val="visible"/>
                                      </p:to>
                                    </p:set>
                                    <p:animEffect transition="in" filter="fade">
                                      <p:cBhvr>
                                        <p:cTn id="94" dur="500"/>
                                        <p:tgtEl>
                                          <p:spTgt spid="34">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5">
                                            <p:txEl>
                                              <p:pRg st="0" end="0"/>
                                            </p:txEl>
                                          </p:spTgt>
                                        </p:tgtEl>
                                        <p:attrNameLst>
                                          <p:attrName>style.visibility</p:attrName>
                                        </p:attrNameLst>
                                      </p:cBhvr>
                                      <p:to>
                                        <p:strVal val="visible"/>
                                      </p:to>
                                    </p:set>
                                    <p:animEffect transition="in" filter="fade">
                                      <p:cBhvr>
                                        <p:cTn id="99"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1" grpId="0"/>
      <p:bldP spid="2" grpId="0" animBg="1"/>
      <p:bldP spid="6" grpId="0" animBg="1"/>
      <p:bldP spid="7" grpId="0" animBg="1"/>
      <p:bldP spid="8" grpId="0" animBg="1"/>
      <p:bldP spid="9" grpId="0"/>
      <p:bldP spid="30" grpId="0"/>
      <p:bldP spid="26" grpId="0" animBg="1"/>
      <p:bldP spid="38"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7AA2AF9-8FDF-4592-8AD4-DC004648DACA}"/>
                </a:ext>
              </a:extLst>
            </p:cNvPr>
            <p:cNvSpPr txBox="1"/>
            <p:nvPr/>
          </p:nvSpPr>
          <p:spPr>
            <a:xfrm>
              <a:off x="1889219" y="1641029"/>
              <a:ext cx="7665999" cy="335906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ounded Rectangle 27">
              <a:extLst>
                <a:ext uri="{FF2B5EF4-FFF2-40B4-BE49-F238E27FC236}">
                  <a16:creationId xmlns:a16="http://schemas.microsoft.com/office/drawing/2014/main"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5" name="TextBox 4">
            <a:extLst>
              <a:ext uri="{FF2B5EF4-FFF2-40B4-BE49-F238E27FC236}">
                <a16:creationId xmlns:a16="http://schemas.microsoft.com/office/drawing/2014/main" id="{00BC5277-CA3B-4717-9AC2-7019326D7DDF}"/>
              </a:ext>
            </a:extLst>
          </p:cNvPr>
          <p:cNvSpPr txBox="1"/>
          <p:nvPr/>
        </p:nvSpPr>
        <p:spPr>
          <a:xfrm>
            <a:off x="2158826" y="2262522"/>
            <a:ext cx="8714583"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Bài</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3: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Tìm</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thành</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phần</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trong</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phép</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cộng</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phép</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trừ</a:t>
            </a:r>
            <a:endPar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endParaRPr>
          </a:p>
        </p:txBody>
      </p:sp>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Coiny" panose="02000903060500060000" pitchFamily="2" charset="0"/>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Coiny" panose="02000903060500060000" pitchFamily="2" charset="0"/>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405</Words>
  <Application>Microsoft Office PowerPoint</Application>
  <PresentationFormat>Widescreen</PresentationFormat>
  <Paragraphs>107</Paragraphs>
  <Slides>15</Slides>
  <Notes>11</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Arial</vt:lpstr>
      <vt:lpstr>Calibri</vt:lpstr>
      <vt:lpstr>Calibri Light</vt:lpstr>
      <vt:lpstr>Coiny</vt:lpstr>
      <vt:lpstr>Itim</vt:lpstr>
      <vt:lpstr>Tahoma</vt:lpstr>
      <vt:lpstr>Times New Roman</vt:lpstr>
      <vt:lpstr>字魂59号-创粗黑</vt:lpstr>
      <vt:lpstr>1_Office Theme</vt:lpstr>
      <vt:lpstr>FLOWERS 16X9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Computer</cp:lastModifiedBy>
  <cp:revision>25</cp:revision>
  <dcterms:created xsi:type="dcterms:W3CDTF">2022-05-05T14:41:31Z</dcterms:created>
  <dcterms:modified xsi:type="dcterms:W3CDTF">2022-09-08T07:16:12Z</dcterms:modified>
</cp:coreProperties>
</file>