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51" r:id="rId2"/>
    <p:sldMasterId id="2147483664" r:id="rId3"/>
    <p:sldMasterId id="2147483677" r:id="rId4"/>
    <p:sldMasterId id="2147483705" r:id="rId5"/>
  </p:sldMasterIdLst>
  <p:notesMasterIdLst>
    <p:notesMasterId r:id="rId46"/>
  </p:notesMasterIdLst>
  <p:sldIdLst>
    <p:sldId id="297" r:id="rId6"/>
    <p:sldId id="280" r:id="rId7"/>
    <p:sldId id="257" r:id="rId8"/>
    <p:sldId id="281" r:id="rId9"/>
    <p:sldId id="261" r:id="rId10"/>
    <p:sldId id="263" r:id="rId11"/>
    <p:sldId id="262" r:id="rId12"/>
    <p:sldId id="264" r:id="rId13"/>
    <p:sldId id="265" r:id="rId14"/>
    <p:sldId id="298" r:id="rId15"/>
    <p:sldId id="266" r:id="rId16"/>
    <p:sldId id="289" r:id="rId17"/>
    <p:sldId id="282" r:id="rId18"/>
    <p:sldId id="258" r:id="rId19"/>
    <p:sldId id="299" r:id="rId20"/>
    <p:sldId id="267" r:id="rId21"/>
    <p:sldId id="283" r:id="rId22"/>
    <p:sldId id="278" r:id="rId23"/>
    <p:sldId id="269" r:id="rId24"/>
    <p:sldId id="271" r:id="rId25"/>
    <p:sldId id="272" r:id="rId26"/>
    <p:sldId id="273" r:id="rId27"/>
    <p:sldId id="288" r:id="rId28"/>
    <p:sldId id="286" r:id="rId29"/>
    <p:sldId id="274" r:id="rId30"/>
    <p:sldId id="279" r:id="rId31"/>
    <p:sldId id="301" r:id="rId32"/>
    <p:sldId id="302" r:id="rId33"/>
    <p:sldId id="300" r:id="rId34"/>
    <p:sldId id="290" r:id="rId35"/>
    <p:sldId id="291" r:id="rId36"/>
    <p:sldId id="293" r:id="rId37"/>
    <p:sldId id="292" r:id="rId38"/>
    <p:sldId id="296" r:id="rId39"/>
    <p:sldId id="295" r:id="rId40"/>
    <p:sldId id="303" r:id="rId41"/>
    <p:sldId id="305" r:id="rId42"/>
    <p:sldId id="306" r:id="rId43"/>
    <p:sldId id="307" r:id="rId44"/>
    <p:sldId id="276" r:id="rId4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349A8A4-9F75-4BB3-8475-371E025EC1E8}">
          <p14:sldIdLst>
            <p14:sldId id="297"/>
            <p14:sldId id="280"/>
            <p14:sldId id="257"/>
            <p14:sldId id="281"/>
            <p14:sldId id="261"/>
            <p14:sldId id="263"/>
            <p14:sldId id="262"/>
            <p14:sldId id="264"/>
            <p14:sldId id="265"/>
            <p14:sldId id="298"/>
            <p14:sldId id="266"/>
          </p14:sldIdLst>
        </p14:section>
        <p14:section name="Untitled Section" id="{01BD843A-6B26-496A-8211-D54B8E594726}">
          <p14:sldIdLst>
            <p14:sldId id="289"/>
            <p14:sldId id="282"/>
            <p14:sldId id="258"/>
            <p14:sldId id="299"/>
            <p14:sldId id="267"/>
            <p14:sldId id="283"/>
            <p14:sldId id="278"/>
            <p14:sldId id="269"/>
            <p14:sldId id="271"/>
            <p14:sldId id="272"/>
            <p14:sldId id="273"/>
            <p14:sldId id="288"/>
            <p14:sldId id="286"/>
            <p14:sldId id="274"/>
            <p14:sldId id="279"/>
            <p14:sldId id="301"/>
            <p14:sldId id="302"/>
            <p14:sldId id="300"/>
            <p14:sldId id="290"/>
            <p14:sldId id="291"/>
            <p14:sldId id="293"/>
            <p14:sldId id="292"/>
            <p14:sldId id="296"/>
            <p14:sldId id="295"/>
            <p14:sldId id="303"/>
            <p14:sldId id="305"/>
            <p14:sldId id="306"/>
            <p14:sldId id="30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DECFB"/>
    <a:srgbClr val="ABCDEB"/>
    <a:srgbClr val="86B6E2"/>
    <a:srgbClr val="FF00FF"/>
    <a:srgbClr val="66CCFF"/>
    <a:srgbClr val="99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3" autoAdjust="0"/>
    <p:restoredTop sz="93357" autoAdjust="0"/>
  </p:normalViewPr>
  <p:slideViewPr>
    <p:cSldViewPr snapToGrid="0">
      <p:cViewPr varScale="1">
        <p:scale>
          <a:sx n="111" d="100"/>
          <a:sy n="111" d="100"/>
        </p:scale>
        <p:origin x="93" y="11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8A69B-FFB5-4305-8F46-60FF4C8C86EA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444F1-8373-4823-AD54-A8C09D400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9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07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995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4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8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1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 userDrawn="1">
  <p:cSld name="1_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7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8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25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5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572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7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9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22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836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8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5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21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8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3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  <p:sldLayoutId id="2147483703" r:id="rId14"/>
    <p:sldLayoutId id="214748364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7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7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3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2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8460432" y="241759"/>
            <a:ext cx="504056" cy="28803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2022/11/20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732240" y="23346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914400"/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6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5CC00CC7-D20B-6054-BCF9-A79CD4AD9C0F}"/>
              </a:ext>
            </a:extLst>
          </p:cNvPr>
          <p:cNvSpPr txBox="1"/>
          <p:nvPr/>
        </p:nvSpPr>
        <p:spPr>
          <a:xfrm>
            <a:off x="719806" y="561570"/>
            <a:ext cx="7838219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TIẾNG VIỆT 3</a:t>
            </a:r>
          </a:p>
          <a:p>
            <a:pPr algn="ctr"/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Tuần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12 – </a:t>
            </a:r>
            <a:r>
              <a:rPr lang="en-US" sz="4400" b="1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 21 </a:t>
            </a:r>
            <a:endParaRPr lang="en-US" sz="4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D7DDD42F-B258-7E14-93C6-8EBA7F03FC44}"/>
              </a:ext>
            </a:extLst>
          </p:cNvPr>
          <p:cNvSpPr txBox="1"/>
          <p:nvPr/>
        </p:nvSpPr>
        <p:spPr>
          <a:xfrm>
            <a:off x="493127" y="1910903"/>
            <a:ext cx="85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: Tia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Nghe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–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nói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Kể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chuyện</a:t>
            </a:r>
            <a:r>
              <a:rPr lang="en-US" sz="40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Tia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nắng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bé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UTM Avo" panose="02040603050506020204" pitchFamily="18" charset="0"/>
              </a:rPr>
              <a:t>nhỏ</a:t>
            </a:r>
            <a:r>
              <a:rPr lang="en-US" sz="40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en-US" sz="40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115" name="Picture 4">
            <a:extLst>
              <a:ext uri="{FF2B5EF4-FFF2-40B4-BE49-F238E27FC236}">
                <a16:creationId xmlns:a16="http://schemas.microsoft.com/office/drawing/2014/main" xmlns="" id="{27D4760E-C55D-FCA9-598B-5E652EC4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6849"/>
            <a:ext cx="1907704" cy="19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52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A8B0F51-B79E-7F12-647D-25CAD9D1D624}"/>
              </a:ext>
            </a:extLst>
          </p:cNvPr>
          <p:cNvSpPr txBox="1"/>
          <p:nvPr/>
        </p:nvSpPr>
        <p:spPr>
          <a:xfrm>
            <a:off x="967762" y="528641"/>
            <a:ext cx="325402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lvl="1" defTabSz="914400"/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25484" y="940294"/>
            <a:ext cx="4158691" cy="5618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Lóng lánh </a:t>
            </a:r>
            <a:r>
              <a:rPr lang="en-US" sz="2700" b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 nghĩa là gì?</a:t>
            </a:r>
            <a:endParaRPr lang="en-US" sz="27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0" y="1651901"/>
            <a:ext cx="4284175" cy="10556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long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dát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659" y="759473"/>
            <a:ext cx="4734341" cy="31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9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7CA666-D195-4DAE-9377-6DAE90FCB0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70"/>
                    </a14:imgEffect>
                    <a14:imgEffect>
                      <a14:saturation sat="9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8385" y="0"/>
            <a:ext cx="4437532" cy="328356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0" y="0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385" y="595655"/>
            <a:ext cx="4770470" cy="4093428"/>
          </a:xfrm>
          <a:prstGeom prst="rect">
            <a:avLst/>
          </a:prstGeom>
          <a:ln w="0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reo lên: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Mình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Kìa. Nắng long lanh trong mắt cháu đấy và rực lên trên mái tóc của cháu đây này!</a:t>
            </a:r>
          </a:p>
          <a:p>
            <a:pPr lvl="0"/>
            <a:r>
              <a:rPr lang="en-US" sz="20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Bà nội trìu mến nhìn cô bé.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116133D-951B-2F0E-1D60-F48E51CF8B78}"/>
              </a:ext>
            </a:extLst>
          </p:cNvPr>
          <p:cNvGrpSpPr/>
          <p:nvPr/>
        </p:nvGrpSpPr>
        <p:grpSpPr>
          <a:xfrm>
            <a:off x="185438" y="267495"/>
            <a:ext cx="4483575" cy="1283177"/>
            <a:chOff x="-154470" y="1576098"/>
            <a:chExt cx="5664110" cy="12831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6AFF073-59E4-7F77-0BD1-6705251E6DD1}"/>
                </a:ext>
              </a:extLst>
            </p:cNvPr>
            <p:cNvSpPr txBox="1"/>
            <p:nvPr/>
          </p:nvSpPr>
          <p:spPr>
            <a:xfrm>
              <a:off x="675281" y="1576098"/>
              <a:ext cx="31996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0BE98487-2218-64B0-FB44-DCC41D6F924E}"/>
                </a:ext>
              </a:extLst>
            </p:cNvPr>
            <p:cNvSpPr txBox="1"/>
            <p:nvPr/>
          </p:nvSpPr>
          <p:spPr>
            <a:xfrm>
              <a:off x="-154470" y="2459165"/>
              <a:ext cx="566411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1"/>
              <a:r>
                <a:rPr lang="en-US" sz="200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Xổ</a:t>
              </a:r>
              <a:r>
                <a:rPr lang="en-US" sz="2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Mở tung ra, tháo tung ra</a:t>
              </a:r>
              <a:endPara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EA7ED1B-E8DE-3D92-77CB-D174DFEE8224}"/>
              </a:ext>
            </a:extLst>
          </p:cNvPr>
          <p:cNvSpPr txBox="1"/>
          <p:nvPr/>
        </p:nvSpPr>
        <p:spPr>
          <a:xfrm>
            <a:off x="185438" y="1675021"/>
            <a:ext cx="440593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20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long lanh: </a:t>
            </a:r>
            <a:r>
              <a:rPr lang="en-US" sz="2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như có ánh sáng chiếu vào rất sinh động</a:t>
            </a:r>
            <a:endParaRPr lang="en-US" sz="2000" dirty="0">
              <a:solidFill>
                <a:prstClr val="black">
                  <a:lumMod val="95000"/>
                  <a:lumOff val="5000"/>
                </a:prstClr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13" y="667605"/>
            <a:ext cx="4515383" cy="308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100" b="1" dirty="0">
                  <a:solidFill>
                    <a:prstClr val="white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lang="en-US" b="1" dirty="0">
                <a:solidFill>
                  <a:prstClr val="white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16" y="1088898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66" y="502360"/>
            <a:ext cx="4683741" cy="379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45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32975-9878-4A63-94B5-B5FA3950F15C}"/>
              </a:ext>
            </a:extLst>
          </p:cNvPr>
          <p:cNvSpPr txBox="1"/>
          <p:nvPr/>
        </p:nvSpPr>
        <p:spPr>
          <a:xfrm>
            <a:off x="3349543" y="1503916"/>
            <a:ext cx="4940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050"/>
                </a:solidFill>
                <a:latin typeface="UTM Cookies" panose="02040603050506020204" pitchFamily="18" charset="0"/>
              </a:rPr>
              <a:t>LUYỆN ĐỌC </a:t>
            </a:r>
            <a:r>
              <a:rPr lang="en-US" sz="5400" b="1" dirty="0" smtClean="0">
                <a:solidFill>
                  <a:srgbClr val="00B050"/>
                </a:solidFill>
                <a:latin typeface="UTM Cookies" panose="02040603050506020204" pitchFamily="18" charset="0"/>
              </a:rPr>
              <a:t>NHÓM ĐÔI</a:t>
            </a:r>
            <a:endParaRPr lang="en-US" sz="5400" b="1" dirty="0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xmlns="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Mình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367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xmlns="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39CA16D-1BF3-4192-8AD2-0DE8322B7714}"/>
              </a:ext>
            </a:extLst>
          </p:cNvPr>
          <p:cNvSpPr txBox="1"/>
          <p:nvPr/>
        </p:nvSpPr>
        <p:spPr>
          <a:xfrm>
            <a:off x="-131544" y="1972690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UTM Cookies" panose="02040603050506020204" pitchFamily="18" charset="0"/>
              </a:rPr>
              <a:t>AI HAY HƠN</a:t>
            </a:r>
          </a:p>
        </p:txBody>
      </p:sp>
    </p:spTree>
    <p:extLst>
      <p:ext uri="{BB962C8B-B14F-4D97-AF65-F5344CB8AC3E}">
        <p14:creationId xmlns:p14="http://schemas.microsoft.com/office/powerpoint/2010/main" val="11817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139532" y="6441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0" y="858333"/>
            <a:ext cx="8094518" cy="428516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329F7CEB-B3C1-42FC-AF2E-D001F585D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7" b="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38DE8AB-78E1-4813-ADFB-65EFE1988693}"/>
              </a:ext>
            </a:extLst>
          </p:cNvPr>
          <p:cNvGrpSpPr/>
          <p:nvPr/>
        </p:nvGrpSpPr>
        <p:grpSpPr>
          <a:xfrm>
            <a:off x="1452716" y="224107"/>
            <a:ext cx="6555659" cy="2544098"/>
            <a:chOff x="1936955" y="298809"/>
            <a:chExt cx="8740878" cy="3392130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4957167F-7357-44B7-BDDB-A4C12B53B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3750">
                          <a14:foregroundMark x1="45000" y1="17500" x2="29333" y2="22917"/>
                          <a14:foregroundMark x1="29333" y1="22917" x2="18250" y2="31083"/>
                          <a14:foregroundMark x1="18250" y1="31083" x2="17750" y2="32583"/>
                          <a14:foregroundMark x1="49417" y1="19500" x2="82667" y2="40750"/>
                          <a14:foregroundMark x1="82667" y1="40750" x2="84083" y2="43000"/>
                          <a14:foregroundMark x1="33833" y1="15750" x2="41667" y2="13250"/>
                          <a14:foregroundMark x1="41667" y1="13250" x2="68667" y2="15167"/>
                          <a14:foregroundMark x1="68667" y1="15167" x2="79833" y2="25667"/>
                          <a14:foregroundMark x1="29750" y1="32583" x2="23000" y2="43000"/>
                          <a14:foregroundMark x1="23000" y1="43000" x2="22167" y2="69167"/>
                          <a14:foregroundMark x1="22167" y1="69167" x2="23750" y2="72250"/>
                          <a14:foregroundMark x1="16000" y1="29833" x2="14417" y2="37167"/>
                          <a14:foregroundMark x1="14417" y1="37167" x2="16750" y2="57333"/>
                          <a14:foregroundMark x1="16750" y1="57333" x2="18583" y2="61833"/>
                          <a14:foregroundMark x1="24917" y1="68833" x2="65500" y2="81000"/>
                          <a14:foregroundMark x1="65500" y1="81000" x2="65500" y2="80417"/>
                          <a14:foregroundMark x1="66333" y1="14167" x2="76417" y2="22333"/>
                          <a14:foregroundMark x1="76417" y1="22333" x2="94000" y2="49917"/>
                          <a14:foregroundMark x1="94000" y1="49917" x2="93750" y2="60833"/>
                          <a14:foregroundMark x1="93750" y1="60833" x2="93333" y2="61250"/>
                          <a14:foregroundMark x1="85667" y1="37417" x2="89417" y2="50750"/>
                          <a14:foregroundMark x1="89417" y1="50750" x2="76000" y2="75167"/>
                          <a14:foregroundMark x1="76000" y1="75167" x2="75917" y2="74417"/>
                          <a14:foregroundMark x1="78500" y1="37250" x2="75917" y2="68500"/>
                          <a14:foregroundMark x1="79250" y1="40000" x2="85417" y2="48000"/>
                          <a14:foregroundMark x1="85417" y1="48000" x2="85583" y2="49333"/>
                          <a14:foregroundMark x1="32667" y1="27083" x2="24750" y2="40250"/>
                          <a14:foregroundMark x1="68500" y1="69417" x2="69667" y2="77000"/>
                          <a14:foregroundMark x1="52167" y1="81417" x2="50833" y2="86417"/>
                          <a14:foregroundMark x1="65333" y1="69417" x2="65333" y2="69417"/>
                          <a14:foregroundMark x1="10750" y1="50500" x2="10750" y2="50500"/>
                          <a14:foregroundMark x1="15417" y1="62083" x2="15417" y2="62083"/>
                          <a14:foregroundMark x1="26333" y1="55083" x2="26333" y2="55083"/>
                          <a14:foregroundMark x1="33083" y1="75167" x2="33083" y2="75167"/>
                          <a14:foregroundMark x1="18000" y1="73000" x2="18000" y2="73000"/>
                          <a14:foregroundMark x1="20167" y1="22333" x2="20167" y2="22333"/>
                          <a14:foregroundMark x1="27750" y1="22917" x2="27750" y2="22917"/>
                          <a14:foregroundMark x1="71333" y1="22083" x2="71333" y2="22083"/>
                          <a14:backgroundMark x1="37500" y1="40833" x2="37500" y2="40833"/>
                          <a14:backgroundMark x1="45417" y1="39583" x2="45417" y2="39583"/>
                          <a14:backgroundMark x1="43583" y1="39583" x2="44000" y2="47917"/>
                          <a14:backgroundMark x1="38500" y1="41750" x2="37667" y2="47583"/>
                          <a14:backgroundMark x1="50250" y1="39583" x2="49750" y2="47000"/>
                          <a14:backgroundMark x1="55583" y1="39250" x2="55000" y2="45917"/>
                          <a14:backgroundMark x1="60917" y1="40167" x2="59750" y2="46167"/>
                          <a14:backgroundMark x1="37667" y1="53333" x2="60083" y2="51167"/>
                          <a14:backgroundMark x1="60083" y1="51167" x2="60333" y2="51167"/>
                          <a14:backgroundMark x1="35250" y1="55667" x2="55917" y2="57833"/>
                          <a14:backgroundMark x1="55917" y1="57833" x2="55417" y2="57500"/>
                          <a14:backgroundMark x1="62167" y1="54750" x2="66500" y2="52917"/>
                          <a14:backgroundMark x1="64500" y1="52583" x2="64917" y2="59083"/>
                          <a14:backgroundMark x1="39083" y1="58500" x2="50750" y2="56167"/>
                          <a14:backgroundMark x1="67333" y1="55667" x2="62583" y2="60333"/>
                          <a14:backgroundMark x1="67333" y1="57667" x2="63917" y2="61083"/>
                          <a14:backgroundMark x1="35417" y1="51750" x2="37667" y2="53500"/>
                          <a14:backgroundMark x1="38250" y1="38167" x2="36833" y2="45583"/>
                          <a14:backgroundMark x1="36083" y1="39750" x2="37417" y2="46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1" t="8127" r="6865" b="9211"/>
            <a:stretch/>
          </p:blipFill>
          <p:spPr>
            <a:xfrm>
              <a:off x="1936955" y="298809"/>
              <a:ext cx="8740878" cy="3392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014BA734-E432-48B4-8C5D-6A45A8D7E0CF}"/>
                </a:ext>
              </a:extLst>
            </p:cNvPr>
            <p:cNvSpPr txBox="1"/>
            <p:nvPr/>
          </p:nvSpPr>
          <p:spPr>
            <a:xfrm>
              <a:off x="4275551" y="1394710"/>
              <a:ext cx="3649249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38100">
                    <a:solidFill>
                      <a:srgbClr val="00B0F0"/>
                    </a:solidFill>
                  </a:ln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8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xmlns="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39299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Administrator\Desktop\soạn PP\HÌNH NỀN, HỌA TIẾT TRANG TRÍ (1)\HÌNH NỀN, HỌA TIẾT TRANG TRÍ\0c9267cd22923dad06873249c3f9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30" y="0"/>
            <a:ext cx="8499102" cy="48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C20F5C-9FF8-4E78-8CE2-95D2B6262459}"/>
              </a:ext>
            </a:extLst>
          </p:cNvPr>
          <p:cNvSpPr txBox="1"/>
          <p:nvPr/>
        </p:nvSpPr>
        <p:spPr>
          <a:xfrm>
            <a:off x="3206641" y="1941384"/>
            <a:ext cx="222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38100">
                  <a:solidFill>
                    <a:srgbClr val="00B0F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8289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930391" y="583591"/>
            <a:ext cx="8213609" cy="969173"/>
            <a:chOff x="2087465" y="388377"/>
            <a:chExt cx="8792738" cy="104800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428065"/>
              <a:ext cx="8268737" cy="99842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Vì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nội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nhìn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1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866602" y="1819637"/>
            <a:ext cx="804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khó thấy  được nắng vì nắng không lọt vào phòng bà, bà lại già yếu, khó đi lại nên không đi ra chỗ có nắng được.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oll, clipart, vector graphics&#10;&#10;Description automatically generated">
            <a:extLst>
              <a:ext uri="{FF2B5EF4-FFF2-40B4-BE49-F238E27FC236}">
                <a16:creationId xmlns:a16="http://schemas.microsoft.com/office/drawing/2014/main" xmlns="" id="{BF073C87-9D03-4A69-99B0-D6C8A1422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8355"/>
            <a:ext cx="4514971" cy="211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830997"/>
            <a:chOff x="2087465" y="335364"/>
            <a:chExt cx="8792738" cy="11079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11079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cách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528465" y="1670733"/>
            <a:ext cx="83175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Na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mang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986484CD-C950-4A3C-BEA9-E197F9AD7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491" y="3736833"/>
            <a:ext cx="5241150" cy="15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1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74323"/>
            <a:ext cx="7408396" cy="845329"/>
            <a:chOff x="2087465" y="388377"/>
            <a:chExt cx="8892061" cy="112710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710789" y="407486"/>
              <a:ext cx="8268737" cy="11079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mang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bà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sao</a:t>
              </a:r>
              <a:r>
                <a:rPr lang="en-US" sz="24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90327" y="1772842"/>
            <a:ext cx="87849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không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vạt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D85724-DC8D-4FC6-BE21-52234C4F3D98}"/>
              </a:ext>
            </a:extLst>
          </p:cNvPr>
          <p:cNvSpPr txBox="1"/>
          <p:nvPr/>
        </p:nvSpPr>
        <p:spPr>
          <a:xfrm>
            <a:off x="2056321" y="588655"/>
            <a:ext cx="6889075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4000">
                <a:srgbClr val="66CCFF"/>
              </a:gs>
              <a:gs pos="83000">
                <a:srgbClr val="66CCFF"/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pPr lvl="1"/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Em hãy nhắc lại lời của bà nói với Na.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279540" y="1548909"/>
            <a:ext cx="8537889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Kìa, nắng long lanh trong ánh mắt cháu và rực lên trên mái tóc của cháu đây này.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16" y="3436302"/>
            <a:ext cx="2377112" cy="170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defRPr/>
              </a:pPr>
              <a:endParaRPr lang="en-US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534563"/>
            <a:ext cx="6594554" cy="1754326"/>
            <a:chOff x="2087465" y="335364"/>
            <a:chExt cx="8792738" cy="23391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268737" cy="23391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nói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cho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biết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điều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hiểu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cảm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Na.</a:t>
              </a:r>
            </a:p>
            <a:p>
              <a:pPr marL="900113" lvl="1" indent="-557213">
                <a:buFontTx/>
                <a:buAutoNum type="alphaLcPeriod"/>
                <a:defRPr/>
              </a:pP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muốn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Na buồn</a:t>
              </a:r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lvl="1">
                <a:defRPr/>
              </a:pP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   Nêu 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ý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kiến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3</a:t>
                </a:r>
                <a:endParaRPr lang="en-US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EDBB9A35-8BED-466D-81E0-280EF74F63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13647" r="3716" b="15754"/>
          <a:stretch/>
        </p:blipFill>
        <p:spPr>
          <a:xfrm>
            <a:off x="9159563" y="2864809"/>
            <a:ext cx="2326316" cy="1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FC104D-8D7D-410C-8827-C9550B10800C}"/>
              </a:ext>
            </a:extLst>
          </p:cNvPr>
          <p:cNvGrpSpPr/>
          <p:nvPr/>
        </p:nvGrpSpPr>
        <p:grpSpPr>
          <a:xfrm>
            <a:off x="1537001" y="66973"/>
            <a:ext cx="6979202" cy="923330"/>
            <a:chOff x="2087465" y="335364"/>
            <a:chExt cx="9305602" cy="12311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2D85724-DC8D-4FC6-BE21-52234C4F3D98}"/>
                </a:ext>
              </a:extLst>
            </p:cNvPr>
            <p:cNvSpPr txBox="1"/>
            <p:nvPr/>
          </p:nvSpPr>
          <p:spPr>
            <a:xfrm>
              <a:off x="2611466" y="335364"/>
              <a:ext cx="8781601" cy="123110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4000">
                  <a:srgbClr val="66CCFF"/>
                </a:gs>
                <a:gs pos="83000">
                  <a:srgbClr val="66CCFF"/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lvl="1"/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Na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em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gì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bà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thấy</a:t>
              </a:r>
              <a:r>
                <a:rPr 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b="1" err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nắng</a:t>
              </a:r>
              <a:r>
                <a:rPr lang="en-US" sz="2700" b="1">
                  <a:solidFill>
                    <a:srgbClr val="0070C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lvl="1"/>
              <a:endPara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F755A20-259D-44D9-8F3C-09675259C20E}"/>
                </a:ext>
              </a:extLst>
            </p:cNvPr>
            <p:cNvGrpSpPr/>
            <p:nvPr/>
          </p:nvGrpSpPr>
          <p:grpSpPr>
            <a:xfrm>
              <a:off x="2087465" y="388377"/>
              <a:ext cx="1048001" cy="1048001"/>
              <a:chOff x="4425511" y="776081"/>
              <a:chExt cx="707923" cy="707923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18DCCC10-FE2E-42FE-B8C8-3C20504669E0}"/>
                  </a:ext>
                </a:extLst>
              </p:cNvPr>
              <p:cNvSpPr/>
              <p:nvPr/>
            </p:nvSpPr>
            <p:spPr>
              <a:xfrm>
                <a:off x="4425511" y="776081"/>
                <a:ext cx="707923" cy="7079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8AFFF9-C03E-4597-8387-EA0AC6FAA082}"/>
                  </a:ext>
                </a:extLst>
              </p:cNvPr>
              <p:cNvSpPr/>
              <p:nvPr/>
            </p:nvSpPr>
            <p:spPr>
              <a:xfrm>
                <a:off x="4477098" y="829130"/>
                <a:ext cx="604748" cy="604748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b="1">
                    <a:solidFill>
                      <a:srgbClr val="FFFF00"/>
                    </a:solidFill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4</a:t>
                </a:r>
                <a:endParaRPr lang="en-US" sz="1013" b="1">
                  <a:solidFill>
                    <a:srgbClr val="FFFF0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190327" y="1092324"/>
            <a:ext cx="3884246" cy="102155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4BC7D5D-03DA-4330-B4E2-008C94F98C0B}"/>
              </a:ext>
            </a:extLst>
          </p:cNvPr>
          <p:cNvSpPr txBox="1"/>
          <p:nvPr/>
        </p:nvSpPr>
        <p:spPr>
          <a:xfrm>
            <a:off x="4549181" y="1388401"/>
            <a:ext cx="4302940" cy="1481257"/>
          </a:xfrm>
          <a:prstGeom prst="round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vườn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309B25-79D4-40CE-A5F3-C6A4459029C8}"/>
              </a:ext>
            </a:extLst>
          </p:cNvPr>
          <p:cNvSpPr txBox="1"/>
          <p:nvPr/>
        </p:nvSpPr>
        <p:spPr>
          <a:xfrm>
            <a:off x="3274009" y="3631136"/>
            <a:ext cx="5869991" cy="1021556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chiếc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đẩy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chơi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0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riting implement, stationary, pencil&#10;&#10;Description automatically generated">
            <a:extLst>
              <a:ext uri="{FF2B5EF4-FFF2-40B4-BE49-F238E27FC236}">
                <a16:creationId xmlns:a16="http://schemas.microsoft.com/office/drawing/2014/main" xmlns="" id="{273EAE6A-098E-4394-BEC3-02CCBBD65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15137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61EAB3-31B1-428A-BD92-7B9C6C953356}"/>
              </a:ext>
            </a:extLst>
          </p:cNvPr>
          <p:cNvSpPr txBox="1"/>
          <p:nvPr/>
        </p:nvSpPr>
        <p:spPr>
          <a:xfrm>
            <a:off x="3180118" y="802525"/>
            <a:ext cx="2204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>
                <a:solidFill>
                  <a:srgbClr val="FF0000"/>
                </a:solidFill>
                <a:latin typeface="HP001 4 hàng" panose="020B0603050302020204" pitchFamily="34" charset="0"/>
              </a:rPr>
              <a:t>NĖ dung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BAD0903-06BC-4210-8833-E07DFF776FEA}"/>
              </a:ext>
            </a:extLst>
          </p:cNvPr>
          <p:cNvSpPr txBox="1"/>
          <p:nvPr/>
        </p:nvSpPr>
        <p:spPr>
          <a:xfrm>
            <a:off x="1913602" y="1321627"/>
            <a:ext cx="4737920" cy="338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02883" algn="just">
              <a:lnSpc>
                <a:spcPct val="115000"/>
              </a:lnSpc>
            </a:pPr>
            <a:r>
              <a:rPr lang="en-US" sz="2100" b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smtClean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Bài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Na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400" b="1">
                <a:solidFill>
                  <a:srgbClr val="0000FF"/>
                </a:solidFill>
                <a:latin typeface="HP001 4 hàng" panose="020B0603050302020204" pitchFamily="34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r>
              <a:rPr lang="en-US" sz="2400" b="1" spc="56">
                <a:solidFill>
                  <a:srgbClr val="0000FF"/>
                </a:solidFill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Khi chúng ta biết yêu thương và quan tâm đến những người thân trong gia đình, thì người thân của chúng ta sẽ rất vui và hạnh phúc. </a:t>
            </a:r>
          </a:p>
          <a:p>
            <a:pPr algn="just"/>
            <a:endParaRPr lang="en-US" sz="21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1143A78-B7E8-40C3-B545-E1355013982D}"/>
              </a:ext>
            </a:extLst>
          </p:cNvPr>
          <p:cNvGrpSpPr/>
          <p:nvPr/>
        </p:nvGrpSpPr>
        <p:grpSpPr>
          <a:xfrm>
            <a:off x="126538" y="-119506"/>
            <a:ext cx="857310" cy="1011955"/>
            <a:chOff x="451413" y="-9423"/>
            <a:chExt cx="1143080" cy="134927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DDCB636E-33C9-4E6A-9D68-A14AF0C497FF}"/>
                </a:ext>
              </a:extLst>
            </p:cNvPr>
            <p:cNvSpPr/>
            <p:nvPr/>
          </p:nvSpPr>
          <p:spPr>
            <a:xfrm>
              <a:off x="451413" y="196770"/>
              <a:ext cx="1143080" cy="1143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sz="1013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  <p:pic>
          <p:nvPicPr>
            <p:cNvPr id="1026" name="Picture 2" descr="Clip art Line art Đồ họa mạng di động Nội dung miễn phí Hình ảnh - sách vẽ  sách giáo khoa png png tải về - Miễn phí trong suốt Dòng Nghệ">
              <a:extLst>
                <a:ext uri="{FF2B5EF4-FFF2-40B4-BE49-F238E27FC236}">
                  <a16:creationId xmlns:a16="http://schemas.microsoft.com/office/drawing/2014/main" xmlns="" id="{3747E5BF-F6DA-4037-9FD6-EB7779CE28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4667" r="95667">
                          <a14:foregroundMark x1="14222" y1="28222" x2="29000" y2="63778"/>
                          <a14:foregroundMark x1="9667" y1="39444" x2="4667" y2="42333"/>
                          <a14:foregroundMark x1="66889" y1="78667" x2="87000" y2="64889"/>
                          <a14:foregroundMark x1="87000" y1="64889" x2="88333" y2="63000"/>
                          <a14:foregroundMark x1="92778" y1="67667" x2="95667" y2="7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9086" flipH="1">
              <a:off x="563208" y="480467"/>
              <a:ext cx="848214" cy="7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1D31B853-2819-4971-973F-CD8E1C159947}"/>
                </a:ext>
              </a:extLst>
            </p:cNvPr>
            <p:cNvSpPr txBox="1"/>
            <p:nvPr/>
          </p:nvSpPr>
          <p:spPr>
            <a:xfrm rot="195696">
              <a:off x="687286" y="-9423"/>
              <a:ext cx="648183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50">
                  <a:solidFill>
                    <a:srgbClr val="FF0000"/>
                  </a:solidFill>
                  <a:latin typeface="UTM Cookies" panose="02040603050506020204" pitchFamily="18" charset="0"/>
                </a:rPr>
                <a:t>?</a:t>
              </a:r>
              <a:endParaRPr lang="en-US" sz="1800">
                <a:solidFill>
                  <a:srgbClr val="FF000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5EDEAC-E657-4933-B0DA-1CF9CF0A79D3}"/>
              </a:ext>
            </a:extLst>
          </p:cNvPr>
          <p:cNvSpPr txBox="1"/>
          <p:nvPr/>
        </p:nvSpPr>
        <p:spPr>
          <a:xfrm>
            <a:off x="555193" y="892449"/>
            <a:ext cx="8448064" cy="1198626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28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hiểu tia nắng, vạt nắng mà bạn Na đem về cho bà có phải là hình ảnh thật không? Em hiểu đó là gì? 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309B25-79D4-40CE-A5F3-C6A4459029C8}"/>
              </a:ext>
            </a:extLst>
          </p:cNvPr>
          <p:cNvSpPr txBox="1"/>
          <p:nvPr/>
        </p:nvSpPr>
        <p:spPr>
          <a:xfrm>
            <a:off x="528463" y="848524"/>
            <a:ext cx="8474793" cy="1746861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</a:rPr>
              <a:t>T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ia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nắng, vạt nắng mà bạn Na đem về cho 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 không phải là hình ảnh thật mà </a:t>
            </a:r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 là cả sự yêu thương, quan tâm tới bà của mình</a:t>
            </a:r>
            <a:r>
              <a:rPr lang="nl-NL" sz="28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238CD95C-DA24-444E-B372-21F19C0500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66" y="3065318"/>
            <a:ext cx="2926551" cy="21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xmlns="" id="{5951B8EE-F56B-42AD-955F-7751A588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" y="-10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97D8C9B-6B5D-4BD6-981F-FD4855B21A4E}"/>
              </a:ext>
            </a:extLst>
          </p:cNvPr>
          <p:cNvSpPr/>
          <p:nvPr/>
        </p:nvSpPr>
        <p:spPr>
          <a:xfrm>
            <a:off x="0" y="4922134"/>
            <a:ext cx="9144000" cy="2213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AFCEF2-8DE0-49A4-ACB6-F46984F17386}"/>
              </a:ext>
            </a:extLst>
          </p:cNvPr>
          <p:cNvSpPr/>
          <p:nvPr/>
        </p:nvSpPr>
        <p:spPr>
          <a:xfrm>
            <a:off x="1444" y="5001709"/>
            <a:ext cx="9144000" cy="2213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C4FAB42-4475-4011-8408-A377FF31F310}"/>
              </a:ext>
            </a:extLst>
          </p:cNvPr>
          <p:cNvSpPr/>
          <p:nvPr/>
        </p:nvSpPr>
        <p:spPr>
          <a:xfrm>
            <a:off x="2888" y="5081284"/>
            <a:ext cx="9144000" cy="221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1D277F2-EAD9-41F2-9C49-E2B39C06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344685"/>
            <a:ext cx="4274534" cy="3069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3970233-CC71-4E1C-AD73-D3C522E641E8}"/>
              </a:ext>
            </a:extLst>
          </p:cNvPr>
          <p:cNvSpPr txBox="1"/>
          <p:nvPr/>
        </p:nvSpPr>
        <p:spPr>
          <a:xfrm>
            <a:off x="3774913" y="1150485"/>
            <a:ext cx="49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B050"/>
                </a:solidFill>
                <a:latin typeface="UTM Cookies" panose="02040603050506020204" pitchFamily="18" charset="0"/>
              </a:rPr>
              <a:t>Luyện đọc lại</a:t>
            </a:r>
            <a:endParaRPr lang="en-US" sz="5400" b="1">
              <a:solidFill>
                <a:srgbClr val="00B05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9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139532" y="0"/>
            <a:ext cx="1621410" cy="42864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lại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7"/>
            <a:ext cx="9119928" cy="430321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65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</a:t>
            </a:r>
            <a:r>
              <a:rPr lang="en-US" sz="165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(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  <a:defRPr/>
            </a:pPr>
            <a:endParaRPr lang="en-US" sz="16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nhỏ   </a:t>
            </a:r>
            <a:endParaRPr lang="en-US" sz="24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5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02" y="40784"/>
            <a:ext cx="8562104" cy="509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A20D54-9EB3-4388-BCA0-7FCD6EA41BAA}"/>
              </a:ext>
            </a:extLst>
          </p:cNvPr>
          <p:cNvSpPr txBox="1"/>
          <p:nvPr/>
        </p:nvSpPr>
        <p:spPr>
          <a:xfrm>
            <a:off x="2669729" y="157330"/>
            <a:ext cx="52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A20D54-9EB3-4388-BCA0-7FCD6EA41BAA}"/>
              </a:ext>
            </a:extLst>
          </p:cNvPr>
          <p:cNvSpPr txBox="1"/>
          <p:nvPr/>
        </p:nvSpPr>
        <p:spPr>
          <a:xfrm>
            <a:off x="2248348" y="1471556"/>
            <a:ext cx="6540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Nắng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sớm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6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A74C84-B1C3-4F19-B9AB-5EDEA63528F0}"/>
              </a:ext>
            </a:extLst>
          </p:cNvPr>
          <p:cNvSpPr/>
          <p:nvPr/>
        </p:nvSpPr>
        <p:spPr>
          <a:xfrm>
            <a:off x="1" y="-10391"/>
            <a:ext cx="9143999" cy="5153891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4ECBE9-59BE-4A6B-8AFC-9385AAA14BE3}"/>
              </a:ext>
            </a:extLst>
          </p:cNvPr>
          <p:cNvSpPr txBox="1"/>
          <p:nvPr/>
        </p:nvSpPr>
        <p:spPr>
          <a:xfrm>
            <a:off x="1211520" y="34070"/>
            <a:ext cx="5972825" cy="95410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 NẮNG BÉ 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1240"/>
            <a:ext cx="9143999" cy="4152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8340FB-0109-4362-AC77-36EDAB3F8440}"/>
              </a:ext>
            </a:extLst>
          </p:cNvPr>
          <p:cNvSpPr txBox="1"/>
          <p:nvPr/>
        </p:nvSpPr>
        <p:spPr>
          <a:xfrm>
            <a:off x="7619984" y="4558695"/>
            <a:ext cx="1368152" cy="584757"/>
          </a:xfrm>
          <a:prstGeom prst="rect">
            <a:avLst/>
          </a:prstGeom>
          <a:solidFill>
            <a:srgbClr val="DBE648"/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S/100</a:t>
            </a:r>
            <a:endParaRPr lang="en-US" sz="32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6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92AC22-4646-46BD-ACBE-9405B47358AF}"/>
              </a:ext>
            </a:extLst>
          </p:cNvPr>
          <p:cNvSpPr txBox="1"/>
          <p:nvPr/>
        </p:nvSpPr>
        <p:spPr>
          <a:xfrm>
            <a:off x="74485" y="69776"/>
            <a:ext cx="4445561" cy="461665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ker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nội dung trừng tranh.</a:t>
            </a:r>
            <a:endParaRPr lang="en-US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21606" b="16056"/>
          <a:stretch/>
        </p:blipFill>
        <p:spPr>
          <a:xfrm>
            <a:off x="1087261" y="669733"/>
            <a:ext cx="6768266" cy="4473767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4825830" y="0"/>
            <a:ext cx="3881751" cy="669733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 ĐỘNG NHÓM 4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6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1440553" y="-114300"/>
            <a:ext cx="6196766" cy="3867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02974" y="3724961"/>
            <a:ext cx="274319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1702276" y="0"/>
            <a:ext cx="5924652" cy="36576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2837" y="3662615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1797628" y="93518"/>
            <a:ext cx="5388905" cy="33770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04010" y="3470564"/>
            <a:ext cx="6941127" cy="548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4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6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1828800" y="0"/>
            <a:ext cx="5534815" cy="34497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010" y="3408218"/>
            <a:ext cx="6941127" cy="1083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nl-NL" sz="2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nắng về cho bà.</a:t>
            </a:r>
            <a:endParaRPr lang="en-US" sz="2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ADF963BD-7BC9-47F2-B66A-501D3CDC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7"/>
            <a:ext cx="9144000" cy="51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A32975-9878-4A63-94B5-B5FA3950F15C}"/>
              </a:ext>
            </a:extLst>
          </p:cNvPr>
          <p:cNvSpPr txBox="1"/>
          <p:nvPr/>
        </p:nvSpPr>
        <p:spPr>
          <a:xfrm>
            <a:off x="3190010" y="1877989"/>
            <a:ext cx="511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Kể</a:t>
            </a:r>
            <a:r>
              <a:rPr lang="en-US" sz="5400" b="1" dirty="0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câu</a:t>
            </a:r>
            <a:r>
              <a:rPr lang="en-US" sz="5400" b="1" dirty="0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w Cen MT Condensed Extra Bold" panose="020B0803020202020204" pitchFamily="34" charset="0"/>
              </a:rPr>
              <a:t>chuyện</a:t>
            </a:r>
            <a:endParaRPr lang="en-US" sz="5400" b="1" dirty="0">
              <a:solidFill>
                <a:srgbClr val="FF0000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5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5430" y="2187897"/>
            <a:ext cx="2235353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5048136" y="-67850"/>
            <a:ext cx="3442812" cy="2332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296" y="2101767"/>
            <a:ext cx="483870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550142" y="2719789"/>
            <a:ext cx="3760933" cy="2094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44250" y="4775216"/>
            <a:ext cx="4894728" cy="4462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0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20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5193645" y="2683297"/>
            <a:ext cx="3342856" cy="2083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499645" y="-195596"/>
            <a:ext cx="3895439" cy="24314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1" y="4559384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endParaRPr lang="nl-NL" sz="180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/>
            <a:r>
              <a:rPr lang="nl-NL" sz="18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8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760" y="-1840"/>
            <a:ext cx="9144000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438" y="1976158"/>
            <a:ext cx="223535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dìu bà đi lại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6626" t="1766" r="515" b="58221"/>
          <a:stretch/>
        </p:blipFill>
        <p:spPr>
          <a:xfrm>
            <a:off x="2614702" y="149772"/>
            <a:ext cx="2646238" cy="1792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5428" y="1926287"/>
            <a:ext cx="294535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Một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 sáng, Na đang dạo chơi trên đồng cỏ phát hiện tia nắng nhỏ.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050" t="54242" r="53863" b="7783"/>
          <a:stretch/>
        </p:blipFill>
        <p:spPr>
          <a:xfrm>
            <a:off x="-302729" y="2449507"/>
            <a:ext cx="2617711" cy="1693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621250" y="4209699"/>
            <a:ext cx="3580460" cy="3400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 chạy ùa về phòng mang cho bà ít nắng.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838" t="18211" r="51138" b="53944"/>
          <a:stretch/>
        </p:blipFill>
        <p:spPr>
          <a:xfrm>
            <a:off x="-387277" y="74649"/>
            <a:ext cx="3001979" cy="18737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40445" y="419548"/>
            <a:ext cx="4358652" cy="3969789"/>
            <a:chOff x="4940445" y="419548"/>
            <a:chExt cx="4358652" cy="3969789"/>
          </a:xfrm>
        </p:grpSpPr>
        <p:pic>
          <p:nvPicPr>
            <p:cNvPr id="13" name="图片 6">
              <a:extLst>
                <a:ext uri="{FF2B5EF4-FFF2-40B4-BE49-F238E27FC236}">
                  <a16:creationId xmlns:a16="http://schemas.microsoft.com/office/drawing/2014/main" xmlns="" id="{3C486536-FE15-4CBF-A824-0D0AE8499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445" y="419548"/>
              <a:ext cx="4358652" cy="39697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68353" y="2095863"/>
              <a:ext cx="32801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có suy nghĩ gì về cô bé Na?</a:t>
              </a:r>
              <a:endPara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6625" t="50779" r="398" b="8711"/>
          <a:stretch/>
        </p:blipFill>
        <p:spPr>
          <a:xfrm>
            <a:off x="2606951" y="2516328"/>
            <a:ext cx="2475730" cy="149653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56939" y="4012861"/>
            <a:ext cx="2861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 sáng, Na dạo chơi ở vườn rồi lại mang </a:t>
            </a:r>
            <a:r>
              <a:rPr lang="nl-NL" sz="140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nắng </a:t>
            </a:r>
            <a:r>
              <a:rPr lang="nl-NL" sz="1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 cho bà.</a:t>
            </a:r>
            <a:endParaRPr lang="en-US" sz="140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 về bóng bay">
            <a:extLst>
              <a:ext uri="{FF2B5EF4-FFF2-40B4-BE49-F238E27FC236}">
                <a16:creationId xmlns:a16="http://schemas.microsoft.com/office/drawing/2014/main" xmlns="" id="{D541BBC4-9EEA-4D75-9934-DFBA202D1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" y="-9574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061" y="2428167"/>
            <a:ext cx="5476179" cy="5170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 giúp đỡ ai và những </a:t>
            </a:r>
            <a:r>
              <a:rPr lang="nl-NL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 gì?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1" y="3048585"/>
            <a:ext cx="5314275" cy="4830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làm xong, tâm trạng các bạn thế nào?</a:t>
            </a:r>
            <a:endParaRPr lang="en-US" sz="200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Users\Administrator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3" y="1"/>
            <a:ext cx="915302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06297C-F0E3-424E-94A7-2B0089CD2EC2}"/>
              </a:ext>
            </a:extLst>
          </p:cNvPr>
          <p:cNvSpPr txBox="1"/>
          <p:nvPr/>
        </p:nvSpPr>
        <p:spPr>
          <a:xfrm>
            <a:off x="3930992" y="1333841"/>
            <a:ext cx="4377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 NẮNG BÉ NHỎ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A7ED4554-DE57-4D03-9103-09BD028693FC}"/>
              </a:ext>
            </a:extLst>
          </p:cNvPr>
          <p:cNvSpPr/>
          <p:nvPr/>
        </p:nvSpPr>
        <p:spPr>
          <a:xfrm>
            <a:off x="96716" y="123093"/>
            <a:ext cx="4496066" cy="10023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10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9CC86BF-F539-4A42-9F0D-104A71E0B0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2128838"/>
            <a:ext cx="264318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C523C9-7DA4-4B57-B028-CFFFF295F3C3}"/>
              </a:ext>
            </a:extLst>
          </p:cNvPr>
          <p:cNvSpPr txBox="1"/>
          <p:nvPr/>
        </p:nvSpPr>
        <p:spPr>
          <a:xfrm>
            <a:off x="1097280" y="1394505"/>
            <a:ext cx="7052310" cy="18058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41429"/>
              </a:avLst>
            </a:prstTxWarp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379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CE62D586-326A-427D-B01F-C3EE65227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8A1716-9C92-4832-BEED-32C1DEA71223}"/>
              </a:ext>
            </a:extLst>
          </p:cNvPr>
          <p:cNvSpPr txBox="1"/>
          <p:nvPr/>
        </p:nvSpPr>
        <p:spPr>
          <a:xfrm>
            <a:off x="1306967" y="578170"/>
            <a:ext cx="79431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Thứ	ngày	tháng	   năm 202…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3907CC-8D70-4C0B-B256-0EC8BFB6ECB8}"/>
              </a:ext>
            </a:extLst>
          </p:cNvPr>
          <p:cNvSpPr txBox="1"/>
          <p:nvPr/>
        </p:nvSpPr>
        <p:spPr>
          <a:xfrm>
            <a:off x="3196059" y="1258465"/>
            <a:ext cx="26809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93B131B-8AE9-4782-B752-FB9549E4FEF1}"/>
              </a:ext>
            </a:extLst>
          </p:cNvPr>
          <p:cNvSpPr txBox="1"/>
          <p:nvPr/>
        </p:nvSpPr>
        <p:spPr>
          <a:xfrm>
            <a:off x="1059873" y="1938976"/>
            <a:ext cx="177664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>
                <a:solidFill>
                  <a:schemeClr val="bg1"/>
                </a:solidFill>
                <a:latin typeface="HP001 4 hàng" panose="020B0603050302020204" pitchFamily="34" charset="0"/>
              </a:rPr>
              <a:t>Bài 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B1625D-9A27-4929-B89F-6981262DC377}"/>
              </a:ext>
            </a:extLst>
          </p:cNvPr>
          <p:cNvSpPr txBox="1"/>
          <p:nvPr/>
        </p:nvSpPr>
        <p:spPr>
          <a:xfrm>
            <a:off x="2871969" y="1925151"/>
            <a:ext cx="46085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- </a:t>
            </a:r>
            <a:r>
              <a:rPr lang="en-US" sz="315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Đọc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: Tia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nắng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bé</a:t>
            </a:r>
            <a:r>
              <a:rPr lang="en-US" sz="315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15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nhỏ</a:t>
            </a:r>
            <a:endParaRPr lang="en-US" sz="315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371" y="2547232"/>
            <a:ext cx="81098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-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Nói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–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nghe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Kể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chuyện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: Tia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nắng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bé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r>
              <a:rPr lang="en-US" sz="3150" dirty="0" err="1" smtClean="0">
                <a:solidFill>
                  <a:srgbClr val="FFFF00"/>
                </a:solidFill>
                <a:latin typeface="HP001 4 hàng" pitchFamily="34" charset="0"/>
              </a:rPr>
              <a:t>nhỏ</a:t>
            </a:r>
            <a:r>
              <a:rPr lang="en-US" sz="3150" dirty="0" smtClean="0">
                <a:solidFill>
                  <a:srgbClr val="FFFF00"/>
                </a:solidFill>
                <a:latin typeface="HP001 4 hàng" pitchFamily="34" charset="0"/>
              </a:rPr>
              <a:t> </a:t>
            </a:r>
            <a:endParaRPr lang="en-US" sz="3150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0395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600075" lvl="1" indent="26988">
              <a:buFontTx/>
              <a:buChar char="-"/>
            </a:pP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600075" lvl="1" indent="26988">
              <a:buFontTx/>
              <a:buChar char="-"/>
            </a:pP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(Theo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xmlns="" id="{D2A18950-D8B5-4259-893C-2581BCE1F539}"/>
              </a:ext>
            </a:extLst>
          </p:cNvPr>
          <p:cNvSpPr/>
          <p:nvPr/>
        </p:nvSpPr>
        <p:spPr>
          <a:xfrm>
            <a:off x="182925" y="109122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Đọc</a:t>
            </a:r>
            <a:r>
              <a:rPr lang="en-US" sz="1013" b="1" dirty="0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1013" b="1" dirty="0" err="1">
                <a:solidFill>
                  <a:srgbClr val="0070C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mẫu</a:t>
            </a:r>
            <a:endParaRPr lang="en-US" sz="1013" b="1" dirty="0">
              <a:solidFill>
                <a:srgbClr val="0070C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xmlns="" id="{D2A18950-D8B5-4259-893C-2581BCE1F539}"/>
              </a:ext>
            </a:extLst>
          </p:cNvPr>
          <p:cNvSpPr/>
          <p:nvPr/>
        </p:nvSpPr>
        <p:spPr>
          <a:xfrm>
            <a:off x="143550" y="-11029"/>
            <a:ext cx="1430716" cy="428640"/>
          </a:xfrm>
          <a:custGeom>
            <a:avLst/>
            <a:gdLst>
              <a:gd name="connsiteX0" fmla="*/ 233874 w 1907621"/>
              <a:gd name="connsiteY0" fmla="*/ 71440 h 571520"/>
              <a:gd name="connsiteX1" fmla="*/ 1907621 w 1907621"/>
              <a:gd name="connsiteY1" fmla="*/ 71440 h 571520"/>
              <a:gd name="connsiteX2" fmla="*/ 1673747 w 1907621"/>
              <a:gd name="connsiteY2" fmla="*/ 500080 h 571520"/>
              <a:gd name="connsiteX3" fmla="*/ 0 w 1907621"/>
              <a:gd name="connsiteY3" fmla="*/ 500080 h 571520"/>
              <a:gd name="connsiteX4" fmla="*/ 233874 w 1907621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621" h="571520" fill="none" extrusionOk="0">
                <a:moveTo>
                  <a:pt x="233874" y="71440"/>
                </a:moveTo>
                <a:cubicBezTo>
                  <a:pt x="721084" y="-139786"/>
                  <a:pt x="1339352" y="303663"/>
                  <a:pt x="1907621" y="71440"/>
                </a:cubicBezTo>
                <a:cubicBezTo>
                  <a:pt x="1833143" y="200346"/>
                  <a:pt x="1673679" y="423235"/>
                  <a:pt x="1673747" y="500080"/>
                </a:cubicBezTo>
                <a:cubicBezTo>
                  <a:pt x="1164681" y="708960"/>
                  <a:pt x="489124" y="279846"/>
                  <a:pt x="0" y="500080"/>
                </a:cubicBezTo>
                <a:cubicBezTo>
                  <a:pt x="83121" y="425357"/>
                  <a:pt x="212349" y="192506"/>
                  <a:pt x="233874" y="71440"/>
                </a:cubicBezTo>
                <a:close/>
              </a:path>
              <a:path w="1907621" h="571520" stroke="0" extrusionOk="0">
                <a:moveTo>
                  <a:pt x="233874" y="71440"/>
                </a:moveTo>
                <a:cubicBezTo>
                  <a:pt x="806568" y="-191769"/>
                  <a:pt x="1335893" y="210417"/>
                  <a:pt x="1907621" y="71440"/>
                </a:cubicBezTo>
                <a:cubicBezTo>
                  <a:pt x="1853641" y="222495"/>
                  <a:pt x="1704644" y="382475"/>
                  <a:pt x="1673747" y="500080"/>
                </a:cubicBezTo>
                <a:cubicBezTo>
                  <a:pt x="1137482" y="706776"/>
                  <a:pt x="526337" y="364839"/>
                  <a:pt x="0" y="500080"/>
                </a:cubicBezTo>
                <a:cubicBezTo>
                  <a:pt x="62091" y="416895"/>
                  <a:pt x="179520" y="193624"/>
                  <a:pt x="233874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đoạn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xmlns="" id="{788BAC56-50BD-4C0E-ADB0-D54AF3C29254}"/>
              </a:ext>
            </a:extLst>
          </p:cNvPr>
          <p:cNvSpPr/>
          <p:nvPr/>
        </p:nvSpPr>
        <p:spPr>
          <a:xfrm>
            <a:off x="-5945" y="1"/>
            <a:ext cx="1637319" cy="446810"/>
          </a:xfrm>
          <a:custGeom>
            <a:avLst/>
            <a:gdLst>
              <a:gd name="connsiteX0" fmla="*/ 265046 w 2161880"/>
              <a:gd name="connsiteY0" fmla="*/ 71440 h 571520"/>
              <a:gd name="connsiteX1" fmla="*/ 2161880 w 2161880"/>
              <a:gd name="connsiteY1" fmla="*/ 71440 h 571520"/>
              <a:gd name="connsiteX2" fmla="*/ 1896834 w 2161880"/>
              <a:gd name="connsiteY2" fmla="*/ 500080 h 571520"/>
              <a:gd name="connsiteX3" fmla="*/ 0 w 2161880"/>
              <a:gd name="connsiteY3" fmla="*/ 500080 h 571520"/>
              <a:gd name="connsiteX4" fmla="*/ 265046 w 2161880"/>
              <a:gd name="connsiteY4" fmla="*/ 71440 h 57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880" h="571520" fill="none" extrusionOk="0">
                <a:moveTo>
                  <a:pt x="265046" y="71440"/>
                </a:moveTo>
                <a:cubicBezTo>
                  <a:pt x="820181" y="-137336"/>
                  <a:pt x="1438810" y="257747"/>
                  <a:pt x="2161880" y="71440"/>
                </a:cubicBezTo>
                <a:cubicBezTo>
                  <a:pt x="2078087" y="186232"/>
                  <a:pt x="2000502" y="295854"/>
                  <a:pt x="1896834" y="500080"/>
                </a:cubicBezTo>
                <a:cubicBezTo>
                  <a:pt x="1360655" y="680666"/>
                  <a:pt x="511130" y="293468"/>
                  <a:pt x="0" y="500080"/>
                </a:cubicBezTo>
                <a:cubicBezTo>
                  <a:pt x="95522" y="291753"/>
                  <a:pt x="230631" y="176219"/>
                  <a:pt x="265046" y="71440"/>
                </a:cubicBezTo>
                <a:close/>
              </a:path>
              <a:path w="2161880" h="571520" stroke="0" extrusionOk="0">
                <a:moveTo>
                  <a:pt x="265046" y="71440"/>
                </a:moveTo>
                <a:cubicBezTo>
                  <a:pt x="952605" y="-260493"/>
                  <a:pt x="1527317" y="293169"/>
                  <a:pt x="2161880" y="71440"/>
                </a:cubicBezTo>
                <a:cubicBezTo>
                  <a:pt x="2154734" y="152927"/>
                  <a:pt x="1993548" y="356756"/>
                  <a:pt x="1896834" y="500080"/>
                </a:cubicBezTo>
                <a:cubicBezTo>
                  <a:pt x="1304150" y="680724"/>
                  <a:pt x="627228" y="278401"/>
                  <a:pt x="0" y="500080"/>
                </a:cubicBezTo>
                <a:cubicBezTo>
                  <a:pt x="109556" y="323433"/>
                  <a:pt x="104675" y="261915"/>
                  <a:pt x="265046" y="7144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 nối tiếp</a:t>
            </a: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5163969-32EC-44FB-B287-8BF346CB5B07}"/>
              </a:ext>
            </a:extLst>
          </p:cNvPr>
          <p:cNvSpPr/>
          <p:nvPr/>
        </p:nvSpPr>
        <p:spPr>
          <a:xfrm>
            <a:off x="24072" y="596646"/>
            <a:ext cx="9119928" cy="426712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sưởi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reo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xổ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vạt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lanh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–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trìuu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16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(Theo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165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sz="165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257175" indent="-257175">
              <a:buFontTx/>
              <a:buChar char="-"/>
            </a:pPr>
            <a:endParaRPr lang="en-US" sz="16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DAC908DA-FE46-4F31-BB8B-62BF8EC70649}"/>
              </a:ext>
            </a:extLst>
          </p:cNvPr>
          <p:cNvSpPr/>
          <p:nvPr/>
        </p:nvSpPr>
        <p:spPr>
          <a:xfrm>
            <a:off x="3114235" y="50238"/>
            <a:ext cx="3143690" cy="42864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0FD0CBE-3B91-2D39-4DC9-D4C810A9F06F}"/>
              </a:ext>
            </a:extLst>
          </p:cNvPr>
          <p:cNvSpPr/>
          <p:nvPr/>
        </p:nvSpPr>
        <p:spPr>
          <a:xfrm>
            <a:off x="370486" y="674043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A61DD32-DEA8-16AB-9703-9ED43847A9AD}"/>
              </a:ext>
            </a:extLst>
          </p:cNvPr>
          <p:cNvSpPr/>
          <p:nvPr/>
        </p:nvSpPr>
        <p:spPr>
          <a:xfrm>
            <a:off x="367936" y="937346"/>
            <a:ext cx="209801" cy="173097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F8CCD59-98F4-2602-B963-D0743E8CFC89}"/>
              </a:ext>
            </a:extLst>
          </p:cNvPr>
          <p:cNvSpPr/>
          <p:nvPr/>
        </p:nvSpPr>
        <p:spPr>
          <a:xfrm>
            <a:off x="370486" y="1934159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104C68E-2F5B-53C6-5D26-31495FA59F40}"/>
              </a:ext>
            </a:extLst>
          </p:cNvPr>
          <p:cNvSpPr/>
          <p:nvPr/>
        </p:nvSpPr>
        <p:spPr>
          <a:xfrm>
            <a:off x="344264" y="3955564"/>
            <a:ext cx="207251" cy="169154"/>
          </a:xfrm>
          <a:prstGeom prst="ellipse">
            <a:avLst/>
          </a:prstGeom>
          <a:solidFill>
            <a:srgbClr val="00B0F0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200" b="1" kern="0" dirty="0">
                <a:solidFill>
                  <a:prstClr val="white"/>
                </a:solidFill>
                <a:latin typeface="UTM Avo" panose="02040603050506020204" pitchFamily="18" charset="0"/>
                <a:ea typeface="AvantGarde" panose="00000400000000000000" pitchFamily="2" charset="0"/>
                <a:cs typeface="AvantGarde" panose="000004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06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DEE487-1418-4CFD-8224-0E5CAAEC32BA}"/>
              </a:ext>
            </a:extLst>
          </p:cNvPr>
          <p:cNvSpPr txBox="1"/>
          <p:nvPr/>
        </p:nvSpPr>
        <p:spPr>
          <a:xfrm>
            <a:off x="2290025" y="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Tia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nắng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000" b="1" dirty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endParaRPr lang="en-US" sz="30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31" y="483038"/>
            <a:ext cx="5381336" cy="3914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586" y="1221127"/>
            <a:ext cx="341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yếu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97728" y="1620981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024551" y="1945445"/>
            <a:ext cx="89361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DE9175F-9723-4E43-9781-AF2F9BAABE77}"/>
              </a:ext>
            </a:extLst>
          </p:cNvPr>
          <p:cNvGrpSpPr/>
          <p:nvPr/>
        </p:nvGrpSpPr>
        <p:grpSpPr>
          <a:xfrm>
            <a:off x="81116" y="415499"/>
            <a:ext cx="530942" cy="530942"/>
            <a:chOff x="8003458" y="943897"/>
            <a:chExt cx="707923" cy="7079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B8121C9F-F2CF-40D2-9449-6872BFBF0727}"/>
                </a:ext>
              </a:extLst>
            </p:cNvPr>
            <p:cNvSpPr/>
            <p:nvPr/>
          </p:nvSpPr>
          <p:spPr>
            <a:xfrm>
              <a:off x="8003458" y="943897"/>
              <a:ext cx="707923" cy="7079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171E24F7-003D-4000-BD52-E928111469C5}"/>
                </a:ext>
              </a:extLst>
            </p:cNvPr>
            <p:cNvSpPr/>
            <p:nvPr/>
          </p:nvSpPr>
          <p:spPr>
            <a:xfrm>
              <a:off x="8079657" y="1020096"/>
              <a:ext cx="555523" cy="55552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lang="en-US" sz="1013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Wave 12">
            <a:extLst>
              <a:ext uri="{FF2B5EF4-FFF2-40B4-BE49-F238E27FC236}">
                <a16:creationId xmlns:a16="http://schemas.microsoft.com/office/drawing/2014/main" xmlns="" id="{87A70CF1-DBA3-4793-BD5E-F7567595652F}"/>
              </a:ext>
            </a:extLst>
          </p:cNvPr>
          <p:cNvSpPr/>
          <p:nvPr/>
        </p:nvSpPr>
        <p:spPr>
          <a:xfrm>
            <a:off x="669207" y="42299"/>
            <a:ext cx="2074269" cy="548952"/>
          </a:xfrm>
          <a:custGeom>
            <a:avLst/>
            <a:gdLst>
              <a:gd name="connsiteX0" fmla="*/ 339074 w 2765692"/>
              <a:gd name="connsiteY0" fmla="*/ 91492 h 731936"/>
              <a:gd name="connsiteX1" fmla="*/ 2765692 w 2765692"/>
              <a:gd name="connsiteY1" fmla="*/ 91492 h 731936"/>
              <a:gd name="connsiteX2" fmla="*/ 2426618 w 2765692"/>
              <a:gd name="connsiteY2" fmla="*/ 640444 h 731936"/>
              <a:gd name="connsiteX3" fmla="*/ 0 w 2765692"/>
              <a:gd name="connsiteY3" fmla="*/ 640444 h 731936"/>
              <a:gd name="connsiteX4" fmla="*/ 339074 w 2765692"/>
              <a:gd name="connsiteY4" fmla="*/ 91492 h 731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5692" h="731936" fill="none" extrusionOk="0">
                <a:moveTo>
                  <a:pt x="339074" y="91492"/>
                </a:moveTo>
                <a:cubicBezTo>
                  <a:pt x="1031544" y="-169184"/>
                  <a:pt x="1901316" y="364783"/>
                  <a:pt x="2765692" y="91492"/>
                </a:cubicBezTo>
                <a:cubicBezTo>
                  <a:pt x="2694430" y="152640"/>
                  <a:pt x="2444983" y="507367"/>
                  <a:pt x="2426618" y="640444"/>
                </a:cubicBezTo>
                <a:cubicBezTo>
                  <a:pt x="1719167" y="884682"/>
                  <a:pt x="777354" y="343672"/>
                  <a:pt x="0" y="640444"/>
                </a:cubicBezTo>
                <a:cubicBezTo>
                  <a:pt x="144790" y="364228"/>
                  <a:pt x="138435" y="345034"/>
                  <a:pt x="339074" y="91492"/>
                </a:cubicBezTo>
                <a:close/>
              </a:path>
              <a:path w="2765692" h="731936" stroke="0" extrusionOk="0">
                <a:moveTo>
                  <a:pt x="339074" y="91492"/>
                </a:moveTo>
                <a:cubicBezTo>
                  <a:pt x="1204126" y="-308806"/>
                  <a:pt x="1949504" y="343950"/>
                  <a:pt x="2765692" y="91492"/>
                </a:cubicBezTo>
                <a:cubicBezTo>
                  <a:pt x="2627160" y="237430"/>
                  <a:pt x="2524691" y="552138"/>
                  <a:pt x="2426618" y="640444"/>
                </a:cubicBezTo>
                <a:cubicBezTo>
                  <a:pt x="1709871" y="811654"/>
                  <a:pt x="798613" y="368900"/>
                  <a:pt x="0" y="640444"/>
                </a:cubicBezTo>
                <a:cubicBezTo>
                  <a:pt x="126670" y="450433"/>
                  <a:pt x="234376" y="278414"/>
                  <a:pt x="339074" y="91492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531292918">
                  <a:prstGeom prst="wave">
                    <a:avLst>
                      <a:gd name="adj1" fmla="val 12500"/>
                      <a:gd name="adj2" fmla="val -613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Luyện đọc đoạn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C5B20B4-09DD-41E6-94EE-009B5197F550}"/>
              </a:ext>
            </a:extLst>
          </p:cNvPr>
          <p:cNvCxnSpPr>
            <a:cxnSpLocks/>
          </p:cNvCxnSpPr>
          <p:nvPr/>
        </p:nvCxnSpPr>
        <p:spPr>
          <a:xfrm>
            <a:off x="3556386" y="2109148"/>
            <a:ext cx="1249514" cy="271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69207" y="957700"/>
            <a:ext cx="79604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Ngôi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Hằng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lọt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22278" y="1402773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10020" y="1773970"/>
            <a:ext cx="94896" cy="3378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692728" y="1767341"/>
            <a:ext cx="142344" cy="351150"/>
            <a:chOff x="7620001" y="253359"/>
            <a:chExt cx="142344" cy="351150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53756" y="2118491"/>
            <a:ext cx="142344" cy="351150"/>
            <a:chOff x="7620001" y="253359"/>
            <a:chExt cx="142344" cy="351150"/>
          </a:xfrm>
        </p:grpSpPr>
        <p:cxnSp>
          <p:nvCxnSpPr>
            <p:cNvPr id="20" name="Straight Connector 19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7430415" y="2456383"/>
            <a:ext cx="142344" cy="351150"/>
            <a:chOff x="7620001" y="253359"/>
            <a:chExt cx="142344" cy="35115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612145" y="2807533"/>
            <a:ext cx="142344" cy="351150"/>
            <a:chOff x="7620001" y="253359"/>
            <a:chExt cx="142344" cy="351150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7620001" y="266617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667449" y="253359"/>
              <a:ext cx="94896" cy="3378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3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920</Words>
  <Application>Microsoft Office PowerPoint</Application>
  <PresentationFormat>On-screen Show (16:9)</PresentationFormat>
  <Paragraphs>182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宋体</vt:lpstr>
      <vt:lpstr>Arial</vt:lpstr>
      <vt:lpstr>Arial-Rounded</vt:lpstr>
      <vt:lpstr>AvantGarde</vt:lpstr>
      <vt:lpstr>Calibri</vt:lpstr>
      <vt:lpstr>HP001 4 hàng</vt:lpstr>
      <vt:lpstr>Impact</vt:lpstr>
      <vt:lpstr>Segoe UI</vt:lpstr>
      <vt:lpstr>Times New Roman</vt:lpstr>
      <vt:lpstr>Tw Cen MT Condensed Extra Bold</vt:lpstr>
      <vt:lpstr>UTM Avo</vt:lpstr>
      <vt:lpstr>UTM Cookies</vt:lpstr>
      <vt:lpstr>3_Office 主题​​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ADMIN</cp:lastModifiedBy>
  <cp:revision>95</cp:revision>
  <dcterms:created xsi:type="dcterms:W3CDTF">2021-12-21T12:51:08Z</dcterms:created>
  <dcterms:modified xsi:type="dcterms:W3CDTF">2022-11-20T15:48:16Z</dcterms:modified>
</cp:coreProperties>
</file>