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69" r:id="rId3"/>
    <p:sldId id="257" r:id="rId4"/>
    <p:sldId id="294" r:id="rId5"/>
    <p:sldId id="286" r:id="rId6"/>
    <p:sldId id="289" r:id="rId7"/>
    <p:sldId id="290" r:id="rId8"/>
    <p:sldId id="291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6600"/>
    <a:srgbClr val="008000"/>
    <a:srgbClr val="CC00CC"/>
    <a:srgbClr val="FF0000"/>
    <a:srgbClr val="CC6600"/>
    <a:srgbClr val="000099"/>
    <a:srgbClr val="66FF3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02" autoAdjust="0"/>
    <p:restoredTop sz="94660"/>
  </p:normalViewPr>
  <p:slideViewPr>
    <p:cSldViewPr>
      <p:cViewPr varScale="1">
        <p:scale>
          <a:sx n="38" d="100"/>
          <a:sy n="3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6BE727-E38B-4F1D-97DD-DDE33ABCF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ADFE-50CE-4F2E-8296-F885D7CB5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FB66-9610-4E06-A158-C2D4CA962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9362C-14FE-4B84-8A67-BB47CD20F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9FB8-9FF8-474D-A24E-788BA8104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DD72E-C50C-434C-8602-9BC6C6935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F201-A508-488D-B672-4212D199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47A20-B6B3-477C-973A-479300BB1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D711D-3059-4E89-BA9C-3C189580B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E4BD-7FAC-4D6C-BF94-3876F7422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4BD12-D2D5-4756-BA32-F7F863FF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CCD9-E84A-4CF9-93EE-29724C00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765882D-4D51-402D-B501-F01EB42A2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2" name="Picture 4" descr="Fall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209800" y="1828800"/>
            <a:ext cx="5181600" cy="1676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Chính tả</a:t>
            </a:r>
          </a:p>
        </p:txBody>
      </p:sp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276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 Tiếng Việt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04800" y="4064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000099"/>
                </a:solidFill>
                <a:latin typeface="Arial" charset="0"/>
              </a:rPr>
              <a:t>Chính tả</a:t>
            </a:r>
            <a:endParaRPr lang="en-US" sz="32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600200" y="2286000"/>
            <a:ext cx="4648200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KIỂM TRA BÀI CŨ</a:t>
            </a:r>
          </a:p>
        </p:txBody>
      </p:sp>
      <p:pic>
        <p:nvPicPr>
          <p:cNvPr id="3076" name="Picture 8" descr="zeichen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0"/>
            <a:ext cx="844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590800" y="3124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Rầm rì, dạo nhạc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438400" y="3962400"/>
            <a:ext cx="3581400" cy="4572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Giải thích, hình dáng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Picture6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7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8"/>
          <p:cNvSpPr txBox="1">
            <a:spLocks noChangeArrowheads="1"/>
          </p:cNvSpPr>
          <p:nvPr/>
        </p:nvSpPr>
        <p:spPr bwMode="auto">
          <a:xfrm>
            <a:off x="914400" y="1524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000099"/>
                </a:solidFill>
                <a:latin typeface="Arial" charset="0"/>
              </a:rPr>
              <a:t>Chính tả ( nghe viết)</a:t>
            </a:r>
            <a:endParaRPr lang="en-US" sz="32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100" name="Text Box 37"/>
          <p:cNvSpPr txBox="1">
            <a:spLocks noChangeArrowheads="1"/>
          </p:cNvSpPr>
          <p:nvPr/>
        </p:nvSpPr>
        <p:spPr bwMode="auto">
          <a:xfrm>
            <a:off x="1828800" y="1065213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6600"/>
                </a:solidFill>
                <a:latin typeface="Arial" charset="0"/>
              </a:rPr>
              <a:t>Hà Nội</a:t>
            </a:r>
          </a:p>
          <a:p>
            <a:pPr algn="ctr"/>
            <a:r>
              <a:rPr lang="en-US" sz="3600">
                <a:solidFill>
                  <a:srgbClr val="000099"/>
                </a:solidFill>
                <a:latin typeface="Arial" charset="0"/>
              </a:rPr>
              <a:t>  ( trích)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1143000" y="2362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- Chong chóng.</a:t>
            </a:r>
          </a:p>
        </p:txBody>
      </p:sp>
      <p:pic>
        <p:nvPicPr>
          <p:cNvPr id="3111" name="Picture 39" descr="HOGUO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667000"/>
            <a:ext cx="6629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Picture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743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0" y="1524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nổi gió , quay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38400" y="2971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phủ Tây Hồ,Tháp Bút 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590800" y="4191000"/>
            <a:ext cx="617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chùa Một Cột ,Hồ G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m  ,Ba Đình ,chong chóng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7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1524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000099"/>
                </a:solidFill>
                <a:latin typeface="Arial" charset="0"/>
              </a:rPr>
              <a:t>Chính tả ( nghe viết)</a:t>
            </a:r>
            <a:endParaRPr lang="en-US" sz="28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28800" y="1065213"/>
            <a:ext cx="4191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006600"/>
                </a:solidFill>
                <a:latin typeface="Arial" charset="0"/>
              </a:rPr>
              <a:t>Hà Nội</a:t>
            </a:r>
          </a:p>
          <a:p>
            <a:pPr algn="ctr"/>
            <a:r>
              <a:rPr lang="en-US" sz="3200">
                <a:solidFill>
                  <a:srgbClr val="000099"/>
                </a:solidFill>
                <a:latin typeface="Arial" charset="0"/>
              </a:rPr>
              <a:t>  ( trích)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57200" y="2590800"/>
            <a:ext cx="868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Bài 1:Đọc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oạn v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 và thực hiện yêu cầu sau: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Vậy là việc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ã quyết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ịnh rồi. Nhụ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 và sau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ó cả nhà sẽ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i. Đã có một làng Bạch Đằng Giang do những ng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ời dân chài lập ra ở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ảo Mõm Cá Sấu.Hòn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ảo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ang bồng bềnh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âu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ó ở mãi phía chân trời....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04800" y="49530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a) Tìm danh từ riêng là tên ng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ời, tên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ịa lí trong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oạn v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n.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28600" y="5486400"/>
            <a:ext cx="8839200" cy="969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b) Nhắc lại quy tắc viết hoa tên ng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ời, tên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ịa lý Việt Nam (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ã học ở lớp 4)</a:t>
            </a: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5105400" y="35052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3048000" y="38862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1905000" y="42672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  <p:bldP spid="45067" grpId="0"/>
      <p:bldP spid="45068" grpId="0"/>
      <p:bldP spid="45069" grpId="0" animBg="1"/>
      <p:bldP spid="45070" grpId="0" animBg="1"/>
      <p:bldP spid="450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7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0" y="1524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000099"/>
                </a:solidFill>
                <a:latin typeface="Arial" charset="0"/>
              </a:rPr>
              <a:t>Chính tả ( nghe viết)</a:t>
            </a:r>
            <a:endParaRPr lang="en-US" sz="28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76400" y="1065213"/>
            <a:ext cx="4191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006600"/>
                </a:solidFill>
                <a:latin typeface="Arial" charset="0"/>
              </a:rPr>
              <a:t>Hà Nội</a:t>
            </a:r>
          </a:p>
          <a:p>
            <a:pPr algn="ctr"/>
            <a:r>
              <a:rPr lang="en-US" sz="3200">
                <a:solidFill>
                  <a:srgbClr val="000099"/>
                </a:solidFill>
                <a:latin typeface="Arial" charset="0"/>
              </a:rPr>
              <a:t>( trích)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2590800"/>
            <a:ext cx="868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Arial" charset="0"/>
              </a:rPr>
              <a:t>Bài 1:Đọc 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oạn v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ă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n và thực hiện yêu cầu sau: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Arial" charset="0"/>
              </a:rPr>
              <a:t>       Vậy là việc 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ã quyết 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ịnh rồi. Nhụ 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i và sau 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ó cả nhà sẽ 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i. Đã có một làng Bạch Đằng Giang do những ng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ời dân chài lập ra ở 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ảo Mõm Cá Sấu.Hòn 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ảo 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ang bồng bềnh 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âu </a:t>
            </a:r>
            <a:r>
              <a:rPr lang="vi-VN" sz="24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ó ở mãi phía chân trời....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6600"/>
                </a:solidFill>
                <a:latin typeface="Arial" charset="0"/>
              </a:rPr>
              <a:t>* Quy tắc viết hoa tên ng</a:t>
            </a:r>
            <a:r>
              <a:rPr lang="vi-VN" sz="2800" b="1" i="1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006600"/>
                </a:solidFill>
                <a:latin typeface="Arial" charset="0"/>
              </a:rPr>
              <a:t>ời, tên </a:t>
            </a:r>
            <a:r>
              <a:rPr lang="vi-VN" sz="2800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6600"/>
                </a:solidFill>
                <a:latin typeface="Arial" charset="0"/>
              </a:rPr>
              <a:t>ại lí Việt Nam:</a:t>
            </a:r>
            <a:r>
              <a:rPr lang="en-US" sz="2800" b="1" i="1">
                <a:solidFill>
                  <a:srgbClr val="000099"/>
                </a:solidFill>
                <a:latin typeface="Arial" charset="0"/>
              </a:rPr>
              <a:t> Khi viết tên ng</a:t>
            </a:r>
            <a:r>
              <a:rPr lang="vi-VN" sz="2800" b="1" i="1">
                <a:solidFill>
                  <a:srgbClr val="000099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000099"/>
                </a:solidFill>
                <a:latin typeface="Arial" charset="0"/>
              </a:rPr>
              <a:t>ời, tên </a:t>
            </a:r>
            <a:r>
              <a:rPr lang="vi-VN" sz="2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99"/>
                </a:solidFill>
                <a:latin typeface="Arial" charset="0"/>
              </a:rPr>
              <a:t>ịa lí Việt Nam cần viết hoa chữ cái </a:t>
            </a:r>
            <a:r>
              <a:rPr lang="vi-VN" sz="2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99"/>
                </a:solidFill>
                <a:latin typeface="Arial" charset="0"/>
              </a:rPr>
              <a:t>ầu tiên của mỗi tiếng tạo thành tên </a:t>
            </a:r>
            <a:r>
              <a:rPr lang="vi-VN" sz="2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99"/>
                </a:solidFill>
                <a:latin typeface="Arial" charset="0"/>
              </a:rPr>
              <a:t>ó. 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105400" y="3505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971800" y="38862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286000" y="42672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7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4400" y="1524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000099"/>
                </a:solidFill>
                <a:latin typeface="Arial" charset="0"/>
              </a:rPr>
              <a:t>Chính tả ( nghe viết)</a:t>
            </a:r>
            <a:endParaRPr lang="en-US" sz="32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76400" y="1065213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6600"/>
                </a:solidFill>
                <a:latin typeface="Arial" charset="0"/>
              </a:rPr>
              <a:t>Hà Nội</a:t>
            </a:r>
          </a:p>
          <a:p>
            <a:pPr algn="ctr"/>
            <a:r>
              <a:rPr lang="en-US" sz="3600">
                <a:solidFill>
                  <a:srgbClr val="000099"/>
                </a:solidFill>
                <a:latin typeface="Arial" charset="0"/>
              </a:rPr>
              <a:t>( trích)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2590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  <a:latin typeface="Arial" charset="0"/>
              </a:rPr>
              <a:t>Bài 1:Đọc </a:t>
            </a:r>
            <a:r>
              <a:rPr lang="vi-VN" sz="28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6600"/>
                </a:solidFill>
                <a:latin typeface="Arial" charset="0"/>
              </a:rPr>
              <a:t>oạn v</a:t>
            </a:r>
            <a:r>
              <a:rPr lang="vi-VN" sz="2800">
                <a:solidFill>
                  <a:srgbClr val="006600"/>
                </a:solidFill>
                <a:latin typeface="Arial" charset="0"/>
              </a:rPr>
              <a:t>ă</a:t>
            </a:r>
            <a:r>
              <a:rPr lang="en-US" sz="2800">
                <a:solidFill>
                  <a:srgbClr val="006600"/>
                </a:solidFill>
                <a:latin typeface="Arial" charset="0"/>
              </a:rPr>
              <a:t>n và thực hiện yêu cầu sau:       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457200" y="306228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  <a:latin typeface="Arial" charset="0"/>
              </a:rPr>
              <a:t>Bài 2. Viết một số tên ng</a:t>
            </a:r>
            <a:r>
              <a:rPr lang="vi-VN" sz="280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6600"/>
                </a:solidFill>
                <a:latin typeface="Arial" charset="0"/>
              </a:rPr>
              <a:t>ời, tên </a:t>
            </a:r>
            <a:r>
              <a:rPr lang="vi-VN" sz="280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6600"/>
                </a:solidFill>
                <a:latin typeface="Arial" charset="0"/>
              </a:rPr>
              <a:t>ịa lí mà em biết: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895600" y="1219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9219" name="Picture 6" descr="teacher_and_student_sm_nw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7200"/>
            <a:ext cx="2181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590800" y="3124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221" name="WordArt 9"/>
          <p:cNvSpPr>
            <a:spLocks noChangeArrowheads="1" noChangeShapeType="1" noTextEdit="1"/>
          </p:cNvSpPr>
          <p:nvPr/>
        </p:nvSpPr>
        <p:spPr bwMode="auto">
          <a:xfrm>
            <a:off x="3276600" y="76200"/>
            <a:ext cx="38100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Ai nhanh hơn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33400" y="1752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Viết một số tên ng</a:t>
            </a:r>
            <a:r>
              <a:rPr lang="vi-VN" sz="2800">
                <a:solidFill>
                  <a:srgbClr val="000099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ời , tên </a:t>
            </a:r>
            <a:r>
              <a:rPr lang="vi-VN" sz="2800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ịa lí mà em biết</a:t>
            </a:r>
          </a:p>
        </p:txBody>
      </p:sp>
      <p:graphicFrame>
        <p:nvGraphicFramePr>
          <p:cNvPr id="51290" name="Group 90"/>
          <p:cNvGraphicFramePr>
            <a:graphicFrameLocks noGrp="1"/>
          </p:cNvGraphicFramePr>
          <p:nvPr/>
        </p:nvGraphicFramePr>
        <p:xfrm>
          <a:off x="228600" y="2362200"/>
          <a:ext cx="8763000" cy="3694113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2286000"/>
                <a:gridCol w="1905000"/>
                <a:gridCol w="1981200"/>
              </a:tblGrid>
              <a:tr h="1627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Tªn b¹n nam trong tæ, líp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Tªn b¹n n÷ trong tæ, líp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Tªn anh hïng nhá tuæi tronglÞch sö n­íc ta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Tªn s«ng (hå, nói, ®Ìo)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Tªn x·  (ph­êng, quËn huyÖn)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............................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............................................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,...............................................................................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.................................................................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.................................................................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95600" y="1219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0243" name="Picture 3" descr="teacher_and_student_sm_nw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2181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90800" y="3124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276600" y="76200"/>
            <a:ext cx="38100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Ai nhanh hơn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Viết một số tên ng</a:t>
            </a:r>
            <a:r>
              <a:rPr lang="vi-VN" sz="2800">
                <a:solidFill>
                  <a:srgbClr val="000099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ời , tên </a:t>
            </a:r>
            <a:r>
              <a:rPr lang="vi-VN" sz="2800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ịa lí mà em biết</a:t>
            </a:r>
          </a:p>
        </p:txBody>
      </p:sp>
      <p:graphicFrame>
        <p:nvGraphicFramePr>
          <p:cNvPr id="54304" name="Group 32"/>
          <p:cNvGraphicFramePr>
            <a:graphicFrameLocks noGrp="1"/>
          </p:cNvGraphicFramePr>
          <p:nvPr/>
        </p:nvGraphicFramePr>
        <p:xfrm>
          <a:off x="228600" y="2362200"/>
          <a:ext cx="8763000" cy="3011488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2514600"/>
                <a:gridCol w="1752600"/>
                <a:gridCol w="1905000"/>
              </a:tblGrid>
              <a:tr h="1676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Tªn b¹n nam trong tæ, líp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Tªn b¹n n÷ trong tæ, líp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Tªn anh hïng nhá tuæi trong lÞch sö n­íc ta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Tªn s«ng (hå, nói, ®Ìo)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Tªn x·  (ph­êng, quËn huyÖn)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Phong...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Tïng...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Uyªn...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Sen ...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Lª V¨n T¸m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Kim §ång...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S«ng §µ,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s«ng Hång...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x· An Sinh...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" pitchFamily="34" charset="0"/>
                        </a:rPr>
                        <a:t>§«ng TriÒu...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536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.VnTime</vt:lpstr>
      <vt:lpstr>Arial</vt:lpstr>
      <vt:lpstr>Default Design</vt:lpstr>
      <vt:lpstr>Slide 1</vt:lpstr>
      <vt:lpstr>Slide 2</vt:lpstr>
      <vt:lpstr>Slide 3</vt:lpstr>
      <vt:lpstr> </vt:lpstr>
      <vt:lpstr>Slide 5</vt:lpstr>
      <vt:lpstr>Slide 6</vt:lpstr>
      <vt:lpstr>Slide 7</vt:lpstr>
      <vt:lpstr>Slide 8</vt:lpstr>
      <vt:lpstr>Slide 9</vt:lpstr>
    </vt:vector>
  </TitlesOfParts>
  <Company>LUONG THE VINH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HANH</dc:creator>
  <cp:lastModifiedBy>CSTeam</cp:lastModifiedBy>
  <cp:revision>45</cp:revision>
  <dcterms:created xsi:type="dcterms:W3CDTF">2008-12-21T08:03:21Z</dcterms:created>
  <dcterms:modified xsi:type="dcterms:W3CDTF">2016-06-30T03:18:24Z</dcterms:modified>
</cp:coreProperties>
</file>