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80" r:id="rId3"/>
    <p:sldId id="282" r:id="rId4"/>
    <p:sldId id="281" r:id="rId5"/>
    <p:sldId id="279" r:id="rId6"/>
    <p:sldId id="283" r:id="rId7"/>
    <p:sldId id="296" r:id="rId8"/>
    <p:sldId id="286" r:id="rId9"/>
    <p:sldId id="285" r:id="rId10"/>
    <p:sldId id="284" r:id="rId11"/>
    <p:sldId id="287" r:id="rId12"/>
    <p:sldId id="294" r:id="rId13"/>
    <p:sldId id="295" r:id="rId14"/>
    <p:sldId id="27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FFF99"/>
    <a:srgbClr val="FF0000"/>
    <a:srgbClr val="3366FF"/>
    <a:srgbClr val="FF6600"/>
    <a:srgbClr val="0099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47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99DA7-974A-49E0-AF43-7573FBA5B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091D1-9830-4336-896A-0200EEBA1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96E7A-3C2F-498D-A49D-CBE0EA6A5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AA65E-ECA5-4702-A654-6D404490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9632-E376-4844-AFCC-217DD9986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9215-9178-471C-BB23-010CFB954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69598-0B90-4E2E-B3F0-2042F7F94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54804-5207-4A86-B635-4973EADD0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EF4AF-D165-4E76-A083-6ABD06D8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58F9-7117-4830-8636-10E937386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2C87-5D5D-425A-A846-F3F3AE6D7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24A1368-8B67-4191-8E6B-7A58F07D8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B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051" name="Picture 3" descr="happy_daisy_h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75" y="57912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appy_daisy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019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appy_daisy_h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60960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5245100"/>
            <a:ext cx="17526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buom hoa don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06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480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2667000" y="19812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FF"/>
                </a:solidFill>
              </a:rPr>
              <a:t>Môn: Chính tả</a:t>
            </a:r>
          </a:p>
          <a:p>
            <a:pPr algn="ctr"/>
            <a:r>
              <a:rPr lang="en-US">
                <a:solidFill>
                  <a:srgbClr val="FF00FF"/>
                </a:solidFill>
              </a:rPr>
              <a:t>Nhớ - Viết: CAO BẰNG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"/>
          <p:cNvSpPr txBox="1">
            <a:spLocks noChangeArrowheads="1"/>
          </p:cNvSpPr>
          <p:nvPr/>
        </p:nvSpPr>
        <p:spPr bwMode="auto">
          <a:xfrm>
            <a:off x="304800" y="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cs typeface="Times New Roman" pitchFamily="18" charset="0"/>
              </a:rPr>
              <a:t>Chính tả</a:t>
            </a:r>
            <a:r>
              <a:rPr lang="en-US" sz="2800" b="1">
                <a:cs typeface="Times New Roman" pitchFamily="18" charset="0"/>
              </a:rPr>
              <a:t>: (Nhớ - viết)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1752600" y="609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Sau khi qua Đèo Gió</a:t>
            </a:r>
          </a:p>
        </p:txBody>
      </p:sp>
      <p:sp>
        <p:nvSpPr>
          <p:cNvPr id="11268" name="TextBox 11"/>
          <p:cNvSpPr txBox="1">
            <a:spLocks noChangeArrowheads="1"/>
          </p:cNvSpPr>
          <p:nvPr/>
        </p:nvSpPr>
        <p:spPr bwMode="auto">
          <a:xfrm>
            <a:off x="1600200" y="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1828800" y="1219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Lại vượt đèo Cao Bắc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828800" y="914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Ta lại vượt Đèo Giàng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1676400" y="1524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Thì ta tới Cao Bằng.</a:t>
            </a: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1828800" y="2057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Cao Bằng, rõ thật cao!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752600" y="2667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Đầu tiên là mận ngọt</a:t>
            </a:r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1981200" y="2362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Rồi dần bằng bằng xuống</a:t>
            </a: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1828800" y="4572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Bà hiền như suối trong.</a:t>
            </a: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1828800" y="3657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Rồi đến chị rất thương</a:t>
            </a: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676400" y="3733800"/>
            <a:ext cx="449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Rồi đến em rất thảo</a:t>
            </a:r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1752600" y="29718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Đón môi ta dịu dàng.</a:t>
            </a:r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752600" y="4267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Ông lành như hạt gạo</a:t>
            </a:r>
          </a:p>
        </p:txBody>
      </p:sp>
      <p:sp>
        <p:nvSpPr>
          <p:cNvPr id="33840" name="Rectangle 48"/>
          <p:cNvSpPr>
            <a:spLocks noChangeArrowheads="1"/>
          </p:cNvSpPr>
          <p:nvPr/>
        </p:nvSpPr>
        <p:spPr bwMode="auto">
          <a:xfrm>
            <a:off x="1752600" y="58674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Như lòng yêu đất nước</a:t>
            </a:r>
          </a:p>
        </p:txBody>
      </p:sp>
      <p:sp>
        <p:nvSpPr>
          <p:cNvPr id="33841" name="Rectangle 49"/>
          <p:cNvSpPr>
            <a:spLocks noChangeArrowheads="1"/>
          </p:cNvSpPr>
          <p:nvPr/>
        </p:nvSpPr>
        <p:spPr bwMode="auto">
          <a:xfrm>
            <a:off x="1524000" y="55626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Đo làm sao cho hết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1752600" y="52578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Còn núi non Cao Bằng</a:t>
            </a:r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1828800" y="61722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Sâu sắc người Cao Bằng.</a:t>
            </a:r>
          </a:p>
        </p:txBody>
      </p:sp>
      <p:sp>
        <p:nvSpPr>
          <p:cNvPr id="33847" name="Rectangle 55"/>
          <p:cNvSpPr>
            <a:spLocks noChangeArrowheads="1"/>
          </p:cNvSpPr>
          <p:nvPr/>
        </p:nvSpPr>
        <p:spPr bwMode="auto">
          <a:xfrm>
            <a:off x="2819400" y="6477000"/>
            <a:ext cx="449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100" b="1">
                <a:solidFill>
                  <a:srgbClr val="3366FF"/>
                </a:solidFill>
              </a:rPr>
              <a:t>...                                   Trúc Thông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38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38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38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38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338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338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3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/>
      <p:bldP spid="33811" grpId="0"/>
      <p:bldP spid="33812" grpId="0"/>
      <p:bldP spid="33813" grpId="0"/>
      <p:bldP spid="33814" grpId="0"/>
      <p:bldP spid="33815" grpId="0"/>
      <p:bldP spid="33834" grpId="0"/>
      <p:bldP spid="33835" grpId="0"/>
      <p:bldP spid="33836" grpId="0"/>
      <p:bldP spid="33837" grpId="0"/>
      <p:bldP spid="33838" grpId="0"/>
      <p:bldP spid="33839" grpId="0"/>
      <p:bldP spid="33840" grpId="0"/>
      <p:bldP spid="33841" grpId="0"/>
      <p:bldP spid="33843" grpId="0"/>
      <p:bldP spid="338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800" b="1" u="sng">
                <a:solidFill>
                  <a:srgbClr val="0000FF"/>
                </a:solidFill>
                <a:cs typeface="Arial" charset="0"/>
              </a:rPr>
              <a:t>Bài 2</a:t>
            </a:r>
            <a:r>
              <a:rPr lang="en-US" sz="2800" b="1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sz="2400" b="1">
                <a:solidFill>
                  <a:srgbClr val="000066"/>
                </a:solidFill>
                <a:cs typeface="Arial" charset="0"/>
              </a:rPr>
              <a:t>Tìm tên riêng thích hợp với mỗi ô trống, biết rằng những tên riêng đó là: Điện Biên Phủ, Công Lý, Côn Đảo, Võ Thị Sáu, Nguyễn Văn Trỗi, Bế Văn Đàn</a:t>
            </a:r>
          </a:p>
        </p:txBody>
      </p:sp>
      <p:sp>
        <p:nvSpPr>
          <p:cNvPr id="12291" name="Rectangle 22"/>
          <p:cNvSpPr>
            <a:spLocks noChangeArrowheads="1"/>
          </p:cNvSpPr>
          <p:nvPr/>
        </p:nvSpPr>
        <p:spPr bwMode="auto">
          <a:xfrm>
            <a:off x="533400" y="2286000"/>
            <a:ext cx="944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LcParenR"/>
            </a:pPr>
            <a:r>
              <a:rPr lang="en-US" sz="2400" b="1">
                <a:solidFill>
                  <a:srgbClr val="3366FF"/>
                </a:solidFill>
              </a:rPr>
              <a:t>Người nữ anh hùng trẻ tuổi hi sinh ở nhà tù…….</a:t>
            </a:r>
          </a:p>
          <a:p>
            <a:pPr marL="342900" indent="-342900"/>
            <a:r>
              <a:rPr lang="en-US" sz="2400" b="1">
                <a:solidFill>
                  <a:srgbClr val="3366FF"/>
                </a:solidFill>
              </a:rPr>
              <a:t> là chị…</a:t>
            </a:r>
          </a:p>
        </p:txBody>
      </p:sp>
      <p:sp>
        <p:nvSpPr>
          <p:cNvPr id="12292" name="Rectangle 23"/>
          <p:cNvSpPr>
            <a:spLocks noChangeArrowheads="1"/>
          </p:cNvSpPr>
          <p:nvPr/>
        </p:nvSpPr>
        <p:spPr bwMode="auto">
          <a:xfrm>
            <a:off x="457200" y="3429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66FF"/>
                </a:solidFill>
              </a:rPr>
              <a:t>b) Người lấy thân mình làm giá súng trong chiến dịch</a:t>
            </a:r>
          </a:p>
          <a:p>
            <a:r>
              <a:rPr lang="en-US" sz="2400" b="1">
                <a:solidFill>
                  <a:srgbClr val="3366FF"/>
                </a:solidFill>
              </a:rPr>
              <a:t>…………           là anh  …..</a:t>
            </a:r>
          </a:p>
        </p:txBody>
      </p:sp>
      <p:sp>
        <p:nvSpPr>
          <p:cNvPr id="12293" name="Rectangle 24"/>
          <p:cNvSpPr>
            <a:spLocks noChangeArrowheads="1"/>
          </p:cNvSpPr>
          <p:nvPr/>
        </p:nvSpPr>
        <p:spPr bwMode="auto">
          <a:xfrm>
            <a:off x="381000" y="472440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>
                <a:solidFill>
                  <a:srgbClr val="3366FF"/>
                </a:solidFill>
              </a:rPr>
              <a:t>c) Người chiến sĩ biệt động Sài Gòn đặt mìn trên cầu</a:t>
            </a:r>
          </a:p>
          <a:p>
            <a:r>
              <a:rPr lang="en-US" sz="2400" b="1">
                <a:solidFill>
                  <a:srgbClr val="3366FF"/>
                </a:solidFill>
              </a:rPr>
              <a:t>….             mưu sát Mắc Na – ma- ra là anh…..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6705600" y="21336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Côn Đảo</a:t>
            </a: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609600" y="25146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Võ Thị Sáu</a:t>
            </a:r>
          </a:p>
        </p:txBody>
      </p:sp>
      <p:sp>
        <p:nvSpPr>
          <p:cNvPr id="36891" name="Rectangle 27"/>
          <p:cNvSpPr>
            <a:spLocks noChangeArrowheads="1"/>
          </p:cNvSpPr>
          <p:nvPr/>
        </p:nvSpPr>
        <p:spPr bwMode="auto">
          <a:xfrm>
            <a:off x="-304800" y="3581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Điện Biên Phủ</a:t>
            </a:r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3581400" y="3657600"/>
            <a:ext cx="187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Bế Văn Đàn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6540500" y="4953000"/>
            <a:ext cx="2603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Nguyễn</a:t>
            </a:r>
            <a:r>
              <a:rPr lang="en-US" sz="2400" b="1" dirty="0">
                <a:solidFill>
                  <a:srgbClr val="FF0000"/>
                </a:solidFill>
              </a:rPr>
              <a:t> Văn </a:t>
            </a:r>
            <a:r>
              <a:rPr lang="en-US" sz="2400" b="1" dirty="0" err="1">
                <a:solidFill>
                  <a:srgbClr val="FF0000"/>
                </a:solidFill>
              </a:rPr>
              <a:t>Trỗi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6897" name="Rectangle 33"/>
          <p:cNvSpPr>
            <a:spLocks noChangeArrowheads="1"/>
          </p:cNvSpPr>
          <p:nvPr/>
        </p:nvSpPr>
        <p:spPr bwMode="auto">
          <a:xfrm>
            <a:off x="381000" y="4953000"/>
            <a:ext cx="1401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Công Lý</a:t>
            </a:r>
          </a:p>
        </p:txBody>
      </p:sp>
      <p:sp>
        <p:nvSpPr>
          <p:cNvPr id="12300" name="Text Box 35"/>
          <p:cNvSpPr txBox="1">
            <a:spLocks noChangeArrowheads="1"/>
          </p:cNvSpPr>
          <p:nvPr/>
        </p:nvSpPr>
        <p:spPr bwMode="auto">
          <a:xfrm>
            <a:off x="990600" y="5562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8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  <p:bldP spid="36891" grpId="0"/>
      <p:bldP spid="36893" grpId="0"/>
      <p:bldP spid="36895" grpId="0"/>
      <p:bldP spid="368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 txBox="1">
            <a:spLocks noChangeArrowheads="1"/>
          </p:cNvSpPr>
          <p:nvPr/>
        </p:nvSpPr>
        <p:spPr bwMode="auto">
          <a:xfrm>
            <a:off x="0" y="1524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2400" b="1" u="sng">
                <a:solidFill>
                  <a:srgbClr val="0000FF"/>
                </a:solidFill>
                <a:cs typeface="Arial" charset="0"/>
              </a:rPr>
              <a:t>Bài 3</a:t>
            </a:r>
            <a:r>
              <a:rPr lang="en-US" sz="2400" b="1">
                <a:solidFill>
                  <a:srgbClr val="0000FF"/>
                </a:solidFill>
                <a:cs typeface="Arial" charset="0"/>
              </a:rPr>
              <a:t>: </a:t>
            </a:r>
            <a:r>
              <a:rPr lang="en-US" sz="2000" b="1">
                <a:solidFill>
                  <a:srgbClr val="000066"/>
                </a:solidFill>
                <a:cs typeface="Arial" charset="0"/>
              </a:rPr>
              <a:t>Tìm và viết lại cho đúng các tên riêng có trong đoạn thơ sau: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76600" y="685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Cửa gió Tùng Chinh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2209800" y="1371600"/>
            <a:ext cx="5562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b="1" dirty="0">
                <a:solidFill>
                  <a:srgbClr val="3366FF"/>
                </a:solidFill>
              </a:rPr>
              <a:t>Đường tuần tra lên chóp Hai ngàn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Gió vù vù quất ngang cành </a:t>
            </a:r>
            <a:r>
              <a:rPr lang="en-US" sz="2400" b="1" dirty="0" err="1">
                <a:solidFill>
                  <a:srgbClr val="3366FF"/>
                </a:solidFill>
              </a:rPr>
              <a:t>bứa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Trông xa xa nhập nhòe ánh lửa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Vật vờ đầu súng sương sa.</a:t>
            </a:r>
          </a:p>
          <a:p>
            <a:endParaRPr lang="en-US" sz="2400" b="1" dirty="0">
              <a:solidFill>
                <a:srgbClr val="3366FF"/>
              </a:solidFill>
            </a:endParaRPr>
          </a:p>
          <a:p>
            <a:r>
              <a:rPr lang="en-US" sz="2400" b="1" dirty="0">
                <a:solidFill>
                  <a:srgbClr val="3366FF"/>
                </a:solidFill>
              </a:rPr>
              <a:t>Cửa gió này người xưa gọi Ngã ba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Cắt con suối hai chiều dâng lũ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Nơi gió Tùng Chinh, </a:t>
            </a:r>
            <a:r>
              <a:rPr lang="en-US" sz="2400" b="1" dirty="0" err="1">
                <a:solidFill>
                  <a:srgbClr val="3366FF"/>
                </a:solidFill>
              </a:rPr>
              <a:t>Pù</a:t>
            </a:r>
            <a:r>
              <a:rPr lang="en-US" sz="2400" b="1" dirty="0">
                <a:solidFill>
                  <a:srgbClr val="3366FF"/>
                </a:solidFill>
              </a:rPr>
              <a:t> mo, </a:t>
            </a:r>
            <a:r>
              <a:rPr lang="en-US" sz="2400" b="1" dirty="0" err="1">
                <a:solidFill>
                  <a:srgbClr val="3366FF"/>
                </a:solidFill>
              </a:rPr>
              <a:t>pù</a:t>
            </a:r>
            <a:r>
              <a:rPr lang="en-US" sz="2400" b="1" dirty="0">
                <a:solidFill>
                  <a:srgbClr val="3366FF"/>
                </a:solidFill>
              </a:rPr>
              <a:t> </a:t>
            </a:r>
            <a:r>
              <a:rPr lang="en-US" sz="2400" b="1" dirty="0" err="1">
                <a:solidFill>
                  <a:srgbClr val="3366FF"/>
                </a:solidFill>
              </a:rPr>
              <a:t>xai</a:t>
            </a:r>
            <a:r>
              <a:rPr lang="en-US" sz="2400" b="1" dirty="0">
                <a:solidFill>
                  <a:srgbClr val="3366FF"/>
                </a:solidFill>
              </a:rPr>
              <a:t> hội tụ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Chắn lối mòn lên đỉnh Tùng Chinh.</a:t>
            </a:r>
          </a:p>
          <a:p>
            <a:r>
              <a:rPr lang="en-US" sz="2400" b="1" dirty="0">
                <a:solidFill>
                  <a:srgbClr val="3366FF"/>
                </a:solidFill>
              </a:rPr>
              <a:t>                           </a:t>
            </a:r>
            <a:r>
              <a:rPr lang="en-US" sz="2400" b="1" dirty="0" smtClean="0">
                <a:solidFill>
                  <a:srgbClr val="000066"/>
                </a:solidFill>
              </a:rPr>
              <a:t>Theo </a:t>
            </a:r>
            <a:r>
              <a:rPr lang="en-US" sz="2400" b="1" dirty="0">
                <a:solidFill>
                  <a:srgbClr val="000066"/>
                </a:solidFill>
              </a:rPr>
              <a:t>Đào Nguyên Bảo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352800" y="3886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6600"/>
                </a:solidFill>
              </a:rPr>
              <a:t>Tùng Chinh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223165" y="3886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6600"/>
                </a:solidFill>
              </a:rPr>
              <a:t>Pù</a:t>
            </a:r>
            <a:r>
              <a:rPr lang="en-US" sz="2400" b="1" dirty="0">
                <a:solidFill>
                  <a:srgbClr val="FF6600"/>
                </a:solidFill>
              </a:rPr>
              <a:t> mo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5818910" y="3851565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6600"/>
                </a:solidFill>
              </a:rPr>
              <a:t>pù</a:t>
            </a:r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err="1">
                <a:solidFill>
                  <a:srgbClr val="FF6600"/>
                </a:solidFill>
              </a:rPr>
              <a:t>xai</a:t>
            </a:r>
            <a:endParaRPr lang="en-US" sz="2400" b="1" dirty="0">
              <a:solidFill>
                <a:srgbClr val="FF6600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5867400" y="1332203"/>
            <a:ext cx="148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Hai ngàn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6220690" y="315883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Ngã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/>
      <p:bldP spid="45065" grpId="1"/>
      <p:bldP spid="45066" grpId="0"/>
      <p:bldP spid="45066" grpId="1"/>
      <p:bldP spid="45066" grpId="2"/>
      <p:bldP spid="45067" grpId="0"/>
      <p:bldP spid="45067" grpId="1"/>
      <p:bldP spid="45067" grpId="2"/>
      <p:bldP spid="45068" grpId="0"/>
      <p:bldP spid="450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5"/>
          <p:cNvGrpSpPr>
            <a:grpSpLocks/>
          </p:cNvGrpSpPr>
          <p:nvPr/>
        </p:nvGrpSpPr>
        <p:grpSpPr bwMode="auto">
          <a:xfrm>
            <a:off x="1447800" y="990600"/>
            <a:ext cx="5943600" cy="4648200"/>
            <a:chOff x="912" y="624"/>
            <a:chExt cx="3744" cy="2928"/>
          </a:xfrm>
        </p:grpSpPr>
        <p:sp>
          <p:nvSpPr>
            <p:cNvPr id="14347" name="Line 4"/>
            <p:cNvSpPr>
              <a:spLocks noChangeShapeType="1"/>
            </p:cNvSpPr>
            <p:nvPr/>
          </p:nvSpPr>
          <p:spPr bwMode="auto">
            <a:xfrm flipH="1">
              <a:off x="2880" y="1056"/>
              <a:ext cx="48" cy="2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5"/>
            <p:cNvSpPr>
              <a:spLocks noChangeArrowheads="1"/>
            </p:cNvSpPr>
            <p:nvPr/>
          </p:nvSpPr>
          <p:spPr bwMode="auto">
            <a:xfrm>
              <a:off x="912" y="624"/>
              <a:ext cx="18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Viết sai</a:t>
              </a:r>
            </a:p>
          </p:txBody>
        </p:sp>
        <p:sp>
          <p:nvSpPr>
            <p:cNvPr id="14349" name="Rectangle 6"/>
            <p:cNvSpPr>
              <a:spLocks noChangeArrowheads="1"/>
            </p:cNvSpPr>
            <p:nvPr/>
          </p:nvSpPr>
          <p:spPr bwMode="auto">
            <a:xfrm>
              <a:off x="3168" y="624"/>
              <a:ext cx="14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>
                  <a:solidFill>
                    <a:srgbClr val="FF0000"/>
                  </a:solidFill>
                </a:rPr>
                <a:t>Sửa lại</a:t>
              </a:r>
            </a:p>
          </p:txBody>
        </p:sp>
      </p:grp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335088" y="2122488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Hai ngàn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996950" y="3935413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Pù mo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122363" y="2971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Ngã ba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928688" y="4808538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pù xai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362575" y="2141538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3366FF"/>
                </a:solidFill>
              </a:rPr>
              <a:t>Hai Ngàn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5105400" y="29718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3366FF"/>
                </a:solidFill>
              </a:rPr>
              <a:t>Ngã Ba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5029200" y="38100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3366FF"/>
                </a:solidFill>
              </a:rPr>
              <a:t>Pù Mo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4994275" y="4668838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3366FF"/>
                </a:solidFill>
              </a:rPr>
              <a:t>Pù Xai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  <p:bldP spid="46088" grpId="0"/>
      <p:bldP spid="46089" grpId="0"/>
      <p:bldP spid="46090" grpId="0"/>
      <p:bldP spid="46091" grpId="0"/>
      <p:bldP spid="46092" grpId="0"/>
      <p:bldP spid="46093" grpId="0"/>
      <p:bldP spid="460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dò: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784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</a:rPr>
              <a:t> Luyện viết lại những từ viết sai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 b="1">
                <a:solidFill>
                  <a:srgbClr val="FF0000"/>
                </a:solidFill>
              </a:rPr>
              <a:t> Chuẩn bị bài:N- V: Núi non hùng vĩ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86000" y="685800"/>
            <a:ext cx="4114800" cy="1219200"/>
          </a:xfrm>
          <a:prstGeom prst="star32">
            <a:avLst>
              <a:gd name="adj" fmla="val 37500"/>
            </a:avLst>
          </a:prstGeom>
          <a:gradFill rotWithShape="0">
            <a:gsLst>
              <a:gs pos="0">
                <a:srgbClr val="0000FF"/>
              </a:gs>
              <a:gs pos="50000">
                <a:srgbClr val="FFFF00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Kiểm tra bài cũ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1905000"/>
            <a:ext cx="8077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66"/>
                </a:solidFill>
              </a:rPr>
              <a:t>Nêu quy tắc viết hoa tên người, tên địa lí Việt Nam.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762000" y="2590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2. Viết 2 tên người, 2 tên địa lí Việt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/>
      <p:bldP spid="297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1"/>
          <p:cNvSpPr txBox="1">
            <a:spLocks noChangeArrowheads="1"/>
          </p:cNvSpPr>
          <p:nvPr/>
        </p:nvSpPr>
        <p:spPr bwMode="auto">
          <a:xfrm>
            <a:off x="304800" y="13716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FF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4099" name="TextBox 11"/>
          <p:cNvSpPr txBox="1">
            <a:spLocks noChangeArrowheads="1"/>
          </p:cNvSpPr>
          <p:nvPr/>
        </p:nvSpPr>
        <p:spPr bwMode="auto">
          <a:xfrm>
            <a:off x="762000" y="30480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cs typeface="Times New Roman" pitchFamily="18" charset="0"/>
              </a:rPr>
              <a:t>Chính tả</a:t>
            </a:r>
            <a:r>
              <a:rPr lang="en-US" sz="2800" b="1">
                <a:cs typeface="Times New Roman" pitchFamily="18" charset="0"/>
              </a:rPr>
              <a:t>: (Nhớ- viết)</a:t>
            </a:r>
          </a:p>
        </p:txBody>
      </p:sp>
      <p:pic>
        <p:nvPicPr>
          <p:cNvPr id="4100" name="Picture 4" descr="MC90026722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5638800" y="3048000"/>
            <a:ext cx="3205163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81000" y="23622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3300"/>
                </a:solidFill>
                <a:cs typeface="Arial" charset="0"/>
              </a:rPr>
              <a:t>S/41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1"/>
          <p:cNvSpPr txBox="1">
            <a:spLocks noChangeArrowheads="1"/>
          </p:cNvSpPr>
          <p:nvPr/>
        </p:nvSpPr>
        <p:spPr bwMode="auto">
          <a:xfrm>
            <a:off x="2971800" y="365125"/>
            <a:ext cx="4648200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Sau khi qua Đèo Gió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Ta lại vượt Đèo Giàng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Lại vượt đèo Cao Bắc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Thì ta tới Cao Bằng.</a:t>
            </a:r>
          </a:p>
          <a:p>
            <a:pPr algn="just" eaLnBrk="0" hangingPunct="0"/>
            <a:endParaRPr lang="en-US" sz="2100" b="1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Cao Bằng, rõ thật cao!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Rồi dần bằng bằng xuống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Đầu tiên là mận ngọt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Đón môi ta dịu dàng.</a:t>
            </a:r>
          </a:p>
          <a:p>
            <a:pPr algn="just" eaLnBrk="0" hangingPunct="0"/>
            <a:endParaRPr lang="en-US" sz="2100" b="1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Rồi đến chị rất thương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Rồi đến em rất thảo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Ông lành như hạt gạo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Bà hiền như suối trong.</a:t>
            </a:r>
          </a:p>
          <a:p>
            <a:pPr algn="just" eaLnBrk="0" hangingPunct="0"/>
            <a:endParaRPr lang="en-US" sz="2100" b="1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Còn núi non Cao Bằng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Đo làm sao cho hết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Như lòng yêu đất nước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Sâu sắc người Cao Bằng.</a:t>
            </a:r>
          </a:p>
          <a:p>
            <a:pPr algn="just" eaLnBrk="0" hangingPunct="0"/>
            <a:r>
              <a:rPr lang="en-US" sz="2100" b="1">
                <a:solidFill>
                  <a:srgbClr val="0000FF"/>
                </a:solidFill>
                <a:cs typeface="Times New Roman" pitchFamily="18" charset="0"/>
              </a:rPr>
              <a:t>…                               Trúc Thông</a:t>
            </a:r>
          </a:p>
          <a:p>
            <a:pPr algn="just" eaLnBrk="0" hangingPunct="0"/>
            <a:endParaRPr lang="en-US" sz="2100" b="1">
              <a:solidFill>
                <a:srgbClr val="0000FF"/>
              </a:solidFill>
              <a:cs typeface="Times New Roman" pitchFamily="18" charset="0"/>
            </a:endParaRPr>
          </a:p>
          <a:p>
            <a:pPr algn="just" eaLnBrk="0" hangingPunct="0"/>
            <a:endParaRPr lang="en-US" sz="2100" b="1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0723" name="TextBox 11"/>
          <p:cNvSpPr txBox="1">
            <a:spLocks noChangeArrowheads="1"/>
          </p:cNvSpPr>
          <p:nvPr/>
        </p:nvSpPr>
        <p:spPr bwMode="auto">
          <a:xfrm>
            <a:off x="2209800" y="-61913"/>
            <a:ext cx="419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5124" name="TextBox 11"/>
          <p:cNvSpPr txBox="1"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u="sng">
                <a:cs typeface="Times New Roman" pitchFamily="18" charset="0"/>
              </a:rPr>
              <a:t>Chính tả</a:t>
            </a:r>
            <a:r>
              <a:rPr lang="en-US" sz="2400" b="1">
                <a:cs typeface="Times New Roman" pitchFamily="18" charset="0"/>
              </a:rPr>
              <a:t>: (Nhớ - viết)</a:t>
            </a:r>
          </a:p>
        </p:txBody>
      </p:sp>
      <p:sp>
        <p:nvSpPr>
          <p:cNvPr id="5125" name="TextBox 11"/>
          <p:cNvSpPr txBox="1">
            <a:spLocks noChangeArrowheads="1"/>
          </p:cNvSpPr>
          <p:nvPr/>
        </p:nvSpPr>
        <p:spPr bwMode="auto">
          <a:xfrm>
            <a:off x="1600200" y="80772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8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-533400" y="152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3333FF"/>
                </a:solidFill>
              </a:rPr>
              <a:t>Chính tả:</a:t>
            </a:r>
          </a:p>
        </p:txBody>
      </p:sp>
      <p:sp>
        <p:nvSpPr>
          <p:cNvPr id="6147" name="TextBox 11"/>
          <p:cNvSpPr txBox="1">
            <a:spLocks noChangeArrowheads="1"/>
          </p:cNvSpPr>
          <p:nvPr/>
        </p:nvSpPr>
        <p:spPr bwMode="auto">
          <a:xfrm>
            <a:off x="2743200" y="19685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>
                <a:solidFill>
                  <a:srgbClr val="FF6600"/>
                </a:solidFill>
              </a:rPr>
              <a:t>Cao Bằng</a:t>
            </a:r>
          </a:p>
        </p:txBody>
      </p:sp>
      <p:sp>
        <p:nvSpPr>
          <p:cNvPr id="28683" name="TextBox 11"/>
          <p:cNvSpPr txBox="1">
            <a:spLocks noChangeArrowheads="1"/>
          </p:cNvSpPr>
          <p:nvPr/>
        </p:nvSpPr>
        <p:spPr bwMode="auto">
          <a:xfrm>
            <a:off x="1371600" y="16906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Nêu quy tắc viết hoa tên địa lí.</a:t>
            </a:r>
          </a:p>
        </p:txBody>
      </p:sp>
      <p:sp>
        <p:nvSpPr>
          <p:cNvPr id="28684" name="TextBox 11"/>
          <p:cNvSpPr txBox="1">
            <a:spLocks noChangeArrowheads="1"/>
          </p:cNvSpPr>
          <p:nvPr/>
        </p:nvSpPr>
        <p:spPr bwMode="auto">
          <a:xfrm>
            <a:off x="533400" y="22860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- Viết hoa chữ cái đầu của mỗi tiếng tạo thành tên.</a:t>
            </a:r>
          </a:p>
        </p:txBody>
      </p:sp>
      <p:sp>
        <p:nvSpPr>
          <p:cNvPr id="28691" name="TextBox 11"/>
          <p:cNvSpPr txBox="1">
            <a:spLocks noChangeArrowheads="1"/>
          </p:cNvSpPr>
          <p:nvPr/>
        </p:nvSpPr>
        <p:spPr bwMode="auto">
          <a:xfrm>
            <a:off x="-76200" y="1676400"/>
            <a:ext cx="716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cs typeface="Times New Roman" pitchFamily="18" charset="0"/>
              </a:rPr>
              <a:t> Nêu cách trình bày bài viết.</a:t>
            </a:r>
          </a:p>
        </p:txBody>
      </p:sp>
      <p:sp>
        <p:nvSpPr>
          <p:cNvPr id="28692" name="TextBox 11"/>
          <p:cNvSpPr txBox="1">
            <a:spLocks noChangeArrowheads="1"/>
          </p:cNvSpPr>
          <p:nvPr/>
        </p:nvSpPr>
        <p:spPr bwMode="auto">
          <a:xfrm>
            <a:off x="762000" y="2436813"/>
            <a:ext cx="78486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 - Bài viết có 4 khổ thơ, mỗi dòng có 5 chữ, khi viết phải lùi vào 2 ô, giữa các khổ thơ để cách ra 1 dòng.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600200" y="16002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Nội dung của 4 khổ thơ nói lên điều gì?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2057400" y="24384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      - Địa thế hiểm trở của Cao Bằng, lòng mến khách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và tình yêu đất nước sâu sắc của người Cao Bằng.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/>
      <p:bldP spid="28683" grpId="1"/>
      <p:bldP spid="28684" grpId="0"/>
      <p:bldP spid="28684" grpId="1"/>
      <p:bldP spid="28691" grpId="0"/>
      <p:bldP spid="28692" grpId="0"/>
      <p:bldP spid="28693" grpId="0"/>
      <p:bldP spid="28693" grpId="1"/>
      <p:bldP spid="28694" grpId="0"/>
      <p:bldP spid="286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1"/>
          <p:cNvSpPr txBox="1">
            <a:spLocks noChangeArrowheads="1"/>
          </p:cNvSpPr>
          <p:nvPr/>
        </p:nvSpPr>
        <p:spPr bwMode="auto">
          <a:xfrm>
            <a:off x="1854200" y="4267200"/>
            <a:ext cx="2019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vượt</a:t>
            </a:r>
          </a:p>
        </p:txBody>
      </p:sp>
      <p:sp>
        <p:nvSpPr>
          <p:cNvPr id="32771" name="TextBox 11"/>
          <p:cNvSpPr txBox="1">
            <a:spLocks noChangeArrowheads="1"/>
          </p:cNvSpPr>
          <p:nvPr/>
        </p:nvSpPr>
        <p:spPr bwMode="auto">
          <a:xfrm>
            <a:off x="1820863" y="3657600"/>
            <a:ext cx="2092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 Cao Bắc</a:t>
            </a:r>
          </a:p>
        </p:txBody>
      </p:sp>
      <p:sp>
        <p:nvSpPr>
          <p:cNvPr id="32772" name="TextBox 11"/>
          <p:cNvSpPr txBox="1">
            <a:spLocks noChangeArrowheads="1"/>
          </p:cNvSpPr>
          <p:nvPr/>
        </p:nvSpPr>
        <p:spPr bwMode="auto">
          <a:xfrm>
            <a:off x="1898650" y="2986088"/>
            <a:ext cx="2317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Đèo Giàng</a:t>
            </a:r>
          </a:p>
        </p:txBody>
      </p:sp>
      <p:sp>
        <p:nvSpPr>
          <p:cNvPr id="32773" name="TextBox 11"/>
          <p:cNvSpPr txBox="1">
            <a:spLocks noChangeArrowheads="1"/>
          </p:cNvSpPr>
          <p:nvPr/>
        </p:nvSpPr>
        <p:spPr bwMode="auto">
          <a:xfrm>
            <a:off x="1898650" y="2286000"/>
            <a:ext cx="2317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Đèo Gió</a:t>
            </a:r>
          </a:p>
        </p:txBody>
      </p:sp>
      <p:sp>
        <p:nvSpPr>
          <p:cNvPr id="7174" name="TextBox 11"/>
          <p:cNvSpPr txBox="1">
            <a:spLocks noChangeArrowheads="1"/>
          </p:cNvSpPr>
          <p:nvPr/>
        </p:nvSpPr>
        <p:spPr bwMode="auto">
          <a:xfrm>
            <a:off x="1143000" y="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cs typeface="Times New Roman" pitchFamily="18" charset="0"/>
              </a:rPr>
              <a:t>Chính tả</a:t>
            </a:r>
            <a:r>
              <a:rPr lang="en-US" sz="2800" b="1">
                <a:cs typeface="Times New Roman" pitchFamily="18" charset="0"/>
              </a:rPr>
              <a:t>: (Nhớ - viết)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4148138" y="3595688"/>
            <a:ext cx="4614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latin typeface="Arial"/>
                <a:cs typeface="Arial" charset="0"/>
              </a:rPr>
              <a:t>B + ăc + thanh sắc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114800" y="4267200"/>
            <a:ext cx="411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latin typeface="Arial"/>
                <a:cs typeface="Arial" charset="0"/>
              </a:rPr>
              <a:t>v + ươt + thanh nặng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4038600" y="2895600"/>
            <a:ext cx="426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latin typeface="Arial"/>
                <a:cs typeface="Arial" charset="0"/>
              </a:rPr>
              <a:t>Gi + ang+ thanh huyền</a:t>
            </a:r>
          </a:p>
        </p:txBody>
      </p:sp>
      <p:pic>
        <p:nvPicPr>
          <p:cNvPr id="7178" name="Picture 16" descr="MC9002654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562600" y="3851275"/>
            <a:ext cx="336708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1981200" y="1295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cs typeface="Arial" charset="0"/>
              </a:rPr>
              <a:t> Luyện viết từ khó</a:t>
            </a:r>
          </a:p>
        </p:txBody>
      </p:sp>
      <p:sp>
        <p:nvSpPr>
          <p:cNvPr id="7180" name="AutoShape 18"/>
          <p:cNvSpPr>
            <a:spLocks noChangeArrowheads="1"/>
          </p:cNvSpPr>
          <p:nvPr/>
        </p:nvSpPr>
        <p:spPr bwMode="auto">
          <a:xfrm>
            <a:off x="304800" y="12192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3300"/>
                </a:solidFill>
                <a:cs typeface="Arial" charset="0"/>
              </a:rPr>
              <a:t>BC</a:t>
            </a:r>
          </a:p>
        </p:txBody>
      </p:sp>
      <p:sp>
        <p:nvSpPr>
          <p:cNvPr id="7181" name="TextBox 11"/>
          <p:cNvSpPr txBox="1">
            <a:spLocks noChangeArrowheads="1"/>
          </p:cNvSpPr>
          <p:nvPr/>
        </p:nvSpPr>
        <p:spPr bwMode="auto">
          <a:xfrm>
            <a:off x="990600" y="8382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3366FF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4079875" y="49799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latin typeface="Arial"/>
                <a:cs typeface="Arial" charset="0"/>
              </a:rPr>
              <a:t>s + âu; s + ăc+ thanh sắc</a:t>
            </a:r>
          </a:p>
        </p:txBody>
      </p:sp>
      <p:sp>
        <p:nvSpPr>
          <p:cNvPr id="32790" name="TextBox 11"/>
          <p:cNvSpPr txBox="1">
            <a:spLocks noChangeArrowheads="1"/>
          </p:cNvSpPr>
          <p:nvPr/>
        </p:nvSpPr>
        <p:spPr bwMode="auto">
          <a:xfrm>
            <a:off x="1800225" y="5029200"/>
            <a:ext cx="300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cs typeface="Times New Roman" pitchFamily="18" charset="0"/>
              </a:rPr>
              <a:t>sâu sắc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129088" y="2209800"/>
            <a:ext cx="3795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>
                <a:latin typeface="Arial"/>
                <a:cs typeface="Arial" charset="0"/>
              </a:rPr>
              <a:t>Đ + eo+ thanh huyền</a:t>
            </a:r>
          </a:p>
        </p:txBody>
      </p:sp>
      <p:sp>
        <p:nvSpPr>
          <p:cNvPr id="32794" name="Rectangle 26"/>
          <p:cNvSpPr>
            <a:spLocks noChangeArrowheads="1"/>
          </p:cNvSpPr>
          <p:nvPr/>
        </p:nvSpPr>
        <p:spPr bwMode="auto">
          <a:xfrm>
            <a:off x="1905000" y="297815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6600"/>
                </a:solidFill>
              </a:rPr>
              <a:t>Đèo Giàng</a:t>
            </a:r>
          </a:p>
        </p:txBody>
      </p:sp>
      <p:sp>
        <p:nvSpPr>
          <p:cNvPr id="32795" name="TextBox 11"/>
          <p:cNvSpPr txBox="1">
            <a:spLocks noChangeArrowheads="1"/>
          </p:cNvSpPr>
          <p:nvPr/>
        </p:nvSpPr>
        <p:spPr bwMode="auto">
          <a:xfrm>
            <a:off x="1524000" y="36576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6600"/>
                </a:solidFill>
                <a:cs typeface="Times New Roman" pitchFamily="18" charset="0"/>
              </a:rPr>
              <a:t>    Cao Bắc</a:t>
            </a:r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1841500" y="4267200"/>
            <a:ext cx="101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6600"/>
                </a:solidFill>
              </a:rPr>
              <a:t>vượt</a:t>
            </a:r>
          </a:p>
        </p:txBody>
      </p:sp>
      <p:sp>
        <p:nvSpPr>
          <p:cNvPr id="32798" name="TextBox 11"/>
          <p:cNvSpPr txBox="1">
            <a:spLocks noChangeArrowheads="1"/>
          </p:cNvSpPr>
          <p:nvPr/>
        </p:nvSpPr>
        <p:spPr bwMode="auto">
          <a:xfrm>
            <a:off x="1798638" y="5029200"/>
            <a:ext cx="294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6600"/>
                </a:solidFill>
                <a:cs typeface="Times New Roman" pitchFamily="18" charset="0"/>
              </a:rPr>
              <a:t>sâu sắc</a:t>
            </a:r>
          </a:p>
        </p:txBody>
      </p:sp>
      <p:sp>
        <p:nvSpPr>
          <p:cNvPr id="32799" name="TextBox 11"/>
          <p:cNvSpPr txBox="1">
            <a:spLocks noChangeArrowheads="1"/>
          </p:cNvSpPr>
          <p:nvPr/>
        </p:nvSpPr>
        <p:spPr bwMode="auto">
          <a:xfrm>
            <a:off x="1876425" y="22860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6600"/>
                </a:solidFill>
                <a:cs typeface="Times New Roman" pitchFamily="18" charset="0"/>
              </a:rPr>
              <a:t>Đèo Gió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  <p:bldP spid="32773" grpId="0"/>
      <p:bldP spid="32780" grpId="0"/>
      <p:bldP spid="32781" grpId="0"/>
      <p:bldP spid="32782" grpId="0"/>
      <p:bldP spid="32789" grpId="0"/>
      <p:bldP spid="32790" grpId="0"/>
      <p:bldP spid="32791" grpId="0"/>
      <p:bldP spid="32794" grpId="0"/>
      <p:bldP spid="32795" grpId="0"/>
      <p:bldP spid="32796" grpId="0"/>
      <p:bldP spid="32798" grpId="0"/>
      <p:bldP spid="327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1"/>
          <p:cNvSpPr txBox="1">
            <a:spLocks noChangeArrowheads="1"/>
          </p:cNvSpPr>
          <p:nvPr/>
        </p:nvSpPr>
        <p:spPr bwMode="auto">
          <a:xfrm>
            <a:off x="1143000" y="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cs typeface="Times New Roman" pitchFamily="18" charset="0"/>
              </a:rPr>
              <a:t>Chính tả</a:t>
            </a:r>
            <a:r>
              <a:rPr lang="en-US" sz="2800" b="1">
                <a:cs typeface="Times New Roman" pitchFamily="18" charset="0"/>
              </a:rPr>
              <a:t>: (Nhớ - viết)</a:t>
            </a:r>
          </a:p>
        </p:txBody>
      </p:sp>
      <p:sp>
        <p:nvSpPr>
          <p:cNvPr id="8195" name="TextBox 11"/>
          <p:cNvSpPr txBox="1">
            <a:spLocks noChangeArrowheads="1"/>
          </p:cNvSpPr>
          <p:nvPr/>
        </p:nvSpPr>
        <p:spPr bwMode="auto">
          <a:xfrm>
            <a:off x="990600" y="9144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3366FF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286000" y="15240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  <a:cs typeface="Arial" charset="0"/>
              </a:rPr>
              <a:t> Luyện viết từ khó</a:t>
            </a:r>
          </a:p>
        </p:txBody>
      </p:sp>
      <p:sp>
        <p:nvSpPr>
          <p:cNvPr id="8197" name="AutoShape 8"/>
          <p:cNvSpPr>
            <a:spLocks noChangeArrowheads="1"/>
          </p:cNvSpPr>
          <p:nvPr/>
        </p:nvSpPr>
        <p:spPr bwMode="auto">
          <a:xfrm>
            <a:off x="609600" y="14478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3300"/>
                </a:solidFill>
                <a:cs typeface="Arial" charset="0"/>
              </a:rPr>
              <a:t>BC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u the ngoi vie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 l="1234" t="2496" b="2626"/>
          <a:stretch>
            <a:fillRect/>
          </a:stretch>
        </p:blipFill>
        <p:spPr>
          <a:xfrm>
            <a:off x="90488" y="533400"/>
            <a:ext cx="8915400" cy="5943600"/>
          </a:xfrm>
          <a:noFill/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7625" y="4038600"/>
            <a:ext cx="9144000" cy="4267200"/>
            <a:chOff x="0" y="3216"/>
            <a:chExt cx="5760" cy="1872"/>
          </a:xfrm>
        </p:grpSpPr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0" y="3216"/>
              <a:ext cx="5760" cy="18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1" name="Picture 5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6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7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32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8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9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64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80" y="3630"/>
              <a:ext cx="816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8184-003-02-102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3630"/>
              <a:ext cx="864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:\01-2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573832" flipH="1">
            <a:off x="4648200" y="2971800"/>
            <a:ext cx="17970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:\01-23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19400"/>
            <a:ext cx="179705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76600" y="3352800"/>
            <a:ext cx="2895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cs typeface="Arial" charset="0"/>
              </a:rPr>
              <a:t>Nhớ, viết bài</a:t>
            </a:r>
          </a:p>
        </p:txBody>
      </p:sp>
      <p:pic>
        <p:nvPicPr>
          <p:cNvPr id="10245" name="Picture 5" descr="cây viế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11"/>
          <p:cNvSpPr txBox="1">
            <a:spLocks noChangeArrowheads="1"/>
          </p:cNvSpPr>
          <p:nvPr/>
        </p:nvSpPr>
        <p:spPr bwMode="auto">
          <a:xfrm>
            <a:off x="1143000" y="27305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cs typeface="Times New Roman" pitchFamily="18" charset="0"/>
              </a:rPr>
              <a:t>Chính tả</a:t>
            </a:r>
            <a:r>
              <a:rPr lang="en-US" sz="2800" b="1">
                <a:cs typeface="Times New Roman" pitchFamily="18" charset="0"/>
              </a:rPr>
              <a:t>: (Nhớ - viết)</a:t>
            </a:r>
          </a:p>
        </p:txBody>
      </p:sp>
      <p:sp>
        <p:nvSpPr>
          <p:cNvPr id="34823" name="TextBox 11"/>
          <p:cNvSpPr txBox="1">
            <a:spLocks noChangeArrowheads="1"/>
          </p:cNvSpPr>
          <p:nvPr/>
        </p:nvSpPr>
        <p:spPr bwMode="auto">
          <a:xfrm>
            <a:off x="914400" y="1233488"/>
            <a:ext cx="685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Cao Bằng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438400" y="4648200"/>
            <a:ext cx="4495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838200" y="1752600"/>
            <a:ext cx="1524000" cy="1066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u="sng">
                <a:solidFill>
                  <a:srgbClr val="FF3300"/>
                </a:solidFill>
                <a:cs typeface="Arial" charset="0"/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710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hhhh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Quận Gò Vấp Trường Tiểu học Minh Khai</dc:title>
  <dc:creator>@@@</dc:creator>
  <cp:lastModifiedBy>MyPC</cp:lastModifiedBy>
  <cp:revision>140</cp:revision>
  <dcterms:created xsi:type="dcterms:W3CDTF">2007-11-20T10:59:29Z</dcterms:created>
  <dcterms:modified xsi:type="dcterms:W3CDTF">2020-04-23T04:47:47Z</dcterms:modified>
</cp:coreProperties>
</file>