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61" r:id="rId3"/>
    <p:sldId id="276" r:id="rId4"/>
    <p:sldId id="277" r:id="rId5"/>
    <p:sldId id="278" r:id="rId6"/>
    <p:sldId id="265" r:id="rId7"/>
    <p:sldId id="267" r:id="rId8"/>
    <p:sldId id="279" r:id="rId9"/>
    <p:sldId id="280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4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1717" y="273050"/>
            <a:ext cx="10968567" cy="58547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</a:p>
          <a:p>
            <a:pPr lvl="1" fontAlgn="base"/>
            <a:r>
              <a:rPr lang="en-US" strike="noStrike" noProof="1" smtClean="0"/>
              <a:t>Second level</a:t>
            </a:r>
          </a:p>
          <a:p>
            <a:pPr lvl="2" fontAlgn="base"/>
            <a:r>
              <a:rPr lang="en-US" strike="noStrike" noProof="1" smtClean="0"/>
              <a:t>Third level</a:t>
            </a:r>
          </a:p>
          <a:p>
            <a:pPr lvl="3" fontAlgn="base"/>
            <a:r>
              <a:rPr lang="en-US" strike="noStrike" noProof="1" smtClean="0"/>
              <a:t>Fourth level</a:t>
            </a:r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/>
            <a:endParaRPr sz="1400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algn="ctr" eaLnBrk="1" fontAlgn="base" hangingPunct="1"/>
            <a:endParaRPr sz="1400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en-US" altLang="en-US" sz="1400" strike="noStrike" noProof="1" dirty="0">
                <a:latin typeface="Arial" pitchFamily="34" charset="0"/>
                <a:ea typeface="Arial" charset="0"/>
                <a:cs typeface="+mn-ea"/>
              </a:rPr>
              <a:pPr lvl="0" algn="r" eaLnBrk="1" fontAlgn="base" hangingPunct="1"/>
              <a:t>‹#›</a:t>
            </a:fld>
            <a:endParaRPr lang="en-US" altLang="en-US" sz="1400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7.bin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WordArt 19"/>
          <p:cNvSpPr>
            <a:spLocks noChangeArrowheads="1" noChangeShapeType="1" noTextEdit="1"/>
          </p:cNvSpPr>
          <p:nvPr/>
        </p:nvSpPr>
        <p:spPr bwMode="auto">
          <a:xfrm>
            <a:off x="3726200" y="1133633"/>
            <a:ext cx="446314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TOÁN </a:t>
            </a:r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7" name="Picture 10" descr="cartoon1%20(1)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6300" y="1476533"/>
            <a:ext cx="21336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884016" y="2298521"/>
            <a:ext cx="67230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LUYỆN TẬP </a:t>
            </a:r>
          </a:p>
          <a:p>
            <a:pPr algn="ctr"/>
            <a:r>
              <a:rPr lang="en-US" sz="54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			TRANG 110</a:t>
            </a:r>
            <a:endParaRPr lang="en-US" sz="5400" b="1" dirty="0">
              <a:ln w="22225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wnloads\Các loại lớp 5B\BÀI GIẢNG POI\Desktop\TEETS\83124761_763625140816421_192126261380356505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370526" cy="7620000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767" y="1292134"/>
            <a:ext cx="11650466" cy="5035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312102" y="368520"/>
            <a:ext cx="11727497" cy="24622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400" b="1" dirty="0">
                <a:solidFill>
                  <a:srgbClr val="CC0099"/>
                </a:solidFill>
                <a:latin typeface="+mj-lt"/>
                <a:ea typeface="Arial" pitchFamily="34" charset="0"/>
              </a:rPr>
              <a:t>Bài 1</a:t>
            </a:r>
            <a:r>
              <a:rPr lang="vi-VN" sz="4400" b="1" dirty="0" smtClean="0">
                <a:solidFill>
                  <a:srgbClr val="CC0099"/>
                </a:solidFill>
                <a:latin typeface="+mj-lt"/>
                <a:ea typeface="Arial" pitchFamily="34" charset="0"/>
              </a:rPr>
              <a:t>:</a:t>
            </a:r>
            <a:r>
              <a:rPr lang="en-US" sz="4400" b="1" dirty="0" smtClean="0">
                <a:solidFill>
                  <a:srgbClr val="CC0099"/>
                </a:solidFill>
                <a:latin typeface="+mj-lt"/>
                <a:ea typeface="Arial" pitchFamily="34" charset="0"/>
              </a:rPr>
              <a:t> </a:t>
            </a:r>
            <a:r>
              <a:rPr lang="vi-VN" sz="44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</a:t>
            </a:r>
            <a:r>
              <a:rPr lang="vi-VN" sz="4400" b="1" dirty="0" smtClean="0">
                <a:latin typeface="Times New Roman" pitchFamily="18" charset="0"/>
                <a:ea typeface="Arial" pitchFamily="34" charset="0"/>
              </a:rPr>
              <a:t>có</a:t>
            </a:r>
            <a:r>
              <a:rPr lang="en-US" sz="4400" b="1" dirty="0" smtClean="0">
                <a:latin typeface="Times New Roman" pitchFamily="18" charset="0"/>
                <a:ea typeface="Arial" pitchFamily="34" charset="0"/>
              </a:rPr>
              <a:t>:</a:t>
            </a:r>
            <a:r>
              <a:rPr lang="vi-VN" sz="4400" b="1" dirty="0" smtClean="0">
                <a:latin typeface="Times New Roman" pitchFamily="18" charset="0"/>
                <a:ea typeface="Arial" pitchFamily="34" charset="0"/>
              </a:rPr>
              <a:t> </a:t>
            </a:r>
            <a:endParaRPr lang="vi-VN" sz="4400" b="1" dirty="0">
              <a:latin typeface="Times New Roman" pitchFamily="18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lang="vi-VN" sz="4400" b="1" dirty="0">
              <a:solidFill>
                <a:srgbClr val="CC0099"/>
              </a:solidFill>
              <a:latin typeface="+mj-lt"/>
              <a:ea typeface="Arial" pitchFamily="34" charset="0"/>
            </a:endParaRP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394960" y="4343400"/>
            <a:ext cx="1839913" cy="914400"/>
          </a:xfrm>
          <a:prstGeom prst="rect">
            <a:avLst/>
          </a:prstGeom>
          <a:solidFill>
            <a:srgbClr val="0099FF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2" name="Text Box 38"/>
          <p:cNvSpPr txBox="1"/>
          <p:nvPr/>
        </p:nvSpPr>
        <p:spPr>
          <a:xfrm>
            <a:off x="5788659" y="5342255"/>
            <a:ext cx="1382713" cy="52322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latin typeface="+mj-lt"/>
                <a:ea typeface="Arial" pitchFamily="34" charset="0"/>
              </a:rPr>
              <a:t>25dm</a:t>
            </a:r>
            <a:endParaRPr sz="2800" b="1" dirty="0">
              <a:latin typeface="+mj-lt"/>
              <a:ea typeface="Arial" pitchFamily="34" charset="0"/>
            </a:endParaRPr>
          </a:p>
        </p:txBody>
      </p:sp>
      <p:sp>
        <p:nvSpPr>
          <p:cNvPr id="93228" name="Text Box 44"/>
          <p:cNvSpPr txBox="1"/>
          <p:nvPr/>
        </p:nvSpPr>
        <p:spPr>
          <a:xfrm>
            <a:off x="4140517" y="5367993"/>
            <a:ext cx="1264285" cy="52322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latin typeface="+mj-lt"/>
                <a:ea typeface="Arial" pitchFamily="34" charset="0"/>
              </a:rPr>
              <a:t>1,5</a:t>
            </a:r>
            <a:r>
              <a:rPr sz="2800" b="1" dirty="0" smtClean="0">
                <a:latin typeface="+mj-lt"/>
                <a:ea typeface="Arial" pitchFamily="34" charset="0"/>
              </a:rPr>
              <a:t>m</a:t>
            </a:r>
            <a:endParaRPr sz="2800" b="1" dirty="0">
              <a:latin typeface="+mj-lt"/>
              <a:ea typeface="Arial" pitchFamily="34" charset="0"/>
            </a:endParaRPr>
          </a:p>
        </p:txBody>
      </p:sp>
      <p:sp>
        <p:nvSpPr>
          <p:cNvPr id="51242" name="Text Box 58"/>
          <p:cNvSpPr txBox="1"/>
          <p:nvPr/>
        </p:nvSpPr>
        <p:spPr>
          <a:xfrm>
            <a:off x="357821" y="1934618"/>
            <a:ext cx="11681777" cy="1323439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a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. </a:t>
            </a:r>
            <a:r>
              <a:rPr lang="en-US" sz="4000" b="1" dirty="0">
                <a:latin typeface="Times New Roman" pitchFamily="18" charset="0"/>
                <a:ea typeface="Arial" pitchFamily="34" charset="0"/>
              </a:rPr>
              <a:t>C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hiều 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dài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25dm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ea typeface="Arial" pitchFamily="34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rộng 1,5m 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và chiều cao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18dm</a:t>
            </a:r>
            <a:r>
              <a:rPr sz="4000" b="1" dirty="0" smtClean="0">
                <a:latin typeface="Times New Roman" pitchFamily="18" charset="0"/>
                <a:ea typeface="Arial" pitchFamily="34" charset="0"/>
              </a:rPr>
              <a:t> </a:t>
            </a:r>
            <a:endParaRPr lang="vi-VN" sz="4000" b="1" dirty="0"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rgbClr val="0070C0"/>
          </a:solidFill>
          <a:ln w="9525" cap="flat" cmpd="sng">
            <a:solidFill>
              <a:schemeClr val="accent2">
                <a:lumMod val="60000"/>
                <a:lumOff val="4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21" name="Text Box 44"/>
          <p:cNvSpPr txBox="1"/>
          <p:nvPr/>
        </p:nvSpPr>
        <p:spPr>
          <a:xfrm>
            <a:off x="7586028" y="5417561"/>
            <a:ext cx="1264285" cy="52322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latin typeface="+mj-lt"/>
                <a:ea typeface="Arial" pitchFamily="34" charset="0"/>
              </a:rPr>
              <a:t>1,5</a:t>
            </a:r>
            <a:r>
              <a:rPr lang="en-US" sz="2800" b="1" dirty="0" smtClean="0">
                <a:latin typeface="+mj-lt"/>
                <a:ea typeface="Arial" pitchFamily="34" charset="0"/>
              </a:rPr>
              <a:t>m</a:t>
            </a:r>
            <a:endParaRPr sz="2800" dirty="0">
              <a:latin typeface="+mj-lt"/>
              <a:ea typeface="Arial" pitchFamily="34" charset="0"/>
            </a:endParaRPr>
          </a:p>
        </p:txBody>
      </p:sp>
      <p:sp>
        <p:nvSpPr>
          <p:cNvPr id="22" name="Text Box 38"/>
          <p:cNvSpPr txBox="1"/>
          <p:nvPr/>
        </p:nvSpPr>
        <p:spPr>
          <a:xfrm>
            <a:off x="9067800" y="5417561"/>
            <a:ext cx="1382713" cy="52322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latin typeface="+mj-lt"/>
                <a:ea typeface="Arial" pitchFamily="34" charset="0"/>
              </a:rPr>
              <a:t>25dm</a:t>
            </a:r>
            <a:endParaRPr sz="2800" b="1" dirty="0">
              <a:latin typeface="+mj-lt"/>
              <a:ea typeface="Arial" pitchFamily="34" charset="0"/>
            </a:endParaRPr>
          </a:p>
        </p:txBody>
      </p:sp>
      <p:sp>
        <p:nvSpPr>
          <p:cNvPr id="23" name="Text Box 38"/>
          <p:cNvSpPr txBox="1"/>
          <p:nvPr/>
        </p:nvSpPr>
        <p:spPr>
          <a:xfrm>
            <a:off x="10656885" y="4537551"/>
            <a:ext cx="1382713" cy="523220"/>
          </a:xfrm>
          <a:prstGeom prst="rect">
            <a:avLst/>
          </a:prstGeom>
          <a:noFill/>
          <a:ln w="19050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18</a:t>
            </a:r>
            <a:r>
              <a:rPr lang="vi-VN" sz="2800" b="1" dirty="0" smtClean="0">
                <a:latin typeface="+mj-lt"/>
                <a:ea typeface="Arial" pitchFamily="34" charset="0"/>
              </a:rPr>
              <a:t>dm</a:t>
            </a:r>
            <a:endParaRPr sz="2800" b="1" dirty="0">
              <a:latin typeface="+mj-lt"/>
              <a:ea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3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93222" grpId="0"/>
      <p:bldP spid="93228" grpId="0"/>
      <p:bldP spid="50178" grpId="0" bldLvl="0" animBg="1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8639" y="504636"/>
            <a:ext cx="960698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1,5m = 15dm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 + 15) ×2 × 18 = 1440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(dm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× 15 = 375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(dm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 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1440 + 375 × 2 = 2190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(dm</a:t>
            </a:r>
            <a:r>
              <a:rPr lang="en-US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				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: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1440dm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;  2190 dm</a:t>
            </a:r>
            <a:r>
              <a:rPr lang="en-US" sz="3600" b="1" baseline="30000" dirty="0" smtClean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  <a:endParaRPr lang="en-US" sz="3600" b="1" baseline="30000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5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Line 2"/>
          <p:cNvSpPr/>
          <p:nvPr/>
        </p:nvSpPr>
        <p:spPr>
          <a:xfrm>
            <a:off x="4038600" y="1371600"/>
            <a:ext cx="0" cy="2514600"/>
          </a:xfrm>
          <a:prstGeom prst="line">
            <a:avLst/>
          </a:prstGeom>
          <a:ln w="127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lstStyle/>
          <a:p>
            <a:pPr lvl="0" eaLnBrk="0" hangingPunct="0"/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pic>
        <p:nvPicPr>
          <p:cNvPr id="51202" name="Picture 3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-5400000">
            <a:off x="1611313" y="5802313"/>
            <a:ext cx="965200" cy="11430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1204" name="Picture 6" descr="Picture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829800" y="5867400"/>
            <a:ext cx="838200" cy="9906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1205" name="Text Box 7"/>
          <p:cNvSpPr txBox="1"/>
          <p:nvPr/>
        </p:nvSpPr>
        <p:spPr>
          <a:xfrm>
            <a:off x="312102" y="368520"/>
            <a:ext cx="11727497" cy="2462213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400" b="1" u="sng" dirty="0">
                <a:solidFill>
                  <a:srgbClr val="CC0099"/>
                </a:solidFill>
                <a:latin typeface="+mj-lt"/>
                <a:ea typeface="Arial" pitchFamily="34" charset="0"/>
              </a:rPr>
              <a:t>Bài 1</a:t>
            </a:r>
            <a:r>
              <a:rPr lang="vi-VN" sz="4400" b="1" dirty="0" smtClean="0">
                <a:solidFill>
                  <a:srgbClr val="CC0099"/>
                </a:solidFill>
                <a:latin typeface="+mj-lt"/>
                <a:ea typeface="Arial" pitchFamily="34" charset="0"/>
              </a:rPr>
              <a:t>:</a:t>
            </a:r>
            <a:r>
              <a:rPr lang="en-US" sz="4400" b="1" dirty="0" smtClean="0">
                <a:solidFill>
                  <a:srgbClr val="CC0099"/>
                </a:solidFill>
                <a:latin typeface="+mj-lt"/>
                <a:ea typeface="Arial" pitchFamily="34" charset="0"/>
              </a:rPr>
              <a:t> </a:t>
            </a:r>
            <a:r>
              <a:rPr lang="vi-VN" sz="4400" b="1" dirty="0">
                <a:latin typeface="Times New Roman" pitchFamily="18" charset="0"/>
                <a:ea typeface="Arial" pitchFamily="34" charset="0"/>
              </a:rPr>
              <a:t>Tính diện tích xung quanh và diện tích toàn phần của hình hộp chữ nhật </a:t>
            </a:r>
            <a:r>
              <a:rPr lang="vi-VN" sz="4400" b="1" dirty="0" smtClean="0">
                <a:latin typeface="Times New Roman" pitchFamily="18" charset="0"/>
                <a:ea typeface="Arial" pitchFamily="34" charset="0"/>
              </a:rPr>
              <a:t>có</a:t>
            </a:r>
            <a:r>
              <a:rPr lang="en-US" sz="4400" b="1" dirty="0" smtClean="0">
                <a:latin typeface="Times New Roman" pitchFamily="18" charset="0"/>
                <a:ea typeface="Arial" pitchFamily="34" charset="0"/>
              </a:rPr>
              <a:t>:</a:t>
            </a:r>
            <a:r>
              <a:rPr lang="vi-VN" sz="4400" b="1" dirty="0" smtClean="0">
                <a:latin typeface="Times New Roman" pitchFamily="18" charset="0"/>
                <a:ea typeface="Arial" pitchFamily="34" charset="0"/>
              </a:rPr>
              <a:t> </a:t>
            </a:r>
            <a:endParaRPr lang="vi-VN" sz="4400" b="1" dirty="0">
              <a:latin typeface="Times New Roman" pitchFamily="18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lang="vi-VN" sz="4400" b="1" dirty="0">
              <a:solidFill>
                <a:srgbClr val="CC0099"/>
              </a:solidFill>
              <a:latin typeface="+mj-lt"/>
              <a:ea typeface="Arial" pitchFamily="34" charset="0"/>
            </a:endParaRPr>
          </a:p>
        </p:txBody>
      </p:sp>
      <p:sp>
        <p:nvSpPr>
          <p:cNvPr id="93216" name="Rectangle 32"/>
          <p:cNvSpPr/>
          <p:nvPr/>
        </p:nvSpPr>
        <p:spPr>
          <a:xfrm>
            <a:off x="7239000" y="4343400"/>
            <a:ext cx="13716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7" name="Rectangle 33"/>
          <p:cNvSpPr/>
          <p:nvPr/>
        </p:nvSpPr>
        <p:spPr>
          <a:xfrm>
            <a:off x="8610600" y="4343400"/>
            <a:ext cx="1839913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8" name="Rectangle 34"/>
          <p:cNvSpPr/>
          <p:nvPr/>
        </p:nvSpPr>
        <p:spPr>
          <a:xfrm>
            <a:off x="5399405" y="3243580"/>
            <a:ext cx="1839913" cy="114300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19" name="Rectangle 35"/>
          <p:cNvSpPr/>
          <p:nvPr/>
        </p:nvSpPr>
        <p:spPr>
          <a:xfrm>
            <a:off x="5410200" y="5257800"/>
            <a:ext cx="1839913" cy="114300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0" name="Rectangle 36"/>
          <p:cNvSpPr/>
          <p:nvPr/>
        </p:nvSpPr>
        <p:spPr>
          <a:xfrm>
            <a:off x="4027805" y="4343400"/>
            <a:ext cx="1371600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3221" name="Rectangle 37"/>
          <p:cNvSpPr/>
          <p:nvPr/>
        </p:nvSpPr>
        <p:spPr>
          <a:xfrm>
            <a:off x="5394960" y="4343400"/>
            <a:ext cx="1839913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51242" name="Text Box 58"/>
          <p:cNvSpPr txBox="1"/>
          <p:nvPr/>
        </p:nvSpPr>
        <p:spPr>
          <a:xfrm>
            <a:off x="600" y="2117409"/>
            <a:ext cx="11576117" cy="707886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b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. </a:t>
            </a:r>
            <a:r>
              <a:rPr lang="en-US" sz="4000" b="1" dirty="0">
                <a:latin typeface="Times New Roman" pitchFamily="18" charset="0"/>
                <a:ea typeface="Arial" pitchFamily="34" charset="0"/>
              </a:rPr>
              <a:t>C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hiều 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dài </a:t>
            </a: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    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m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ea typeface="Arial" pitchFamily="34" charset="0"/>
              </a:rPr>
              <a:t>chiều</a:t>
            </a: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rộng </a:t>
            </a: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   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m </a:t>
            </a:r>
            <a:r>
              <a:rPr lang="vi-VN" sz="4000" b="1" dirty="0">
                <a:latin typeface="Times New Roman" pitchFamily="18" charset="0"/>
                <a:ea typeface="Arial" pitchFamily="34" charset="0"/>
              </a:rPr>
              <a:t>và chiều cao </a:t>
            </a:r>
            <a:r>
              <a:rPr lang="en-US" sz="4000" b="1" dirty="0" smtClean="0">
                <a:latin typeface="Times New Roman" pitchFamily="18" charset="0"/>
                <a:ea typeface="Arial" pitchFamily="34" charset="0"/>
              </a:rPr>
              <a:t>    </a:t>
            </a:r>
            <a:r>
              <a:rPr lang="vi-VN" sz="4000" b="1" dirty="0" smtClean="0">
                <a:latin typeface="Times New Roman" pitchFamily="18" charset="0"/>
                <a:ea typeface="Arial" pitchFamily="34" charset="0"/>
              </a:rPr>
              <a:t>m</a:t>
            </a:r>
            <a:r>
              <a:rPr sz="4000" b="1" dirty="0" smtClean="0">
                <a:latin typeface="Times New Roman" pitchFamily="18" charset="0"/>
                <a:ea typeface="Arial" pitchFamily="34" charset="0"/>
              </a:rPr>
              <a:t> </a:t>
            </a:r>
            <a:endParaRPr lang="vi-VN" sz="4000" b="1" dirty="0"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50178" name="AutoShape 6"/>
          <p:cNvSpPr/>
          <p:nvPr/>
        </p:nvSpPr>
        <p:spPr>
          <a:xfrm>
            <a:off x="296863" y="3527743"/>
            <a:ext cx="3306762" cy="2039937"/>
          </a:xfrm>
          <a:prstGeom prst="cube">
            <a:avLst>
              <a:gd name="adj" fmla="val 25000"/>
            </a:avLst>
          </a:prstGeom>
          <a:solidFill>
            <a:schemeClr val="accent6"/>
          </a:solidFill>
          <a:ln w="9525" cap="flat" cmpd="sng">
            <a:solidFill>
              <a:schemeClr val="accent2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pPr lvl="0" algn="ctr" eaLnBrk="1" hangingPunct="1"/>
            <a:endParaRPr lang="vi-VN" altLang="x-none"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 flipV="1">
            <a:off x="8519160" y="107988"/>
            <a:ext cx="438912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75136"/>
              </p:ext>
            </p:extLst>
          </p:nvPr>
        </p:nvGraphicFramePr>
        <p:xfrm>
          <a:off x="2917960" y="1807968"/>
          <a:ext cx="548640" cy="1315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Equation" r:id="rId4" imgW="152334" imgH="393529" progId="Equation.3">
                  <p:embed/>
                </p:oleObj>
              </mc:Choice>
              <mc:Fallback>
                <p:oleObj name="Equation" r:id="rId4" imgW="152334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960" y="1807968"/>
                        <a:ext cx="548640" cy="13151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 flipV="1">
            <a:off x="12464030" y="3479484"/>
            <a:ext cx="4218999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279332"/>
              </p:ext>
            </p:extLst>
          </p:nvPr>
        </p:nvGraphicFramePr>
        <p:xfrm>
          <a:off x="6607492" y="1800561"/>
          <a:ext cx="472440" cy="1358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Equation" r:id="rId6" imgW="139639" imgH="393529" progId="Equation.3">
                  <p:embed/>
                </p:oleObj>
              </mc:Choice>
              <mc:Fallback>
                <p:oleObj name="Equation" r:id="rId6" imgW="139639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492" y="1800561"/>
                        <a:ext cx="472440" cy="1358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16690" y="2554026"/>
            <a:ext cx="4479088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297121"/>
              </p:ext>
            </p:extLst>
          </p:nvPr>
        </p:nvGraphicFramePr>
        <p:xfrm>
          <a:off x="10359073" y="1830194"/>
          <a:ext cx="559886" cy="127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8" imgW="152334" imgH="393529" progId="Equation.3">
                  <p:embed/>
                </p:oleObj>
              </mc:Choice>
              <mc:Fallback>
                <p:oleObj name="Equation" r:id="rId8" imgW="152334" imgH="39352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9073" y="1830194"/>
                        <a:ext cx="559886" cy="1270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5937566" y="5367993"/>
            <a:ext cx="725013" cy="766805"/>
            <a:chOff x="5518069" y="5246200"/>
            <a:chExt cx="725013" cy="766805"/>
          </a:xfrm>
        </p:grpSpPr>
        <p:sp>
          <p:nvSpPr>
            <p:cNvPr id="93222" name="Text Box 38"/>
            <p:cNvSpPr txBox="1"/>
            <p:nvPr/>
          </p:nvSpPr>
          <p:spPr>
            <a:xfrm>
              <a:off x="5788659" y="5342255"/>
              <a:ext cx="454423" cy="52322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800" dirty="0" smtClean="0">
                  <a:latin typeface="+mj-lt"/>
                  <a:ea typeface="Arial" pitchFamily="34" charset="0"/>
                </a:rPr>
                <a:t>m</a:t>
              </a:r>
              <a:endParaRPr sz="2800" dirty="0">
                <a:latin typeface="+mj-lt"/>
                <a:ea typeface="Arial" pitchFamily="34" charset="0"/>
              </a:endParaRP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8686686"/>
                </p:ext>
              </p:extLst>
            </p:nvPr>
          </p:nvGraphicFramePr>
          <p:xfrm>
            <a:off x="5518069" y="5246200"/>
            <a:ext cx="416561" cy="7668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0" name="Equation" r:id="rId10" imgW="152334" imgH="393529" progId="Equation.3">
                    <p:embed/>
                  </p:oleObj>
                </mc:Choice>
                <mc:Fallback>
                  <p:oleObj name="Equation" r:id="rId10" imgW="152334" imgH="393529" progId="Equation.3">
                    <p:embed/>
                    <p:pic>
                      <p:nvPicPr>
                        <p:cNvPr id="32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18069" y="5246200"/>
                          <a:ext cx="416561" cy="76680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5" name="Group 34"/>
          <p:cNvGrpSpPr/>
          <p:nvPr/>
        </p:nvGrpSpPr>
        <p:grpSpPr>
          <a:xfrm>
            <a:off x="9180112" y="5367993"/>
            <a:ext cx="760336" cy="766805"/>
            <a:chOff x="8608215" y="5093800"/>
            <a:chExt cx="760336" cy="766805"/>
          </a:xfrm>
        </p:grpSpPr>
        <p:sp>
          <p:nvSpPr>
            <p:cNvPr id="36" name="Text Box 38"/>
            <p:cNvSpPr txBox="1"/>
            <p:nvPr/>
          </p:nvSpPr>
          <p:spPr>
            <a:xfrm>
              <a:off x="8914128" y="5205095"/>
              <a:ext cx="454423" cy="52322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800" dirty="0" smtClean="0">
                  <a:latin typeface="+mj-lt"/>
                  <a:ea typeface="Arial" pitchFamily="34" charset="0"/>
                </a:rPr>
                <a:t>m</a:t>
              </a:r>
              <a:endParaRPr sz="2800" dirty="0">
                <a:latin typeface="+mj-lt"/>
                <a:ea typeface="Arial" pitchFamily="34" charset="0"/>
              </a:endParaRPr>
            </a:p>
          </p:txBody>
        </p:sp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1547220"/>
                </p:ext>
              </p:extLst>
            </p:nvPr>
          </p:nvGraphicFramePr>
          <p:xfrm>
            <a:off x="8608215" y="5093800"/>
            <a:ext cx="416561" cy="7668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1" name="Equation" r:id="rId11" imgW="152334" imgH="393529" progId="Equation.3">
                    <p:embed/>
                  </p:oleObj>
                </mc:Choice>
                <mc:Fallback>
                  <p:oleObj name="Equation" r:id="rId11" imgW="152334" imgH="393529" progId="Equation.3">
                    <p:embed/>
                    <p:pic>
                      <p:nvPicPr>
                        <p:cNvPr id="33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08215" y="5093800"/>
                          <a:ext cx="416561" cy="76680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/>
          <p:nvPr/>
        </p:nvGrpSpPr>
        <p:grpSpPr>
          <a:xfrm>
            <a:off x="4443867" y="5271334"/>
            <a:ext cx="742586" cy="907184"/>
            <a:chOff x="3296562" y="6134798"/>
            <a:chExt cx="742586" cy="907184"/>
          </a:xfrm>
        </p:grpSpPr>
        <p:sp>
          <p:nvSpPr>
            <p:cNvPr id="93228" name="Text Box 44"/>
            <p:cNvSpPr txBox="1"/>
            <p:nvPr/>
          </p:nvSpPr>
          <p:spPr>
            <a:xfrm>
              <a:off x="3497017" y="6357620"/>
              <a:ext cx="542131" cy="52322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800" dirty="0" smtClean="0"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m</a:t>
              </a:r>
              <a:endParaRPr sz="2800" dirty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7254773"/>
                </p:ext>
              </p:extLst>
            </p:nvPr>
          </p:nvGraphicFramePr>
          <p:xfrm>
            <a:off x="3296562" y="6134798"/>
            <a:ext cx="315473" cy="907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2" name="Equation" r:id="rId12" imgW="139639" imgH="393529" progId="Equation.3">
                    <p:embed/>
                  </p:oleObj>
                </mc:Choice>
                <mc:Fallback>
                  <p:oleObj name="Equation" r:id="rId12" imgW="139639" imgH="393529" progId="Equation.3">
                    <p:embed/>
                    <p:pic>
                      <p:nvPicPr>
                        <p:cNvPr id="1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562" y="6134798"/>
                          <a:ext cx="315473" cy="90718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7705038" y="5272066"/>
            <a:ext cx="742586" cy="907184"/>
            <a:chOff x="3296562" y="6134798"/>
            <a:chExt cx="742586" cy="907184"/>
          </a:xfrm>
        </p:grpSpPr>
        <p:sp>
          <p:nvSpPr>
            <p:cNvPr id="41" name="Text Box 44"/>
            <p:cNvSpPr txBox="1"/>
            <p:nvPr/>
          </p:nvSpPr>
          <p:spPr>
            <a:xfrm>
              <a:off x="3497017" y="6357620"/>
              <a:ext cx="542131" cy="52322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sz="2800" dirty="0" smtClean="0"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rPr>
                <a:t>m</a:t>
              </a:r>
              <a:endParaRPr sz="2800" dirty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9568955"/>
                </p:ext>
              </p:extLst>
            </p:nvPr>
          </p:nvGraphicFramePr>
          <p:xfrm>
            <a:off x="3296562" y="6134798"/>
            <a:ext cx="315473" cy="907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3" name="Equation" r:id="rId13" imgW="139639" imgH="393529" progId="Equation.3">
                    <p:embed/>
                  </p:oleObj>
                </mc:Choice>
                <mc:Fallback>
                  <p:oleObj name="Equation" r:id="rId13" imgW="139639" imgH="393529" progId="Equation.3">
                    <p:embed/>
                    <p:pic>
                      <p:nvPicPr>
                        <p:cNvPr id="38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6562" y="6134798"/>
                          <a:ext cx="315473" cy="90718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8" name="Group 17"/>
          <p:cNvGrpSpPr/>
          <p:nvPr/>
        </p:nvGrpSpPr>
        <p:grpSpPr>
          <a:xfrm>
            <a:off x="10856804" y="4386580"/>
            <a:ext cx="719913" cy="839034"/>
            <a:chOff x="10856804" y="4386580"/>
            <a:chExt cx="719913" cy="839034"/>
          </a:xfrm>
        </p:grpSpPr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675395"/>
                </p:ext>
              </p:extLst>
            </p:nvPr>
          </p:nvGraphicFramePr>
          <p:xfrm>
            <a:off x="10856804" y="4386580"/>
            <a:ext cx="380156" cy="8390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4" name="Equation" r:id="rId14" imgW="152334" imgH="393529" progId="Equation.3">
                    <p:embed/>
                  </p:oleObj>
                </mc:Choice>
                <mc:Fallback>
                  <p:oleObj name="Equation" r:id="rId14" imgW="152334" imgH="393529" progId="Equation.3">
                    <p:embed/>
                    <p:pic>
                      <p:nvPicPr>
                        <p:cNvPr id="15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56804" y="4386580"/>
                          <a:ext cx="380156" cy="8390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Text Box 38"/>
            <p:cNvSpPr txBox="1"/>
            <p:nvPr/>
          </p:nvSpPr>
          <p:spPr>
            <a:xfrm>
              <a:off x="11099197" y="4538990"/>
              <a:ext cx="477520" cy="523220"/>
            </a:xfrm>
            <a:prstGeom prst="rect">
              <a:avLst/>
            </a:prstGeom>
            <a:noFill/>
            <a:ln w="19050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800" dirty="0" smtClean="0">
                  <a:latin typeface="+mj-lt"/>
                  <a:ea typeface="Arial" pitchFamily="34" charset="0"/>
                </a:rPr>
                <a:t>m</a:t>
              </a:r>
              <a:endParaRPr sz="2800" dirty="0">
                <a:latin typeface="+mj-lt"/>
                <a:ea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112178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93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93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93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3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16" grpId="0" bldLvl="0" animBg="1"/>
      <p:bldP spid="93217" grpId="0" bldLvl="0" animBg="1"/>
      <p:bldP spid="93218" grpId="0" bldLvl="0" animBg="1"/>
      <p:bldP spid="93219" grpId="0" bldLvl="0" animBg="1"/>
      <p:bldP spid="93220" grpId="0" bldLvl="0" animBg="1"/>
      <p:bldP spid="93221" grpId="0" bldLvl="0" animBg="1"/>
      <p:bldP spid="50178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823" y="0"/>
            <a:ext cx="13009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9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24130" y="13335"/>
            <a:ext cx="12246610" cy="694944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  <a:p>
            <a:pPr lvl="0" eaLnBrk="1" hangingPunct="1">
              <a:spcBef>
                <a:spcPct val="50000"/>
              </a:spcBef>
            </a:pPr>
            <a:endParaRPr dirty="0">
              <a:latin typeface="Arial" pitchFamily="34" charset="0"/>
              <a:ea typeface="Arial" pitchFamily="34" charset="0"/>
            </a:endParaRPr>
          </a:p>
        </p:txBody>
      </p:sp>
      <p:sp>
        <p:nvSpPr>
          <p:cNvPr id="92167" name="Text Box 7"/>
          <p:cNvSpPr txBox="1"/>
          <p:nvPr/>
        </p:nvSpPr>
        <p:spPr>
          <a:xfrm>
            <a:off x="5303978" y="2674620"/>
            <a:ext cx="691197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 tích xung quanh của thùn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g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là: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6108840" y="3420715"/>
            <a:ext cx="530225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(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 x 2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0,8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5130938" y="4002200"/>
            <a:ext cx="6286550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 </a:t>
            </a:r>
            <a:r>
              <a:rPr lang="en-US" sz="2800" b="1" dirty="0" smtClean="0">
                <a:latin typeface="Arial" pitchFamily="34" charset="0"/>
                <a:ea typeface="Arial" pitchFamily="34" charset="0"/>
              </a:rPr>
              <a:t> </a:t>
            </a:r>
            <a:r>
              <a:rPr sz="2800" b="1" dirty="0" err="1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</a:t>
            </a:r>
            <a:r>
              <a:rPr sz="2800" b="1" dirty="0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tích mặt đáy của thùng là:</a:t>
            </a:r>
          </a:p>
        </p:txBody>
      </p:sp>
      <p:sp>
        <p:nvSpPr>
          <p:cNvPr id="92170" name="Text Box 10"/>
          <p:cNvSpPr txBox="1"/>
          <p:nvPr/>
        </p:nvSpPr>
        <p:spPr>
          <a:xfrm>
            <a:off x="6147435" y="4645977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1,5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x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</a:p>
        </p:txBody>
      </p:sp>
      <p:sp>
        <p:nvSpPr>
          <p:cNvPr id="92171" name="Text Box 11"/>
          <p:cNvSpPr txBox="1"/>
          <p:nvPr/>
        </p:nvSpPr>
        <p:spPr>
          <a:xfrm>
            <a:off x="5062678" y="5220970"/>
            <a:ext cx="610171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ea typeface="Arial" pitchFamily="34" charset="0"/>
              </a:rPr>
              <a:t>   </a:t>
            </a:r>
            <a:r>
              <a:rPr sz="2800" b="1" dirty="0" err="1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Diện</a:t>
            </a:r>
            <a:r>
              <a:rPr sz="2800" b="1" dirty="0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tích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quét sơn là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:</a:t>
            </a:r>
          </a:p>
        </p:txBody>
      </p:sp>
      <p:sp>
        <p:nvSpPr>
          <p:cNvPr id="92172" name="Text Box 12"/>
          <p:cNvSpPr txBox="1"/>
          <p:nvPr/>
        </p:nvSpPr>
        <p:spPr>
          <a:xfrm>
            <a:off x="5785846" y="5625475"/>
            <a:ext cx="5174543" cy="5232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     </a:t>
            </a:r>
            <a:r>
              <a:rPr lang="vi-VN" sz="2800" b="1" dirty="0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3,36</a:t>
            </a:r>
            <a:r>
              <a:rPr sz="2800" b="1" dirty="0" smtClean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+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0,9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= </a:t>
            </a:r>
            <a:r>
              <a:rPr lang="vi-VN"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 (m</a:t>
            </a:r>
            <a:r>
              <a:rPr sz="2800" b="1" baseline="30000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2</a:t>
            </a:r>
            <a:r>
              <a:rPr sz="2800" b="1" dirty="0">
                <a:solidFill>
                  <a:srgbClr val="003300"/>
                </a:solidFill>
                <a:latin typeface="Times New Roman" pitchFamily="18" charset="0"/>
                <a:ea typeface="Arial" pitchFamily="34" charset="0"/>
              </a:rPr>
              <a:t>)</a:t>
            </a:r>
            <a:endParaRPr sz="2800" b="1" dirty="0">
              <a:solidFill>
                <a:srgbClr val="FF0000"/>
              </a:solidFill>
              <a:latin typeface="Times New Roman" pitchFamily="18" charset="0"/>
              <a:ea typeface="Arial" pitchFamily="34" charset="0"/>
            </a:endParaRPr>
          </a:p>
        </p:txBody>
      </p:sp>
      <p:sp>
        <p:nvSpPr>
          <p:cNvPr id="92173" name="Text Box 13"/>
          <p:cNvSpPr txBox="1"/>
          <p:nvPr/>
        </p:nvSpPr>
        <p:spPr>
          <a:xfrm>
            <a:off x="7836189" y="6148705"/>
            <a:ext cx="31242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Đáp số: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4,26</a:t>
            </a:r>
            <a:r>
              <a:rPr sz="28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 m</a:t>
            </a:r>
            <a:r>
              <a:rPr sz="2800" b="1" baseline="30000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rPr>
              <a:t>2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0936" y="2219488"/>
            <a:ext cx="4708444" cy="2833842"/>
            <a:chOff x="260936" y="2219488"/>
            <a:chExt cx="4708444" cy="2833842"/>
          </a:xfrm>
        </p:grpSpPr>
        <p:sp>
          <p:nvSpPr>
            <p:cNvPr id="92164" name="Text Box 4"/>
            <p:cNvSpPr txBox="1"/>
            <p:nvPr/>
          </p:nvSpPr>
          <p:spPr>
            <a:xfrm>
              <a:off x="906145" y="4596130"/>
              <a:ext cx="110045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 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92165" name="Text Box 5"/>
            <p:cNvSpPr txBox="1"/>
            <p:nvPr/>
          </p:nvSpPr>
          <p:spPr>
            <a:xfrm>
              <a:off x="3608697" y="4159716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0,6 </a:t>
              </a:r>
              <a:r>
                <a:rPr sz="2400" b="1" dirty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</a:p>
          </p:txBody>
        </p:sp>
        <p:sp>
          <p:nvSpPr>
            <p:cNvPr id="92166" name="Text Box 6"/>
            <p:cNvSpPr txBox="1"/>
            <p:nvPr/>
          </p:nvSpPr>
          <p:spPr>
            <a:xfrm>
              <a:off x="3902580" y="3014176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8</a:t>
              </a:r>
              <a:r>
                <a:rPr sz="2400" b="1" dirty="0" err="1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dm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grpSp>
          <p:nvGrpSpPr>
            <p:cNvPr id="57357" name="Group 15"/>
            <p:cNvGrpSpPr/>
            <p:nvPr/>
          </p:nvGrpSpPr>
          <p:grpSpPr>
            <a:xfrm>
              <a:off x="276474" y="2221844"/>
              <a:ext cx="3701448" cy="2384574"/>
              <a:chOff x="453" y="797"/>
              <a:chExt cx="1488" cy="2064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453" y="797"/>
                <a:ext cx="1488" cy="2064"/>
              </a:xfrm>
              <a:prstGeom prst="cube">
                <a:avLst>
                  <a:gd name="adj" fmla="val 25000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59" name="AutoShape 17"/>
              <p:cNvSpPr/>
              <p:nvPr/>
            </p:nvSpPr>
            <p:spPr>
              <a:xfrm>
                <a:off x="453" y="801"/>
                <a:ext cx="1488" cy="505"/>
              </a:xfrm>
              <a:prstGeom prst="parallelogram">
                <a:avLst>
                  <a:gd name="adj" fmla="val 100780"/>
                </a:avLst>
              </a:pr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</p:grpSp>
        <p:sp>
          <p:nvSpPr>
            <p:cNvPr id="57360" name="Line 18"/>
            <p:cNvSpPr/>
            <p:nvPr/>
          </p:nvSpPr>
          <p:spPr>
            <a:xfrm flipH="1">
              <a:off x="260936" y="4063533"/>
              <a:ext cx="613651" cy="53782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1" name="Line 19"/>
            <p:cNvSpPr/>
            <p:nvPr/>
          </p:nvSpPr>
          <p:spPr>
            <a:xfrm>
              <a:off x="881590" y="2219488"/>
              <a:ext cx="0" cy="18953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57362" name="Line 20"/>
            <p:cNvSpPr/>
            <p:nvPr/>
          </p:nvSpPr>
          <p:spPr>
            <a:xfrm flipV="1">
              <a:off x="874587" y="4025900"/>
              <a:ext cx="3087797" cy="2015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</p:grpSp>
      <p:sp>
        <p:nvSpPr>
          <p:cNvPr id="92181" name="Text Box 21"/>
          <p:cNvSpPr txBox="1"/>
          <p:nvPr/>
        </p:nvSpPr>
        <p:spPr>
          <a:xfrm>
            <a:off x="384810" y="223520"/>
            <a:ext cx="11807190" cy="15696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32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2</a:t>
            </a:r>
            <a:r>
              <a:rPr sz="3200" b="1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:</a:t>
            </a:r>
            <a:r>
              <a:rPr sz="3200" b="1" dirty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sz="3200" b="1" dirty="0">
                <a:latin typeface="Times New Roman" pitchFamily="18" charset="0"/>
                <a:ea typeface="Times New Roman" pitchFamily="18" charset="0"/>
              </a:rPr>
              <a:t>Một </a:t>
            </a:r>
            <a:r>
              <a:rPr lang="vi-VN" sz="3200" b="1" dirty="0">
                <a:latin typeface="Times New Roman" pitchFamily="18" charset="0"/>
                <a:ea typeface="Times New Roman" pitchFamily="18" charset="0"/>
              </a:rPr>
              <a:t>cái thùng không nắp hình hộp chữ nhật có chiều dài </a:t>
            </a:r>
            <a:r>
              <a:rPr lang="vi-VN" sz="3200" b="1" dirty="0" smtClean="0">
                <a:latin typeface="Times New Roman" pitchFamily="18" charset="0"/>
                <a:ea typeface="Times New Roman" pitchFamily="18" charset="0"/>
              </a:rPr>
              <a:t>1,5m</a:t>
            </a:r>
            <a:r>
              <a:rPr lang="vi-VN" sz="3200" b="1" dirty="0">
                <a:latin typeface="Times New Roman" pitchFamily="18" charset="0"/>
                <a:ea typeface="Times New Roman" pitchFamily="18" charset="0"/>
              </a:rPr>
              <a:t>, chiều rộng </a:t>
            </a:r>
            <a:r>
              <a:rPr lang="vi-VN" sz="3200" b="1" dirty="0" smtClean="0">
                <a:latin typeface="Times New Roman" pitchFamily="18" charset="0"/>
                <a:ea typeface="Times New Roman" pitchFamily="18" charset="0"/>
              </a:rPr>
              <a:t>0,6m </a:t>
            </a:r>
            <a:r>
              <a:rPr lang="vi-VN" sz="3200" b="1" dirty="0">
                <a:latin typeface="Times New Roman" pitchFamily="18" charset="0"/>
                <a:ea typeface="Times New Roman" pitchFamily="18" charset="0"/>
              </a:rPr>
              <a:t>chiều cao </a:t>
            </a:r>
            <a:r>
              <a:rPr lang="vi-VN" sz="3200" b="1" dirty="0" smtClean="0">
                <a:latin typeface="Times New Roman" pitchFamily="18" charset="0"/>
                <a:ea typeface="Times New Roman" pitchFamily="18" charset="0"/>
              </a:rPr>
              <a:t>8dm </a:t>
            </a:r>
            <a:r>
              <a:rPr lang="vi-VN" sz="3200" b="1" dirty="0">
                <a:latin typeface="Times New Roman" pitchFamily="18" charset="0"/>
                <a:ea typeface="Times New Roman" pitchFamily="18" charset="0"/>
              </a:rPr>
              <a:t>người ta đặt sơn mặt ngoài của thùng. Hỏi diện tích quét sơn là bao nhiêu mét vuông?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6983038" y="1640870"/>
            <a:ext cx="5791200" cy="1169551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latin typeface="Arial" pitchFamily="34" charset="0"/>
                <a:ea typeface="Arial" pitchFamily="34" charset="0"/>
              </a:rPr>
              <a:t>   </a:t>
            </a:r>
            <a:r>
              <a:rPr lang="en-US" sz="2800" b="1" dirty="0" err="1" smtClean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giải</a:t>
            </a:r>
            <a:endParaRPr lang="en-US" sz="2800" b="1" dirty="0" smtClean="0"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50000"/>
              </a:spcBef>
            </a:pPr>
            <a:r>
              <a:rPr lang="vi-VN" sz="2800" b="1" dirty="0" smtClean="0">
                <a:solidFill>
                  <a:srgbClr val="92D050"/>
                </a:solidFill>
                <a:latin typeface="Times New Roman" pitchFamily="18" charset="0"/>
                <a:ea typeface="Arial" pitchFamily="34" charset="0"/>
              </a:rPr>
              <a:t>Đổi </a:t>
            </a:r>
            <a:r>
              <a:rPr lang="vi-VN" sz="2800" b="1" dirty="0">
                <a:solidFill>
                  <a:srgbClr val="92D050"/>
                </a:solidFill>
                <a:latin typeface="Times New Roman" pitchFamily="18" charset="0"/>
                <a:ea typeface="Arial" pitchFamily="34" charset="0"/>
              </a:rPr>
              <a:t>8dm = 0,8 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  <p:bldP spid="92168" grpId="0"/>
      <p:bldP spid="92169" grpId="0"/>
      <p:bldP spid="92170" grpId="0"/>
      <p:bldP spid="92171" grpId="0"/>
      <p:bldP spid="92172" grpId="0"/>
      <p:bldP spid="92173" grpId="0"/>
      <p:bldP spid="92181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039977" y="438179"/>
            <a:ext cx="4662928" cy="2460255"/>
            <a:chOff x="1098" y="1151832"/>
            <a:chExt cx="4662928" cy="2460255"/>
          </a:xfrm>
        </p:grpSpPr>
        <p:sp>
          <p:nvSpPr>
            <p:cNvPr id="92164" name="Text Box 4"/>
            <p:cNvSpPr txBox="1"/>
            <p:nvPr/>
          </p:nvSpPr>
          <p:spPr>
            <a:xfrm>
              <a:off x="735648" y="3154887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5" name="Text Box 5"/>
            <p:cNvSpPr txBox="1"/>
            <p:nvPr/>
          </p:nvSpPr>
          <p:spPr>
            <a:xfrm>
              <a:off x="3440430" y="2657475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6" name="Text Box 6"/>
            <p:cNvSpPr txBox="1"/>
            <p:nvPr/>
          </p:nvSpPr>
          <p:spPr>
            <a:xfrm>
              <a:off x="3597226" y="1544519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grpSp>
          <p:nvGrpSpPr>
            <p:cNvPr id="2" name="Group 14"/>
            <p:cNvGrpSpPr/>
            <p:nvPr/>
          </p:nvGrpSpPr>
          <p:grpSpPr>
            <a:xfrm>
              <a:off x="1098" y="1151832"/>
              <a:ext cx="3596128" cy="1970462"/>
              <a:chOff x="234" y="1285"/>
              <a:chExt cx="1400" cy="1547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40" y="1285"/>
                <a:ext cx="1394" cy="1547"/>
              </a:xfrm>
              <a:prstGeom prst="cube">
                <a:avLst>
                  <a:gd name="adj" fmla="val 29331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0" name="Line 18"/>
              <p:cNvSpPr/>
              <p:nvPr/>
            </p:nvSpPr>
            <p:spPr>
              <a:xfrm flipH="1">
                <a:off x="234" y="2375"/>
                <a:ext cx="236" cy="45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1" name="Line 19"/>
              <p:cNvSpPr/>
              <p:nvPr/>
            </p:nvSpPr>
            <p:spPr>
              <a:xfrm>
                <a:off x="470" y="1285"/>
                <a:ext cx="0" cy="109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2" name="Line 20"/>
              <p:cNvSpPr/>
              <p:nvPr/>
            </p:nvSpPr>
            <p:spPr>
              <a:xfrm flipV="1">
                <a:off x="470" y="2375"/>
                <a:ext cx="1164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</p:grpSp>
      </p:grpSp>
      <p:sp>
        <p:nvSpPr>
          <p:cNvPr id="92181" name="Text Box 21"/>
          <p:cNvSpPr txBox="1"/>
          <p:nvPr/>
        </p:nvSpPr>
        <p:spPr>
          <a:xfrm>
            <a:off x="278100" y="174211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634052" y="188938"/>
            <a:ext cx="3220593" cy="2837652"/>
            <a:chOff x="5362575" y="967903"/>
            <a:chExt cx="3220593" cy="2837652"/>
          </a:xfrm>
        </p:grpSpPr>
        <p:sp>
          <p:nvSpPr>
            <p:cNvPr id="8" name="AutoShape 16"/>
            <p:cNvSpPr/>
            <p:nvPr/>
          </p:nvSpPr>
          <p:spPr>
            <a:xfrm>
              <a:off x="5362575" y="967903"/>
              <a:ext cx="2145030" cy="2384425"/>
            </a:xfrm>
            <a:prstGeom prst="cube">
              <a:avLst>
                <a:gd name="adj" fmla="val 26421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5362575" y="2799879"/>
              <a:ext cx="572008" cy="5524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5934583" y="967903"/>
              <a:ext cx="0" cy="18953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 flipV="1">
              <a:off x="5934583" y="2792340"/>
              <a:ext cx="1573022" cy="753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7485521" y="1639884"/>
              <a:ext cx="1097647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5708650" y="3348355"/>
              <a:ext cx="84455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7262495" y="2958465"/>
              <a:ext cx="881761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sp>
        <p:nvSpPr>
          <p:cNvPr id="30" name="Text Box 2" descr="Parchment"/>
          <p:cNvSpPr txBox="1"/>
          <p:nvPr/>
        </p:nvSpPr>
        <p:spPr>
          <a:xfrm>
            <a:off x="440596" y="4898120"/>
            <a:ext cx="1073150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31" name="Text Box 7"/>
          <p:cNvSpPr txBox="1"/>
          <p:nvPr/>
        </p:nvSpPr>
        <p:spPr>
          <a:xfrm>
            <a:off x="321216" y="36541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32" name="Text Box 8"/>
          <p:cNvSpPr txBox="1"/>
          <p:nvPr/>
        </p:nvSpPr>
        <p:spPr>
          <a:xfrm>
            <a:off x="321216" y="4243737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c. Diện tích xung quanh của 2 hình hộp chữ nhật bằng nhau</a:t>
            </a:r>
          </a:p>
        </p:txBody>
      </p:sp>
      <p:sp>
        <p:nvSpPr>
          <p:cNvPr id="33" name="Text Box 7"/>
          <p:cNvSpPr txBox="1"/>
          <p:nvPr/>
        </p:nvSpPr>
        <p:spPr>
          <a:xfrm>
            <a:off x="143147" y="2974542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sp>
        <p:nvSpPr>
          <p:cNvPr id="34" name="Text Box 2" descr="Parchment"/>
          <p:cNvSpPr txBox="1"/>
          <p:nvPr/>
        </p:nvSpPr>
        <p:spPr>
          <a:xfrm>
            <a:off x="70130" y="5756044"/>
            <a:ext cx="12017021" cy="477054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1" grpId="0"/>
      <p:bldP spid="30" grpId="0"/>
      <p:bldP spid="31" grpId="0"/>
      <p:bldP spid="32" grpId="0"/>
      <p:bldP spid="33" grpId="0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2" descr="Parchment"/>
          <p:cNvSpPr txBox="1"/>
          <p:nvPr/>
        </p:nvSpPr>
        <p:spPr>
          <a:xfrm>
            <a:off x="358140" y="5697220"/>
            <a:ext cx="11833860" cy="518160"/>
          </a:xfrm>
          <a:prstGeom prst="rect">
            <a:avLst/>
          </a:prstGeom>
          <a:blipFill rotWithShape="1">
            <a:blip r:embed="rId2"/>
          </a:blipFill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  <a:sym typeface="+mn-ea"/>
              </a:rPr>
              <a:t>d. Diện tích xung quanh của 2 hình hộp chữ nhật không bằng nhau</a:t>
            </a:r>
          </a:p>
        </p:txBody>
      </p:sp>
      <p:sp>
        <p:nvSpPr>
          <p:cNvPr id="92167" name="Text Box 7"/>
          <p:cNvSpPr txBox="1"/>
          <p:nvPr/>
        </p:nvSpPr>
        <p:spPr>
          <a:xfrm>
            <a:off x="238760" y="4453255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b. Diện tích toàn phần của 2 hình hộp chữ nhật không bằng nhau</a:t>
            </a:r>
          </a:p>
        </p:txBody>
      </p:sp>
      <p:sp>
        <p:nvSpPr>
          <p:cNvPr id="92168" name="Text Box 8"/>
          <p:cNvSpPr txBox="1"/>
          <p:nvPr/>
        </p:nvSpPr>
        <p:spPr>
          <a:xfrm>
            <a:off x="238760" y="5042837"/>
            <a:ext cx="108508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c. Diện tích xung quanh của 2 hình hộp chữ nhật bằng nhau</a:t>
            </a:r>
          </a:p>
        </p:txBody>
      </p:sp>
      <p:sp>
        <p:nvSpPr>
          <p:cNvPr id="92169" name="Text Box 9"/>
          <p:cNvSpPr txBox="1"/>
          <p:nvPr/>
        </p:nvSpPr>
        <p:spPr>
          <a:xfrm>
            <a:off x="10963239" y="5758180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30432" y="1161785"/>
            <a:ext cx="4662928" cy="2460255"/>
            <a:chOff x="1098" y="1151832"/>
            <a:chExt cx="4662928" cy="2460255"/>
          </a:xfrm>
        </p:grpSpPr>
        <p:sp>
          <p:nvSpPr>
            <p:cNvPr id="92164" name="Text Box 4"/>
            <p:cNvSpPr txBox="1"/>
            <p:nvPr/>
          </p:nvSpPr>
          <p:spPr>
            <a:xfrm>
              <a:off x="735648" y="3154887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5" name="Text Box 5"/>
            <p:cNvSpPr txBox="1"/>
            <p:nvPr/>
          </p:nvSpPr>
          <p:spPr>
            <a:xfrm>
              <a:off x="3440430" y="2657475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6" name="Text Box 6"/>
            <p:cNvSpPr txBox="1"/>
            <p:nvPr/>
          </p:nvSpPr>
          <p:spPr>
            <a:xfrm>
              <a:off x="3597226" y="1544519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grpSp>
          <p:nvGrpSpPr>
            <p:cNvPr id="2" name="Group 14"/>
            <p:cNvGrpSpPr/>
            <p:nvPr/>
          </p:nvGrpSpPr>
          <p:grpSpPr>
            <a:xfrm>
              <a:off x="1098" y="1151832"/>
              <a:ext cx="3596128" cy="1970462"/>
              <a:chOff x="234" y="1285"/>
              <a:chExt cx="1400" cy="1547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40" y="1285"/>
                <a:ext cx="1394" cy="1547"/>
              </a:xfrm>
              <a:prstGeom prst="cube">
                <a:avLst>
                  <a:gd name="adj" fmla="val 29331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0" name="Line 18"/>
              <p:cNvSpPr/>
              <p:nvPr/>
            </p:nvSpPr>
            <p:spPr>
              <a:xfrm flipH="1">
                <a:off x="234" y="2375"/>
                <a:ext cx="236" cy="45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1" name="Line 19"/>
              <p:cNvSpPr/>
              <p:nvPr/>
            </p:nvSpPr>
            <p:spPr>
              <a:xfrm>
                <a:off x="470" y="1285"/>
                <a:ext cx="0" cy="109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2" name="Line 20"/>
              <p:cNvSpPr/>
              <p:nvPr/>
            </p:nvSpPr>
            <p:spPr>
              <a:xfrm flipV="1">
                <a:off x="470" y="2375"/>
                <a:ext cx="1164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</p:grp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sp>
        <p:nvSpPr>
          <p:cNvPr id="4" name="Text Box 7"/>
          <p:cNvSpPr txBox="1"/>
          <p:nvPr/>
        </p:nvSpPr>
        <p:spPr>
          <a:xfrm>
            <a:off x="60691" y="3773642"/>
            <a:ext cx="1015174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   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Arial" pitchFamily="34" charset="0"/>
              </a:rPr>
              <a:t>a. Diện tích toàn phần của 2 hình hộp chữ nhật bằng nhau</a:t>
            </a:r>
          </a:p>
        </p:txBody>
      </p:sp>
      <p:sp>
        <p:nvSpPr>
          <p:cNvPr id="3" name="Text Box 9"/>
          <p:cNvSpPr txBox="1"/>
          <p:nvPr/>
        </p:nvSpPr>
        <p:spPr>
          <a:xfrm>
            <a:off x="10963241" y="3931255"/>
            <a:ext cx="89090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Đ</a:t>
            </a:r>
          </a:p>
        </p:txBody>
      </p:sp>
      <p:sp>
        <p:nvSpPr>
          <p:cNvPr id="5" name="Text Box 9"/>
          <p:cNvSpPr txBox="1"/>
          <p:nvPr/>
        </p:nvSpPr>
        <p:spPr>
          <a:xfrm>
            <a:off x="10963240" y="4486956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70C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sp>
        <p:nvSpPr>
          <p:cNvPr id="6" name="Text Box 9"/>
          <p:cNvSpPr txBox="1"/>
          <p:nvPr/>
        </p:nvSpPr>
        <p:spPr>
          <a:xfrm>
            <a:off x="10963239" y="5076538"/>
            <a:ext cx="890905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anchor="t"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vi-VN" sz="2800" b="1" dirty="0">
                <a:solidFill>
                  <a:srgbClr val="0070C0"/>
                </a:solidFill>
                <a:latin typeface="Arial" pitchFamily="34" charset="0"/>
                <a:ea typeface="Arial" pitchFamily="34" charset="0"/>
              </a:rPr>
              <a:t>s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223099" y="823595"/>
            <a:ext cx="3220593" cy="2837652"/>
            <a:chOff x="5362575" y="967903"/>
            <a:chExt cx="3220593" cy="2837652"/>
          </a:xfrm>
        </p:grpSpPr>
        <p:sp>
          <p:nvSpPr>
            <p:cNvPr id="8" name="AutoShape 16"/>
            <p:cNvSpPr/>
            <p:nvPr/>
          </p:nvSpPr>
          <p:spPr>
            <a:xfrm>
              <a:off x="5362575" y="967903"/>
              <a:ext cx="2145030" cy="2384425"/>
            </a:xfrm>
            <a:prstGeom prst="cube">
              <a:avLst>
                <a:gd name="adj" fmla="val 26421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5362575" y="2799879"/>
              <a:ext cx="572008" cy="5524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5934583" y="967903"/>
              <a:ext cx="0" cy="18953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 flipV="1">
              <a:off x="5934583" y="2792340"/>
              <a:ext cx="1573022" cy="753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7485521" y="1639884"/>
              <a:ext cx="1097647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5708650" y="3348355"/>
              <a:ext cx="84455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7262495" y="2958465"/>
              <a:ext cx="881761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4575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 animBg="1"/>
      <p:bldP spid="92167" grpId="0"/>
      <p:bldP spid="92168" grpId="0"/>
      <p:bldP spid="92169" grpId="0"/>
      <p:bldP spid="92181" grpId="0"/>
      <p:bldP spid="4" grpId="0"/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15637" y="711200"/>
            <a:ext cx="4662928" cy="2460255"/>
            <a:chOff x="1098" y="1151832"/>
            <a:chExt cx="4662928" cy="2460255"/>
          </a:xfrm>
        </p:grpSpPr>
        <p:sp>
          <p:nvSpPr>
            <p:cNvPr id="92164" name="Text Box 4"/>
            <p:cNvSpPr txBox="1"/>
            <p:nvPr/>
          </p:nvSpPr>
          <p:spPr>
            <a:xfrm>
              <a:off x="735648" y="3154887"/>
              <a:ext cx="1467485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5" name="Text Box 5"/>
            <p:cNvSpPr txBox="1"/>
            <p:nvPr/>
          </p:nvSpPr>
          <p:spPr>
            <a:xfrm>
              <a:off x="3440430" y="2657475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92166" name="Text Box 6"/>
            <p:cNvSpPr txBox="1"/>
            <p:nvPr/>
          </p:nvSpPr>
          <p:spPr>
            <a:xfrm>
              <a:off x="3597226" y="1544519"/>
              <a:ext cx="106680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grpSp>
          <p:nvGrpSpPr>
            <p:cNvPr id="2" name="Group 14"/>
            <p:cNvGrpSpPr/>
            <p:nvPr/>
          </p:nvGrpSpPr>
          <p:grpSpPr>
            <a:xfrm>
              <a:off x="1098" y="1151832"/>
              <a:ext cx="3596128" cy="1970462"/>
              <a:chOff x="234" y="1285"/>
              <a:chExt cx="1400" cy="1547"/>
            </a:xfrm>
          </p:grpSpPr>
          <p:sp>
            <p:nvSpPr>
              <p:cNvPr id="57358" name="AutoShape 16"/>
              <p:cNvSpPr/>
              <p:nvPr/>
            </p:nvSpPr>
            <p:spPr>
              <a:xfrm>
                <a:off x="240" y="1285"/>
                <a:ext cx="1394" cy="1547"/>
              </a:xfrm>
              <a:prstGeom prst="cube">
                <a:avLst>
                  <a:gd name="adj" fmla="val 29331"/>
                </a:avLst>
              </a:prstGeom>
              <a:solidFill>
                <a:srgbClr val="8FCCD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pPr lvl="0" algn="ctr" eaLnBrk="1" hangingPunct="1"/>
                <a:endParaRPr lang="vi-VN" altLang="x-none" dirty="0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0" name="Line 18"/>
              <p:cNvSpPr/>
              <p:nvPr/>
            </p:nvSpPr>
            <p:spPr>
              <a:xfrm flipH="1">
                <a:off x="234" y="2375"/>
                <a:ext cx="236" cy="457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1" name="Line 19"/>
              <p:cNvSpPr/>
              <p:nvPr/>
            </p:nvSpPr>
            <p:spPr>
              <a:xfrm>
                <a:off x="470" y="1285"/>
                <a:ext cx="0" cy="109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  <p:sp>
            <p:nvSpPr>
              <p:cNvPr id="57362" name="Line 20"/>
              <p:cNvSpPr/>
              <p:nvPr/>
            </p:nvSpPr>
            <p:spPr>
              <a:xfrm flipV="1">
                <a:off x="470" y="2375"/>
                <a:ext cx="1164" cy="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round/>
                <a:headEnd type="none" w="med" len="med"/>
                <a:tailEnd type="none" w="med" len="med"/>
              </a:ln>
            </p:spPr>
            <p:txBody>
              <a:bodyPr anchor="t"/>
              <a:lstStyle/>
              <a:p>
                <a:pPr lvl="0" eaLnBrk="0" hangingPunct="0"/>
                <a:endParaRPr lang="en-US" altLang="en-US">
                  <a:latin typeface="Arial" pitchFamily="34" charset="0"/>
                  <a:ea typeface="Arial" pitchFamily="34" charset="0"/>
                </a:endParaRPr>
              </a:p>
            </p:txBody>
          </p:sp>
        </p:grpSp>
      </p:grpSp>
      <p:sp>
        <p:nvSpPr>
          <p:cNvPr id="92181" name="Text Box 21"/>
          <p:cNvSpPr txBox="1"/>
          <p:nvPr/>
        </p:nvSpPr>
        <p:spPr>
          <a:xfrm>
            <a:off x="384810" y="223520"/>
            <a:ext cx="8839200" cy="4876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>
            <a:spAutoFit/>
          </a:bodyPr>
          <a:lstStyle/>
          <a:p>
            <a:pPr lvl="0" algn="just" eaLnBrk="1" hangingPunct="1">
              <a:spcBef>
                <a:spcPct val="50000"/>
              </a:spcBef>
            </a:pPr>
            <a:r>
              <a:rPr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Bài </a:t>
            </a:r>
            <a:r>
              <a:rPr lang="vi-VN" sz="2600" b="1" u="sng" dirty="0">
                <a:solidFill>
                  <a:srgbClr val="FF0066"/>
                </a:solidFill>
                <a:latin typeface="Times New Roman" pitchFamily="18" charset="0"/>
                <a:ea typeface="Times New Roman" pitchFamily="18" charset="0"/>
              </a:rPr>
              <a:t>3: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068716" y="421716"/>
            <a:ext cx="3220593" cy="2837652"/>
            <a:chOff x="5362575" y="967903"/>
            <a:chExt cx="3220593" cy="2837652"/>
          </a:xfrm>
        </p:grpSpPr>
        <p:sp>
          <p:nvSpPr>
            <p:cNvPr id="8" name="AutoShape 16"/>
            <p:cNvSpPr/>
            <p:nvPr/>
          </p:nvSpPr>
          <p:spPr>
            <a:xfrm>
              <a:off x="5362575" y="967903"/>
              <a:ext cx="2145030" cy="2384425"/>
            </a:xfrm>
            <a:prstGeom prst="cube">
              <a:avLst>
                <a:gd name="adj" fmla="val 26421"/>
              </a:avLst>
            </a:prstGeom>
            <a:solidFill>
              <a:srgbClr val="8FCCD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lvl="0" algn="ctr" eaLnBrk="1" hangingPunct="1"/>
              <a:endParaRPr lang="vi-VN" altLang="x-none" dirty="0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9" name="Line 18"/>
            <p:cNvSpPr/>
            <p:nvPr/>
          </p:nvSpPr>
          <p:spPr>
            <a:xfrm flipH="1">
              <a:off x="5362575" y="2799879"/>
              <a:ext cx="572008" cy="5524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0" name="Line 19"/>
            <p:cNvSpPr/>
            <p:nvPr/>
          </p:nvSpPr>
          <p:spPr>
            <a:xfrm>
              <a:off x="5934583" y="967903"/>
              <a:ext cx="0" cy="189531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1" name="Line 20"/>
            <p:cNvSpPr/>
            <p:nvPr/>
          </p:nvSpPr>
          <p:spPr>
            <a:xfrm flipV="1">
              <a:off x="5934583" y="2792340"/>
              <a:ext cx="1573022" cy="753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lvl="0" eaLnBrk="0" hangingPunct="0"/>
              <a:endParaRPr lang="en-US" altLang="en-US">
                <a:latin typeface="Arial" pitchFamily="34" charset="0"/>
                <a:ea typeface="Arial" pitchFamily="34" charset="0"/>
              </a:endParaRPr>
            </a:p>
          </p:txBody>
        </p:sp>
        <p:sp>
          <p:nvSpPr>
            <p:cNvPr id="12" name="Text Box 4"/>
            <p:cNvSpPr txBox="1"/>
            <p:nvPr/>
          </p:nvSpPr>
          <p:spPr>
            <a:xfrm>
              <a:off x="7485521" y="1639884"/>
              <a:ext cx="1097647" cy="461665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2,5d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3" name="Text Box 5"/>
            <p:cNvSpPr txBox="1"/>
            <p:nvPr/>
          </p:nvSpPr>
          <p:spPr>
            <a:xfrm>
              <a:off x="5708650" y="3348355"/>
              <a:ext cx="844550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1,5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  <p:sp>
          <p:nvSpPr>
            <p:cNvPr id="24" name="Text Box 6"/>
            <p:cNvSpPr txBox="1"/>
            <p:nvPr/>
          </p:nvSpPr>
          <p:spPr>
            <a:xfrm>
              <a:off x="7262495" y="2958465"/>
              <a:ext cx="881761" cy="457200"/>
            </a:xfrm>
            <a:prstGeom prst="rect">
              <a:avLst/>
            </a:prstGeom>
            <a:noFill/>
            <a:ln w="9525">
              <a:noFill/>
              <a:miter/>
            </a:ln>
          </p:spPr>
          <p:txBody>
            <a:bodyPr wrap="square" anchor="t">
              <a:spAutoFit/>
            </a:bodyPr>
            <a:lstStyle/>
            <a:p>
              <a:pPr lvl="0" eaLnBrk="1" hangingPunct="1">
                <a:spcBef>
                  <a:spcPct val="50000"/>
                </a:spcBef>
              </a:pPr>
              <a:r>
                <a:rPr lang="vi-VN"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1,2</a:t>
              </a:r>
              <a:r>
                <a:rPr sz="2400" b="1" dirty="0" smtClean="0">
                  <a:solidFill>
                    <a:srgbClr val="FF0000"/>
                  </a:solidFill>
                  <a:latin typeface="Times New Roman" pitchFamily="18" charset="0"/>
                  <a:ea typeface="Arial" pitchFamily="34" charset="0"/>
                </a:rPr>
                <a:t>m</a:t>
              </a:r>
              <a:endParaRPr sz="2400" b="1" dirty="0">
                <a:solidFill>
                  <a:srgbClr val="FF0000"/>
                </a:solidFill>
                <a:latin typeface="Times New Roman" pitchFamily="18" charset="0"/>
                <a:ea typeface="Arial" pitchFamily="34" charset="0"/>
              </a:endParaRPr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729701"/>
              </p:ext>
            </p:extLst>
          </p:nvPr>
        </p:nvGraphicFramePr>
        <p:xfrm>
          <a:off x="34449" y="3521774"/>
          <a:ext cx="11986654" cy="2940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4867">
                  <a:extLst>
                    <a:ext uri="{9D8B030D-6E8A-4147-A177-3AD203B41FA5}">
                      <a16:colId xmlns:a16="http://schemas.microsoft.com/office/drawing/2014/main" val="2086099053"/>
                    </a:ext>
                  </a:extLst>
                </a:gridCol>
                <a:gridCol w="5991787">
                  <a:extLst>
                    <a:ext uri="{9D8B030D-6E8A-4147-A177-3AD203B41FA5}">
                      <a16:colId xmlns:a16="http://schemas.microsoft.com/office/drawing/2014/main" val="3036212612"/>
                    </a:ext>
                  </a:extLst>
                </a:gridCol>
              </a:tblGrid>
              <a:tr h="2940345">
                <a:tc>
                  <a:txBody>
                    <a:bodyPr/>
                    <a:lstStyle/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 (2,5 + 1,5) × 2 × 1,2 = 9,6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đáy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 2,5 × 1,5 = 3,75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9,6 + 3,75 × 2 = 17,1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xung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 (1,5 + 1,2) × 2 × 2,5 = 13,5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đáy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 1,5 × 1,2 = 1,8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="0" i="0" kern="1200" dirty="0" err="1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      13,5 + 1,8 × 2 = 17,1 (dm</a:t>
                      </a:r>
                      <a:r>
                        <a:rPr lang="en-US" sz="2600" b="0" i="0" kern="1200" baseline="300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600" b="0" i="0" kern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endParaRPr lang="en-US" sz="2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5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2290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669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ASUS PC</dc:creator>
  <cp:lastModifiedBy>MyPC</cp:lastModifiedBy>
  <cp:revision>28</cp:revision>
  <dcterms:created xsi:type="dcterms:W3CDTF">2018-01-28T21:55:00Z</dcterms:created>
  <dcterms:modified xsi:type="dcterms:W3CDTF">2020-04-12T09:06:31Z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1033-10.1.0.5644</vt:lpwstr>
  </property>
</Properties>
</file>