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6600"/>
    <a:srgbClr val="FF9900"/>
    <a:srgbClr val="D60093"/>
    <a:srgbClr val="FFCC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A8591-B509-46FC-AB51-746E47051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D24FB-484A-403E-B916-F729B4C49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20514-426C-4B35-9DEB-746B5E7AA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2C044-07D8-4BF4-B2A2-F1B9A258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4CE4D-5C19-440D-A484-36DFBE30D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78588-7D25-4F5F-8E34-E4C7D1758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EB284-5CA4-4A28-B89B-F8ABB79E6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1565D-4F17-4B05-83F9-F92A7024C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8B7DB-7C87-4107-BCC7-AD7DBB89C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3E579-FBE5-4954-B44A-8AA681B66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05538-BCC5-4104-B812-0B9DC3DA9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A6CE9D8-6A58-4659-9F31-643EE5CAC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1026" name="Slide" r:id="rId3" imgW="4876821" imgH="3657436" progId="PowerPoint.Slide.8">
              <p:embed/>
            </p:oleObj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685800"/>
            <a:ext cx="91440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</a:rPr>
              <a:t>Luyện từ và câu</a:t>
            </a:r>
            <a:r>
              <a:rPr lang="en-US" sz="6000" b="1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6000" b="1">
                <a:solidFill>
                  <a:schemeClr val="accent2"/>
                </a:solidFill>
              </a:rPr>
              <a:t>Mở rộng vốn từ: Trẻ 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xanh n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0" y="174625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FF3300"/>
                </a:solidFill>
              </a:rPr>
              <a:t>Bài tập 1</a:t>
            </a:r>
            <a:r>
              <a:rPr lang="en-US" sz="3200" b="1"/>
              <a:t>: </a:t>
            </a:r>
            <a:r>
              <a:rPr lang="en-US" sz="3200" b="1">
                <a:solidFill>
                  <a:schemeClr val="accent2"/>
                </a:solidFill>
              </a:rPr>
              <a:t>Ghi dấu x vào ô trống tr</a:t>
            </a:r>
            <a:r>
              <a:rPr lang="vi-VN" sz="3200" b="1">
                <a:solidFill>
                  <a:schemeClr val="accent2"/>
                </a:solidFill>
              </a:rPr>
              <a:t>ư</a:t>
            </a:r>
            <a:r>
              <a:rPr lang="en-US" sz="3200" b="1">
                <a:solidFill>
                  <a:schemeClr val="accent2"/>
                </a:solidFill>
              </a:rPr>
              <a:t>ớc dòng nêu </a:t>
            </a:r>
            <a:r>
              <a:rPr lang="vi-VN" sz="3200" b="1">
                <a:solidFill>
                  <a:schemeClr val="accent2"/>
                </a:solidFill>
              </a:rPr>
              <a:t>đ</a:t>
            </a:r>
            <a:r>
              <a:rPr lang="en-US" sz="3200" b="1">
                <a:solidFill>
                  <a:schemeClr val="accent2"/>
                </a:solidFill>
              </a:rPr>
              <a:t>úng nghĩa cuả từ trẻ em: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790825" y="1592263"/>
            <a:ext cx="495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Trẻ từ s</a:t>
            </a:r>
            <a:r>
              <a:rPr lang="vi-VN" sz="3200" b="1">
                <a:solidFill>
                  <a:schemeClr val="accent2"/>
                </a:solidFill>
              </a:rPr>
              <a:t>ơ</a:t>
            </a:r>
            <a:r>
              <a:rPr lang="en-US" sz="3200" b="1">
                <a:solidFill>
                  <a:schemeClr val="accent2"/>
                </a:solidFill>
              </a:rPr>
              <a:t> sinh </a:t>
            </a:r>
            <a:r>
              <a:rPr lang="vi-VN" sz="3200" b="1">
                <a:solidFill>
                  <a:schemeClr val="accent2"/>
                </a:solidFill>
              </a:rPr>
              <a:t>đ</a:t>
            </a:r>
            <a:r>
              <a:rPr lang="en-US" sz="3200" b="1">
                <a:solidFill>
                  <a:schemeClr val="accent2"/>
                </a:solidFill>
              </a:rPr>
              <a:t>ến 6 tuổi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778125" y="2667000"/>
            <a:ext cx="533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D60093"/>
                </a:solidFill>
              </a:rPr>
              <a:t>Trẻ từ s</a:t>
            </a:r>
            <a:r>
              <a:rPr lang="vi-VN" sz="3200" b="1">
                <a:solidFill>
                  <a:srgbClr val="D60093"/>
                </a:solidFill>
              </a:rPr>
              <a:t>ơ</a:t>
            </a:r>
            <a:r>
              <a:rPr lang="en-US" sz="3200" b="1">
                <a:solidFill>
                  <a:srgbClr val="D60093"/>
                </a:solidFill>
              </a:rPr>
              <a:t> sinh </a:t>
            </a:r>
            <a:r>
              <a:rPr lang="vi-VN" sz="3200" b="1">
                <a:solidFill>
                  <a:srgbClr val="D60093"/>
                </a:solidFill>
              </a:rPr>
              <a:t>đ</a:t>
            </a:r>
            <a:r>
              <a:rPr lang="en-US" sz="3200" b="1">
                <a:solidFill>
                  <a:srgbClr val="D60093"/>
                </a:solidFill>
              </a:rPr>
              <a:t>ến 11 tuổi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797175" y="3810000"/>
            <a:ext cx="441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Ng</a:t>
            </a:r>
            <a:r>
              <a:rPr lang="vi-VN" sz="3200" b="1">
                <a:solidFill>
                  <a:schemeClr val="accent2"/>
                </a:solidFill>
              </a:rPr>
              <a:t>ư</a:t>
            </a:r>
            <a:r>
              <a:rPr lang="en-US" sz="3200" b="1">
                <a:solidFill>
                  <a:schemeClr val="accent2"/>
                </a:solidFill>
              </a:rPr>
              <a:t>ời d</a:t>
            </a:r>
            <a:r>
              <a:rPr lang="vi-VN" sz="3200" b="1">
                <a:solidFill>
                  <a:schemeClr val="accent2"/>
                </a:solidFill>
              </a:rPr>
              <a:t>ư</a:t>
            </a:r>
            <a:r>
              <a:rPr lang="en-US" sz="3200" b="1">
                <a:solidFill>
                  <a:schemeClr val="accent2"/>
                </a:solidFill>
              </a:rPr>
              <a:t>ới 16 tuổi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673350" y="4953000"/>
            <a:ext cx="457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Ng</a:t>
            </a:r>
            <a:r>
              <a:rPr lang="vi-VN" sz="3200" b="1">
                <a:solidFill>
                  <a:srgbClr val="FF3300"/>
                </a:solidFill>
              </a:rPr>
              <a:t>ư</a:t>
            </a:r>
            <a:r>
              <a:rPr lang="en-US" sz="3200" b="1">
                <a:solidFill>
                  <a:srgbClr val="FF3300"/>
                </a:solidFill>
              </a:rPr>
              <a:t>ời d</a:t>
            </a:r>
            <a:r>
              <a:rPr lang="vi-VN" sz="3200" b="1">
                <a:solidFill>
                  <a:srgbClr val="FF3300"/>
                </a:solidFill>
              </a:rPr>
              <a:t>ư</a:t>
            </a:r>
            <a:r>
              <a:rPr lang="en-US" sz="3200" b="1">
                <a:solidFill>
                  <a:srgbClr val="FF3300"/>
                </a:solidFill>
              </a:rPr>
              <a:t>ới 18 tuổi</a:t>
            </a:r>
          </a:p>
        </p:txBody>
      </p:sp>
      <p:sp>
        <p:nvSpPr>
          <p:cNvPr id="3080" name="Text Box 10"/>
          <p:cNvSpPr txBox="1">
            <a:spLocks noChangeArrowheads="1"/>
          </p:cNvSpPr>
          <p:nvPr/>
        </p:nvSpPr>
        <p:spPr bwMode="auto">
          <a:xfrm>
            <a:off x="0" y="182086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 flipV="1">
            <a:off x="1981200" y="1676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1981200" y="2667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1981200" y="3810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1981200" y="50292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965325" y="2565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/>
      <p:bldP spid="4103" grpId="0"/>
      <p:bldP spid="4104" grpId="0"/>
      <p:bldP spid="4105" grpId="0"/>
      <p:bldP spid="4107" grpId="0" animBg="1"/>
      <p:bldP spid="4108" grpId="0" animBg="1"/>
      <p:bldP spid="4109" grpId="0" animBg="1"/>
      <p:bldP spid="4110" grpId="0" animBg="1"/>
      <p:bldP spid="41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hong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1147763"/>
            <a:ext cx="914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a, </a:t>
            </a:r>
            <a:r>
              <a:rPr lang="en-US" sz="3200" b="1">
                <a:solidFill>
                  <a:srgbClr val="006600"/>
                </a:solidFill>
              </a:rPr>
              <a:t>Tìm các từ </a:t>
            </a:r>
            <a:r>
              <a:rPr lang="vi-VN" sz="3200" b="1">
                <a:solidFill>
                  <a:srgbClr val="006600"/>
                </a:solidFill>
              </a:rPr>
              <a:t>đ</a:t>
            </a:r>
            <a:r>
              <a:rPr lang="en-US" sz="3200" b="1">
                <a:solidFill>
                  <a:srgbClr val="006600"/>
                </a:solidFill>
              </a:rPr>
              <a:t>ồng nghĩa với “ </a:t>
            </a:r>
            <a:r>
              <a:rPr lang="en-US" sz="3200" b="1" i="1">
                <a:solidFill>
                  <a:srgbClr val="D60093"/>
                </a:solidFill>
              </a:rPr>
              <a:t>trẻ em</a:t>
            </a:r>
            <a:r>
              <a:rPr lang="en-US" sz="3200" b="1">
                <a:solidFill>
                  <a:srgbClr val="006600"/>
                </a:solidFill>
              </a:rPr>
              <a:t>”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5400" y="2616200"/>
            <a:ext cx="861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b, Đặt câu với một từ vừa tìm </a:t>
            </a:r>
            <a:r>
              <a:rPr lang="vi-VN" sz="3200" b="1"/>
              <a:t>đư</a:t>
            </a:r>
            <a:r>
              <a:rPr lang="en-US" sz="3200" b="1"/>
              <a:t>ợc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7150" y="4167188"/>
            <a:ext cx="830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c, Viết câu có hình ảnh </a:t>
            </a:r>
            <a:r>
              <a:rPr lang="vi-VN" sz="3200" b="1"/>
              <a:t>đ</a:t>
            </a:r>
            <a:r>
              <a:rPr lang="en-US" sz="3200" b="1"/>
              <a:t>ẹp về </a:t>
            </a:r>
            <a:r>
              <a:rPr lang="en-US" sz="3200" b="1" i="1">
                <a:solidFill>
                  <a:srgbClr val="D60093"/>
                </a:solidFill>
              </a:rPr>
              <a:t>trẻ em</a:t>
            </a:r>
            <a:r>
              <a:rPr lang="en-US" sz="3200" b="1"/>
              <a:t>.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101725" y="1878013"/>
            <a:ext cx="8915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- trẻ th</a:t>
            </a:r>
            <a:r>
              <a:rPr lang="vi-VN" sz="3200" b="1">
                <a:solidFill>
                  <a:schemeClr val="accent2"/>
                </a:solidFill>
              </a:rPr>
              <a:t>ơ</a:t>
            </a:r>
            <a:r>
              <a:rPr lang="en-US" sz="3200" b="1">
                <a:solidFill>
                  <a:schemeClr val="accent2"/>
                </a:solidFill>
              </a:rPr>
              <a:t>, trẻ con, trẻ nhỏ, nhi </a:t>
            </a:r>
            <a:r>
              <a:rPr lang="vi-VN" sz="3200" b="1">
                <a:solidFill>
                  <a:schemeClr val="accent2"/>
                </a:solidFill>
              </a:rPr>
              <a:t>đ</a:t>
            </a:r>
            <a:r>
              <a:rPr lang="en-US" sz="3200" b="1">
                <a:solidFill>
                  <a:schemeClr val="accent2"/>
                </a:solidFill>
              </a:rPr>
              <a:t>ồng,…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974725" y="3359150"/>
            <a:ext cx="883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6600"/>
                </a:solidFill>
              </a:rPr>
              <a:t>-Trẻ th</a:t>
            </a:r>
            <a:r>
              <a:rPr lang="vi-VN" sz="3200" b="1">
                <a:solidFill>
                  <a:srgbClr val="006600"/>
                </a:solidFill>
              </a:rPr>
              <a:t>ơ</a:t>
            </a:r>
            <a:r>
              <a:rPr lang="en-US" sz="3200" b="1">
                <a:solidFill>
                  <a:srgbClr val="006600"/>
                </a:solidFill>
              </a:rPr>
              <a:t> là t</a:t>
            </a:r>
            <a:r>
              <a:rPr lang="vi-VN" sz="3200" b="1">
                <a:solidFill>
                  <a:srgbClr val="006600"/>
                </a:solidFill>
              </a:rPr>
              <a:t>ươ</a:t>
            </a:r>
            <a:r>
              <a:rPr lang="en-US" sz="3200" b="1">
                <a:solidFill>
                  <a:srgbClr val="006600"/>
                </a:solidFill>
              </a:rPr>
              <a:t>ng lai của </a:t>
            </a:r>
            <a:r>
              <a:rPr lang="vi-VN" sz="3200" b="1">
                <a:solidFill>
                  <a:srgbClr val="006600"/>
                </a:solidFill>
              </a:rPr>
              <a:t>đ</a:t>
            </a:r>
            <a:r>
              <a:rPr lang="en-US" sz="3200" b="1">
                <a:solidFill>
                  <a:srgbClr val="006600"/>
                </a:solidFill>
              </a:rPr>
              <a:t>ất n</a:t>
            </a:r>
            <a:r>
              <a:rPr lang="vi-VN" sz="3200" b="1">
                <a:solidFill>
                  <a:srgbClr val="006600"/>
                </a:solidFill>
              </a:rPr>
              <a:t>ư</a:t>
            </a:r>
            <a:r>
              <a:rPr lang="en-US" sz="3200" b="1">
                <a:solidFill>
                  <a:srgbClr val="006600"/>
                </a:solidFill>
              </a:rPr>
              <a:t>ớc.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90575" y="4940300"/>
            <a:ext cx="7924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- Trẻ em nh</a:t>
            </a:r>
            <a:r>
              <a:rPr lang="vi-VN" sz="3200" b="1">
                <a:solidFill>
                  <a:schemeClr val="accent2"/>
                </a:solidFill>
              </a:rPr>
              <a:t>ư</a:t>
            </a:r>
            <a:r>
              <a:rPr lang="en-US" sz="3200" b="1">
                <a:solidFill>
                  <a:schemeClr val="accent2"/>
                </a:solidFill>
              </a:rPr>
              <a:t> nụ hoa mới nở.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D60093"/>
                </a:solidFill>
              </a:rPr>
              <a:t>- Cô bé trông giống hệt bà cụ non.</a:t>
            </a:r>
          </a:p>
        </p:txBody>
      </p:sp>
      <p:sp>
        <p:nvSpPr>
          <p:cNvPr id="4105" name="Text Box 11"/>
          <p:cNvSpPr txBox="1">
            <a:spLocks noChangeArrowheads="1"/>
          </p:cNvSpPr>
          <p:nvPr/>
        </p:nvSpPr>
        <p:spPr bwMode="auto">
          <a:xfrm>
            <a:off x="0" y="457200"/>
            <a:ext cx="754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 b="1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28600" y="390525"/>
            <a:ext cx="487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chemeClr val="accent2"/>
                </a:solidFill>
              </a:rPr>
              <a:t>Bài tập 2: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4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  <p:bldP spid="5127" grpId="0"/>
      <p:bldP spid="51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296863"/>
            <a:ext cx="891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006600"/>
                </a:solidFill>
              </a:rPr>
              <a:t>Bài tập 3:</a:t>
            </a:r>
            <a:r>
              <a:rPr lang="en-US" sz="3200" b="1"/>
              <a:t> </a:t>
            </a:r>
            <a:r>
              <a:rPr lang="en-US" sz="3200" b="1">
                <a:solidFill>
                  <a:srgbClr val="D60093"/>
                </a:solidFill>
              </a:rPr>
              <a:t>Nối từng thành ngữ, tục ngữ ở cột a với nghĩa của nó ở cột b cho thích hợp.</a:t>
            </a: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0" y="1592263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4" name="Text Box 26"/>
          <p:cNvSpPr txBox="1">
            <a:spLocks noChangeArrowheads="1"/>
          </p:cNvSpPr>
          <p:nvPr/>
        </p:nvSpPr>
        <p:spPr bwMode="auto">
          <a:xfrm>
            <a:off x="0" y="13716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9284" name="Group 68"/>
          <p:cNvGraphicFramePr>
            <a:graphicFrameLocks noGrp="1"/>
          </p:cNvGraphicFramePr>
          <p:nvPr/>
        </p:nvGraphicFramePr>
        <p:xfrm>
          <a:off x="0" y="1841500"/>
          <a:ext cx="9144000" cy="5016500"/>
        </p:xfrm>
        <a:graphic>
          <a:graphicData uri="http://schemas.openxmlformats.org/drawingml/2006/table">
            <a:tbl>
              <a:tblPr/>
              <a:tblGrid>
                <a:gridCol w="3048000"/>
                <a:gridCol w="1524000"/>
                <a:gridCol w="4572000"/>
              </a:tblGrid>
              <a:tr h="1254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-TrÎ lªn ba c¶ nhµ häc nãi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Líp tr­í giµ ®i líp sau thay thÕ.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TrÎ ng­êi non d¹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- D¹y trÎ tõ lóc cßn nhá dÔ h¬n.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.VnTime" pitchFamily="34" charset="0"/>
                        </a:rPr>
                        <a:t>-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Tre non dÔ uèn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Cßn ng©y th¬ d¹i dét ch­a biÕt suy nghÜ chÝn ch¾n.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- Tre giµ m¨ng mäc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.VnTime" pitchFamily="34" charset="0"/>
                        </a:rPr>
                        <a:t>- TrÎ lªn ba ®ang häc nãi, khiÕn c¶ nhµ vui vÎ nãi theo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85" name="Line 69"/>
          <p:cNvSpPr>
            <a:spLocks noChangeShapeType="1"/>
          </p:cNvSpPr>
          <p:nvPr/>
        </p:nvSpPr>
        <p:spPr bwMode="auto">
          <a:xfrm>
            <a:off x="3048000" y="2895600"/>
            <a:ext cx="1600200" cy="3352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>
            <a:off x="2971800" y="4038600"/>
            <a:ext cx="1600200" cy="609600"/>
          </a:xfrm>
          <a:prstGeom prst="line">
            <a:avLst/>
          </a:prstGeom>
          <a:noFill/>
          <a:ln w="9525">
            <a:solidFill>
              <a:srgbClr val="D6009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87" name="Line 71"/>
          <p:cNvSpPr>
            <a:spLocks noChangeShapeType="1"/>
          </p:cNvSpPr>
          <p:nvPr/>
        </p:nvSpPr>
        <p:spPr bwMode="auto">
          <a:xfrm flipV="1">
            <a:off x="2971800" y="3962400"/>
            <a:ext cx="16002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88" name="Line 72"/>
          <p:cNvSpPr>
            <a:spLocks noChangeShapeType="1"/>
          </p:cNvSpPr>
          <p:nvPr/>
        </p:nvSpPr>
        <p:spPr bwMode="auto">
          <a:xfrm flipV="1">
            <a:off x="3048000" y="2438400"/>
            <a:ext cx="1600200" cy="35814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9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85" grpId="0" animBg="1"/>
      <p:bldP spid="9286" grpId="0" animBg="1"/>
      <p:bldP spid="9287" grpId="0" animBg="1"/>
      <p:bldP spid="928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263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.VnTime</vt:lpstr>
      <vt:lpstr>Default Design</vt:lpstr>
      <vt:lpstr>Microsoft PowerPoint Slide</vt:lpstr>
      <vt:lpstr>Slide 1</vt:lpstr>
      <vt:lpstr>Slide 2</vt:lpstr>
      <vt:lpstr>Slide 3</vt:lpstr>
      <vt:lpstr>Slide 4</vt:lpstr>
    </vt:vector>
  </TitlesOfParts>
  <Company>34TRIEUKHUC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7</cp:revision>
  <dcterms:created xsi:type="dcterms:W3CDTF">2009-08-07T02:27:41Z</dcterms:created>
  <dcterms:modified xsi:type="dcterms:W3CDTF">2016-06-30T03:30:28Z</dcterms:modified>
</cp:coreProperties>
</file>