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7" r:id="rId2"/>
    <p:sldId id="264" r:id="rId3"/>
    <p:sldId id="268" r:id="rId4"/>
    <p:sldId id="26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00FF"/>
    <a:srgbClr val="FFFF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EF74D-3608-4FB9-BBB8-9180B932E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1F43C-6F03-44A8-832A-78988D7AE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D49D-7D57-49E7-B6F9-7C3FE3E95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CC920-3B74-4408-9C76-5F4887E1E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5EA05-E35B-4DD7-A076-087018CD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65018-DCC2-4B6D-A868-5EA4452A8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E3201-21AB-42AA-98F4-C3C663E76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A49A9-37CE-45F6-B1BE-24074ADBE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17662-8FFF-4ADA-A084-6C9643288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21CDD-3D8B-40CA-8B17-5DDADA2AA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D1E41-6DA8-447F-A541-D5664635D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fld id="{37DB9E52-979B-47E7-AC93-6AC08F3D1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71600"/>
            <a:ext cx="8458200" cy="563563"/>
          </a:xfrm>
        </p:spPr>
        <p:txBody>
          <a:bodyPr/>
          <a:lstStyle/>
          <a:p>
            <a:pPr eaLnBrk="1" hangingPunct="1"/>
            <a:r>
              <a:rPr lang="en-US" sz="1500" b="1" smtClean="0">
                <a:solidFill>
                  <a:srgbClr val="FF3300"/>
                </a:solidFill>
              </a:rPr>
              <a:t>Phòng Giáo dục &amp; Đào tạo Hương Thuỷ</a:t>
            </a:r>
            <a:br>
              <a:rPr lang="en-US" sz="1500" b="1" smtClean="0">
                <a:solidFill>
                  <a:srgbClr val="FF3300"/>
                </a:solidFill>
              </a:rPr>
            </a:br>
            <a:r>
              <a:rPr lang="en-US" sz="1700" b="1" smtClean="0">
                <a:solidFill>
                  <a:srgbClr val="0000FF"/>
                </a:solidFill>
              </a:rPr>
              <a:t>Trường Tiểu học Số 2 Phú Bài</a:t>
            </a:r>
          </a:p>
        </p:txBody>
      </p:sp>
      <p:pic>
        <p:nvPicPr>
          <p:cNvPr id="3075" name="Picture 3" descr="Mask0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8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Flower 001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739621">
            <a:off x="1600200" y="1371600"/>
            <a:ext cx="2176463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2895600" y="3482975"/>
            <a:ext cx="5029200" cy="11652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Trả bài văn tả người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990099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4800600" y="4800600"/>
            <a:ext cx="2551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0000"/>
                </a:solidFill>
              </a:rPr>
              <a:t>TẬP LÀM  VĂN LỚP 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04800" y="914400"/>
            <a:ext cx="8382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cs typeface="Times New Roman" pitchFamily="18" charset="0"/>
              </a:rPr>
              <a:t>I. Mục tiêu:  </a:t>
            </a:r>
            <a:r>
              <a:rPr lang="en-US" sz="2400">
                <a:cs typeface="Times New Roman" pitchFamily="18" charset="0"/>
              </a:rPr>
              <a:t>Biết rút kinh nghiệm về  cách viết bài văn tả người; nhận biết và sửa được lỗi trong bài; viết lại một đoạn  văn cho đúng hoặc hay hơn.</a:t>
            </a:r>
          </a:p>
          <a:p>
            <a:r>
              <a:rPr lang="en-US" sz="2400" b="1" u="sng">
                <a:cs typeface="Times New Roman" pitchFamily="18" charset="0"/>
              </a:rPr>
              <a:t>II. Chuẩn bị: </a:t>
            </a:r>
          </a:p>
          <a:p>
            <a:r>
              <a:rPr lang="en-US" sz="2400">
                <a:cs typeface="Times New Roman" pitchFamily="18" charset="0"/>
              </a:rPr>
              <a:t>+ GV: -  Bảng phụ, phấn màu             </a:t>
            </a:r>
          </a:p>
          <a:p>
            <a:r>
              <a:rPr lang="en-US" sz="2400">
                <a:cs typeface="Times New Roman" pitchFamily="18" charset="0"/>
              </a:rPr>
              <a:t>+ HS:  SGK, nháp</a:t>
            </a:r>
          </a:p>
          <a:p>
            <a:r>
              <a:rPr lang="en-US" sz="2400" b="1" u="sng">
                <a:cs typeface="Times New Roman" pitchFamily="18" charset="0"/>
              </a:rPr>
              <a:t>III. Các hoạt động dạy học </a:t>
            </a:r>
            <a:r>
              <a:rPr lang="en-US" sz="2400">
                <a:cs typeface="Times New Roman" pitchFamily="18" charset="0"/>
              </a:rPr>
              <a:t> ( 40 phút ).</a:t>
            </a:r>
          </a:p>
          <a:p>
            <a:r>
              <a:rPr lang="en-US" sz="2400">
                <a:cs typeface="Times New Roman" pitchFamily="18" charset="0"/>
              </a:rPr>
              <a:t>1.  </a:t>
            </a:r>
            <a:r>
              <a:rPr lang="en-US" sz="2400" u="sng">
                <a:cs typeface="Times New Roman" pitchFamily="18" charset="0"/>
              </a:rPr>
              <a:t>Khởi động:</a:t>
            </a:r>
            <a:r>
              <a:rPr lang="en-US" sz="2400">
                <a:cs typeface="Times New Roman" pitchFamily="18" charset="0"/>
              </a:rPr>
              <a:t>  </a:t>
            </a:r>
          </a:p>
          <a:p>
            <a:r>
              <a:rPr lang="en-US" sz="2400">
                <a:cs typeface="Times New Roman" pitchFamily="18" charset="0"/>
              </a:rPr>
              <a:t>2.  </a:t>
            </a:r>
            <a:r>
              <a:rPr lang="en-US" sz="2400" u="sng">
                <a:cs typeface="Times New Roman" pitchFamily="18" charset="0"/>
              </a:rPr>
              <a:t>Kiểm tra bài cũ:</a:t>
            </a:r>
            <a:endParaRPr lang="en-US" sz="2400">
              <a:cs typeface="Times New Roman" pitchFamily="18" charset="0"/>
            </a:endParaRPr>
          </a:p>
          <a:p>
            <a:r>
              <a:rPr lang="en-US" sz="2400">
                <a:cs typeface="Times New Roman" pitchFamily="18" charset="0"/>
              </a:rPr>
              <a:t>3. </a:t>
            </a:r>
            <a:r>
              <a:rPr lang="en-US" sz="2400" u="sng">
                <a:cs typeface="Times New Roman" pitchFamily="18" charset="0"/>
              </a:rPr>
              <a:t>Bài mới</a:t>
            </a:r>
            <a:r>
              <a:rPr lang="en-US" sz="2400">
                <a:cs typeface="Times New Roman" pitchFamily="18" charset="0"/>
              </a:rPr>
              <a:t> : Giới thiệu bài mới: </a:t>
            </a:r>
          </a:p>
          <a:p>
            <a:r>
              <a:rPr lang="en-US" sz="2400">
                <a:cs typeface="Times New Roman" pitchFamily="18" charset="0"/>
                <a:sym typeface="Wingdings" pitchFamily="2" charset="2"/>
              </a:rPr>
              <a:t>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u="sng">
                <a:cs typeface="Times New Roman" pitchFamily="18" charset="0"/>
              </a:rPr>
              <a:t>Hoạt động 1:</a:t>
            </a:r>
            <a:r>
              <a:rPr lang="en-US" sz="2400">
                <a:cs typeface="Times New Roman" pitchFamily="18" charset="0"/>
              </a:rPr>
              <a:t> Giáo viên nhận xét chung về kết quả bài viết của cả lớp.</a:t>
            </a:r>
          </a:p>
          <a:p>
            <a:endParaRPr lang="en-US" sz="2400">
              <a:cs typeface="Times New Roman" pitchFamily="18" charset="0"/>
            </a:endParaRPr>
          </a:p>
          <a:p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304800" y="914400"/>
            <a:ext cx="8382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Times New Roman" pitchFamily="18" charset="0"/>
              </a:rPr>
              <a:t>a) Giáo viên treo bảng phụ đã viết sẵn các đề bài của tiết viết bài văn tả người ( tuần 33, tr.188 ); một số lỗi điển hình về chính tả, dùng từ, đặt câu, ý …</a:t>
            </a:r>
          </a:p>
          <a:p>
            <a:r>
              <a:rPr lang="en-US" sz="2400">
                <a:cs typeface="Times New Roman" pitchFamily="18" charset="0"/>
              </a:rPr>
              <a:t>b) Nhận xét về kết quả làm bài:</a:t>
            </a:r>
          </a:p>
          <a:p>
            <a:r>
              <a:rPr lang="en-US" sz="2400">
                <a:cs typeface="Times New Roman" pitchFamily="18" charset="0"/>
              </a:rPr>
              <a:t>c) Thông báo điểm số cụ thể </a:t>
            </a:r>
          </a:p>
          <a:p>
            <a:r>
              <a:rPr lang="en-US" sz="2400" b="1"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  <a:sym typeface="Wingdings" pitchFamily="2" charset="2"/>
              </a:rPr>
              <a:t>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u="sng">
                <a:cs typeface="Times New Roman" pitchFamily="18" charset="0"/>
              </a:rPr>
              <a:t>Hoạt động 2:</a:t>
            </a:r>
            <a:r>
              <a:rPr lang="en-US" sz="2400" b="1"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</a:rPr>
              <a:t>Hướng dẫn học sinh chữa bài.</a:t>
            </a:r>
          </a:p>
          <a:p>
            <a:r>
              <a:rPr lang="en-US" sz="2400">
                <a:cs typeface="Times New Roman" pitchFamily="18" charset="0"/>
              </a:rPr>
              <a:t>Giáo viên trả bài cho từng học sinh.</a:t>
            </a:r>
          </a:p>
          <a:p>
            <a:r>
              <a:rPr lang="en-US" sz="2400">
                <a:cs typeface="Times New Roman" pitchFamily="18" charset="0"/>
              </a:rPr>
              <a:t>a) </a:t>
            </a:r>
            <a:r>
              <a:rPr lang="en-US" sz="2400" u="sng">
                <a:cs typeface="Times New Roman" pitchFamily="18" charset="0"/>
              </a:rPr>
              <a:t>Hướng dẫn chữa lỗi chung</a:t>
            </a:r>
            <a:r>
              <a:rPr lang="en-US" sz="2400">
                <a:cs typeface="Times New Roman" pitchFamily="18" charset="0"/>
              </a:rPr>
              <a:t>.</a:t>
            </a:r>
          </a:p>
          <a:p>
            <a:r>
              <a:rPr lang="en-US" sz="2400">
                <a:cs typeface="Times New Roman" pitchFamily="18" charset="0"/>
              </a:rPr>
              <a:t>GV chỉ các lỗi cần chữa đã viết sẵn trên bảng phụ</a:t>
            </a:r>
          </a:p>
          <a:p>
            <a:r>
              <a:rPr lang="en-US" sz="2400">
                <a:cs typeface="Times New Roman" pitchFamily="18" charset="0"/>
              </a:rPr>
              <a:t>GV chữa lại cho đúng bằng phấn màu (nếu sai).</a:t>
            </a:r>
          </a:p>
          <a:p>
            <a:r>
              <a:rPr lang="en-US" sz="2400">
                <a:cs typeface="Times New Roman" pitchFamily="18" charset="0"/>
              </a:rPr>
              <a:t>b) </a:t>
            </a:r>
            <a:r>
              <a:rPr lang="en-US" sz="2400" u="sng">
                <a:cs typeface="Times New Roman" pitchFamily="18" charset="0"/>
              </a:rPr>
              <a:t>Hướng dẫn chữa lỗi trong bài</a:t>
            </a:r>
            <a:r>
              <a:rPr lang="en-US" sz="2400">
                <a:cs typeface="Times New Roman" pitchFamily="18" charset="0"/>
              </a:rPr>
              <a:t>.</a:t>
            </a:r>
          </a:p>
          <a:p>
            <a:r>
              <a:rPr lang="en-US" sz="2400">
                <a:cs typeface="Times New Roman" pitchFamily="18" charset="0"/>
              </a:rPr>
              <a:t>Đọc lời nhận xét của thầy (cô) giáo, đọc những chỗ thầy (cô) chỉ lỗi trong bài, sửa lỗi vào lề vở hoặc </a:t>
            </a:r>
          </a:p>
          <a:p>
            <a:r>
              <a:rPr lang="en-US" sz="2400">
                <a:cs typeface="Times New Roman" pitchFamily="18" charset="0"/>
              </a:rPr>
              <a:t>- Giáo viên theo dõi, kiểm tra học sinh làm việc.</a:t>
            </a:r>
          </a:p>
          <a:p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04800" y="914400"/>
            <a:ext cx="838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Times New Roman" pitchFamily="18" charset="0"/>
                <a:sym typeface="Wingdings" pitchFamily="2" charset="2"/>
              </a:rPr>
              <a:t>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u="sng">
                <a:cs typeface="Times New Roman" pitchFamily="18" charset="0"/>
              </a:rPr>
              <a:t>Hoạt động 3:</a:t>
            </a:r>
            <a:r>
              <a:rPr lang="en-US" sz="2400" b="1"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</a:rPr>
              <a:t>Hướng dẫn học tập những đoạn văn hay, bài văn hay.</a:t>
            </a:r>
          </a:p>
          <a:p>
            <a:r>
              <a:rPr lang="en-US" sz="2400">
                <a:cs typeface="Times New Roman" pitchFamily="18" charset="0"/>
              </a:rPr>
              <a:t>- Giáo viên đọc những đoạn văn, bài văn hay có ý riêng, sáng tạo.</a:t>
            </a:r>
          </a:p>
          <a:p>
            <a:r>
              <a:rPr lang="en-US" sz="2400">
                <a:cs typeface="Times New Roman" pitchFamily="18" charset="0"/>
              </a:rPr>
              <a:t>5. </a:t>
            </a:r>
            <a:r>
              <a:rPr lang="en-US" sz="2400" u="sng">
                <a:cs typeface="Times New Roman" pitchFamily="18" charset="0"/>
              </a:rPr>
              <a:t>Tổng kết - dặn dò</a:t>
            </a:r>
            <a:r>
              <a:rPr lang="en-US" sz="2400"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6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323</TotalTime>
  <Words>337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Wingdings</vt:lpstr>
      <vt:lpstr>Calibri</vt:lpstr>
      <vt:lpstr>Times New Roman</vt:lpstr>
      <vt:lpstr>Watermark</vt:lpstr>
      <vt:lpstr>Phòng Giáo dục &amp; Đào tạo Hương Thuỷ Trường Tiểu học Số 2 Phú Bài</vt:lpstr>
      <vt:lpstr>Slide 2</vt:lpstr>
      <vt:lpstr>Slide 3</vt:lpstr>
      <vt:lpstr>Slide 4</vt:lpstr>
    </vt:vector>
  </TitlesOfParts>
  <Company>Hung Thang - Binh Giang - HD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Van Quyen</dc:creator>
  <cp:lastModifiedBy>CSTeam</cp:lastModifiedBy>
  <cp:revision>35</cp:revision>
  <dcterms:created xsi:type="dcterms:W3CDTF">2010-08-05T10:37:37Z</dcterms:created>
  <dcterms:modified xsi:type="dcterms:W3CDTF">2016-06-30T03:30:53Z</dcterms:modified>
</cp:coreProperties>
</file>