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99FF"/>
    <a:srgbClr val="FFCCFF"/>
    <a:srgbClr val="AEFAA4"/>
    <a:srgbClr val="FF3300"/>
    <a:srgbClr val="00CC99"/>
    <a:srgbClr val="00FFFF"/>
    <a:srgbClr val="CCFF99"/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1828" autoAdjust="0"/>
  </p:normalViewPr>
  <p:slideViewPr>
    <p:cSldViewPr>
      <p:cViewPr varScale="1">
        <p:scale>
          <a:sx n="40" d="100"/>
          <a:sy n="40" d="100"/>
        </p:scale>
        <p:origin x="-13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D18AD-9D51-4A32-838C-E4D5C3964D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39977-1025-4705-A89A-1CEAFD554E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C3535-A2CA-4ABE-BC89-D09527D532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C1DE6-919E-4C0C-BE5B-12FFBE9597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FB61D-FD68-4517-AD6D-B9144B847F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CA1B5-2153-4786-B78F-93263DA21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F9965-9108-4DF4-82B5-A96C2A254C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CD116-F62F-4C93-BFA2-3B8F434FC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A54AC-403A-46CD-9871-B2FF1D14C1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B1434-3CDC-4682-8FEE-FAC4F5A0C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638FE-2338-4CBA-9048-573C4694E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7FCBC-807D-407D-A3BB-D338FD972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C7BF34A-2371-420B-A315-20B9264180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white-tulips-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700338" y="2133600"/>
            <a:ext cx="4032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F3300"/>
                </a:solidFill>
              </a:rPr>
              <a:t>MÔN: TOÁN</a:t>
            </a:r>
          </a:p>
        </p:txBody>
      </p:sp>
      <p:pic>
        <p:nvPicPr>
          <p:cNvPr id="2052" name="Picture 16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876800"/>
            <a:ext cx="2133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17" descr="WhitecornerFlow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564345">
            <a:off x="7162800" y="4724400"/>
            <a:ext cx="1981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8" descr="WhitecornerFlow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10400" y="0"/>
            <a:ext cx="2133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9" descr="WhitecornerFlow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0"/>
            <a:ext cx="1981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0" descr="200463042511690x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92275" y="5410200"/>
            <a:ext cx="1219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21" descr="200463042511690x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51050" y="2492375"/>
            <a:ext cx="1219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22" descr="200463042511690x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48488" y="4941888"/>
            <a:ext cx="1219200" cy="149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23" descr="200463042511690x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19925" y="1268413"/>
            <a:ext cx="1219200" cy="149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24" descr="200463042511690x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58888" y="765175"/>
            <a:ext cx="1219200" cy="149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25" descr="200463042511690x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84438" y="1989138"/>
            <a:ext cx="1219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27" descr="200463042511690x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35825" y="2492375"/>
            <a:ext cx="1219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3" name="Picture 28" descr="200463042511690x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16463" y="4581525"/>
            <a:ext cx="1219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33"/>
            </a:gs>
            <a:gs pos="50000">
              <a:schemeClr val="bg1"/>
            </a:gs>
            <a:gs pos="100000">
              <a:srgbClr val="99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3635375" y="404813"/>
            <a:ext cx="2520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FF3300"/>
                </a:solidFill>
              </a:rPr>
              <a:t>Toán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765175"/>
            <a:ext cx="27717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>
                <a:solidFill>
                  <a:srgbClr val="0000FF"/>
                </a:solidFill>
              </a:rPr>
              <a:t>Bài cũ: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684213" y="1484313"/>
            <a:ext cx="777716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Tính thể tích hình hộp chữ nhật có chiều dài a, chiều rộng b, chiều cao c:</a:t>
            </a:r>
            <a:endParaRPr lang="en-US" sz="3200" b="1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755650" y="2708275"/>
            <a:ext cx="74517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0000FF"/>
                </a:solidFill>
              </a:rPr>
              <a:t>a) a = 5cm; b = 4cm ; c = 9cm</a:t>
            </a:r>
            <a:endParaRPr lang="en-US" sz="3600" b="1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39750" y="4437063"/>
            <a:ext cx="8280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0000FF"/>
                </a:solidFill>
              </a:rPr>
              <a:t>b) a = 1,5m ; b = 1,1m ; c= 0,5m</a:t>
            </a:r>
            <a:endParaRPr lang="en-US" sz="3600"/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827088" y="3429000"/>
            <a:ext cx="676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3300"/>
                </a:solidFill>
              </a:rPr>
              <a:t>V = 5 x 4 x 9 = 180(cm</a:t>
            </a:r>
            <a:r>
              <a:rPr lang="en-US" sz="3600" b="1" baseline="30000">
                <a:solidFill>
                  <a:srgbClr val="FF3300"/>
                </a:solidFill>
              </a:rPr>
              <a:t>3</a:t>
            </a:r>
            <a:r>
              <a:rPr lang="en-US" sz="3600" b="1">
                <a:solidFill>
                  <a:srgbClr val="FF3300"/>
                </a:solidFill>
              </a:rPr>
              <a:t>)</a:t>
            </a:r>
            <a:endParaRPr lang="en-US" sz="3600">
              <a:solidFill>
                <a:srgbClr val="FF3300"/>
              </a:solidFill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23850" y="5300663"/>
            <a:ext cx="8353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FF3300"/>
                </a:solidFill>
              </a:rPr>
              <a:t>V = 1,5 x 1,1 x 0,5 = 0,825(m</a:t>
            </a:r>
            <a:r>
              <a:rPr lang="en-US" sz="3600" b="1" baseline="30000">
                <a:solidFill>
                  <a:srgbClr val="FF3300"/>
                </a:solidFill>
              </a:rPr>
              <a:t>3</a:t>
            </a:r>
            <a:r>
              <a:rPr lang="en-US" sz="3600" b="1">
                <a:solidFill>
                  <a:srgbClr val="FF3300"/>
                </a:solidFill>
              </a:rPr>
              <a:t>)</a:t>
            </a:r>
            <a:endParaRPr lang="en-US" sz="360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3080" grpId="0"/>
      <p:bldP spid="3081" grpId="0"/>
      <p:bldP spid="3082" grpId="0"/>
      <p:bldP spid="3099" grpId="0"/>
      <p:bldP spid="310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6A8"/>
            </a:gs>
            <a:gs pos="50000">
              <a:schemeClr val="bg1"/>
            </a:gs>
            <a:gs pos="100000">
              <a:srgbClr val="F6F6A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/>
          <p:cNvSpPr txBox="1">
            <a:spLocks noChangeArrowheads="1"/>
          </p:cNvSpPr>
          <p:nvPr/>
        </p:nvSpPr>
        <p:spPr bwMode="auto">
          <a:xfrm>
            <a:off x="3346450" y="476250"/>
            <a:ext cx="2520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3333FF"/>
                </a:solidFill>
              </a:rPr>
              <a:t>Toán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476375" y="1125538"/>
            <a:ext cx="6048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3300"/>
                </a:solidFill>
              </a:rPr>
              <a:t>Thể tích hình lập phương</a:t>
            </a:r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5795963" y="1989138"/>
            <a:ext cx="2232025" cy="2087562"/>
          </a:xfrm>
          <a:prstGeom prst="cube">
            <a:avLst>
              <a:gd name="adj" fmla="val 25000"/>
            </a:avLst>
          </a:prstGeom>
          <a:solidFill>
            <a:srgbClr val="99FF33"/>
          </a:solidFill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6300788" y="2492375"/>
            <a:ext cx="0" cy="15843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6927850" y="2492375"/>
            <a:ext cx="0" cy="15843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5775325" y="3522663"/>
            <a:ext cx="172878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5795963" y="3027363"/>
            <a:ext cx="1728787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7524750" y="2492375"/>
            <a:ext cx="503238" cy="50323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>
            <a:off x="7524750" y="3068638"/>
            <a:ext cx="503238" cy="431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>
            <a:off x="5961063" y="2308225"/>
            <a:ext cx="1728787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>
            <a:off x="6156325" y="2133600"/>
            <a:ext cx="172878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 flipH="1">
            <a:off x="6300788" y="1989138"/>
            <a:ext cx="431800" cy="50323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8" name="Line 22"/>
          <p:cNvSpPr>
            <a:spLocks noChangeShapeType="1"/>
          </p:cNvSpPr>
          <p:nvPr/>
        </p:nvSpPr>
        <p:spPr bwMode="auto">
          <a:xfrm flipH="1">
            <a:off x="6948488" y="1989138"/>
            <a:ext cx="431800" cy="50323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>
            <a:off x="7669213" y="2276475"/>
            <a:ext cx="0" cy="16573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1" name="Line 25"/>
          <p:cNvSpPr>
            <a:spLocks noChangeShapeType="1"/>
          </p:cNvSpPr>
          <p:nvPr/>
        </p:nvSpPr>
        <p:spPr bwMode="auto">
          <a:xfrm>
            <a:off x="7885113" y="2133600"/>
            <a:ext cx="0" cy="158273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6300788" y="4005263"/>
            <a:ext cx="10080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3cm</a:t>
            </a: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7740650" y="3716338"/>
            <a:ext cx="1008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3cm</a:t>
            </a:r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8243888" y="2636838"/>
            <a:ext cx="1008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3cm</a:t>
            </a:r>
          </a:p>
        </p:txBody>
      </p:sp>
      <p:sp>
        <p:nvSpPr>
          <p:cNvPr id="4125" name="AutoShape 29"/>
          <p:cNvSpPr>
            <a:spLocks noChangeArrowheads="1"/>
          </p:cNvSpPr>
          <p:nvPr/>
        </p:nvSpPr>
        <p:spPr bwMode="auto">
          <a:xfrm>
            <a:off x="4572000" y="3475038"/>
            <a:ext cx="647700" cy="649287"/>
          </a:xfrm>
          <a:prstGeom prst="cube">
            <a:avLst>
              <a:gd name="adj" fmla="val 25000"/>
            </a:avLst>
          </a:prstGeom>
          <a:solidFill>
            <a:srgbClr val="99FF33"/>
          </a:solidFill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4500563" y="4076700"/>
            <a:ext cx="12239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1cm</a:t>
            </a:r>
            <a:r>
              <a:rPr lang="en-US" sz="2400" b="1" baseline="30000">
                <a:solidFill>
                  <a:srgbClr val="0000FF"/>
                </a:solidFill>
              </a:rPr>
              <a:t>3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468313" y="1989138"/>
            <a:ext cx="15827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0000FF"/>
                </a:solidFill>
              </a:rPr>
              <a:t>Ví dụ</a:t>
            </a:r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0" y="4508500"/>
            <a:ext cx="71643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Nếu hình lập phương có cạnh 3cm thì thể tích là: </a:t>
            </a:r>
          </a:p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V= 3 x 3 x 3 = 27(cm</a:t>
            </a:r>
            <a:r>
              <a:rPr lang="en-US" sz="3600" b="1" baseline="30000">
                <a:solidFill>
                  <a:srgbClr val="0000FF"/>
                </a:solidFill>
              </a:rPr>
              <a:t>3</a:t>
            </a:r>
            <a:r>
              <a:rPr lang="en-US" sz="3600" b="1">
                <a:solidFill>
                  <a:srgbClr val="0000FF"/>
                </a:solidFill>
              </a:rPr>
              <a:t>)</a:t>
            </a:r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2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2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1" dur="2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4" dur="2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2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0" dur="20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3" dur="20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6" dur="20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4" grpId="0" animBg="1"/>
      <p:bldP spid="4107" grpId="0" animBg="1"/>
      <p:bldP spid="4108" grpId="0" animBg="1"/>
      <p:bldP spid="4109" grpId="0" animBg="1"/>
      <p:bldP spid="4110" grpId="0" animBg="1"/>
      <p:bldP spid="4111" grpId="0" animBg="1"/>
      <p:bldP spid="4112" grpId="0" animBg="1"/>
      <p:bldP spid="4113" grpId="0" animBg="1"/>
      <p:bldP spid="4114" grpId="0" animBg="1"/>
      <p:bldP spid="4117" grpId="0" animBg="1"/>
      <p:bldP spid="4118" grpId="0" animBg="1"/>
      <p:bldP spid="4120" grpId="0" animBg="1"/>
      <p:bldP spid="4121" grpId="0" animBg="1"/>
      <p:bldP spid="4122" grpId="0"/>
      <p:bldP spid="4123" grpId="0"/>
      <p:bldP spid="4124" grpId="0"/>
      <p:bldP spid="4125" grpId="0" animBg="1"/>
      <p:bldP spid="4126" grpId="0"/>
      <p:bldP spid="4127" grpId="0"/>
      <p:bldP spid="41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99"/>
            </a:gs>
            <a:gs pos="50000">
              <a:schemeClr val="bg1"/>
            </a:gs>
            <a:gs pos="100000">
              <a:srgbClr val="CC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323850" y="549275"/>
            <a:ext cx="8569325" cy="4679950"/>
          </a:xfrm>
          <a:prstGeom prst="ellipse">
            <a:avLst/>
          </a:prstGeom>
          <a:gradFill rotWithShape="1">
            <a:gsLst>
              <a:gs pos="0">
                <a:srgbClr val="FFCC99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i="1">
                <a:solidFill>
                  <a:srgbClr val="3333FF"/>
                </a:solidFill>
              </a:rPr>
              <a:t>Muốn tính thể tích hình lập phương</a:t>
            </a:r>
          </a:p>
          <a:p>
            <a:pPr algn="ctr"/>
            <a:r>
              <a:rPr lang="en-US" sz="3600" b="1" i="1">
                <a:solidFill>
                  <a:srgbClr val="3333FF"/>
                </a:solidFill>
              </a:rPr>
              <a:t>Ta lấy cạnh nhân với cạnh</a:t>
            </a:r>
          </a:p>
          <a:p>
            <a:pPr algn="ctr"/>
            <a:r>
              <a:rPr lang="en-US" sz="3600" b="1" i="1">
                <a:solidFill>
                  <a:srgbClr val="3333FF"/>
                </a:solidFill>
              </a:rPr>
              <a:t>rồi nhân với cạnh.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276600" y="5516563"/>
            <a:ext cx="4535488" cy="646112"/>
          </a:xfrm>
          <a:prstGeom prst="rect">
            <a:avLst/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3300"/>
                </a:solidFill>
              </a:rPr>
              <a:t>V =  a  x a  x a 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CCFF99"/>
            </a:gs>
            <a:gs pos="50000">
              <a:schemeClr val="bg1"/>
            </a:gs>
            <a:gs pos="100000">
              <a:srgbClr val="CC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07950" y="476250"/>
            <a:ext cx="12239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0000FF"/>
                </a:solidFill>
              </a:rPr>
              <a:t>Bài 1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619250" y="476250"/>
            <a:ext cx="7524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Viết số đo thích hợp vào ô trống:</a:t>
            </a:r>
          </a:p>
        </p:txBody>
      </p:sp>
      <p:graphicFrame>
        <p:nvGraphicFramePr>
          <p:cNvPr id="6391" name="Group 247"/>
          <p:cNvGraphicFramePr>
            <a:graphicFrameLocks noGrp="1"/>
          </p:cNvGraphicFramePr>
          <p:nvPr>
            <p:ph/>
          </p:nvPr>
        </p:nvGraphicFramePr>
        <p:xfrm>
          <a:off x="179388" y="1052513"/>
          <a:ext cx="8569325" cy="5203825"/>
        </p:xfrm>
        <a:graphic>
          <a:graphicData uri="http://schemas.openxmlformats.org/drawingml/2006/table">
            <a:tbl>
              <a:tblPr/>
              <a:tblGrid>
                <a:gridCol w="1935162"/>
                <a:gridCol w="1646238"/>
                <a:gridCol w="1644650"/>
                <a:gridCol w="1646237"/>
                <a:gridCol w="1697038"/>
              </a:tblGrid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Hình lập phương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(1)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(2)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(3)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(4)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Độ dài cạnh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1,5m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9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Diện tích một mặt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36cm</a:t>
                      </a:r>
                      <a:r>
                        <a:rPr kumimoji="0" lang="en-US" sz="3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4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Diện tích toàn phần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600dm</a:t>
                      </a:r>
                      <a:r>
                        <a:rPr kumimoji="0" lang="en-US" sz="3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6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Thể tích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33" name="Text Box 89"/>
          <p:cNvSpPr txBox="1">
            <a:spLocks noChangeArrowheads="1"/>
          </p:cNvSpPr>
          <p:nvPr/>
        </p:nvSpPr>
        <p:spPr bwMode="auto">
          <a:xfrm>
            <a:off x="4211638" y="1995488"/>
            <a:ext cx="647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5</a:t>
            </a:r>
            <a:endParaRPr lang="en-US" sz="3200"/>
          </a:p>
        </p:txBody>
      </p:sp>
      <p:sp>
        <p:nvSpPr>
          <p:cNvPr id="6234" name="Line 90"/>
          <p:cNvSpPr>
            <a:spLocks noChangeShapeType="1"/>
          </p:cNvSpPr>
          <p:nvPr/>
        </p:nvSpPr>
        <p:spPr bwMode="auto">
          <a:xfrm>
            <a:off x="4140200" y="2636838"/>
            <a:ext cx="576263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35" name="Text Box 91"/>
          <p:cNvSpPr txBox="1">
            <a:spLocks noChangeArrowheads="1"/>
          </p:cNvSpPr>
          <p:nvPr/>
        </p:nvSpPr>
        <p:spPr bwMode="auto">
          <a:xfrm>
            <a:off x="4211638" y="2643188"/>
            <a:ext cx="936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8</a:t>
            </a:r>
            <a:endParaRPr lang="en-US" sz="3200"/>
          </a:p>
        </p:txBody>
      </p:sp>
      <p:sp>
        <p:nvSpPr>
          <p:cNvPr id="6236" name="Text Box 92"/>
          <p:cNvSpPr txBox="1">
            <a:spLocks noChangeArrowheads="1"/>
          </p:cNvSpPr>
          <p:nvPr/>
        </p:nvSpPr>
        <p:spPr bwMode="auto">
          <a:xfrm>
            <a:off x="4716463" y="2349500"/>
            <a:ext cx="10080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FF"/>
                </a:solidFill>
              </a:rPr>
              <a:t>dm</a:t>
            </a:r>
            <a:endParaRPr lang="en-US" sz="2800"/>
          </a:p>
        </p:txBody>
      </p:sp>
      <p:sp>
        <p:nvSpPr>
          <p:cNvPr id="6237" name="Text Box 93"/>
          <p:cNvSpPr txBox="1">
            <a:spLocks noChangeArrowheads="1"/>
          </p:cNvSpPr>
          <p:nvPr/>
        </p:nvSpPr>
        <p:spPr bwMode="auto">
          <a:xfrm>
            <a:off x="2195513" y="3219450"/>
            <a:ext cx="18716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2,25m</a:t>
            </a:r>
            <a:r>
              <a:rPr lang="en-US" sz="3200" b="1" baseline="30000">
                <a:solidFill>
                  <a:srgbClr val="FF3300"/>
                </a:solidFill>
              </a:rPr>
              <a:t>2</a:t>
            </a:r>
            <a:endParaRPr lang="en-US" sz="3200" b="1">
              <a:solidFill>
                <a:srgbClr val="FF3300"/>
              </a:solidFill>
            </a:endParaRPr>
          </a:p>
        </p:txBody>
      </p:sp>
      <p:sp>
        <p:nvSpPr>
          <p:cNvPr id="6238" name="Text Box 94"/>
          <p:cNvSpPr txBox="1">
            <a:spLocks noChangeArrowheads="1"/>
          </p:cNvSpPr>
          <p:nvPr/>
        </p:nvSpPr>
        <p:spPr bwMode="auto">
          <a:xfrm>
            <a:off x="2195513" y="4443413"/>
            <a:ext cx="16557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13,5m</a:t>
            </a:r>
            <a:r>
              <a:rPr lang="en-US" sz="3200" b="1" baseline="30000">
                <a:solidFill>
                  <a:srgbClr val="FF3300"/>
                </a:solidFill>
              </a:rPr>
              <a:t>2</a:t>
            </a:r>
            <a:endParaRPr lang="en-US" sz="3200" b="1">
              <a:solidFill>
                <a:srgbClr val="FF3300"/>
              </a:solidFill>
            </a:endParaRPr>
          </a:p>
        </p:txBody>
      </p:sp>
      <p:sp>
        <p:nvSpPr>
          <p:cNvPr id="6239" name="Text Box 95"/>
          <p:cNvSpPr txBox="1">
            <a:spLocks noChangeArrowheads="1"/>
          </p:cNvSpPr>
          <p:nvPr/>
        </p:nvSpPr>
        <p:spPr bwMode="auto">
          <a:xfrm>
            <a:off x="2268538" y="5370513"/>
            <a:ext cx="16557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3,375m</a:t>
            </a:r>
            <a:r>
              <a:rPr lang="en-US" sz="2800" b="1" baseline="30000">
                <a:solidFill>
                  <a:srgbClr val="FF3300"/>
                </a:solidFill>
              </a:rPr>
              <a:t>3</a:t>
            </a:r>
            <a:endParaRPr lang="en-US" sz="2800" b="1">
              <a:solidFill>
                <a:srgbClr val="FF3300"/>
              </a:solidFill>
            </a:endParaRPr>
          </a:p>
        </p:txBody>
      </p:sp>
      <p:sp>
        <p:nvSpPr>
          <p:cNvPr id="6241" name="Text Box 97"/>
          <p:cNvSpPr txBox="1">
            <a:spLocks noChangeArrowheads="1"/>
          </p:cNvSpPr>
          <p:nvPr/>
        </p:nvSpPr>
        <p:spPr bwMode="auto">
          <a:xfrm rot="10800000" flipV="1">
            <a:off x="3995738" y="3103563"/>
            <a:ext cx="6492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3300"/>
                </a:solidFill>
              </a:rPr>
              <a:t>25</a:t>
            </a:r>
          </a:p>
        </p:txBody>
      </p:sp>
      <p:sp>
        <p:nvSpPr>
          <p:cNvPr id="6242" name="Line 98"/>
          <p:cNvSpPr>
            <a:spLocks noChangeShapeType="1"/>
          </p:cNvSpPr>
          <p:nvPr/>
        </p:nvSpPr>
        <p:spPr bwMode="auto">
          <a:xfrm>
            <a:off x="3851275" y="3716338"/>
            <a:ext cx="7921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3" name="Text Box 99"/>
          <p:cNvSpPr txBox="1">
            <a:spLocks noChangeArrowheads="1"/>
          </p:cNvSpPr>
          <p:nvPr/>
        </p:nvSpPr>
        <p:spPr bwMode="auto">
          <a:xfrm>
            <a:off x="3995738" y="3724275"/>
            <a:ext cx="936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3300"/>
                </a:solidFill>
              </a:rPr>
              <a:t>64</a:t>
            </a:r>
            <a:endParaRPr lang="en-US" sz="3200">
              <a:solidFill>
                <a:srgbClr val="FF3300"/>
              </a:solidFill>
            </a:endParaRPr>
          </a:p>
        </p:txBody>
      </p:sp>
      <p:sp>
        <p:nvSpPr>
          <p:cNvPr id="6244" name="Text Box 100"/>
          <p:cNvSpPr txBox="1">
            <a:spLocks noChangeArrowheads="1"/>
          </p:cNvSpPr>
          <p:nvPr/>
        </p:nvSpPr>
        <p:spPr bwMode="auto">
          <a:xfrm>
            <a:off x="4572000" y="3429000"/>
            <a:ext cx="1512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3300"/>
                </a:solidFill>
              </a:rPr>
              <a:t>dm</a:t>
            </a:r>
            <a:r>
              <a:rPr lang="en-US" sz="2800" b="1" baseline="30000">
                <a:solidFill>
                  <a:srgbClr val="FF3300"/>
                </a:solidFill>
              </a:rPr>
              <a:t>2</a:t>
            </a:r>
            <a:endParaRPr lang="en-US" sz="2800">
              <a:solidFill>
                <a:srgbClr val="FF3300"/>
              </a:solidFill>
            </a:endParaRPr>
          </a:p>
        </p:txBody>
      </p:sp>
      <p:sp>
        <p:nvSpPr>
          <p:cNvPr id="6245" name="Text Box 101"/>
          <p:cNvSpPr txBox="1">
            <a:spLocks noChangeArrowheads="1"/>
          </p:cNvSpPr>
          <p:nvPr/>
        </p:nvSpPr>
        <p:spPr bwMode="auto">
          <a:xfrm>
            <a:off x="3779838" y="4156075"/>
            <a:ext cx="647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3300"/>
                </a:solidFill>
              </a:rPr>
              <a:t>75</a:t>
            </a:r>
            <a:endParaRPr lang="en-US" sz="3200">
              <a:solidFill>
                <a:srgbClr val="FF3300"/>
              </a:solidFill>
            </a:endParaRPr>
          </a:p>
        </p:txBody>
      </p:sp>
      <p:sp>
        <p:nvSpPr>
          <p:cNvPr id="6246" name="Line 102"/>
          <p:cNvSpPr>
            <a:spLocks noChangeShapeType="1"/>
          </p:cNvSpPr>
          <p:nvPr/>
        </p:nvSpPr>
        <p:spPr bwMode="auto">
          <a:xfrm>
            <a:off x="3851275" y="4724400"/>
            <a:ext cx="574675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" name="Text Box 103"/>
          <p:cNvSpPr txBox="1">
            <a:spLocks noChangeArrowheads="1"/>
          </p:cNvSpPr>
          <p:nvPr/>
        </p:nvSpPr>
        <p:spPr bwMode="auto">
          <a:xfrm>
            <a:off x="3924300" y="4732338"/>
            <a:ext cx="936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3300"/>
                </a:solidFill>
              </a:rPr>
              <a:t>32</a:t>
            </a:r>
            <a:endParaRPr lang="en-US" sz="3200">
              <a:solidFill>
                <a:srgbClr val="FF3300"/>
              </a:solidFill>
            </a:endParaRPr>
          </a:p>
        </p:txBody>
      </p:sp>
      <p:sp>
        <p:nvSpPr>
          <p:cNvPr id="6248" name="Text Box 104"/>
          <p:cNvSpPr txBox="1">
            <a:spLocks noChangeArrowheads="1"/>
          </p:cNvSpPr>
          <p:nvPr/>
        </p:nvSpPr>
        <p:spPr bwMode="auto">
          <a:xfrm>
            <a:off x="4500563" y="4437063"/>
            <a:ext cx="10080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3300"/>
                </a:solidFill>
              </a:rPr>
              <a:t>dm</a:t>
            </a:r>
            <a:r>
              <a:rPr lang="en-US" sz="2800" b="1" baseline="30000">
                <a:solidFill>
                  <a:srgbClr val="FF3300"/>
                </a:solidFill>
              </a:rPr>
              <a:t>2</a:t>
            </a:r>
            <a:endParaRPr lang="en-US" sz="2800">
              <a:solidFill>
                <a:srgbClr val="FF3300"/>
              </a:solidFill>
            </a:endParaRPr>
          </a:p>
        </p:txBody>
      </p:sp>
      <p:sp>
        <p:nvSpPr>
          <p:cNvPr id="6250" name="Text Box 106"/>
          <p:cNvSpPr txBox="1">
            <a:spLocks noChangeArrowheads="1"/>
          </p:cNvSpPr>
          <p:nvPr/>
        </p:nvSpPr>
        <p:spPr bwMode="auto">
          <a:xfrm>
            <a:off x="3708400" y="5164138"/>
            <a:ext cx="9763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3300"/>
                </a:solidFill>
              </a:rPr>
              <a:t>125</a:t>
            </a:r>
            <a:endParaRPr lang="en-US" sz="3200">
              <a:solidFill>
                <a:srgbClr val="FF3300"/>
              </a:solidFill>
            </a:endParaRPr>
          </a:p>
        </p:txBody>
      </p:sp>
      <p:sp>
        <p:nvSpPr>
          <p:cNvPr id="6251" name="Line 107"/>
          <p:cNvSpPr>
            <a:spLocks noChangeShapeType="1"/>
          </p:cNvSpPr>
          <p:nvPr/>
        </p:nvSpPr>
        <p:spPr bwMode="auto">
          <a:xfrm>
            <a:off x="3851275" y="5805488"/>
            <a:ext cx="719138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52" name="Text Box 108"/>
          <p:cNvSpPr txBox="1">
            <a:spLocks noChangeArrowheads="1"/>
          </p:cNvSpPr>
          <p:nvPr/>
        </p:nvSpPr>
        <p:spPr bwMode="auto">
          <a:xfrm>
            <a:off x="3779838" y="5661025"/>
            <a:ext cx="936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3300"/>
                </a:solidFill>
              </a:rPr>
              <a:t>512</a:t>
            </a:r>
            <a:endParaRPr lang="en-US" sz="3200">
              <a:solidFill>
                <a:srgbClr val="FF3300"/>
              </a:solidFill>
            </a:endParaRPr>
          </a:p>
        </p:txBody>
      </p:sp>
      <p:sp>
        <p:nvSpPr>
          <p:cNvPr id="6255" name="Text Box 111"/>
          <p:cNvSpPr txBox="1">
            <a:spLocks noChangeArrowheads="1"/>
          </p:cNvSpPr>
          <p:nvPr/>
        </p:nvSpPr>
        <p:spPr bwMode="auto">
          <a:xfrm>
            <a:off x="4572000" y="5445125"/>
            <a:ext cx="1079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3300"/>
                </a:solidFill>
              </a:rPr>
              <a:t>dm</a:t>
            </a:r>
            <a:r>
              <a:rPr lang="en-US" sz="2800" b="1" baseline="30000">
                <a:solidFill>
                  <a:srgbClr val="FF3300"/>
                </a:solidFill>
              </a:rPr>
              <a:t>2</a:t>
            </a:r>
            <a:endParaRPr lang="en-US" sz="2800">
              <a:solidFill>
                <a:srgbClr val="FF3300"/>
              </a:solidFill>
            </a:endParaRPr>
          </a:p>
        </p:txBody>
      </p:sp>
      <p:sp>
        <p:nvSpPr>
          <p:cNvPr id="6267" name="Text Box 123"/>
          <p:cNvSpPr txBox="1">
            <a:spLocks noChangeArrowheads="1"/>
          </p:cNvSpPr>
          <p:nvPr/>
        </p:nvSpPr>
        <p:spPr bwMode="auto">
          <a:xfrm>
            <a:off x="5724525" y="2060575"/>
            <a:ext cx="1152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6cm</a:t>
            </a:r>
          </a:p>
        </p:txBody>
      </p:sp>
      <p:sp>
        <p:nvSpPr>
          <p:cNvPr id="6268" name="Text Box 124"/>
          <p:cNvSpPr txBox="1">
            <a:spLocks noChangeArrowheads="1"/>
          </p:cNvSpPr>
          <p:nvPr/>
        </p:nvSpPr>
        <p:spPr bwMode="auto">
          <a:xfrm>
            <a:off x="5435600" y="4371975"/>
            <a:ext cx="1655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216cm</a:t>
            </a:r>
            <a:r>
              <a:rPr lang="en-US" sz="3200" b="1" baseline="30000">
                <a:solidFill>
                  <a:srgbClr val="FF3300"/>
                </a:solidFill>
              </a:rPr>
              <a:t>2</a:t>
            </a:r>
            <a:endParaRPr lang="en-US" sz="3200" b="1">
              <a:solidFill>
                <a:srgbClr val="FF3300"/>
              </a:solidFill>
            </a:endParaRPr>
          </a:p>
        </p:txBody>
      </p:sp>
      <p:sp>
        <p:nvSpPr>
          <p:cNvPr id="6269" name="Text Box 125"/>
          <p:cNvSpPr txBox="1">
            <a:spLocks noChangeArrowheads="1"/>
          </p:cNvSpPr>
          <p:nvPr/>
        </p:nvSpPr>
        <p:spPr bwMode="auto">
          <a:xfrm>
            <a:off x="5435600" y="5380038"/>
            <a:ext cx="16573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216cm</a:t>
            </a:r>
            <a:r>
              <a:rPr lang="en-US" sz="3200" b="1" baseline="30000">
                <a:solidFill>
                  <a:srgbClr val="FF3300"/>
                </a:solidFill>
              </a:rPr>
              <a:t>3</a:t>
            </a:r>
            <a:endParaRPr lang="en-US" sz="3200" b="1">
              <a:solidFill>
                <a:srgbClr val="FF3300"/>
              </a:solidFill>
            </a:endParaRPr>
          </a:p>
        </p:txBody>
      </p:sp>
      <p:sp>
        <p:nvSpPr>
          <p:cNvPr id="6271" name="Text Box 127"/>
          <p:cNvSpPr txBox="1">
            <a:spLocks noChangeArrowheads="1"/>
          </p:cNvSpPr>
          <p:nvPr/>
        </p:nvSpPr>
        <p:spPr bwMode="auto">
          <a:xfrm>
            <a:off x="7019925" y="3363913"/>
            <a:ext cx="1873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3300"/>
                </a:solidFill>
              </a:rPr>
              <a:t>100cm</a:t>
            </a:r>
            <a:r>
              <a:rPr lang="en-US" sz="3200" b="1" baseline="30000">
                <a:solidFill>
                  <a:srgbClr val="FF3300"/>
                </a:solidFill>
              </a:rPr>
              <a:t>2</a:t>
            </a:r>
            <a:endParaRPr lang="en-US" sz="3200" b="1">
              <a:solidFill>
                <a:srgbClr val="FF3300"/>
              </a:solidFill>
            </a:endParaRPr>
          </a:p>
        </p:txBody>
      </p:sp>
      <p:sp>
        <p:nvSpPr>
          <p:cNvPr id="6211" name="Text Box 129"/>
          <p:cNvSpPr txBox="1">
            <a:spLocks noChangeArrowheads="1"/>
          </p:cNvSpPr>
          <p:nvPr/>
        </p:nvSpPr>
        <p:spPr bwMode="auto">
          <a:xfrm>
            <a:off x="7308850" y="3270250"/>
            <a:ext cx="12239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6274" name="Text Box 130"/>
          <p:cNvSpPr txBox="1">
            <a:spLocks noChangeArrowheads="1"/>
          </p:cNvSpPr>
          <p:nvPr/>
        </p:nvSpPr>
        <p:spPr bwMode="auto">
          <a:xfrm>
            <a:off x="7380288" y="2133600"/>
            <a:ext cx="1512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10dm</a:t>
            </a:r>
          </a:p>
        </p:txBody>
      </p:sp>
      <p:sp>
        <p:nvSpPr>
          <p:cNvPr id="6275" name="Text Box 131"/>
          <p:cNvSpPr txBox="1">
            <a:spLocks noChangeArrowheads="1"/>
          </p:cNvSpPr>
          <p:nvPr/>
        </p:nvSpPr>
        <p:spPr bwMode="auto">
          <a:xfrm>
            <a:off x="6948488" y="5380038"/>
            <a:ext cx="19446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1000dm</a:t>
            </a:r>
            <a:r>
              <a:rPr lang="en-US" sz="3200" b="1" baseline="30000">
                <a:solidFill>
                  <a:srgbClr val="FF3300"/>
                </a:solidFill>
              </a:rPr>
              <a:t>3</a:t>
            </a:r>
            <a:endParaRPr lang="en-US" sz="3200" b="1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500"/>
                                        <p:tgtEl>
                                          <p:spTgt spid="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500"/>
                                        <p:tgtEl>
                                          <p:spTgt spid="6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500"/>
                                        <p:tgtEl>
                                          <p:spTgt spid="6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500"/>
                                        <p:tgtEl>
                                          <p:spTgt spid="6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500"/>
                                        <p:tgtEl>
                                          <p:spTgt spid="6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  <p:bldP spid="6149" grpId="0" autoUpdateAnimBg="0"/>
      <p:bldP spid="6233" grpId="0" autoUpdateAnimBg="0"/>
      <p:bldP spid="6234" grpId="0" animBg="1"/>
      <p:bldP spid="6235" grpId="0" autoUpdateAnimBg="0"/>
      <p:bldP spid="6236" grpId="0" autoUpdateAnimBg="0"/>
      <p:bldP spid="6237" grpId="0" autoUpdateAnimBg="0"/>
      <p:bldP spid="6238" grpId="0" autoUpdateAnimBg="0"/>
      <p:bldP spid="6239" grpId="0" autoUpdateAnimBg="0"/>
      <p:bldP spid="6241" grpId="0" autoUpdateAnimBg="0"/>
      <p:bldP spid="6242" grpId="0" animBg="1"/>
      <p:bldP spid="6243" grpId="0" autoUpdateAnimBg="0"/>
      <p:bldP spid="6244" grpId="0" autoUpdateAnimBg="0"/>
      <p:bldP spid="6245" grpId="0" autoUpdateAnimBg="0"/>
      <p:bldP spid="6246" grpId="0" animBg="1"/>
      <p:bldP spid="6247" grpId="0" autoUpdateAnimBg="0"/>
      <p:bldP spid="6248" grpId="0" autoUpdateAnimBg="0"/>
      <p:bldP spid="6250" grpId="0" autoUpdateAnimBg="0"/>
      <p:bldP spid="6251" grpId="0" animBg="1"/>
      <p:bldP spid="6252" grpId="0" autoUpdateAnimBg="0"/>
      <p:bldP spid="6255" grpId="0" autoUpdateAnimBg="0"/>
      <p:bldP spid="6267" grpId="0" autoUpdateAnimBg="0"/>
      <p:bldP spid="6268" grpId="0" autoUpdateAnimBg="0"/>
      <p:bldP spid="6269" grpId="0" autoUpdateAnimBg="0"/>
      <p:bldP spid="6271" grpId="0" autoUpdateAnimBg="0"/>
      <p:bldP spid="6274" grpId="0" autoUpdateAnimBg="0"/>
      <p:bldP spid="627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FF"/>
            </a:gs>
            <a:gs pos="50000">
              <a:schemeClr val="bg1"/>
            </a:gs>
            <a:gs pos="100000">
              <a:srgbClr val="00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68313" y="-100013"/>
            <a:ext cx="1439862" cy="58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0000FF"/>
                </a:solidFill>
              </a:rPr>
              <a:t>Bài 2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95288" y="404813"/>
            <a:ext cx="8748712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0000FF"/>
                </a:solidFill>
              </a:rPr>
              <a:t>Một khối kim loại hình lập phươngcó cạnh là 0,75m. Mỗi đề-xi-mét khối kim loại đó cân  nặng 15 kg. Hỏi mỗi khối kim loại đó cân nặng bao nhiêu ki-lô-gam?</a:t>
            </a:r>
            <a:r>
              <a:rPr lang="en-US" sz="3200" b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995738" y="2405063"/>
            <a:ext cx="22320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009900"/>
                </a:solidFill>
              </a:rPr>
              <a:t>Bài giải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0" y="2852738"/>
            <a:ext cx="91440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Thể tích khối kim loại là: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0,75 x 0,75 x 0,75 = 0,421875cm</a:t>
            </a:r>
            <a:r>
              <a:rPr lang="en-US" sz="3200" b="1" baseline="30000">
                <a:solidFill>
                  <a:srgbClr val="0000FF"/>
                </a:solidFill>
              </a:rPr>
              <a:t>3</a:t>
            </a:r>
            <a:r>
              <a:rPr lang="en-US" sz="3200" b="1">
                <a:solidFill>
                  <a:srgbClr val="0000FF"/>
                </a:solidFill>
              </a:rPr>
              <a:t>= 421,875dm</a:t>
            </a:r>
            <a:r>
              <a:rPr lang="en-US" sz="3200" b="1" baseline="30000">
                <a:solidFill>
                  <a:srgbClr val="0000FF"/>
                </a:solidFill>
              </a:rPr>
              <a:t>3</a:t>
            </a:r>
            <a:endParaRPr lang="en-US" sz="3200" b="1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Khối kim loại cân nặng: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421,875 x 15   = 6328,125(kg)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9900"/>
                </a:solidFill>
              </a:rPr>
              <a:t>                                        </a:t>
            </a:r>
            <a:r>
              <a:rPr lang="en-US" sz="3200" b="1" u="sng">
                <a:solidFill>
                  <a:srgbClr val="009900"/>
                </a:solidFill>
              </a:rPr>
              <a:t>Đáp số</a:t>
            </a:r>
            <a:r>
              <a:rPr lang="en-US" sz="3200" b="1">
                <a:solidFill>
                  <a:srgbClr val="009900"/>
                </a:solidFill>
              </a:rPr>
              <a:t>:</a:t>
            </a:r>
            <a:r>
              <a:rPr lang="en-US" sz="3200" b="1">
                <a:solidFill>
                  <a:srgbClr val="FF3300"/>
                </a:solidFill>
              </a:rPr>
              <a:t> 6328,125kg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/>
      <p:bldP spid="8197" grpId="0"/>
      <p:bldP spid="81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CC99"/>
            </a:gs>
            <a:gs pos="50000">
              <a:schemeClr val="bg1"/>
            </a:gs>
            <a:gs pos="100000">
              <a:srgbClr val="00CC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900113" y="476250"/>
            <a:ext cx="3024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>
                <a:solidFill>
                  <a:srgbClr val="0000FF"/>
                </a:solidFill>
              </a:rPr>
              <a:t>Bài 3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0" y="1125538"/>
            <a:ext cx="939641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   </a:t>
            </a:r>
            <a:r>
              <a:rPr lang="en-US" sz="3600" b="1">
                <a:solidFill>
                  <a:srgbClr val="0000FF"/>
                </a:solidFill>
              </a:rPr>
              <a:t>Một hình hộp chữ nhật có chiều dài </a:t>
            </a:r>
          </a:p>
          <a:p>
            <a:pPr marL="342900" indent="-342900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8cm, chiều rộng 7cm và chiều cao 9cm. Một hình lập phương có cạnh bằng trung bình cộng của ba kích thước của hình hộp chữ nhật trên. Tính: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3600" b="1">
                <a:solidFill>
                  <a:srgbClr val="0000FF"/>
                </a:solidFill>
              </a:rPr>
              <a:t>Thể tích hình hộp chữ nhật.</a:t>
            </a:r>
          </a:p>
          <a:p>
            <a:pPr marL="342900" indent="-342900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b) Thể tích hình lập phương.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/>
            </a:gs>
            <a:gs pos="50000">
              <a:schemeClr val="bg1"/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971550" y="188913"/>
            <a:ext cx="38877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>
                <a:solidFill>
                  <a:srgbClr val="0000FF"/>
                </a:solidFill>
              </a:rPr>
              <a:t>Bài 3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059113" y="188913"/>
            <a:ext cx="2952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>
                <a:solidFill>
                  <a:srgbClr val="FF3300"/>
                </a:solidFill>
              </a:rPr>
              <a:t>Bài giải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0" y="908050"/>
            <a:ext cx="9144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Thể tích hình hộp chữ nhật là:</a:t>
            </a:r>
          </a:p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8 x 7 x 9 = 504(cm</a:t>
            </a:r>
            <a:r>
              <a:rPr lang="en-US" sz="3600" b="1" baseline="30000">
                <a:solidFill>
                  <a:srgbClr val="0000FF"/>
                </a:solidFill>
              </a:rPr>
              <a:t>3</a:t>
            </a:r>
            <a:r>
              <a:rPr lang="en-US" sz="3600" b="1">
                <a:solidFill>
                  <a:srgbClr val="0000FF"/>
                </a:solidFill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Độ dài cạnh hình lập phương là:</a:t>
            </a:r>
          </a:p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(8 + 7 + 9) : 3 = 8(cm)</a:t>
            </a:r>
          </a:p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Thể tích hình lập phương:</a:t>
            </a:r>
          </a:p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 8 x 8 x 8 = 512(cm</a:t>
            </a:r>
            <a:r>
              <a:rPr lang="en-US" sz="3600" b="1" baseline="30000">
                <a:solidFill>
                  <a:srgbClr val="0000FF"/>
                </a:solidFill>
              </a:rPr>
              <a:t>3</a:t>
            </a:r>
            <a:r>
              <a:rPr lang="en-US" sz="3600" b="1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995738" y="5805488"/>
            <a:ext cx="46799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Đáp V = </a:t>
            </a:r>
            <a:r>
              <a:rPr lang="en-US" sz="3200" b="1">
                <a:solidFill>
                  <a:srgbClr val="FF3300"/>
                </a:solidFill>
              </a:rPr>
              <a:t>504 cm</a:t>
            </a:r>
            <a:r>
              <a:rPr lang="en-US" sz="2800" b="1" baseline="30000">
                <a:solidFill>
                  <a:srgbClr val="FF3300"/>
                </a:solidFill>
              </a:rPr>
              <a:t>3</a:t>
            </a:r>
            <a:r>
              <a:rPr lang="en-US" sz="3200" b="1">
                <a:solidFill>
                  <a:srgbClr val="FF3300"/>
                </a:solidFill>
              </a:rPr>
              <a:t>;</a:t>
            </a:r>
            <a:r>
              <a:rPr lang="en-US" sz="2800" b="1">
                <a:solidFill>
                  <a:srgbClr val="FF3300"/>
                </a:solidFill>
              </a:rPr>
              <a:t>                                        V= 512cm</a:t>
            </a:r>
            <a:r>
              <a:rPr lang="en-US" sz="2800" b="1" baseline="30000">
                <a:solidFill>
                  <a:srgbClr val="FF3300"/>
                </a:solidFill>
              </a:rPr>
              <a:t>3  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2" grpId="0"/>
      <p:bldP spid="12293" grpId="0"/>
      <p:bldP spid="1229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389</Words>
  <Application>Microsoft Office PowerPoint</Application>
  <PresentationFormat>On-screen Show (4:3)</PresentationFormat>
  <Paragraphs>78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tich hinh lap phương</dc:title>
  <dc:creator>Hoa b</dc:creator>
  <cp:lastModifiedBy>CSTeam</cp:lastModifiedBy>
  <cp:revision>24</cp:revision>
  <dcterms:created xsi:type="dcterms:W3CDTF">2006-10-21T23:17:57Z</dcterms:created>
  <dcterms:modified xsi:type="dcterms:W3CDTF">2016-06-30T03:35:59Z</dcterms:modified>
</cp:coreProperties>
</file>