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0000"/>
    <a:srgbClr val="BBE0E3"/>
    <a:srgbClr val="00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64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65880-F2A6-45C1-BFA5-A0E7951D7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6B0FA-EE2D-4833-9F5C-55F3C9EE9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13B6B-AB11-4CB0-9FD9-9AB8ADA1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D456-29F0-4D25-AAB1-A9F09962F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50706-C690-4B18-9275-C821E5506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E5BD6-1273-43C1-B82B-35F132E4C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8E947-842B-4CA0-BBBA-C885E3E40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0CCC5-BCF1-407C-A070-71CA91FD4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B2FA7-256A-4142-9237-0F94726DD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C1CAB-0A5E-4690-8EB8-14214A1CF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CFED5-09B2-4AD1-9BF6-A71C6C535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2559A47-02D7-4F49-A7AA-33791D483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gif"/><Relationship Id="rId2" Type="http://schemas.openxmlformats.org/officeDocument/2006/relationships/audio" Target="file:///J:\AVSEQ02.mp3" TargetMode="External"/><Relationship Id="rId1" Type="http://schemas.openxmlformats.org/officeDocument/2006/relationships/audio" Target="file:///G:\Tam%20biet%20MX%20dai.mp3" TargetMode="Externa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10" Type="http://schemas.openxmlformats.org/officeDocument/2006/relationships/image" Target="../media/image6.png"/><Relationship Id="rId4" Type="http://schemas.openxmlformats.org/officeDocument/2006/relationships/audio" Target="../media/audio1.wav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inspiratio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13"/>
          <p:cNvSpPr txBox="1">
            <a:spLocks noChangeArrowheads="1"/>
          </p:cNvSpPr>
          <p:nvPr/>
        </p:nvSpPr>
        <p:spPr bwMode="auto">
          <a:xfrm>
            <a:off x="1371600" y="533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1371600" y="457200"/>
            <a:ext cx="609600" cy="5334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660033"/>
              </a:solidFill>
              <a:latin typeface="Arial"/>
            </a:endParaRPr>
          </a:p>
        </p:txBody>
      </p:sp>
      <p:pic>
        <p:nvPicPr>
          <p:cNvPr id="2063" name="Picture 15" descr="img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43400" y="2447925"/>
            <a:ext cx="11334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 descr="bunny_painting_egg_sm_wm"/>
          <p:cNvPicPr>
            <a:picLocks noChangeAspect="1" noChangeArrowheads="1" noCrop="1"/>
          </p:cNvPicPr>
          <p:nvPr/>
        </p:nvPicPr>
        <p:blipFill>
          <a:blip r:embed="rId7">
            <a:lum bright="-4000"/>
          </a:blip>
          <a:srcRect/>
          <a:stretch>
            <a:fillRect/>
          </a:stretch>
        </p:blipFill>
        <p:spPr bwMode="auto">
          <a:xfrm>
            <a:off x="-4763" y="5562600"/>
            <a:ext cx="1295401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85800" y="6400800"/>
            <a:ext cx="714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32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676400" y="6400800"/>
            <a:ext cx="714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2514600" y="6400800"/>
            <a:ext cx="714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32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3657600" y="6400800"/>
            <a:ext cx="714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4876800" y="6400800"/>
            <a:ext cx="714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00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3200">
              <a:solidFill>
                <a:srgbClr val="00FF00"/>
              </a:solidFill>
              <a:latin typeface="Arial" charset="0"/>
            </a:endParaRP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5943600" y="6400800"/>
            <a:ext cx="714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6934200" y="6400800"/>
            <a:ext cx="714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32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7772400" y="6400800"/>
            <a:ext cx="714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533400" y="0"/>
            <a:ext cx="714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32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1524000" y="0"/>
            <a:ext cx="714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2362200" y="0"/>
            <a:ext cx="714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3505200" y="0"/>
            <a:ext cx="714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32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4724400" y="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5791200" y="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32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6781800" y="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7620000" y="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3200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2" name="Picture 33" descr="300494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924800" y="5588000"/>
            <a:ext cx="11906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2895600" y="39624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FF00"/>
                </a:solidFill>
                <a:latin typeface="Arial" charset="0"/>
              </a:rPr>
              <a:t>MÔN TOÁN LỚP 5</a:t>
            </a:r>
          </a:p>
        </p:txBody>
      </p:sp>
      <p:pic>
        <p:nvPicPr>
          <p:cNvPr id="2083" name="Tam biet MX da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9067800" y="0"/>
            <a:ext cx="762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4" name="Picture 36" descr="img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10525" y="0"/>
            <a:ext cx="11334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5" name="Picture 37" descr="img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04775" y="0"/>
            <a:ext cx="11334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6" name="Picture 38" descr="img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0" y="6019800"/>
            <a:ext cx="11334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7" name="AVSEQ02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5562600" y="708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-152400" y="6400800"/>
            <a:ext cx="714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  <a:sym typeface="Webdings" pitchFamily="18" charset="2"/>
              </a:rPr>
              <a:t></a:t>
            </a:r>
            <a:endParaRPr lang="en-US" sz="280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59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50289E-6 C 3.33333E-6 -0.04671 0.08923 -0.08254 0.19809 -0.08254 C 0.31041 -0.08254 0.39982 -0.04671 0.39982 1.50289E-6 C 0.39982 0.0467 0.48923 0.08254 0.60156 0.08254 C 0.71041 0.08254 0.8 0.0467 0.8 1.50289E-6 " pathEditMode="relative" rAng="0" ptsTypes="fffff">
                                      <p:cBhvr>
                                        <p:cTn id="10" dur="5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3" dur="116784" fill="hold"/>
                                        <p:tgtEl>
                                          <p:spTgt spid="208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4" presetID="17" presetClass="entr" presetSubtype="1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8" presetID="17" presetClass="entr" presetSubtype="1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2" presetID="17" presetClass="entr" presetSubtype="1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7" dur="1" fill="hold"/>
                                        <p:tgtEl>
                                          <p:spTgt spid="20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8" presetID="3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83"/>
                </p:tgtEl>
              </p:cMediaNode>
            </p:audio>
            <p:audio>
              <p:cMediaNode vol="100000">
                <p:cTn id="135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87"/>
                </p:tgtEl>
              </p:cMediaNode>
            </p:audio>
          </p:childTnLst>
        </p:cTn>
      </p:par>
    </p:tnLst>
    <p:bldLst>
      <p:bldP spid="2065" grpId="0"/>
      <p:bldP spid="2066" grpId="0"/>
      <p:bldP spid="2067" grpId="0"/>
      <p:bldP spid="2068" grpId="0"/>
      <p:bldP spid="2069" grpId="0"/>
      <p:bldP spid="2070" grpId="0"/>
      <p:bldP spid="2071" grpId="0"/>
      <p:bldP spid="2072" grpId="0"/>
      <p:bldP spid="2073" grpId="0"/>
      <p:bldP spid="2074" grpId="0"/>
      <p:bldP spid="2075" grpId="0"/>
      <p:bldP spid="2076" grpId="0"/>
      <p:bldP spid="2077" grpId="0"/>
      <p:bldP spid="2078" grpId="0"/>
      <p:bldP spid="2079" grpId="0"/>
      <p:bldP spid="2080" grpId="0"/>
      <p:bldP spid="2082" grpId="0"/>
      <p:bldP spid="208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2700"/>
            <a:ext cx="9144000" cy="11430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23813" y="1246188"/>
            <a:ext cx="9144000" cy="52387"/>
            <a:chOff x="0" y="450"/>
            <a:chExt cx="5760" cy="33"/>
          </a:xfrm>
        </p:grpSpPr>
        <p:sp>
          <p:nvSpPr>
            <p:cNvPr id="3090" name="Line 4"/>
            <p:cNvSpPr>
              <a:spLocks noChangeShapeType="1"/>
            </p:cNvSpPr>
            <p:nvPr/>
          </p:nvSpPr>
          <p:spPr bwMode="auto">
            <a:xfrm>
              <a:off x="0" y="450"/>
              <a:ext cx="576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Line 5"/>
            <p:cNvSpPr>
              <a:spLocks noChangeShapeType="1"/>
            </p:cNvSpPr>
            <p:nvPr/>
          </p:nvSpPr>
          <p:spPr bwMode="auto">
            <a:xfrm>
              <a:off x="0" y="483"/>
              <a:ext cx="576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076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 flipH="1">
            <a:off x="433388" y="-366713"/>
            <a:ext cx="11049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531894" y="-411956"/>
            <a:ext cx="1104900" cy="200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33400" y="2770188"/>
            <a:ext cx="609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Bài 2 (117) :Viết số thích hợp vào chỗ chấm :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85800" y="3419475"/>
            <a:ext cx="579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5,8dm</a:t>
            </a:r>
            <a:r>
              <a:rPr lang="en-US" sz="2000" baseline="30000"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 = .......  cm</a:t>
            </a:r>
            <a:r>
              <a:rPr lang="en-US" sz="2000" baseline="30000">
                <a:latin typeface="Arial" charset="0"/>
              </a:rPr>
              <a:t>3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057400" y="3419475"/>
            <a:ext cx="971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5800</a:t>
            </a:r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0" y="1398588"/>
            <a:ext cx="9144000" cy="11430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066800" y="1677988"/>
            <a:ext cx="655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762000" y="5095875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5100 cm</a:t>
            </a:r>
            <a:r>
              <a:rPr lang="en-US" sz="2000" baseline="30000"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 = … dm</a:t>
            </a:r>
            <a:r>
              <a:rPr lang="en-US" sz="2000" baseline="30000">
                <a:latin typeface="Arial" charset="0"/>
              </a:rPr>
              <a:t>3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438400" y="5095875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5,1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800100" y="4251325"/>
            <a:ext cx="990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4</a:t>
            </a: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5</a:t>
            </a:r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1028700" y="446722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1549400" y="4225925"/>
            <a:ext cx="233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dm</a:t>
            </a:r>
            <a:r>
              <a:rPr lang="en-US" sz="2000" baseline="30000">
                <a:latin typeface="Arial" charset="0"/>
              </a:rPr>
              <a:t>3 </a:t>
            </a:r>
            <a:r>
              <a:rPr lang="en-US" sz="2000">
                <a:latin typeface="Arial" charset="0"/>
              </a:rPr>
              <a:t>= …   cm</a:t>
            </a:r>
            <a:r>
              <a:rPr lang="en-US" sz="2000" baseline="30000">
                <a:latin typeface="Arial" charset="0"/>
              </a:rPr>
              <a:t>3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209800" y="4225925"/>
            <a:ext cx="971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800</a:t>
            </a:r>
          </a:p>
        </p:txBody>
      </p:sp>
      <p:sp>
        <p:nvSpPr>
          <p:cNvPr id="3089" name="WordArt 20"/>
          <p:cNvSpPr>
            <a:spLocks noChangeArrowheads="1" noChangeShapeType="1" noTextEdit="1"/>
          </p:cNvSpPr>
          <p:nvPr/>
        </p:nvSpPr>
        <p:spPr bwMode="auto">
          <a:xfrm>
            <a:off x="2828925" y="533400"/>
            <a:ext cx="140970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15875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>
                    <a:alpha val="9294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 :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  <p:bldP spid="4106" grpId="0"/>
      <p:bldP spid="4107" grpId="0"/>
      <p:bldP spid="4108" grpId="0" animBg="1"/>
      <p:bldP spid="4109" grpId="0"/>
      <p:bldP spid="4110" grpId="0"/>
      <p:bldP spid="4111" grpId="0"/>
      <p:bldP spid="4112" grpId="0"/>
      <p:bldP spid="4113" grpId="0" animBg="1"/>
      <p:bldP spid="4114" grpId="0"/>
      <p:bldP spid="41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H="1">
            <a:off x="404813" y="-404813"/>
            <a:ext cx="11049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531894" y="-411956"/>
            <a:ext cx="1104900" cy="200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705100" y="50800"/>
            <a:ext cx="4229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  <a:latin typeface="Arial" charset="0"/>
              </a:rPr>
              <a:t>Thứ ba ngày 17 tháng 2 năm 2009</a:t>
            </a:r>
          </a:p>
        </p:txBody>
      </p:sp>
      <p:sp>
        <p:nvSpPr>
          <p:cNvPr id="4101" name="Rectangle 42"/>
          <p:cNvSpPr>
            <a:spLocks noChangeArrowheads="1"/>
          </p:cNvSpPr>
          <p:nvPr/>
        </p:nvSpPr>
        <p:spPr bwMode="auto">
          <a:xfrm>
            <a:off x="0" y="12700"/>
            <a:ext cx="9144000" cy="9779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grpSp>
        <p:nvGrpSpPr>
          <p:cNvPr id="4102" name="Group 43"/>
          <p:cNvGrpSpPr>
            <a:grpSpLocks/>
          </p:cNvGrpSpPr>
          <p:nvPr/>
        </p:nvGrpSpPr>
        <p:grpSpPr bwMode="auto">
          <a:xfrm>
            <a:off x="23813" y="960438"/>
            <a:ext cx="9144000" cy="52387"/>
            <a:chOff x="0" y="450"/>
            <a:chExt cx="5760" cy="33"/>
          </a:xfrm>
        </p:grpSpPr>
        <p:sp>
          <p:nvSpPr>
            <p:cNvPr id="4141" name="Line 44"/>
            <p:cNvSpPr>
              <a:spLocks noChangeShapeType="1"/>
            </p:cNvSpPr>
            <p:nvPr/>
          </p:nvSpPr>
          <p:spPr bwMode="auto">
            <a:xfrm>
              <a:off x="0" y="450"/>
              <a:ext cx="576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2" name="Line 45"/>
            <p:cNvSpPr>
              <a:spLocks noChangeShapeType="1"/>
            </p:cNvSpPr>
            <p:nvPr/>
          </p:nvSpPr>
          <p:spPr bwMode="auto">
            <a:xfrm>
              <a:off x="0" y="483"/>
              <a:ext cx="576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103" name="Picture 4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H="1">
            <a:off x="411163" y="-292100"/>
            <a:ext cx="9017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4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33506" y="-356393"/>
            <a:ext cx="968375" cy="17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WordArt 48"/>
          <p:cNvSpPr>
            <a:spLocks noChangeArrowheads="1" noChangeShapeType="1" noTextEdit="1"/>
          </p:cNvSpPr>
          <p:nvPr/>
        </p:nvSpPr>
        <p:spPr bwMode="auto">
          <a:xfrm>
            <a:off x="2308225" y="457200"/>
            <a:ext cx="6953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15875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>
                    <a:alpha val="9294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 :</a:t>
            </a:r>
          </a:p>
        </p:txBody>
      </p:sp>
      <p:sp>
        <p:nvSpPr>
          <p:cNvPr id="5170" name="WordArt 50"/>
          <p:cNvSpPr>
            <a:spLocks noChangeArrowheads="1" noChangeShapeType="1" noTextEdit="1"/>
          </p:cNvSpPr>
          <p:nvPr/>
        </p:nvSpPr>
        <p:spPr bwMode="auto">
          <a:xfrm>
            <a:off x="3232150" y="419100"/>
            <a:ext cx="371475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Một số dạng bài toán đã học</a:t>
            </a:r>
            <a:endParaRPr lang="en-US" sz="28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107" name="Line 649"/>
          <p:cNvSpPr>
            <a:spLocks noChangeShapeType="1"/>
          </p:cNvSpPr>
          <p:nvPr/>
        </p:nvSpPr>
        <p:spPr bwMode="auto">
          <a:xfrm>
            <a:off x="3225800" y="9906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70" name="Text Box 650"/>
          <p:cNvSpPr txBox="1">
            <a:spLocks noChangeArrowheads="1"/>
          </p:cNvSpPr>
          <p:nvPr/>
        </p:nvSpPr>
        <p:spPr bwMode="auto">
          <a:xfrm>
            <a:off x="0" y="990600"/>
            <a:ext cx="3124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I/ Các dạng toán </a:t>
            </a:r>
            <a:r>
              <a:rPr lang="vi-VN" sz="1400" b="1">
                <a:latin typeface="Arial" charset="0"/>
              </a:rPr>
              <a:t>đ</a:t>
            </a:r>
            <a:r>
              <a:rPr lang="en-US" sz="1400" b="1">
                <a:latin typeface="Arial" charset="0"/>
              </a:rPr>
              <a:t>ã học</a:t>
            </a:r>
          </a:p>
        </p:txBody>
      </p:sp>
      <p:sp>
        <p:nvSpPr>
          <p:cNvPr id="5771" name="Text Box 651"/>
          <p:cNvSpPr txBox="1">
            <a:spLocks noChangeArrowheads="1"/>
          </p:cNvSpPr>
          <p:nvPr/>
        </p:nvSpPr>
        <p:spPr bwMode="auto">
          <a:xfrm>
            <a:off x="0" y="1308100"/>
            <a:ext cx="3200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1.Tìm số trung bình cộng .</a:t>
            </a:r>
          </a:p>
        </p:txBody>
      </p:sp>
      <p:sp>
        <p:nvSpPr>
          <p:cNvPr id="5772" name="Text Box 652"/>
          <p:cNvSpPr txBox="1">
            <a:spLocks noChangeArrowheads="1"/>
          </p:cNvSpPr>
          <p:nvPr/>
        </p:nvSpPr>
        <p:spPr bwMode="auto">
          <a:xfrm>
            <a:off x="0" y="1652588"/>
            <a:ext cx="3352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2.Tìm hai số khi biết tổng và hiệu của hai số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ó .</a:t>
            </a:r>
          </a:p>
        </p:txBody>
      </p:sp>
      <p:sp>
        <p:nvSpPr>
          <p:cNvPr id="5773" name="Text Box 653"/>
          <p:cNvSpPr txBox="1">
            <a:spLocks noChangeArrowheads="1"/>
          </p:cNvSpPr>
          <p:nvPr/>
        </p:nvSpPr>
        <p:spPr bwMode="auto">
          <a:xfrm>
            <a:off x="0" y="2298700"/>
            <a:ext cx="3352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3.Tìm hai số khi biết tổng và tỉ số của hai số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ó .</a:t>
            </a:r>
          </a:p>
        </p:txBody>
      </p:sp>
      <p:sp>
        <p:nvSpPr>
          <p:cNvPr id="5774" name="Text Box 654"/>
          <p:cNvSpPr txBox="1">
            <a:spLocks noChangeArrowheads="1"/>
          </p:cNvSpPr>
          <p:nvPr/>
        </p:nvSpPr>
        <p:spPr bwMode="auto">
          <a:xfrm>
            <a:off x="0" y="2947988"/>
            <a:ext cx="3352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4.Tìm hai số khi biết hiệu và tỉ số của hai số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ó .</a:t>
            </a:r>
          </a:p>
        </p:txBody>
      </p:sp>
      <p:sp>
        <p:nvSpPr>
          <p:cNvPr id="5775" name="Text Box 655"/>
          <p:cNvSpPr txBox="1">
            <a:spLocks noChangeArrowheads="1"/>
          </p:cNvSpPr>
          <p:nvPr/>
        </p:nvSpPr>
        <p:spPr bwMode="auto">
          <a:xfrm>
            <a:off x="0" y="358775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5.Bài toán có liên quan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ến rút về </a:t>
            </a:r>
            <a:r>
              <a:rPr lang="vi-VN" sz="1400">
                <a:latin typeface="Arial" charset="0"/>
              </a:rPr>
              <a:t>đơ</a:t>
            </a:r>
            <a:r>
              <a:rPr lang="en-US" sz="1400">
                <a:latin typeface="Arial" charset="0"/>
              </a:rPr>
              <a:t>n vị .</a:t>
            </a:r>
          </a:p>
        </p:txBody>
      </p:sp>
      <p:sp>
        <p:nvSpPr>
          <p:cNvPr id="5776" name="Text Box 656"/>
          <p:cNvSpPr txBox="1">
            <a:spLocks noChangeArrowheads="1"/>
          </p:cNvSpPr>
          <p:nvPr/>
        </p:nvSpPr>
        <p:spPr bwMode="auto">
          <a:xfrm>
            <a:off x="0" y="4184650"/>
            <a:ext cx="3200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6.Bài toán về tỉ số phần tr</a:t>
            </a:r>
            <a:r>
              <a:rPr lang="vi-VN" sz="1400">
                <a:latin typeface="Arial" charset="0"/>
              </a:rPr>
              <a:t>ă</a:t>
            </a:r>
            <a:r>
              <a:rPr lang="en-US" sz="1400">
                <a:latin typeface="Arial" charset="0"/>
              </a:rPr>
              <a:t>m .</a:t>
            </a:r>
          </a:p>
        </p:txBody>
      </p:sp>
      <p:sp>
        <p:nvSpPr>
          <p:cNvPr id="5777" name="Text Box 657"/>
          <p:cNvSpPr txBox="1">
            <a:spLocks noChangeArrowheads="1"/>
          </p:cNvSpPr>
          <p:nvPr/>
        </p:nvSpPr>
        <p:spPr bwMode="auto">
          <a:xfrm>
            <a:off x="0" y="4514850"/>
            <a:ext cx="3200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7. Bài toán về chuyển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ộng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ều .</a:t>
            </a:r>
          </a:p>
        </p:txBody>
      </p:sp>
      <p:sp>
        <p:nvSpPr>
          <p:cNvPr id="5778" name="Text Box 658"/>
          <p:cNvSpPr txBox="1">
            <a:spLocks noChangeArrowheads="1"/>
          </p:cNvSpPr>
          <p:nvPr/>
        </p:nvSpPr>
        <p:spPr bwMode="auto">
          <a:xfrm>
            <a:off x="0" y="485775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8. Bài toán có nội dung hình học .</a:t>
            </a:r>
          </a:p>
        </p:txBody>
      </p:sp>
      <p:sp>
        <p:nvSpPr>
          <p:cNvPr id="5779" name="Text Box 659"/>
          <p:cNvSpPr txBox="1">
            <a:spLocks noChangeArrowheads="1"/>
          </p:cNvSpPr>
          <p:nvPr/>
        </p:nvSpPr>
        <p:spPr bwMode="auto">
          <a:xfrm>
            <a:off x="3429000" y="990600"/>
            <a:ext cx="2057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II/ Thực hành</a:t>
            </a:r>
          </a:p>
        </p:txBody>
      </p:sp>
      <p:sp>
        <p:nvSpPr>
          <p:cNvPr id="5780" name="Text Box 660"/>
          <p:cNvSpPr txBox="1">
            <a:spLocks noChangeArrowheads="1"/>
          </p:cNvSpPr>
          <p:nvPr/>
        </p:nvSpPr>
        <p:spPr bwMode="auto">
          <a:xfrm>
            <a:off x="3403600" y="1231900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u="sng">
                <a:latin typeface="Arial" charset="0"/>
              </a:rPr>
              <a:t>Bài 1 :</a:t>
            </a:r>
            <a:r>
              <a:rPr lang="en-US" sz="1400">
                <a:latin typeface="Arial" charset="0"/>
              </a:rPr>
              <a:t> (170)</a:t>
            </a:r>
            <a:endParaRPr lang="en-US" sz="1400" u="sng">
              <a:latin typeface="Arial" charset="0"/>
            </a:endParaRPr>
          </a:p>
        </p:txBody>
      </p:sp>
      <p:sp>
        <p:nvSpPr>
          <p:cNvPr id="5781" name="Text Box 661"/>
          <p:cNvSpPr txBox="1">
            <a:spLocks noChangeArrowheads="1"/>
          </p:cNvSpPr>
          <p:nvPr/>
        </p:nvSpPr>
        <p:spPr bwMode="auto">
          <a:xfrm>
            <a:off x="3200400" y="1498600"/>
            <a:ext cx="59436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400">
                <a:latin typeface="Arial" charset="0"/>
              </a:rPr>
              <a:t>  Một ng</a:t>
            </a:r>
            <a:r>
              <a:rPr lang="vi-VN" sz="1400">
                <a:latin typeface="Arial" charset="0"/>
              </a:rPr>
              <a:t>ư</a:t>
            </a:r>
            <a:r>
              <a:rPr lang="en-US" sz="1400">
                <a:latin typeface="Arial" charset="0"/>
              </a:rPr>
              <a:t>ời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i xe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ạp trong 3 giờ, giờ thứ nhất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i </a:t>
            </a:r>
            <a:r>
              <a:rPr lang="vi-VN" sz="1400">
                <a:latin typeface="Arial" charset="0"/>
              </a:rPr>
              <a:t>đư</a:t>
            </a:r>
            <a:r>
              <a:rPr lang="en-US" sz="1400">
                <a:latin typeface="Arial" charset="0"/>
              </a:rPr>
              <a:t>ợc 12km, giờ thứ hai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i </a:t>
            </a:r>
            <a:r>
              <a:rPr lang="vi-VN" sz="1400">
                <a:latin typeface="Arial" charset="0"/>
              </a:rPr>
              <a:t>đư</a:t>
            </a:r>
            <a:r>
              <a:rPr lang="en-US" sz="1400">
                <a:latin typeface="Arial" charset="0"/>
              </a:rPr>
              <a:t>ợc 18km, giờ thứ ba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i </a:t>
            </a:r>
            <a:r>
              <a:rPr lang="vi-VN" sz="1400">
                <a:latin typeface="Arial" charset="0"/>
              </a:rPr>
              <a:t>đư</a:t>
            </a:r>
            <a:r>
              <a:rPr lang="en-US" sz="1400">
                <a:latin typeface="Arial" charset="0"/>
              </a:rPr>
              <a:t>ợc quãng </a:t>
            </a:r>
            <a:r>
              <a:rPr lang="vi-VN" sz="1400">
                <a:latin typeface="Arial" charset="0"/>
              </a:rPr>
              <a:t>đư</a:t>
            </a:r>
            <a:r>
              <a:rPr lang="en-US" sz="1400">
                <a:latin typeface="Arial" charset="0"/>
              </a:rPr>
              <a:t>ờng bằng nửa quãng </a:t>
            </a:r>
            <a:r>
              <a:rPr lang="vi-VN" sz="1400">
                <a:latin typeface="Arial" charset="0"/>
              </a:rPr>
              <a:t>đư</a:t>
            </a:r>
            <a:r>
              <a:rPr lang="en-US" sz="1400">
                <a:latin typeface="Arial" charset="0"/>
              </a:rPr>
              <a:t>ờng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i trong hai giờ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ầu . Hỏi trung bình mỗi giờ ng</a:t>
            </a:r>
            <a:r>
              <a:rPr lang="vi-VN" sz="1400">
                <a:latin typeface="Arial" charset="0"/>
              </a:rPr>
              <a:t>ư</a:t>
            </a:r>
            <a:r>
              <a:rPr lang="en-US" sz="1400">
                <a:latin typeface="Arial" charset="0"/>
              </a:rPr>
              <a:t>ời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ó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i </a:t>
            </a:r>
            <a:r>
              <a:rPr lang="vi-VN" sz="1400">
                <a:latin typeface="Arial" charset="0"/>
              </a:rPr>
              <a:t>đư</a:t>
            </a:r>
            <a:r>
              <a:rPr lang="en-US" sz="1400">
                <a:latin typeface="Arial" charset="0"/>
              </a:rPr>
              <a:t>ợc bao nhiêu ki-lô-met?</a:t>
            </a:r>
          </a:p>
        </p:txBody>
      </p:sp>
      <p:sp>
        <p:nvSpPr>
          <p:cNvPr id="5793" name="Text Box 673"/>
          <p:cNvSpPr txBox="1">
            <a:spLocks noChangeArrowheads="1"/>
          </p:cNvSpPr>
          <p:nvPr/>
        </p:nvSpPr>
        <p:spPr bwMode="auto">
          <a:xfrm>
            <a:off x="3276600" y="2286000"/>
            <a:ext cx="2743200" cy="136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1400">
                <a:latin typeface="Arial" charset="0"/>
              </a:rPr>
              <a:t>Tóm tắt: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Arial" charset="0"/>
              </a:rPr>
              <a:t>Đi trong 3 giờ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Arial" charset="0"/>
              </a:rPr>
              <a:t>Giờ thứ nhất : 12km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Arial" charset="0"/>
              </a:rPr>
              <a:t>Giờ thứ hai :   18km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Arial" charset="0"/>
              </a:rPr>
              <a:t>Giờ thứ ba : nửa hai giờ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ầu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400">
                <a:latin typeface="Arial" charset="0"/>
              </a:rPr>
              <a:t>Trung bình mỗi giờ :…km?</a:t>
            </a:r>
          </a:p>
        </p:txBody>
      </p:sp>
      <p:sp>
        <p:nvSpPr>
          <p:cNvPr id="5794" name="Text Box 674"/>
          <p:cNvSpPr txBox="1">
            <a:spLocks noChangeArrowheads="1"/>
          </p:cNvSpPr>
          <p:nvPr/>
        </p:nvSpPr>
        <p:spPr bwMode="auto">
          <a:xfrm>
            <a:off x="5715000" y="2209800"/>
            <a:ext cx="3302000" cy="14287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Bài giải :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Giờ thứ ba </a:t>
            </a:r>
            <a:r>
              <a:rPr lang="vi-VN" sz="1400">
                <a:solidFill>
                  <a:srgbClr val="CC0000"/>
                </a:solidFill>
                <a:latin typeface="Arial" charset="0"/>
              </a:rPr>
              <a:t>đ</a:t>
            </a:r>
            <a:r>
              <a:rPr lang="en-US" sz="1400">
                <a:solidFill>
                  <a:srgbClr val="CC0000"/>
                </a:solidFill>
                <a:latin typeface="Arial" charset="0"/>
              </a:rPr>
              <a:t>i </a:t>
            </a:r>
            <a:r>
              <a:rPr lang="vi-VN" sz="1400">
                <a:solidFill>
                  <a:srgbClr val="CC0000"/>
                </a:solidFill>
                <a:latin typeface="Arial" charset="0"/>
              </a:rPr>
              <a:t>đư</a:t>
            </a:r>
            <a:r>
              <a:rPr lang="en-US" sz="1400">
                <a:solidFill>
                  <a:srgbClr val="CC0000"/>
                </a:solidFill>
                <a:latin typeface="Arial" charset="0"/>
              </a:rPr>
              <a:t>ợc số ki-lô-mét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 là :  (12 + 18) : 2 = 15 (km)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Trung bình mỗi giờ ng</a:t>
            </a:r>
            <a:r>
              <a:rPr lang="vi-VN" sz="1400">
                <a:solidFill>
                  <a:srgbClr val="CC0000"/>
                </a:solidFill>
                <a:latin typeface="Arial" charset="0"/>
              </a:rPr>
              <a:t>ư</a:t>
            </a:r>
            <a:r>
              <a:rPr lang="en-US" sz="1400">
                <a:solidFill>
                  <a:srgbClr val="CC0000"/>
                </a:solidFill>
                <a:latin typeface="Arial" charset="0"/>
              </a:rPr>
              <a:t>ời </a:t>
            </a:r>
            <a:r>
              <a:rPr lang="vi-VN" sz="1400">
                <a:solidFill>
                  <a:srgbClr val="CC0000"/>
                </a:solidFill>
                <a:latin typeface="Arial" charset="0"/>
              </a:rPr>
              <a:t>đ</a:t>
            </a:r>
            <a:r>
              <a:rPr lang="en-US" sz="1400">
                <a:solidFill>
                  <a:srgbClr val="CC0000"/>
                </a:solidFill>
                <a:latin typeface="Arial" charset="0"/>
              </a:rPr>
              <a:t>ó </a:t>
            </a:r>
            <a:r>
              <a:rPr lang="vi-VN" sz="1400">
                <a:solidFill>
                  <a:srgbClr val="CC0000"/>
                </a:solidFill>
                <a:latin typeface="Arial" charset="0"/>
              </a:rPr>
              <a:t>đ</a:t>
            </a:r>
            <a:r>
              <a:rPr lang="en-US" sz="1400">
                <a:solidFill>
                  <a:srgbClr val="CC0000"/>
                </a:solidFill>
                <a:latin typeface="Arial" charset="0"/>
              </a:rPr>
              <a:t>i 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vi-VN" sz="1400">
                <a:solidFill>
                  <a:srgbClr val="CC0000"/>
                </a:solidFill>
                <a:latin typeface="Arial" charset="0"/>
              </a:rPr>
              <a:t>đư</a:t>
            </a:r>
            <a:r>
              <a:rPr lang="en-US" sz="1400">
                <a:solidFill>
                  <a:srgbClr val="CC0000"/>
                </a:solidFill>
                <a:latin typeface="Arial" charset="0"/>
              </a:rPr>
              <a:t>ợc số ki-lô-mét là :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(12 + 18 + 15) : 3 = 15 (km)</a:t>
            </a:r>
          </a:p>
          <a:p>
            <a:pPr algn="r">
              <a:lnSpc>
                <a:spcPct val="4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Đáp số : 15 km</a:t>
            </a:r>
          </a:p>
        </p:txBody>
      </p:sp>
      <p:sp>
        <p:nvSpPr>
          <p:cNvPr id="5795" name="Text Box 675"/>
          <p:cNvSpPr txBox="1">
            <a:spLocks noChangeArrowheads="1"/>
          </p:cNvSpPr>
          <p:nvPr/>
        </p:nvSpPr>
        <p:spPr bwMode="auto">
          <a:xfrm>
            <a:off x="3416300" y="3759200"/>
            <a:ext cx="137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u="sng">
                <a:latin typeface="Arial" charset="0"/>
              </a:rPr>
              <a:t>Bài 2 :</a:t>
            </a:r>
            <a:r>
              <a:rPr lang="en-US" sz="1400">
                <a:latin typeface="Arial" charset="0"/>
              </a:rPr>
              <a:t> (170)</a:t>
            </a:r>
            <a:endParaRPr lang="en-US" sz="1400" u="sng">
              <a:latin typeface="Arial" charset="0"/>
            </a:endParaRPr>
          </a:p>
        </p:txBody>
      </p:sp>
      <p:sp>
        <p:nvSpPr>
          <p:cNvPr id="5796" name="Text Box 676"/>
          <p:cNvSpPr txBox="1">
            <a:spLocks noChangeArrowheads="1"/>
          </p:cNvSpPr>
          <p:nvPr/>
        </p:nvSpPr>
        <p:spPr bwMode="auto">
          <a:xfrm>
            <a:off x="3238500" y="4038600"/>
            <a:ext cx="59055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400">
                <a:latin typeface="Arial" charset="0"/>
              </a:rPr>
              <a:t>  Một mảnh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ất hình chữ nhật có chu vi 120m . Chiều dài h</a:t>
            </a:r>
            <a:r>
              <a:rPr lang="vi-VN" sz="1400">
                <a:latin typeface="Arial" charset="0"/>
              </a:rPr>
              <a:t>ơ</a:t>
            </a:r>
            <a:r>
              <a:rPr lang="en-US" sz="1400">
                <a:latin typeface="Arial" charset="0"/>
              </a:rPr>
              <a:t>n chiều rộng 10m . Tính diện tích mảnh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ất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ó .</a:t>
            </a:r>
          </a:p>
        </p:txBody>
      </p:sp>
      <p:sp>
        <p:nvSpPr>
          <p:cNvPr id="5797" name="Text Box 677"/>
          <p:cNvSpPr txBox="1">
            <a:spLocks noChangeArrowheads="1"/>
          </p:cNvSpPr>
          <p:nvPr/>
        </p:nvSpPr>
        <p:spPr bwMode="auto">
          <a:xfrm>
            <a:off x="3276600" y="4508500"/>
            <a:ext cx="2819400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1400">
                <a:latin typeface="Arial" charset="0"/>
              </a:rPr>
              <a:t>Tóm tắt: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400">
                <a:latin typeface="Arial" charset="0"/>
              </a:rPr>
              <a:t>Mảnh </a:t>
            </a:r>
            <a:r>
              <a:rPr lang="vi-VN" sz="1400">
                <a:latin typeface="Arial" charset="0"/>
              </a:rPr>
              <a:t>đ</a:t>
            </a:r>
            <a:r>
              <a:rPr lang="en-US" sz="1400">
                <a:latin typeface="Arial" charset="0"/>
              </a:rPr>
              <a:t>ất hình chữ nhật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400">
                <a:latin typeface="Arial" charset="0"/>
              </a:rPr>
              <a:t>Chu vi : 120m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400">
                <a:latin typeface="Arial" charset="0"/>
              </a:rPr>
              <a:t>Chiều dài h</a:t>
            </a:r>
            <a:r>
              <a:rPr lang="vi-VN" sz="1400">
                <a:latin typeface="Arial" charset="0"/>
              </a:rPr>
              <a:t>ơ</a:t>
            </a:r>
            <a:r>
              <a:rPr lang="en-US" sz="1400">
                <a:latin typeface="Arial" charset="0"/>
              </a:rPr>
              <a:t>n chiều rộng : 10m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400">
                <a:latin typeface="Arial" charset="0"/>
              </a:rPr>
              <a:t>Diện tích :  ….m</a:t>
            </a:r>
            <a:r>
              <a:rPr lang="en-US" sz="1400" baseline="30000">
                <a:latin typeface="Arial" charset="0"/>
              </a:rPr>
              <a:t>2</a:t>
            </a:r>
          </a:p>
        </p:txBody>
      </p:sp>
      <p:sp>
        <p:nvSpPr>
          <p:cNvPr id="5798" name="Text Box 678"/>
          <p:cNvSpPr txBox="1">
            <a:spLocks noChangeArrowheads="1"/>
          </p:cNvSpPr>
          <p:nvPr/>
        </p:nvSpPr>
        <p:spPr bwMode="auto">
          <a:xfrm>
            <a:off x="5943600" y="4457700"/>
            <a:ext cx="3200400" cy="19875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Bài giải :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Nửa chu vi mảnh </a:t>
            </a:r>
            <a:r>
              <a:rPr lang="vi-VN" sz="1400">
                <a:solidFill>
                  <a:srgbClr val="CC0000"/>
                </a:solidFill>
                <a:latin typeface="Arial" charset="0"/>
              </a:rPr>
              <a:t>đ</a:t>
            </a:r>
            <a:r>
              <a:rPr lang="en-US" sz="1400">
                <a:solidFill>
                  <a:srgbClr val="CC0000"/>
                </a:solidFill>
                <a:latin typeface="Arial" charset="0"/>
              </a:rPr>
              <a:t>ất hình chữ nhật 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là :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120 : 2 = 60 (m)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Chiều dài mảnh </a:t>
            </a:r>
            <a:r>
              <a:rPr lang="vi-VN" sz="1400">
                <a:solidFill>
                  <a:srgbClr val="CC0000"/>
                </a:solidFill>
                <a:latin typeface="Arial" charset="0"/>
              </a:rPr>
              <a:t>đ</a:t>
            </a:r>
            <a:r>
              <a:rPr lang="en-US" sz="1400">
                <a:solidFill>
                  <a:srgbClr val="CC0000"/>
                </a:solidFill>
                <a:latin typeface="Arial" charset="0"/>
              </a:rPr>
              <a:t>ất là :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(60 + 10) : 2 = 35 (m)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Chiều rộng mảnh </a:t>
            </a:r>
            <a:r>
              <a:rPr lang="vi-VN" sz="1400">
                <a:solidFill>
                  <a:srgbClr val="CC0000"/>
                </a:solidFill>
                <a:latin typeface="Arial" charset="0"/>
              </a:rPr>
              <a:t>đ</a:t>
            </a:r>
            <a:r>
              <a:rPr lang="en-US" sz="1400">
                <a:solidFill>
                  <a:srgbClr val="CC0000"/>
                </a:solidFill>
                <a:latin typeface="Arial" charset="0"/>
              </a:rPr>
              <a:t>ất là :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35 – 10 = 25 (m)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Diện tích mảnh </a:t>
            </a:r>
            <a:r>
              <a:rPr lang="vi-VN" sz="1400">
                <a:solidFill>
                  <a:srgbClr val="CC0000"/>
                </a:solidFill>
                <a:latin typeface="Arial" charset="0"/>
              </a:rPr>
              <a:t>đ</a:t>
            </a:r>
            <a:r>
              <a:rPr lang="en-US" sz="1400">
                <a:solidFill>
                  <a:srgbClr val="CC0000"/>
                </a:solidFill>
                <a:latin typeface="Arial" charset="0"/>
              </a:rPr>
              <a:t>ất là :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35 x 25 = 875 (m</a:t>
            </a:r>
            <a:r>
              <a:rPr lang="en-US" sz="1400" baseline="30000">
                <a:solidFill>
                  <a:srgbClr val="CC0000"/>
                </a:solidFill>
                <a:latin typeface="Arial" charset="0"/>
              </a:rPr>
              <a:t>2</a:t>
            </a:r>
            <a:r>
              <a:rPr lang="en-US" sz="1400">
                <a:solidFill>
                  <a:srgbClr val="CC0000"/>
                </a:solidFill>
                <a:latin typeface="Arial" charset="0"/>
              </a:rPr>
              <a:t>)</a:t>
            </a:r>
          </a:p>
          <a:p>
            <a:pPr algn="r">
              <a:lnSpc>
                <a:spcPct val="30000"/>
              </a:lnSpc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Đáp số : 875m</a:t>
            </a:r>
            <a:r>
              <a:rPr lang="en-US" sz="1400" baseline="30000">
                <a:solidFill>
                  <a:srgbClr val="CC0000"/>
                </a:solidFill>
                <a:latin typeface="Arial" charset="0"/>
              </a:rPr>
              <a:t>2</a:t>
            </a:r>
          </a:p>
        </p:txBody>
      </p:sp>
      <p:sp>
        <p:nvSpPr>
          <p:cNvPr id="5799" name="Line 679"/>
          <p:cNvSpPr>
            <a:spLocks noChangeShapeType="1"/>
          </p:cNvSpPr>
          <p:nvPr/>
        </p:nvSpPr>
        <p:spPr bwMode="auto">
          <a:xfrm>
            <a:off x="5410200" y="167640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00" name="Line 680"/>
          <p:cNvSpPr>
            <a:spLocks noChangeShapeType="1"/>
          </p:cNvSpPr>
          <p:nvPr/>
        </p:nvSpPr>
        <p:spPr bwMode="auto">
          <a:xfrm>
            <a:off x="6096000" y="16764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01" name="Line 681"/>
          <p:cNvSpPr>
            <a:spLocks noChangeShapeType="1"/>
          </p:cNvSpPr>
          <p:nvPr/>
        </p:nvSpPr>
        <p:spPr bwMode="auto">
          <a:xfrm>
            <a:off x="7772400" y="167640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02" name="Line 682"/>
          <p:cNvSpPr>
            <a:spLocks noChangeShapeType="1"/>
          </p:cNvSpPr>
          <p:nvPr/>
        </p:nvSpPr>
        <p:spPr bwMode="auto">
          <a:xfrm>
            <a:off x="4876800" y="1828800"/>
            <a:ext cx="762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03" name="Line 683"/>
          <p:cNvSpPr>
            <a:spLocks noChangeShapeType="1"/>
          </p:cNvSpPr>
          <p:nvPr/>
        </p:nvSpPr>
        <p:spPr bwMode="auto">
          <a:xfrm>
            <a:off x="4038600" y="182880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04" name="Line 684"/>
          <p:cNvSpPr>
            <a:spLocks noChangeShapeType="1"/>
          </p:cNvSpPr>
          <p:nvPr/>
        </p:nvSpPr>
        <p:spPr bwMode="auto">
          <a:xfrm>
            <a:off x="8382000" y="1676400"/>
            <a:ext cx="533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05" name="Line 685"/>
          <p:cNvSpPr>
            <a:spLocks noChangeShapeType="1"/>
          </p:cNvSpPr>
          <p:nvPr/>
        </p:nvSpPr>
        <p:spPr bwMode="auto">
          <a:xfrm>
            <a:off x="7696200" y="18288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06" name="Line 686"/>
          <p:cNvSpPr>
            <a:spLocks noChangeShapeType="1"/>
          </p:cNvSpPr>
          <p:nvPr/>
        </p:nvSpPr>
        <p:spPr bwMode="auto">
          <a:xfrm>
            <a:off x="8229600" y="18288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07" name="Line 687"/>
          <p:cNvSpPr>
            <a:spLocks noChangeShapeType="1"/>
          </p:cNvSpPr>
          <p:nvPr/>
        </p:nvSpPr>
        <p:spPr bwMode="auto">
          <a:xfrm>
            <a:off x="3962400" y="20574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08" name="Line 688"/>
          <p:cNvSpPr>
            <a:spLocks noChangeShapeType="1"/>
          </p:cNvSpPr>
          <p:nvPr/>
        </p:nvSpPr>
        <p:spPr bwMode="auto">
          <a:xfrm>
            <a:off x="5410200" y="2057400"/>
            <a:ext cx="152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09" name="Line 689"/>
          <p:cNvSpPr>
            <a:spLocks noChangeShapeType="1"/>
          </p:cNvSpPr>
          <p:nvPr/>
        </p:nvSpPr>
        <p:spPr bwMode="auto">
          <a:xfrm>
            <a:off x="3276600" y="2209800"/>
            <a:ext cx="1600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10" name="Line 690"/>
          <p:cNvSpPr>
            <a:spLocks noChangeShapeType="1"/>
          </p:cNvSpPr>
          <p:nvPr/>
        </p:nvSpPr>
        <p:spPr bwMode="auto">
          <a:xfrm>
            <a:off x="4629150" y="4252913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11" name="Line 691"/>
          <p:cNvSpPr>
            <a:spLocks noChangeShapeType="1"/>
          </p:cNvSpPr>
          <p:nvPr/>
        </p:nvSpPr>
        <p:spPr bwMode="auto">
          <a:xfrm>
            <a:off x="6062663" y="4252913"/>
            <a:ext cx="9382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12" name="Line 692"/>
          <p:cNvSpPr>
            <a:spLocks noChangeShapeType="1"/>
          </p:cNvSpPr>
          <p:nvPr/>
        </p:nvSpPr>
        <p:spPr bwMode="auto">
          <a:xfrm>
            <a:off x="8015288" y="4257675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13" name="Line 693"/>
          <p:cNvSpPr>
            <a:spLocks noChangeShapeType="1"/>
          </p:cNvSpPr>
          <p:nvPr/>
        </p:nvSpPr>
        <p:spPr bwMode="auto">
          <a:xfrm flipV="1">
            <a:off x="4710113" y="4448175"/>
            <a:ext cx="685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5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5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5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5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5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5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5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57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57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5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5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58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58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5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5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70" decel="100000"/>
                                        <p:tgtEl>
                                          <p:spTgt spid="58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770" decel="100000"/>
                                        <p:tgtEl>
                                          <p:spTgt spid="580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5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5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770" decel="100000"/>
                                        <p:tgtEl>
                                          <p:spTgt spid="58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770" decel="100000"/>
                                        <p:tgtEl>
                                          <p:spTgt spid="58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7" dur="770" fill="hold"/>
                                        <p:tgtEl>
                                          <p:spTgt spid="5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770" fill="hold"/>
                                        <p:tgtEl>
                                          <p:spTgt spid="5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770" decel="100000"/>
                                        <p:tgtEl>
                                          <p:spTgt spid="58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770" decel="100000"/>
                                        <p:tgtEl>
                                          <p:spTgt spid="58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6" dur="770" fill="hold"/>
                                        <p:tgtEl>
                                          <p:spTgt spid="5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8" dur="770" fill="hold"/>
                                        <p:tgtEl>
                                          <p:spTgt spid="5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770" decel="100000"/>
                                        <p:tgtEl>
                                          <p:spTgt spid="58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770" decel="100000"/>
                                        <p:tgtEl>
                                          <p:spTgt spid="58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5" dur="770" fill="hold"/>
                                        <p:tgtEl>
                                          <p:spTgt spid="5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5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770" decel="100000"/>
                                        <p:tgtEl>
                                          <p:spTgt spid="58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770" decel="100000"/>
                                        <p:tgtEl>
                                          <p:spTgt spid="58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4" dur="770" fill="hold"/>
                                        <p:tgtEl>
                                          <p:spTgt spid="5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5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770" decel="100000"/>
                                        <p:tgtEl>
                                          <p:spTgt spid="58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770" decel="100000"/>
                                        <p:tgtEl>
                                          <p:spTgt spid="58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5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770" fill="hold"/>
                                        <p:tgtEl>
                                          <p:spTgt spid="5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770" decel="100000"/>
                                        <p:tgtEl>
                                          <p:spTgt spid="58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770" decel="100000"/>
                                        <p:tgtEl>
                                          <p:spTgt spid="58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2" dur="770" fill="hold"/>
                                        <p:tgtEl>
                                          <p:spTgt spid="5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4" dur="770" fill="hold"/>
                                        <p:tgtEl>
                                          <p:spTgt spid="5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770" decel="100000"/>
                                        <p:tgtEl>
                                          <p:spTgt spid="58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770" decel="100000"/>
                                        <p:tgtEl>
                                          <p:spTgt spid="58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3" dur="770" fill="hold"/>
                                        <p:tgtEl>
                                          <p:spTgt spid="5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5" dur="770" fill="hold"/>
                                        <p:tgtEl>
                                          <p:spTgt spid="5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770" decel="100000"/>
                                        <p:tgtEl>
                                          <p:spTgt spid="58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0" dur="770" decel="100000"/>
                                        <p:tgtEl>
                                          <p:spTgt spid="58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2" dur="770" fill="hold"/>
                                        <p:tgtEl>
                                          <p:spTgt spid="5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4" dur="770" fill="hold"/>
                                        <p:tgtEl>
                                          <p:spTgt spid="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4" dur="1000"/>
                                        <p:tgtEl>
                                          <p:spTgt spid="5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770" decel="100000"/>
                                        <p:tgtEl>
                                          <p:spTgt spid="57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0" dur="770" decel="100000"/>
                                        <p:tgtEl>
                                          <p:spTgt spid="57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2" dur="770" fill="hold"/>
                                        <p:tgtEl>
                                          <p:spTgt spid="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4" dur="770" fill="hold"/>
                                        <p:tgtEl>
                                          <p:spTgt spid="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5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5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7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5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770" decel="100000"/>
                                        <p:tgtEl>
                                          <p:spTgt spid="58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9" dur="770" decel="100000"/>
                                        <p:tgtEl>
                                          <p:spTgt spid="58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1" dur="770" fill="hold"/>
                                        <p:tgtEl>
                                          <p:spTgt spid="5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3" dur="770" fill="hold"/>
                                        <p:tgtEl>
                                          <p:spTgt spid="5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770" decel="100000"/>
                                        <p:tgtEl>
                                          <p:spTgt spid="58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8" dur="770" decel="100000"/>
                                        <p:tgtEl>
                                          <p:spTgt spid="58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0" dur="770" fill="hold"/>
                                        <p:tgtEl>
                                          <p:spTgt spid="5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2" dur="770" fill="hold"/>
                                        <p:tgtEl>
                                          <p:spTgt spid="5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770" decel="100000"/>
                                        <p:tgtEl>
                                          <p:spTgt spid="58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7" dur="770" decel="100000"/>
                                        <p:tgtEl>
                                          <p:spTgt spid="58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9" dur="770" fill="hold"/>
                                        <p:tgtEl>
                                          <p:spTgt spid="5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1" dur="770" fill="hold"/>
                                        <p:tgtEl>
                                          <p:spTgt spid="5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770" decel="100000"/>
                                        <p:tgtEl>
                                          <p:spTgt spid="58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8" dur="770" decel="100000"/>
                                        <p:tgtEl>
                                          <p:spTgt spid="58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0" dur="770" fill="hold"/>
                                        <p:tgtEl>
                                          <p:spTgt spid="5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2" dur="770" fill="hold"/>
                                        <p:tgtEl>
                                          <p:spTgt spid="5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800" decel="100000"/>
                                        <p:tgtEl>
                                          <p:spTgt spid="57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800" decel="100000" fill="hold"/>
                                        <p:tgtEl>
                                          <p:spTgt spid="57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800" decel="100000" fill="hold"/>
                                        <p:tgtEl>
                                          <p:spTgt spid="5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800" decel="100000" fill="hold"/>
                                        <p:tgtEl>
                                          <p:spTgt spid="5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 nodeType="clickPar">
                      <p:stCondLst>
                        <p:cond delay="indefinite"/>
                      </p:stCondLst>
                      <p:childTnLst>
                        <p:par>
                          <p:cTn id="2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770" decel="100000"/>
                                        <p:tgtEl>
                                          <p:spTgt spid="57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9" dur="770" decel="100000"/>
                                        <p:tgtEl>
                                          <p:spTgt spid="57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1" dur="770" fill="hold"/>
                                        <p:tgtEl>
                                          <p:spTgt spid="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3" dur="770" fill="hold"/>
                                        <p:tgtEl>
                                          <p:spTgt spid="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0" grpId="0" animBg="1"/>
      <p:bldP spid="5770" grpId="0"/>
      <p:bldP spid="5771" grpId="0"/>
      <p:bldP spid="5772" grpId="0"/>
      <p:bldP spid="5773" grpId="0"/>
      <p:bldP spid="5774" grpId="0"/>
      <p:bldP spid="5775" grpId="0"/>
      <p:bldP spid="5776" grpId="0"/>
      <p:bldP spid="5777" grpId="0"/>
      <p:bldP spid="5778" grpId="0"/>
      <p:bldP spid="5779" grpId="0"/>
      <p:bldP spid="5780" grpId="0"/>
      <p:bldP spid="5781" grpId="0"/>
      <p:bldP spid="5793" grpId="0"/>
      <p:bldP spid="5794" grpId="0" animBg="1"/>
      <p:bldP spid="5795" grpId="0"/>
      <p:bldP spid="5796" grpId="0"/>
      <p:bldP spid="5797" grpId="0"/>
      <p:bldP spid="5798" grpId="0" animBg="1"/>
      <p:bldP spid="5799" grpId="0" animBg="1"/>
      <p:bldP spid="5800" grpId="0" animBg="1"/>
      <p:bldP spid="5801" grpId="0" animBg="1"/>
      <p:bldP spid="5802" grpId="0" animBg="1"/>
      <p:bldP spid="5803" grpId="0" animBg="1"/>
      <p:bldP spid="5804" grpId="0" animBg="1"/>
      <p:bldP spid="5805" grpId="0" animBg="1"/>
      <p:bldP spid="5806" grpId="0" animBg="1"/>
      <p:bldP spid="5807" grpId="0" animBg="1"/>
      <p:bldP spid="5808" grpId="0" animBg="1"/>
      <p:bldP spid="5809" grpId="0" animBg="1"/>
      <p:bldP spid="5810" grpId="0" animBg="1"/>
      <p:bldP spid="5811" grpId="0" animBg="1"/>
      <p:bldP spid="5812" grpId="0" animBg="1"/>
      <p:bldP spid="58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3"/>
          <p:cNvGrpSpPr>
            <a:grpSpLocks/>
          </p:cNvGrpSpPr>
          <p:nvPr/>
        </p:nvGrpSpPr>
        <p:grpSpPr bwMode="auto">
          <a:xfrm>
            <a:off x="23813" y="1008063"/>
            <a:ext cx="9144000" cy="52387"/>
            <a:chOff x="0" y="450"/>
            <a:chExt cx="5760" cy="33"/>
          </a:xfrm>
        </p:grpSpPr>
        <p:sp>
          <p:nvSpPr>
            <p:cNvPr id="5148" name="Line 4"/>
            <p:cNvSpPr>
              <a:spLocks noChangeShapeType="1"/>
            </p:cNvSpPr>
            <p:nvPr/>
          </p:nvSpPr>
          <p:spPr bwMode="auto">
            <a:xfrm>
              <a:off x="0" y="450"/>
              <a:ext cx="576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5"/>
            <p:cNvSpPr>
              <a:spLocks noChangeShapeType="1"/>
            </p:cNvSpPr>
            <p:nvPr/>
          </p:nvSpPr>
          <p:spPr bwMode="auto">
            <a:xfrm>
              <a:off x="0" y="483"/>
              <a:ext cx="576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123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H="1">
            <a:off x="433388" y="-366713"/>
            <a:ext cx="11049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531894" y="-411956"/>
            <a:ext cx="1104900" cy="200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WordArt 106"/>
          <p:cNvSpPr>
            <a:spLocks noChangeArrowheads="1" noChangeShapeType="1" noTextEdit="1"/>
          </p:cNvSpPr>
          <p:nvPr/>
        </p:nvSpPr>
        <p:spPr bwMode="auto">
          <a:xfrm>
            <a:off x="2308225" y="482600"/>
            <a:ext cx="6953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15875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>
                    <a:alpha val="9294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 :</a:t>
            </a:r>
          </a:p>
        </p:txBody>
      </p:sp>
      <p:sp>
        <p:nvSpPr>
          <p:cNvPr id="5126" name="WordArt 107"/>
          <p:cNvSpPr>
            <a:spLocks noChangeArrowheads="1" noChangeShapeType="1" noTextEdit="1"/>
          </p:cNvSpPr>
          <p:nvPr/>
        </p:nvSpPr>
        <p:spPr bwMode="auto">
          <a:xfrm>
            <a:off x="3232150" y="444500"/>
            <a:ext cx="371475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Một số dạng bài toán đã học</a:t>
            </a:r>
            <a:endParaRPr lang="en-US" sz="32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7" name="Line 108"/>
          <p:cNvSpPr>
            <a:spLocks noChangeShapeType="1"/>
          </p:cNvSpPr>
          <p:nvPr/>
        </p:nvSpPr>
        <p:spPr bwMode="auto">
          <a:xfrm>
            <a:off x="3225800" y="9906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Text Box 109"/>
          <p:cNvSpPr txBox="1">
            <a:spLocks noChangeArrowheads="1"/>
          </p:cNvSpPr>
          <p:nvPr/>
        </p:nvSpPr>
        <p:spPr bwMode="auto">
          <a:xfrm>
            <a:off x="0" y="990600"/>
            <a:ext cx="3124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I/ Các dạng toán </a:t>
            </a:r>
            <a:r>
              <a:rPr lang="vi-VN" sz="1600" b="1">
                <a:latin typeface="Arial" charset="0"/>
              </a:rPr>
              <a:t>đ</a:t>
            </a:r>
            <a:r>
              <a:rPr lang="en-US" sz="1600" b="1">
                <a:latin typeface="Arial" charset="0"/>
              </a:rPr>
              <a:t>ã học</a:t>
            </a:r>
          </a:p>
        </p:txBody>
      </p:sp>
      <p:sp>
        <p:nvSpPr>
          <p:cNvPr id="5129" name="Text Box 110"/>
          <p:cNvSpPr txBox="1">
            <a:spLocks noChangeArrowheads="1"/>
          </p:cNvSpPr>
          <p:nvPr/>
        </p:nvSpPr>
        <p:spPr bwMode="auto">
          <a:xfrm>
            <a:off x="0" y="1308100"/>
            <a:ext cx="320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1.Tìm số trung bình cộng .</a:t>
            </a:r>
          </a:p>
        </p:txBody>
      </p:sp>
      <p:sp>
        <p:nvSpPr>
          <p:cNvPr id="5130" name="Text Box 111"/>
          <p:cNvSpPr txBox="1">
            <a:spLocks noChangeArrowheads="1"/>
          </p:cNvSpPr>
          <p:nvPr/>
        </p:nvSpPr>
        <p:spPr bwMode="auto">
          <a:xfrm>
            <a:off x="0" y="1652588"/>
            <a:ext cx="3352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2.Tìm hai số khi biết tổng và hiệu của hai số </a:t>
            </a:r>
            <a:r>
              <a:rPr lang="vi-VN" sz="1600">
                <a:latin typeface="Arial" charset="0"/>
              </a:rPr>
              <a:t>đ</a:t>
            </a:r>
            <a:r>
              <a:rPr lang="en-US" sz="1600">
                <a:latin typeface="Arial" charset="0"/>
              </a:rPr>
              <a:t>ó .</a:t>
            </a:r>
          </a:p>
        </p:txBody>
      </p:sp>
      <p:sp>
        <p:nvSpPr>
          <p:cNvPr id="5131" name="Text Box 112"/>
          <p:cNvSpPr txBox="1">
            <a:spLocks noChangeArrowheads="1"/>
          </p:cNvSpPr>
          <p:nvPr/>
        </p:nvSpPr>
        <p:spPr bwMode="auto">
          <a:xfrm>
            <a:off x="0" y="2298700"/>
            <a:ext cx="3352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3.Tìm hai số khi biết tổng và tỉ số của hai số </a:t>
            </a:r>
            <a:r>
              <a:rPr lang="vi-VN" sz="1600">
                <a:latin typeface="Arial" charset="0"/>
              </a:rPr>
              <a:t>đ</a:t>
            </a:r>
            <a:r>
              <a:rPr lang="en-US" sz="1600">
                <a:latin typeface="Arial" charset="0"/>
              </a:rPr>
              <a:t>ó .</a:t>
            </a:r>
          </a:p>
        </p:txBody>
      </p:sp>
      <p:sp>
        <p:nvSpPr>
          <p:cNvPr id="5132" name="Text Box 113"/>
          <p:cNvSpPr txBox="1">
            <a:spLocks noChangeArrowheads="1"/>
          </p:cNvSpPr>
          <p:nvPr/>
        </p:nvSpPr>
        <p:spPr bwMode="auto">
          <a:xfrm>
            <a:off x="0" y="2947988"/>
            <a:ext cx="3352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4.Tìm hai số khi biết hiệu và tỉ số của hai số </a:t>
            </a:r>
            <a:r>
              <a:rPr lang="vi-VN" sz="1600">
                <a:latin typeface="Arial" charset="0"/>
              </a:rPr>
              <a:t>đ</a:t>
            </a:r>
            <a:r>
              <a:rPr lang="en-US" sz="1600">
                <a:latin typeface="Arial" charset="0"/>
              </a:rPr>
              <a:t>ó .</a:t>
            </a:r>
          </a:p>
        </p:txBody>
      </p:sp>
      <p:sp>
        <p:nvSpPr>
          <p:cNvPr id="5133" name="Text Box 114"/>
          <p:cNvSpPr txBox="1">
            <a:spLocks noChangeArrowheads="1"/>
          </p:cNvSpPr>
          <p:nvPr/>
        </p:nvSpPr>
        <p:spPr bwMode="auto">
          <a:xfrm>
            <a:off x="0" y="3587750"/>
            <a:ext cx="3429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5.Bài toán có liên quan </a:t>
            </a:r>
            <a:r>
              <a:rPr lang="vi-VN" sz="1600">
                <a:latin typeface="Arial" charset="0"/>
              </a:rPr>
              <a:t>đ</a:t>
            </a:r>
            <a:r>
              <a:rPr lang="en-US" sz="1600">
                <a:latin typeface="Arial" charset="0"/>
              </a:rPr>
              <a:t>ến rút về </a:t>
            </a:r>
            <a:r>
              <a:rPr lang="vi-VN" sz="1600">
                <a:latin typeface="Arial" charset="0"/>
              </a:rPr>
              <a:t>đơ</a:t>
            </a:r>
            <a:r>
              <a:rPr lang="en-US" sz="1600">
                <a:latin typeface="Arial" charset="0"/>
              </a:rPr>
              <a:t>n vị .</a:t>
            </a:r>
          </a:p>
        </p:txBody>
      </p:sp>
      <p:sp>
        <p:nvSpPr>
          <p:cNvPr id="5134" name="Text Box 115"/>
          <p:cNvSpPr txBox="1">
            <a:spLocks noChangeArrowheads="1"/>
          </p:cNvSpPr>
          <p:nvPr/>
        </p:nvSpPr>
        <p:spPr bwMode="auto">
          <a:xfrm>
            <a:off x="0" y="4184650"/>
            <a:ext cx="320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6.Bài toán về tỉ số phần tr</a:t>
            </a:r>
            <a:r>
              <a:rPr lang="vi-VN" sz="1600">
                <a:latin typeface="Arial" charset="0"/>
              </a:rPr>
              <a:t>ă</a:t>
            </a:r>
            <a:r>
              <a:rPr lang="en-US" sz="1600">
                <a:latin typeface="Arial" charset="0"/>
              </a:rPr>
              <a:t>m .</a:t>
            </a:r>
          </a:p>
        </p:txBody>
      </p:sp>
      <p:sp>
        <p:nvSpPr>
          <p:cNvPr id="5135" name="Text Box 116"/>
          <p:cNvSpPr txBox="1">
            <a:spLocks noChangeArrowheads="1"/>
          </p:cNvSpPr>
          <p:nvPr/>
        </p:nvSpPr>
        <p:spPr bwMode="auto">
          <a:xfrm>
            <a:off x="0" y="4514850"/>
            <a:ext cx="3200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7. Bài toán về chuyển </a:t>
            </a:r>
            <a:r>
              <a:rPr lang="vi-VN" sz="1600">
                <a:latin typeface="Arial" charset="0"/>
              </a:rPr>
              <a:t>đ</a:t>
            </a:r>
            <a:r>
              <a:rPr lang="en-US" sz="1600">
                <a:latin typeface="Arial" charset="0"/>
              </a:rPr>
              <a:t>ộng </a:t>
            </a:r>
            <a:r>
              <a:rPr lang="vi-VN" sz="1600">
                <a:latin typeface="Arial" charset="0"/>
              </a:rPr>
              <a:t>đ</a:t>
            </a:r>
            <a:r>
              <a:rPr lang="en-US" sz="1600">
                <a:latin typeface="Arial" charset="0"/>
              </a:rPr>
              <a:t>ều .</a:t>
            </a:r>
          </a:p>
        </p:txBody>
      </p:sp>
      <p:sp>
        <p:nvSpPr>
          <p:cNvPr id="5136" name="Text Box 117"/>
          <p:cNvSpPr txBox="1">
            <a:spLocks noChangeArrowheads="1"/>
          </p:cNvSpPr>
          <p:nvPr/>
        </p:nvSpPr>
        <p:spPr bwMode="auto">
          <a:xfrm>
            <a:off x="0" y="4857750"/>
            <a:ext cx="3352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8. Bài toán có nội dung hình học .</a:t>
            </a:r>
          </a:p>
        </p:txBody>
      </p:sp>
      <p:sp>
        <p:nvSpPr>
          <p:cNvPr id="5137" name="Text Box 118"/>
          <p:cNvSpPr txBox="1">
            <a:spLocks noChangeArrowheads="1"/>
          </p:cNvSpPr>
          <p:nvPr/>
        </p:nvSpPr>
        <p:spPr bwMode="auto">
          <a:xfrm>
            <a:off x="3429000" y="990600"/>
            <a:ext cx="2057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II/ Thực hành</a:t>
            </a:r>
          </a:p>
        </p:txBody>
      </p:sp>
      <p:sp>
        <p:nvSpPr>
          <p:cNvPr id="5138" name="Text Box 119"/>
          <p:cNvSpPr txBox="1">
            <a:spLocks noChangeArrowheads="1"/>
          </p:cNvSpPr>
          <p:nvPr/>
        </p:nvSpPr>
        <p:spPr bwMode="auto">
          <a:xfrm>
            <a:off x="3403600" y="12319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u="sng">
                <a:latin typeface="Arial" charset="0"/>
              </a:rPr>
              <a:t>Bài 1 :</a:t>
            </a:r>
            <a:r>
              <a:rPr lang="en-US" sz="1600">
                <a:latin typeface="Arial" charset="0"/>
              </a:rPr>
              <a:t> (170)</a:t>
            </a:r>
            <a:endParaRPr lang="en-US" sz="1600" u="sng">
              <a:latin typeface="Arial" charset="0"/>
            </a:endParaRPr>
          </a:p>
        </p:txBody>
      </p:sp>
      <p:sp>
        <p:nvSpPr>
          <p:cNvPr id="5139" name="Text Box 120"/>
          <p:cNvSpPr txBox="1">
            <a:spLocks noChangeArrowheads="1"/>
          </p:cNvSpPr>
          <p:nvPr/>
        </p:nvSpPr>
        <p:spPr bwMode="auto">
          <a:xfrm>
            <a:off x="3276600" y="1460500"/>
            <a:ext cx="2743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1000">
                <a:latin typeface="Arial" charset="0"/>
              </a:rPr>
              <a:t>Tóm tắt: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000">
                <a:latin typeface="Arial" charset="0"/>
              </a:rPr>
              <a:t>Đi trong 3 giờ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000">
                <a:latin typeface="Arial" charset="0"/>
              </a:rPr>
              <a:t>Giờ thứ nhất : 12km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000">
                <a:latin typeface="Arial" charset="0"/>
              </a:rPr>
              <a:t>Giờ thứ hai :   18km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000">
                <a:latin typeface="Arial" charset="0"/>
              </a:rPr>
              <a:t>Giờ thứ ba : nửa hai giờ </a:t>
            </a:r>
            <a:r>
              <a:rPr lang="vi-VN" sz="1000">
                <a:latin typeface="Arial" charset="0"/>
              </a:rPr>
              <a:t>đ</a:t>
            </a:r>
            <a:r>
              <a:rPr lang="en-US" sz="1000">
                <a:latin typeface="Arial" charset="0"/>
              </a:rPr>
              <a:t>ầu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000">
                <a:latin typeface="Arial" charset="0"/>
              </a:rPr>
              <a:t>Trung bình mỗi giờ :…km?</a:t>
            </a:r>
          </a:p>
        </p:txBody>
      </p:sp>
      <p:sp>
        <p:nvSpPr>
          <p:cNvPr id="5140" name="Text Box 121"/>
          <p:cNvSpPr txBox="1">
            <a:spLocks noChangeArrowheads="1"/>
          </p:cNvSpPr>
          <p:nvPr/>
        </p:nvSpPr>
        <p:spPr bwMode="auto">
          <a:xfrm>
            <a:off x="5842000" y="1384300"/>
            <a:ext cx="2844800" cy="10604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Bài giải :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Giờ thứ ba </a:t>
            </a:r>
            <a:r>
              <a:rPr lang="vi-VN" sz="1000">
                <a:solidFill>
                  <a:srgbClr val="CC0000"/>
                </a:solidFill>
                <a:latin typeface="Arial" charset="0"/>
              </a:rPr>
              <a:t>đ</a:t>
            </a:r>
            <a:r>
              <a:rPr lang="en-US" sz="1000">
                <a:solidFill>
                  <a:srgbClr val="CC0000"/>
                </a:solidFill>
                <a:latin typeface="Arial" charset="0"/>
              </a:rPr>
              <a:t>i </a:t>
            </a:r>
            <a:r>
              <a:rPr lang="vi-VN" sz="1000">
                <a:solidFill>
                  <a:srgbClr val="CC0000"/>
                </a:solidFill>
                <a:latin typeface="Arial" charset="0"/>
              </a:rPr>
              <a:t>đư</a:t>
            </a:r>
            <a:r>
              <a:rPr lang="en-US" sz="1000">
                <a:solidFill>
                  <a:srgbClr val="CC0000"/>
                </a:solidFill>
                <a:latin typeface="Arial" charset="0"/>
              </a:rPr>
              <a:t>ợc số ki-lô-mét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 là :  (12 + 18) : 2 = 15 (km)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Trung bình mỗi giờ ng</a:t>
            </a:r>
            <a:r>
              <a:rPr lang="vi-VN" sz="1000">
                <a:solidFill>
                  <a:srgbClr val="CC0000"/>
                </a:solidFill>
                <a:latin typeface="Arial" charset="0"/>
              </a:rPr>
              <a:t>ư</a:t>
            </a:r>
            <a:r>
              <a:rPr lang="en-US" sz="1000">
                <a:solidFill>
                  <a:srgbClr val="CC0000"/>
                </a:solidFill>
                <a:latin typeface="Arial" charset="0"/>
              </a:rPr>
              <a:t>ời </a:t>
            </a:r>
            <a:r>
              <a:rPr lang="vi-VN" sz="1000">
                <a:solidFill>
                  <a:srgbClr val="CC0000"/>
                </a:solidFill>
                <a:latin typeface="Arial" charset="0"/>
              </a:rPr>
              <a:t>đ</a:t>
            </a:r>
            <a:r>
              <a:rPr lang="en-US" sz="1000">
                <a:solidFill>
                  <a:srgbClr val="CC0000"/>
                </a:solidFill>
                <a:latin typeface="Arial" charset="0"/>
              </a:rPr>
              <a:t>ó </a:t>
            </a:r>
            <a:r>
              <a:rPr lang="vi-VN" sz="1000">
                <a:solidFill>
                  <a:srgbClr val="CC0000"/>
                </a:solidFill>
                <a:latin typeface="Arial" charset="0"/>
              </a:rPr>
              <a:t>đ</a:t>
            </a:r>
            <a:r>
              <a:rPr lang="en-US" sz="1000">
                <a:solidFill>
                  <a:srgbClr val="CC0000"/>
                </a:solidFill>
                <a:latin typeface="Arial" charset="0"/>
              </a:rPr>
              <a:t>i 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vi-VN" sz="1000">
                <a:solidFill>
                  <a:srgbClr val="CC0000"/>
                </a:solidFill>
                <a:latin typeface="Arial" charset="0"/>
              </a:rPr>
              <a:t>đư</a:t>
            </a:r>
            <a:r>
              <a:rPr lang="en-US" sz="1000">
                <a:solidFill>
                  <a:srgbClr val="CC0000"/>
                </a:solidFill>
                <a:latin typeface="Arial" charset="0"/>
              </a:rPr>
              <a:t>ợc số ki-lô-mét là :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(12 + 18 + 15) : 3 = 15 (km)</a:t>
            </a:r>
          </a:p>
          <a:p>
            <a:pPr algn="r">
              <a:lnSpc>
                <a:spcPct val="4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Đáp số : 15 km</a:t>
            </a:r>
          </a:p>
        </p:txBody>
      </p:sp>
      <p:sp>
        <p:nvSpPr>
          <p:cNvPr id="5141" name="Text Box 122"/>
          <p:cNvSpPr txBox="1">
            <a:spLocks noChangeArrowheads="1"/>
          </p:cNvSpPr>
          <p:nvPr/>
        </p:nvSpPr>
        <p:spPr bwMode="auto">
          <a:xfrm>
            <a:off x="3365500" y="238760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u="sng">
                <a:latin typeface="Arial" charset="0"/>
              </a:rPr>
              <a:t>Bài 2 :</a:t>
            </a:r>
            <a:r>
              <a:rPr lang="en-US" sz="1600">
                <a:latin typeface="Arial" charset="0"/>
              </a:rPr>
              <a:t> (170)</a:t>
            </a:r>
            <a:endParaRPr lang="en-US" sz="1600" u="sng">
              <a:latin typeface="Arial" charset="0"/>
            </a:endParaRPr>
          </a:p>
        </p:txBody>
      </p:sp>
      <p:sp>
        <p:nvSpPr>
          <p:cNvPr id="5142" name="Text Box 123"/>
          <p:cNvSpPr txBox="1">
            <a:spLocks noChangeArrowheads="1"/>
          </p:cNvSpPr>
          <p:nvPr/>
        </p:nvSpPr>
        <p:spPr bwMode="auto">
          <a:xfrm>
            <a:off x="3276600" y="2692400"/>
            <a:ext cx="28194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1000">
                <a:latin typeface="Arial" charset="0"/>
              </a:rPr>
              <a:t>Tóm tắt: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000">
                <a:latin typeface="Arial" charset="0"/>
              </a:rPr>
              <a:t>Mảnh </a:t>
            </a:r>
            <a:r>
              <a:rPr lang="vi-VN" sz="1000">
                <a:latin typeface="Arial" charset="0"/>
              </a:rPr>
              <a:t>đ</a:t>
            </a:r>
            <a:r>
              <a:rPr lang="en-US" sz="1000">
                <a:latin typeface="Arial" charset="0"/>
              </a:rPr>
              <a:t>ất hình chữ nhật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000">
                <a:latin typeface="Arial" charset="0"/>
              </a:rPr>
              <a:t>Chu vi : 120m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000">
                <a:latin typeface="Arial" charset="0"/>
              </a:rPr>
              <a:t>Chiều dài h</a:t>
            </a:r>
            <a:r>
              <a:rPr lang="vi-VN" sz="1000">
                <a:latin typeface="Arial" charset="0"/>
              </a:rPr>
              <a:t>ơ</a:t>
            </a:r>
            <a:r>
              <a:rPr lang="en-US" sz="1000">
                <a:latin typeface="Arial" charset="0"/>
              </a:rPr>
              <a:t>n chiều rộng : 10m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1000">
                <a:latin typeface="Arial" charset="0"/>
              </a:rPr>
              <a:t>Diện tích :  ….m</a:t>
            </a:r>
            <a:r>
              <a:rPr lang="en-US" sz="1000" baseline="30000">
                <a:latin typeface="Arial" charset="0"/>
              </a:rPr>
              <a:t>2</a:t>
            </a:r>
          </a:p>
        </p:txBody>
      </p:sp>
      <p:sp>
        <p:nvSpPr>
          <p:cNvPr id="5143" name="Text Box 124"/>
          <p:cNvSpPr txBox="1">
            <a:spLocks noChangeArrowheads="1"/>
          </p:cNvSpPr>
          <p:nvPr/>
        </p:nvSpPr>
        <p:spPr bwMode="auto">
          <a:xfrm>
            <a:off x="5867400" y="2641600"/>
            <a:ext cx="2819400" cy="1341438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Bài giải :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Nửa chu vi hình chữ nhật là :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120 : 2 = 60 (m)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Chiều dài hình chữ nhật là :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(60 + 10) : 2 = 35 (m)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Chiều rộng hình chữ nhật là :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35 – 10 = 25 (m)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Diện tích hình chữ nhật là :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35 x 25 = 875 (m</a:t>
            </a:r>
            <a:r>
              <a:rPr lang="en-US" sz="1000" baseline="30000">
                <a:solidFill>
                  <a:srgbClr val="CC0000"/>
                </a:solidFill>
                <a:latin typeface="Arial" charset="0"/>
              </a:rPr>
              <a:t>2</a:t>
            </a:r>
            <a:r>
              <a:rPr lang="en-US" sz="1000">
                <a:solidFill>
                  <a:srgbClr val="CC0000"/>
                </a:solidFill>
                <a:latin typeface="Arial" charset="0"/>
              </a:rPr>
              <a:t>)</a:t>
            </a:r>
          </a:p>
          <a:p>
            <a:pPr algn="r">
              <a:lnSpc>
                <a:spcPct val="30000"/>
              </a:lnSpc>
              <a:spcBef>
                <a:spcPct val="50000"/>
              </a:spcBef>
            </a:pPr>
            <a:r>
              <a:rPr lang="en-US" sz="1000">
                <a:solidFill>
                  <a:srgbClr val="CC0000"/>
                </a:solidFill>
                <a:latin typeface="Arial" charset="0"/>
              </a:rPr>
              <a:t>Đáp số : 875m</a:t>
            </a:r>
            <a:r>
              <a:rPr lang="en-US" sz="1000" baseline="30000">
                <a:solidFill>
                  <a:srgbClr val="CC0000"/>
                </a:solidFill>
                <a:latin typeface="Arial" charset="0"/>
              </a:rPr>
              <a:t>2</a:t>
            </a:r>
          </a:p>
        </p:txBody>
      </p:sp>
      <p:sp>
        <p:nvSpPr>
          <p:cNvPr id="6269" name="Text Box 125"/>
          <p:cNvSpPr txBox="1">
            <a:spLocks noChangeArrowheads="1"/>
          </p:cNvSpPr>
          <p:nvPr/>
        </p:nvSpPr>
        <p:spPr bwMode="auto">
          <a:xfrm>
            <a:off x="3352800" y="386080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u="sng">
                <a:latin typeface="Arial" charset="0"/>
              </a:rPr>
              <a:t>Bài 3 :</a:t>
            </a:r>
            <a:r>
              <a:rPr lang="en-US" sz="1600">
                <a:latin typeface="Arial" charset="0"/>
              </a:rPr>
              <a:t> (170)</a:t>
            </a:r>
            <a:endParaRPr lang="en-US" sz="1600" u="sng">
              <a:latin typeface="Arial" charset="0"/>
            </a:endParaRPr>
          </a:p>
        </p:txBody>
      </p:sp>
      <p:sp>
        <p:nvSpPr>
          <p:cNvPr id="6270" name="Text Box 126"/>
          <p:cNvSpPr txBox="1">
            <a:spLocks noChangeArrowheads="1"/>
          </p:cNvSpPr>
          <p:nvPr/>
        </p:nvSpPr>
        <p:spPr bwMode="auto">
          <a:xfrm>
            <a:off x="3263900" y="4102100"/>
            <a:ext cx="5867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</a:t>
            </a:r>
            <a:r>
              <a:rPr lang="en-US" sz="1600">
                <a:latin typeface="Arial" charset="0"/>
              </a:rPr>
              <a:t>Một khối kim loại có thể tích 3,2cm</a:t>
            </a:r>
            <a:r>
              <a:rPr lang="en-US" sz="1600" baseline="30000">
                <a:latin typeface="Arial" charset="0"/>
              </a:rPr>
              <a:t>3</a:t>
            </a:r>
            <a:r>
              <a:rPr lang="en-US" sz="1600">
                <a:latin typeface="Arial" charset="0"/>
              </a:rPr>
              <a:t> cân nặng 22,4g. Hỏi một khối kim loại cùng chất có thể tích 4,5cm</a:t>
            </a:r>
            <a:r>
              <a:rPr lang="en-US" sz="1600" baseline="30000">
                <a:latin typeface="Arial" charset="0"/>
              </a:rPr>
              <a:t>3</a:t>
            </a:r>
            <a:r>
              <a:rPr lang="en-US" sz="1600">
                <a:latin typeface="Arial" charset="0"/>
              </a:rPr>
              <a:t> cân nặng bao nhiêu ?</a:t>
            </a:r>
          </a:p>
        </p:txBody>
      </p:sp>
      <p:sp>
        <p:nvSpPr>
          <p:cNvPr id="6271" name="Text Box 127"/>
          <p:cNvSpPr txBox="1">
            <a:spLocks noChangeArrowheads="1"/>
          </p:cNvSpPr>
          <p:nvPr/>
        </p:nvSpPr>
        <p:spPr bwMode="auto">
          <a:xfrm>
            <a:off x="3403600" y="4876800"/>
            <a:ext cx="16764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latin typeface="Arial" charset="0"/>
              </a:rPr>
              <a:t>Tóm tắt :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latin typeface="Arial" charset="0"/>
              </a:rPr>
              <a:t>3,2cm</a:t>
            </a:r>
            <a:r>
              <a:rPr lang="en-US" sz="1600" baseline="30000">
                <a:latin typeface="Arial" charset="0"/>
              </a:rPr>
              <a:t>3</a:t>
            </a:r>
            <a:r>
              <a:rPr lang="en-US" sz="1600">
                <a:latin typeface="Arial" charset="0"/>
              </a:rPr>
              <a:t> : 22,4g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latin typeface="Arial" charset="0"/>
              </a:rPr>
              <a:t>4,5cm</a:t>
            </a:r>
            <a:r>
              <a:rPr lang="en-US" sz="1600" baseline="30000">
                <a:latin typeface="Arial" charset="0"/>
              </a:rPr>
              <a:t>3</a:t>
            </a:r>
            <a:r>
              <a:rPr lang="en-US" sz="1600">
                <a:latin typeface="Arial" charset="0"/>
              </a:rPr>
              <a:t> :….g?</a:t>
            </a:r>
          </a:p>
        </p:txBody>
      </p:sp>
      <p:sp>
        <p:nvSpPr>
          <p:cNvPr id="6272" name="Text Box 128"/>
          <p:cNvSpPr txBox="1">
            <a:spLocks noChangeArrowheads="1"/>
          </p:cNvSpPr>
          <p:nvPr/>
        </p:nvSpPr>
        <p:spPr bwMode="auto">
          <a:xfrm>
            <a:off x="5448300" y="4876800"/>
            <a:ext cx="3352800" cy="16033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Bài giải :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1cm</a:t>
            </a:r>
            <a:r>
              <a:rPr lang="en-US" sz="1600" baseline="30000">
                <a:solidFill>
                  <a:srgbClr val="CC0000"/>
                </a:solidFill>
                <a:latin typeface="Arial" charset="0"/>
              </a:rPr>
              <a:t>3</a:t>
            </a:r>
            <a:r>
              <a:rPr lang="en-US" sz="1600">
                <a:solidFill>
                  <a:srgbClr val="CC0000"/>
                </a:solidFill>
                <a:latin typeface="Arial" charset="0"/>
              </a:rPr>
              <a:t> kim loại cân nặng là :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22,4 : 3,2 = 7 (g)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4,5cm</a:t>
            </a:r>
            <a:r>
              <a:rPr lang="en-US" sz="1600" baseline="30000">
                <a:solidFill>
                  <a:srgbClr val="CC0000"/>
                </a:solidFill>
                <a:latin typeface="Arial" charset="0"/>
              </a:rPr>
              <a:t>3</a:t>
            </a:r>
            <a:r>
              <a:rPr lang="en-US" sz="1600">
                <a:solidFill>
                  <a:srgbClr val="CC0000"/>
                </a:solidFill>
                <a:latin typeface="Arial" charset="0"/>
              </a:rPr>
              <a:t> kim loại cân nặng là :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7 x 4,5 = 31,5 (g)</a:t>
            </a:r>
          </a:p>
          <a:p>
            <a:pPr algn="r"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Đáp số : 31,5 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6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9" grpId="0"/>
      <p:bldP spid="6270" grpId="0"/>
      <p:bldP spid="6271" grpId="0"/>
      <p:bldP spid="627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903</Words>
  <Application>Microsoft Office PowerPoint</Application>
  <PresentationFormat>On-screen Show (4:3)</PresentationFormat>
  <Paragraphs>128</Paragraphs>
  <Slides>4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.VnTime</vt:lpstr>
      <vt:lpstr>Arial</vt:lpstr>
      <vt:lpstr>Calibri</vt:lpstr>
      <vt:lpstr>Webdings</vt:lpstr>
      <vt:lpstr>Default Design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Giang</dc:creator>
  <cp:lastModifiedBy>CSTeam</cp:lastModifiedBy>
  <cp:revision>5</cp:revision>
  <dcterms:created xsi:type="dcterms:W3CDTF">2009-04-22T22:06:25Z</dcterms:created>
  <dcterms:modified xsi:type="dcterms:W3CDTF">2016-06-30T03:36:22Z</dcterms:modified>
</cp:coreProperties>
</file>