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700" r:id="rId5"/>
    <p:sldMasterId id="2147483714" r:id="rId6"/>
    <p:sldMasterId id="2147483742" r:id="rId7"/>
    <p:sldMasterId id="2147483756" r:id="rId8"/>
    <p:sldMasterId id="2147483770" r:id="rId9"/>
  </p:sldMasterIdLst>
  <p:notesMasterIdLst>
    <p:notesMasterId r:id="rId49"/>
  </p:notesMasterIdLst>
  <p:sldIdLst>
    <p:sldId id="257" r:id="rId10"/>
    <p:sldId id="256" r:id="rId11"/>
    <p:sldId id="313" r:id="rId12"/>
    <p:sldId id="314" r:id="rId13"/>
    <p:sldId id="315" r:id="rId14"/>
    <p:sldId id="262" r:id="rId15"/>
    <p:sldId id="261" r:id="rId16"/>
    <p:sldId id="270" r:id="rId17"/>
    <p:sldId id="306" r:id="rId18"/>
    <p:sldId id="264" r:id="rId19"/>
    <p:sldId id="265" r:id="rId20"/>
    <p:sldId id="267" r:id="rId21"/>
    <p:sldId id="282" r:id="rId22"/>
    <p:sldId id="281" r:id="rId23"/>
    <p:sldId id="269" r:id="rId24"/>
    <p:sldId id="283" r:id="rId25"/>
    <p:sldId id="284" r:id="rId26"/>
    <p:sldId id="290" r:id="rId27"/>
    <p:sldId id="291" r:id="rId28"/>
    <p:sldId id="288" r:id="rId29"/>
    <p:sldId id="289" r:id="rId30"/>
    <p:sldId id="285" r:id="rId31"/>
    <p:sldId id="292" r:id="rId32"/>
    <p:sldId id="295" r:id="rId33"/>
    <p:sldId id="296" r:id="rId34"/>
    <p:sldId id="293" r:id="rId35"/>
    <p:sldId id="297" r:id="rId36"/>
    <p:sldId id="302" r:id="rId37"/>
    <p:sldId id="301" r:id="rId38"/>
    <p:sldId id="294" r:id="rId39"/>
    <p:sldId id="303" r:id="rId40"/>
    <p:sldId id="298" r:id="rId41"/>
    <p:sldId id="304" r:id="rId42"/>
    <p:sldId id="305" r:id="rId43"/>
    <p:sldId id="299" r:id="rId44"/>
    <p:sldId id="316" r:id="rId45"/>
    <p:sldId id="300" r:id="rId46"/>
    <p:sldId id="308" r:id="rId47"/>
    <p:sldId id="26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33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3" autoAdjust="0"/>
    <p:restoredTop sz="81867" autoAdjust="0"/>
  </p:normalViewPr>
  <p:slideViewPr>
    <p:cSldViewPr snapToGrid="0">
      <p:cViewPr varScale="1">
        <p:scale>
          <a:sx n="57" d="100"/>
          <a:sy n="57" d="100"/>
        </p:scale>
        <p:origin x="4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1EADA-1F4B-4D2D-A089-256D374C999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6F42C-D451-4874-BB46-E252A6F4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9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01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35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63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nghiệp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ta?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77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- Cho </a:t>
            </a:r>
            <a:r>
              <a:rPr lang="en-US" dirty="0" err="1" smtClean="0"/>
              <a:t>hs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. </a:t>
            </a:r>
          </a:p>
          <a:p>
            <a:pPr eaLnBrk="1" hangingPunct="1"/>
            <a:r>
              <a:rPr lang="en-US" dirty="0" smtClean="0"/>
              <a:t>- </a:t>
            </a:r>
            <a:r>
              <a:rPr lang="en-US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nghiệp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6203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17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23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65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3133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2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03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10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06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94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890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645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hnay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57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01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50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34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57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14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nghiệp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bố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đâu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nghiệp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hnay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58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44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13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F42C-D451-4874-BB46-E252A6F4F371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02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46C5-575F-42F4-86AB-8934D339C86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5F7F-3E59-4F9C-A456-917C7ABA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9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46C5-575F-42F4-86AB-8934D339C86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5F7F-3E59-4F9C-A456-917C7ABA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784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500A7-A843-437A-AFBE-DA6B204723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107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05000"/>
            <a:ext cx="10972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EFBA5-E641-4BA5-BC5D-DB74FB9FF7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159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447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621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607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028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916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816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021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9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46C5-575F-42F4-86AB-8934D339C86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5F7F-3E59-4F9C-A456-917C7ABA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389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282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967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331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500A7-A843-437A-AFBE-DA6B204723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071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05000"/>
            <a:ext cx="10972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EFBA5-E641-4BA5-BC5D-DB74FB9FF7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82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205D-12CF-4437-9F67-0A04E28361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16CB-2BF6-4CCB-BF45-026E064BA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79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205D-12CF-4437-9F67-0A04E28361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16CB-2BF6-4CCB-BF45-026E064BA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41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205D-12CF-4437-9F67-0A04E28361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16CB-2BF6-4CCB-BF45-026E064BA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18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205D-12CF-4437-9F67-0A04E28361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16CB-2BF6-4CCB-BF45-026E064BA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02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205D-12CF-4437-9F67-0A04E28361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16CB-2BF6-4CCB-BF45-026E064BA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12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205D-12CF-4437-9F67-0A04E28361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16CB-2BF6-4CCB-BF45-026E064BA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69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205D-12CF-4437-9F67-0A04E28361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16CB-2BF6-4CCB-BF45-026E064BA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8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205D-12CF-4437-9F67-0A04E28361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16CB-2BF6-4CCB-BF45-026E064BA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8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46C5-575F-42F4-86AB-8934D339C86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5F7F-3E59-4F9C-A456-917C7ABA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97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205D-12CF-4437-9F67-0A04E28361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16CB-2BF6-4CCB-BF45-026E064BA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7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205D-12CF-4437-9F67-0A04E28361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16CB-2BF6-4CCB-BF45-026E064BA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71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205D-12CF-4437-9F67-0A04E28361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16CB-2BF6-4CCB-BF45-026E064BA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78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24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53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30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82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12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98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4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46C5-575F-42F4-86AB-8934D339C86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5F7F-3E59-4F9C-A456-917C7ABA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48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52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38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85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80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500A7-A843-437A-AFBE-DA6B204723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06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05000"/>
            <a:ext cx="10972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EFBA5-E641-4BA5-BC5D-DB74FB9FF7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37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95AA1-DFF3-46FB-BD65-CFC8A14C3006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94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67F75-556D-46FF-BEB3-793DBB664912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41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93610D-C32F-416F-B361-69E3597AA0EE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80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9921C5-9D11-45B7-86CC-B1EE61F8D090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0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46C5-575F-42F4-86AB-8934D339C86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5F7F-3E59-4F9C-A456-917C7ABA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971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1F307-7E06-4DC2-A910-6A1C9C9DEC39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25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20AF3-B14B-40D8-A343-230563F18774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143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D16AF-D840-487B-B8D6-72949C8FBC54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47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731F9-060A-4B22-9CE8-696DD8F271BE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61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E183E-5892-4D37-AD2D-BD5776A1F553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75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F6F6F-3790-430F-81F7-D6F61D4D51EA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99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C0975-BDAC-490D-9A36-953850F55603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10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E180AF-0C04-416D-B533-11F78FBF8B30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40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03663"/>
            <a:ext cx="109728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582C82-6C9F-4037-8F8D-C49B5B41E158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913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46C5-575F-42F4-86AB-8934D339C86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5F7F-3E59-4F9C-A456-917C7ABA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0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46C5-575F-42F4-86AB-8934D339C86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5F7F-3E59-4F9C-A456-917C7ABA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466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169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5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00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24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43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73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261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912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92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70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46C5-575F-42F4-86AB-8934D339C86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5F7F-3E59-4F9C-A456-917C7ABA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73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227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500A7-A843-437A-AFBE-DA6B204723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33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05000"/>
            <a:ext cx="10972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EFBA5-E641-4BA5-BC5D-DB74FB9FF7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39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390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874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977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94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744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577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09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46C5-575F-42F4-86AB-8934D339C86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5F7F-3E59-4F9C-A456-917C7ABA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60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050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84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815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516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500A7-A843-437A-AFBE-DA6B204723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21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05000"/>
            <a:ext cx="10972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EFBA5-E641-4BA5-BC5D-DB74FB9FF7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5177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536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062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232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46C5-575F-42F4-86AB-8934D339C86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5F7F-3E59-4F9C-A456-917C7ABA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667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518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301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956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4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72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609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243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500A7-A843-437A-AFBE-DA6B204723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674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05000"/>
            <a:ext cx="10972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EFBA5-E641-4BA5-BC5D-DB74FB9FF7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145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9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46C5-575F-42F4-86AB-8934D339C86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5F7F-3E59-4F9C-A456-917C7ABA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688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580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444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016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4142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719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255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755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489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180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9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B46C5-575F-42F4-86AB-8934D339C86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05F7F-3E59-4F9C-A456-917C7ABA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A205D-12CF-4437-9F67-0A04E28361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316CB-2BF6-4CCB-BF45-026E064BA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3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7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5" y="1722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641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6415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86416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86417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77FED3-B6AB-4E65-AB2D-F4E59B1A9C49}" type="slidenum">
              <a:rPr lang="en-US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0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98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4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4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2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AA3FD-F7CB-45EC-BD81-927CB058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1E535-DEA6-4F8F-8475-4D1DF8BA8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6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g"/><Relationship Id="rId4" Type="http://schemas.openxmlformats.org/officeDocument/2006/relationships/image" Target="../media/image10.jp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9.png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slide" Target="slide11.xml"/><Relationship Id="rId26" Type="http://schemas.openxmlformats.org/officeDocument/2006/relationships/slide" Target="slide18.xml"/><Relationship Id="rId3" Type="http://schemas.openxmlformats.org/officeDocument/2006/relationships/image" Target="../media/image51.png"/><Relationship Id="rId21" Type="http://schemas.openxmlformats.org/officeDocument/2006/relationships/image" Target="../media/image67.png"/><Relationship Id="rId34" Type="http://schemas.openxmlformats.org/officeDocument/2006/relationships/image" Target="../media/image76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4.png"/><Relationship Id="rId25" Type="http://schemas.openxmlformats.org/officeDocument/2006/relationships/image" Target="../media/image70.png"/><Relationship Id="rId33" Type="http://schemas.openxmlformats.org/officeDocument/2006/relationships/slide" Target="slide14.xml"/><Relationship Id="rId2" Type="http://schemas.openxmlformats.org/officeDocument/2006/relationships/notesSlide" Target="../notesSlides/notesSlide26.xml"/><Relationship Id="rId16" Type="http://schemas.openxmlformats.org/officeDocument/2006/relationships/slide" Target="slide10.xml"/><Relationship Id="rId20" Type="http://schemas.openxmlformats.org/officeDocument/2006/relationships/image" Target="../media/image66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69.png"/><Relationship Id="rId32" Type="http://schemas.openxmlformats.org/officeDocument/2006/relationships/image" Target="../media/image75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68.png"/><Relationship Id="rId28" Type="http://schemas.openxmlformats.org/officeDocument/2006/relationships/slide" Target="slide5.xml"/><Relationship Id="rId10" Type="http://schemas.openxmlformats.org/officeDocument/2006/relationships/image" Target="../media/image58.png"/><Relationship Id="rId19" Type="http://schemas.openxmlformats.org/officeDocument/2006/relationships/image" Target="../media/image65.png"/><Relationship Id="rId31" Type="http://schemas.openxmlformats.org/officeDocument/2006/relationships/image" Target="../media/image74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slide" Target="slide7.xml"/><Relationship Id="rId27" Type="http://schemas.openxmlformats.org/officeDocument/2006/relationships/image" Target="../media/image71.png"/><Relationship Id="rId30" Type="http://schemas.openxmlformats.org/officeDocument/2006/relationships/image" Target="../media/image73.png"/><Relationship Id="rId8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7250" y="381000"/>
            <a:ext cx="268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LÍ – TUẦN 13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3219450" y="1683544"/>
            <a:ext cx="6057900" cy="143351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0" cap="none" spc="0" normalizeH="0" baseline="0" noProof="0" dirty="0" err="1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F6FC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300" b="1" i="0" u="none" strike="noStrike" kern="10" cap="none" spc="0" normalizeH="0" baseline="0" noProof="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F6FC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300" b="1" i="0" u="none" strike="noStrike" kern="10" cap="none" spc="0" normalizeH="0" noProof="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F6FC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00" b="1" i="0" u="none" strike="noStrike" kern="10" cap="none" spc="0" normalizeH="0" baseline="0" noProof="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F6FC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 </a:t>
            </a:r>
            <a:r>
              <a:rPr kumimoji="0" lang="en-US" sz="4300" b="1" i="0" u="none" strike="noStrike" kern="10" cap="none" spc="0" normalizeH="0" baseline="0" noProof="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F6FC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0" cap="none" spc="0" normalizeH="0" baseline="0" noProof="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F6FC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TIẾP THEO)</a:t>
            </a:r>
          </a:p>
        </p:txBody>
      </p:sp>
    </p:spTree>
    <p:extLst>
      <p:ext uri="{BB962C8B-B14F-4D97-AF65-F5344CB8AC3E}">
        <p14:creationId xmlns:p14="http://schemas.microsoft.com/office/powerpoint/2010/main" val="13649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443591" y="155644"/>
            <a:ext cx="4532987" cy="6589611"/>
            <a:chOff x="5220072" y="897627"/>
            <a:chExt cx="3899701" cy="592614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897627"/>
              <a:ext cx="3899701" cy="59261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4" name="Group 25"/>
            <p:cNvGrpSpPr>
              <a:grpSpLocks/>
            </p:cNvGrpSpPr>
            <p:nvPr/>
          </p:nvGrpSpPr>
          <p:grpSpPr bwMode="auto">
            <a:xfrm>
              <a:off x="6910164" y="1647850"/>
              <a:ext cx="144016" cy="144016"/>
              <a:chOff x="3563888" y="2420888"/>
              <a:chExt cx="360040" cy="36004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3562275" y="2422550"/>
                <a:ext cx="361230" cy="357188"/>
              </a:xfrm>
              <a:prstGeom prst="ellips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633728" y="2493988"/>
                <a:ext cx="218325" cy="214313"/>
              </a:xfrm>
              <a:prstGeom prst="rect">
                <a:avLst/>
              </a:prstGeom>
              <a:solidFill>
                <a:sysClr val="windowText" lastClr="00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254" y="155643"/>
            <a:ext cx="3040109" cy="4494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TextBox 28"/>
          <p:cNvSpPr txBox="1"/>
          <p:nvPr/>
        </p:nvSpPr>
        <p:spPr bwMode="auto">
          <a:xfrm>
            <a:off x="168669" y="4904387"/>
            <a:ext cx="308427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thác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A-pa-tít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Lào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>
            <a:stCxn id="28" idx="3"/>
          </p:cNvCxnSpPr>
          <p:nvPr/>
        </p:nvCxnSpPr>
        <p:spPr>
          <a:xfrm flipV="1">
            <a:off x="3206363" y="636058"/>
            <a:ext cx="1139896" cy="176667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8595" y="0"/>
            <a:ext cx="3800561" cy="2515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TextBox 32"/>
          <p:cNvSpPr txBox="1"/>
          <p:nvPr/>
        </p:nvSpPr>
        <p:spPr bwMode="auto">
          <a:xfrm>
            <a:off x="8318595" y="2621247"/>
            <a:ext cx="380056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thác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 ở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Quảng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Straight Arrow Connector 33"/>
          <p:cNvCxnSpPr>
            <a:endCxn id="25" idx="6"/>
          </p:cNvCxnSpPr>
          <p:nvPr/>
        </p:nvCxnSpPr>
        <p:spPr>
          <a:xfrm flipH="1">
            <a:off x="5575349" y="1049599"/>
            <a:ext cx="2743248" cy="2043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3805" y="3734487"/>
            <a:ext cx="3924806" cy="2072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" name="TextBox 36"/>
          <p:cNvSpPr txBox="1"/>
          <p:nvPr/>
        </p:nvSpPr>
        <p:spPr bwMode="auto">
          <a:xfrm>
            <a:off x="8194350" y="5845554"/>
            <a:ext cx="4010772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thác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dầu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ở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thềm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lục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phía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>
            <a:off x="6459166" y="4469558"/>
            <a:ext cx="1727033" cy="109466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>
            <a:off x="6206247" y="4494906"/>
            <a:ext cx="1952963" cy="165297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2800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584" y="0"/>
            <a:ext cx="392647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Straight Arrow Connector 3"/>
          <p:cNvCxnSpPr/>
          <p:nvPr/>
        </p:nvCxnSpPr>
        <p:spPr>
          <a:xfrm flipV="1">
            <a:off x="4130675" y="589528"/>
            <a:ext cx="1079500" cy="24923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>
          <a:xfrm flipH="1">
            <a:off x="6331477" y="3626773"/>
            <a:ext cx="1869494" cy="148463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>
          <a:xfrm flipH="1">
            <a:off x="5882902" y="770835"/>
            <a:ext cx="2576887" cy="23037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>
          <a:xfrm flipH="1">
            <a:off x="6152434" y="5253936"/>
            <a:ext cx="2170830" cy="13687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>
          <a:xfrm flipV="1">
            <a:off x="3997324" y="1128331"/>
            <a:ext cx="1212851" cy="153480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 flipV="1">
            <a:off x="3997323" y="3937897"/>
            <a:ext cx="2083202" cy="192246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grpSp>
        <p:nvGrpSpPr>
          <p:cNvPr id="34" name="Group 33"/>
          <p:cNvGrpSpPr/>
          <p:nvPr/>
        </p:nvGrpSpPr>
        <p:grpSpPr>
          <a:xfrm>
            <a:off x="0" y="83448"/>
            <a:ext cx="4130676" cy="2040957"/>
            <a:chOff x="0" y="83448"/>
            <a:chExt cx="4130676" cy="20409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83448"/>
              <a:ext cx="4130676" cy="19786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8" name="Rectangle 27"/>
            <p:cNvSpPr/>
            <p:nvPr/>
          </p:nvSpPr>
          <p:spPr>
            <a:xfrm>
              <a:off x="718355" y="1755073"/>
              <a:ext cx="29482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Nha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máy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thủy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điện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Thác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Bà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59788" y="42211"/>
            <a:ext cx="3732212" cy="1982767"/>
            <a:chOff x="8459788" y="42211"/>
            <a:chExt cx="3732212" cy="198276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59788" y="42211"/>
              <a:ext cx="3732212" cy="19179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9" name="Rectangle 28"/>
            <p:cNvSpPr/>
            <p:nvPr/>
          </p:nvSpPr>
          <p:spPr>
            <a:xfrm>
              <a:off x="8686817" y="1655646"/>
              <a:ext cx="29738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Nha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máy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nhiệt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điện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Uông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Bí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307388" y="2089754"/>
            <a:ext cx="3884612" cy="1874708"/>
            <a:chOff x="8307388" y="2089754"/>
            <a:chExt cx="3884612" cy="187470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07388" y="2089754"/>
              <a:ext cx="3884612" cy="1848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0" name="Rectangle 29"/>
            <p:cNvSpPr/>
            <p:nvPr/>
          </p:nvSpPr>
          <p:spPr>
            <a:xfrm>
              <a:off x="8840612" y="3595130"/>
              <a:ext cx="27767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Nha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máy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thủy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điện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Trị An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3734" y="2394159"/>
            <a:ext cx="3980523" cy="2192652"/>
            <a:chOff x="43734" y="2394159"/>
            <a:chExt cx="3980523" cy="219265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734" y="2394159"/>
              <a:ext cx="3980523" cy="216341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1" name="Rectangle 30"/>
            <p:cNvSpPr/>
            <p:nvPr/>
          </p:nvSpPr>
          <p:spPr>
            <a:xfrm>
              <a:off x="609209" y="4217479"/>
              <a:ext cx="30636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Nha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máy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thủy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điện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Hòa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Bình</a:t>
              </a:r>
              <a:endPara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3735" y="4889671"/>
            <a:ext cx="3953589" cy="1788251"/>
            <a:chOff x="43735" y="4889671"/>
            <a:chExt cx="3953589" cy="178825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735" y="4889671"/>
              <a:ext cx="3953589" cy="17234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2" name="Rectangle 31"/>
            <p:cNvSpPr/>
            <p:nvPr/>
          </p:nvSpPr>
          <p:spPr>
            <a:xfrm>
              <a:off x="609209" y="6308590"/>
              <a:ext cx="27068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Nha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máy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thủy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điện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Y-a-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ly</a:t>
              </a:r>
              <a:endPara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323263" y="4260609"/>
            <a:ext cx="3868737" cy="2492418"/>
            <a:chOff x="8323263" y="4260609"/>
            <a:chExt cx="3868737" cy="249241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23263" y="4260609"/>
              <a:ext cx="3868737" cy="24591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3" name="Rectangle 32"/>
            <p:cNvSpPr/>
            <p:nvPr/>
          </p:nvSpPr>
          <p:spPr>
            <a:xfrm>
              <a:off x="8845360" y="6383695"/>
              <a:ext cx="29610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Nha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máy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nhiệt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điện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Phu</a:t>
              </a:r>
              <a:r>
                <a:rPr lang="en-US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́ Mỹ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22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1905000" y="41148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6699"/>
              </a:solidFill>
              <a:latin typeface="Arial Black" panose="020B0A04020102020204" pitchFamily="34" charset="0"/>
            </a:endParaRP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4191000" y="3581401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6699"/>
              </a:solidFill>
              <a:latin typeface="Arial Black" panose="020B0A04020102020204" pitchFamily="34" charset="0"/>
            </a:endParaRPr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3429000" y="49530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800">
              <a:solidFill>
                <a:srgbClr val="006699"/>
              </a:solidFill>
              <a:latin typeface="Arial Black" panose="020B0A04020102020204" pitchFamily="34" charset="0"/>
            </a:endParaRPr>
          </a:p>
        </p:txBody>
      </p:sp>
      <p:sp>
        <p:nvSpPr>
          <p:cNvPr id="68613" name="Rectangle 6"/>
          <p:cNvSpPr>
            <a:spLocks noChangeArrowheads="1"/>
          </p:cNvSpPr>
          <p:nvPr/>
        </p:nvSpPr>
        <p:spPr bwMode="auto">
          <a:xfrm>
            <a:off x="4108450" y="6383338"/>
            <a:ext cx="3733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3:Lược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pic>
        <p:nvPicPr>
          <p:cNvPr id="68614" name="Picture 7" descr="1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" y="0"/>
            <a:ext cx="10490662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5486400" y="609601"/>
            <a:ext cx="304800" cy="322263"/>
            <a:chOff x="1143000" y="623888"/>
            <a:chExt cx="457200" cy="442912"/>
          </a:xfrm>
        </p:grpSpPr>
        <p:sp>
          <p:nvSpPr>
            <p:cNvPr id="9" name="Oval 8"/>
            <p:cNvSpPr/>
            <p:nvPr/>
          </p:nvSpPr>
          <p:spPr>
            <a:xfrm>
              <a:off x="1143000" y="623888"/>
              <a:ext cx="457200" cy="44291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271588" y="728616"/>
              <a:ext cx="228600" cy="216002"/>
            </a:xfrm>
            <a:prstGeom prst="rect">
              <a:avLst/>
            </a:prstGeom>
            <a:solidFill>
              <a:srgbClr val="000000"/>
            </a:solidFill>
            <a:ln w="158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10968" name="Group 24"/>
          <p:cNvGrpSpPr>
            <a:grpSpLocks/>
          </p:cNvGrpSpPr>
          <p:nvPr/>
        </p:nvGrpSpPr>
        <p:grpSpPr bwMode="auto">
          <a:xfrm>
            <a:off x="5181600" y="4572000"/>
            <a:ext cx="1905000" cy="1219200"/>
            <a:chOff x="2880" y="3264"/>
            <a:chExt cx="960" cy="1056"/>
          </a:xfrm>
        </p:grpSpPr>
        <p:grpSp>
          <p:nvGrpSpPr>
            <p:cNvPr id="68626" name="Group 13"/>
            <p:cNvGrpSpPr>
              <a:grpSpLocks/>
            </p:cNvGrpSpPr>
            <p:nvPr/>
          </p:nvGrpSpPr>
          <p:grpSpPr bwMode="auto">
            <a:xfrm>
              <a:off x="3072" y="3744"/>
              <a:ext cx="240" cy="240"/>
              <a:chOff x="1008" y="960"/>
              <a:chExt cx="384" cy="384"/>
            </a:xfrm>
          </p:grpSpPr>
          <p:sp>
            <p:nvSpPr>
              <p:cNvPr id="68639" name="Oval 11"/>
              <p:cNvSpPr>
                <a:spLocks noChangeArrowheads="1"/>
              </p:cNvSpPr>
              <p:nvPr/>
            </p:nvSpPr>
            <p:spPr bwMode="auto">
              <a:xfrm>
                <a:off x="1008" y="960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6699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8640" name="AutoShape 12"/>
              <p:cNvSpPr>
                <a:spLocks noChangeArrowheads="1"/>
              </p:cNvSpPr>
              <p:nvPr/>
            </p:nvSpPr>
            <p:spPr bwMode="auto">
              <a:xfrm flipV="1">
                <a:off x="1056" y="1056"/>
                <a:ext cx="288" cy="192"/>
              </a:xfrm>
              <a:prstGeom prst="flowChartManualOperation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6699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8627" name="Group 13"/>
            <p:cNvGrpSpPr>
              <a:grpSpLocks/>
            </p:cNvGrpSpPr>
            <p:nvPr/>
          </p:nvGrpSpPr>
          <p:grpSpPr bwMode="auto">
            <a:xfrm>
              <a:off x="3360" y="3504"/>
              <a:ext cx="288" cy="288"/>
              <a:chOff x="1008" y="960"/>
              <a:chExt cx="384" cy="384"/>
            </a:xfrm>
          </p:grpSpPr>
          <p:sp>
            <p:nvSpPr>
              <p:cNvPr id="68637" name="Oval 11"/>
              <p:cNvSpPr>
                <a:spLocks noChangeArrowheads="1"/>
              </p:cNvSpPr>
              <p:nvPr/>
            </p:nvSpPr>
            <p:spPr bwMode="auto">
              <a:xfrm>
                <a:off x="1008" y="960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6699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8638" name="AutoShape 12"/>
              <p:cNvSpPr>
                <a:spLocks noChangeArrowheads="1"/>
              </p:cNvSpPr>
              <p:nvPr/>
            </p:nvSpPr>
            <p:spPr bwMode="auto">
              <a:xfrm flipV="1">
                <a:off x="1056" y="1056"/>
                <a:ext cx="288" cy="192"/>
              </a:xfrm>
              <a:prstGeom prst="flowChartManualOperation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6699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8628" name="Group 13"/>
            <p:cNvGrpSpPr>
              <a:grpSpLocks/>
            </p:cNvGrpSpPr>
            <p:nvPr/>
          </p:nvGrpSpPr>
          <p:grpSpPr bwMode="auto">
            <a:xfrm>
              <a:off x="3552" y="3264"/>
              <a:ext cx="288" cy="240"/>
              <a:chOff x="1008" y="960"/>
              <a:chExt cx="384" cy="384"/>
            </a:xfrm>
          </p:grpSpPr>
          <p:sp>
            <p:nvSpPr>
              <p:cNvPr id="68635" name="Oval 11"/>
              <p:cNvSpPr>
                <a:spLocks noChangeArrowheads="1"/>
              </p:cNvSpPr>
              <p:nvPr/>
            </p:nvSpPr>
            <p:spPr bwMode="auto">
              <a:xfrm>
                <a:off x="1008" y="960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6699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8636" name="AutoShape 12"/>
              <p:cNvSpPr>
                <a:spLocks noChangeArrowheads="1"/>
              </p:cNvSpPr>
              <p:nvPr/>
            </p:nvSpPr>
            <p:spPr bwMode="auto">
              <a:xfrm flipV="1">
                <a:off x="1056" y="1056"/>
                <a:ext cx="288" cy="192"/>
              </a:xfrm>
              <a:prstGeom prst="flowChartManualOperation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6699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8629" name="Group 13"/>
            <p:cNvGrpSpPr>
              <a:grpSpLocks/>
            </p:cNvGrpSpPr>
            <p:nvPr/>
          </p:nvGrpSpPr>
          <p:grpSpPr bwMode="auto">
            <a:xfrm>
              <a:off x="2880" y="3984"/>
              <a:ext cx="240" cy="240"/>
              <a:chOff x="1008" y="960"/>
              <a:chExt cx="384" cy="384"/>
            </a:xfrm>
          </p:grpSpPr>
          <p:sp>
            <p:nvSpPr>
              <p:cNvPr id="68633" name="Oval 11"/>
              <p:cNvSpPr>
                <a:spLocks noChangeArrowheads="1"/>
              </p:cNvSpPr>
              <p:nvPr/>
            </p:nvSpPr>
            <p:spPr bwMode="auto">
              <a:xfrm>
                <a:off x="1008" y="960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6699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8634" name="AutoShape 12"/>
              <p:cNvSpPr>
                <a:spLocks noChangeArrowheads="1"/>
              </p:cNvSpPr>
              <p:nvPr/>
            </p:nvSpPr>
            <p:spPr bwMode="auto">
              <a:xfrm flipV="1">
                <a:off x="1056" y="1056"/>
                <a:ext cx="288" cy="192"/>
              </a:xfrm>
              <a:prstGeom prst="flowChartManualOperation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6699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8630" name="Group 13"/>
            <p:cNvGrpSpPr>
              <a:grpSpLocks/>
            </p:cNvGrpSpPr>
            <p:nvPr/>
          </p:nvGrpSpPr>
          <p:grpSpPr bwMode="auto">
            <a:xfrm>
              <a:off x="3552" y="4080"/>
              <a:ext cx="240" cy="240"/>
              <a:chOff x="1008" y="960"/>
              <a:chExt cx="384" cy="384"/>
            </a:xfrm>
          </p:grpSpPr>
          <p:sp>
            <p:nvSpPr>
              <p:cNvPr id="68631" name="Oval 11"/>
              <p:cNvSpPr>
                <a:spLocks noChangeArrowheads="1"/>
              </p:cNvSpPr>
              <p:nvPr/>
            </p:nvSpPr>
            <p:spPr bwMode="auto">
              <a:xfrm>
                <a:off x="1008" y="960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6699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8632" name="AutoShape 12"/>
              <p:cNvSpPr>
                <a:spLocks noChangeArrowheads="1"/>
              </p:cNvSpPr>
              <p:nvPr/>
            </p:nvSpPr>
            <p:spPr bwMode="auto">
              <a:xfrm flipV="1">
                <a:off x="1056" y="1056"/>
                <a:ext cx="288" cy="192"/>
              </a:xfrm>
              <a:prstGeom prst="flowChartManualOperation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6699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59" name="Oval 58"/>
          <p:cNvSpPr/>
          <p:nvPr/>
        </p:nvSpPr>
        <p:spPr>
          <a:xfrm>
            <a:off x="2895600" y="228600"/>
            <a:ext cx="381000" cy="342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5029200" y="762000"/>
            <a:ext cx="685800" cy="4337050"/>
            <a:chOff x="6182387" y="2514600"/>
            <a:chExt cx="523213" cy="3422473"/>
          </a:xfrm>
        </p:grpSpPr>
        <p:sp>
          <p:nvSpPr>
            <p:cNvPr id="68624" name="6-Point Star 59"/>
            <p:cNvSpPr>
              <a:spLocks/>
            </p:cNvSpPr>
            <p:nvPr/>
          </p:nvSpPr>
          <p:spPr bwMode="auto">
            <a:xfrm>
              <a:off x="6182387" y="2514600"/>
              <a:ext cx="294902" cy="298435"/>
            </a:xfrm>
            <a:custGeom>
              <a:avLst/>
              <a:gdLst>
                <a:gd name="T0" fmla="*/ 0 w 294902"/>
                <a:gd name="T1" fmla="*/ 74609 h 298435"/>
                <a:gd name="T2" fmla="*/ 98300 w 294902"/>
                <a:gd name="T3" fmla="*/ 74607 h 298435"/>
                <a:gd name="T4" fmla="*/ 147451 w 294902"/>
                <a:gd name="T5" fmla="*/ 0 h 298435"/>
                <a:gd name="T6" fmla="*/ 196602 w 294902"/>
                <a:gd name="T7" fmla="*/ 74607 h 298435"/>
                <a:gd name="T8" fmla="*/ 294902 w 294902"/>
                <a:gd name="T9" fmla="*/ 74609 h 298435"/>
                <a:gd name="T10" fmla="*/ 245753 w 294902"/>
                <a:gd name="T11" fmla="*/ 149218 h 298435"/>
                <a:gd name="T12" fmla="*/ 294902 w 294902"/>
                <a:gd name="T13" fmla="*/ 223826 h 298435"/>
                <a:gd name="T14" fmla="*/ 196602 w 294902"/>
                <a:gd name="T15" fmla="*/ 223828 h 298435"/>
                <a:gd name="T16" fmla="*/ 147451 w 294902"/>
                <a:gd name="T17" fmla="*/ 298435 h 298435"/>
                <a:gd name="T18" fmla="*/ 98300 w 294902"/>
                <a:gd name="T19" fmla="*/ 223828 h 298435"/>
                <a:gd name="T20" fmla="*/ 0 w 294902"/>
                <a:gd name="T21" fmla="*/ 223826 h 298435"/>
                <a:gd name="T22" fmla="*/ 49149 w 294902"/>
                <a:gd name="T23" fmla="*/ 149218 h 298435"/>
                <a:gd name="T24" fmla="*/ 0 w 294902"/>
                <a:gd name="T25" fmla="*/ 74609 h 2984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4902" h="298435">
                  <a:moveTo>
                    <a:pt x="0" y="74609"/>
                  </a:moveTo>
                  <a:lnTo>
                    <a:pt x="98300" y="74607"/>
                  </a:lnTo>
                  <a:lnTo>
                    <a:pt x="147451" y="0"/>
                  </a:lnTo>
                  <a:lnTo>
                    <a:pt x="196602" y="74607"/>
                  </a:lnTo>
                  <a:lnTo>
                    <a:pt x="294902" y="74609"/>
                  </a:lnTo>
                  <a:lnTo>
                    <a:pt x="245753" y="149218"/>
                  </a:lnTo>
                  <a:lnTo>
                    <a:pt x="294902" y="223826"/>
                  </a:lnTo>
                  <a:lnTo>
                    <a:pt x="196602" y="223828"/>
                  </a:lnTo>
                  <a:lnTo>
                    <a:pt x="147451" y="298435"/>
                  </a:lnTo>
                  <a:lnTo>
                    <a:pt x="98300" y="223828"/>
                  </a:lnTo>
                  <a:lnTo>
                    <a:pt x="0" y="223826"/>
                  </a:lnTo>
                  <a:lnTo>
                    <a:pt x="49149" y="149218"/>
                  </a:lnTo>
                  <a:lnTo>
                    <a:pt x="0" y="74609"/>
                  </a:lnTo>
                  <a:close/>
                </a:path>
              </a:pathLst>
            </a:cu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625" name="6-Point Star 80"/>
            <p:cNvSpPr>
              <a:spLocks/>
            </p:cNvSpPr>
            <p:nvPr/>
          </p:nvSpPr>
          <p:spPr bwMode="auto">
            <a:xfrm>
              <a:off x="6410698" y="5638638"/>
              <a:ext cx="294902" cy="298435"/>
            </a:xfrm>
            <a:custGeom>
              <a:avLst/>
              <a:gdLst>
                <a:gd name="T0" fmla="*/ 0 w 294902"/>
                <a:gd name="T1" fmla="*/ 74609 h 298435"/>
                <a:gd name="T2" fmla="*/ 98300 w 294902"/>
                <a:gd name="T3" fmla="*/ 74607 h 298435"/>
                <a:gd name="T4" fmla="*/ 147451 w 294902"/>
                <a:gd name="T5" fmla="*/ 0 h 298435"/>
                <a:gd name="T6" fmla="*/ 196602 w 294902"/>
                <a:gd name="T7" fmla="*/ 74607 h 298435"/>
                <a:gd name="T8" fmla="*/ 294902 w 294902"/>
                <a:gd name="T9" fmla="*/ 74609 h 298435"/>
                <a:gd name="T10" fmla="*/ 245753 w 294902"/>
                <a:gd name="T11" fmla="*/ 149218 h 298435"/>
                <a:gd name="T12" fmla="*/ 294902 w 294902"/>
                <a:gd name="T13" fmla="*/ 223826 h 298435"/>
                <a:gd name="T14" fmla="*/ 196602 w 294902"/>
                <a:gd name="T15" fmla="*/ 223828 h 298435"/>
                <a:gd name="T16" fmla="*/ 147451 w 294902"/>
                <a:gd name="T17" fmla="*/ 298435 h 298435"/>
                <a:gd name="T18" fmla="*/ 98300 w 294902"/>
                <a:gd name="T19" fmla="*/ 223828 h 298435"/>
                <a:gd name="T20" fmla="*/ 0 w 294902"/>
                <a:gd name="T21" fmla="*/ 223826 h 298435"/>
                <a:gd name="T22" fmla="*/ 49149 w 294902"/>
                <a:gd name="T23" fmla="*/ 149218 h 298435"/>
                <a:gd name="T24" fmla="*/ 0 w 294902"/>
                <a:gd name="T25" fmla="*/ 74609 h 2984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4902" h="298435">
                  <a:moveTo>
                    <a:pt x="0" y="74609"/>
                  </a:moveTo>
                  <a:lnTo>
                    <a:pt x="98300" y="74607"/>
                  </a:lnTo>
                  <a:lnTo>
                    <a:pt x="147451" y="0"/>
                  </a:lnTo>
                  <a:lnTo>
                    <a:pt x="196602" y="74607"/>
                  </a:lnTo>
                  <a:lnTo>
                    <a:pt x="294902" y="74609"/>
                  </a:lnTo>
                  <a:lnTo>
                    <a:pt x="245753" y="149218"/>
                  </a:lnTo>
                  <a:lnTo>
                    <a:pt x="294902" y="223826"/>
                  </a:lnTo>
                  <a:lnTo>
                    <a:pt x="196602" y="223828"/>
                  </a:lnTo>
                  <a:lnTo>
                    <a:pt x="147451" y="298435"/>
                  </a:lnTo>
                  <a:lnTo>
                    <a:pt x="98300" y="223828"/>
                  </a:lnTo>
                  <a:lnTo>
                    <a:pt x="0" y="223826"/>
                  </a:lnTo>
                  <a:lnTo>
                    <a:pt x="49149" y="149218"/>
                  </a:lnTo>
                  <a:lnTo>
                    <a:pt x="0" y="74609"/>
                  </a:lnTo>
                  <a:close/>
                </a:path>
              </a:pathLst>
            </a:cu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352800" y="152401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</a:t>
            </a: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733800" y="609601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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105400" y="4191001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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638800" y="2971801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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29400" y="3505201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</a:t>
            </a:r>
          </a:p>
        </p:txBody>
      </p:sp>
    </p:spTree>
    <p:extLst>
      <p:ext uri="{BB962C8B-B14F-4D97-AF65-F5344CB8AC3E}">
        <p14:creationId xmlns:p14="http://schemas.microsoft.com/office/powerpoint/2010/main" val="211151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1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98311" grpId="0"/>
      <p:bldP spid="98311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634177" y="0"/>
            <a:ext cx="4557823" cy="6858000"/>
            <a:chOff x="5220072" y="897627"/>
            <a:chExt cx="3899701" cy="59261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072" y="897627"/>
              <a:ext cx="3899701" cy="59261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6910164" y="1647850"/>
              <a:ext cx="144016" cy="144016"/>
              <a:chOff x="3563888" y="2420888"/>
              <a:chExt cx="360040" cy="36004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3564525" y="2422551"/>
                <a:ext cx="361082" cy="357188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635948" y="2493988"/>
                <a:ext cx="218236" cy="214313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267217" y="-28186"/>
            <a:ext cx="7366960" cy="897148"/>
            <a:chOff x="980138" y="119858"/>
            <a:chExt cx="7366960" cy="897148"/>
          </a:xfrm>
        </p:grpSpPr>
        <p:grpSp>
          <p:nvGrpSpPr>
            <p:cNvPr id="10" name="Group 9"/>
            <p:cNvGrpSpPr/>
            <p:nvPr/>
          </p:nvGrpSpPr>
          <p:grpSpPr>
            <a:xfrm>
              <a:off x="980138" y="119858"/>
              <a:ext cx="810885" cy="897148"/>
              <a:chOff x="845389" y="276045"/>
              <a:chExt cx="1000664" cy="1000664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845389" y="276045"/>
                <a:ext cx="1000664" cy="1000664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66158" y="414067"/>
                <a:ext cx="77637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4000" b="1" kern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8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791023" y="276045"/>
              <a:ext cx="6556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6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36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36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-11506" y="1499558"/>
            <a:ext cx="68953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ngành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công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nghiệp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phân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bố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rộng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khắp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đất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529619" y="188038"/>
            <a:ext cx="112969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Dựa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SGK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3,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hãy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nối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ý ở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</a:rPr>
              <a:t>B.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33916" y="2258174"/>
            <a:ext cx="4584765" cy="830997"/>
            <a:chOff x="233916" y="2258174"/>
            <a:chExt cx="4584765" cy="830997"/>
          </a:xfrm>
        </p:grpSpPr>
        <p:sp>
          <p:nvSpPr>
            <p:cNvPr id="16" name="Flowchart: Terminator 15"/>
            <p:cNvSpPr/>
            <p:nvPr/>
          </p:nvSpPr>
          <p:spPr>
            <a:xfrm>
              <a:off x="233916" y="2289557"/>
              <a:ext cx="4584765" cy="789496"/>
            </a:xfrm>
            <a:prstGeom prst="flowChartTerminator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84" name="Text Box 5"/>
            <p:cNvSpPr txBox="1">
              <a:spLocks noChangeArrowheads="1"/>
            </p:cNvSpPr>
            <p:nvPr/>
          </p:nvSpPr>
          <p:spPr bwMode="auto">
            <a:xfrm>
              <a:off x="529619" y="2258174"/>
              <a:ext cx="4007874" cy="83099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lvl="0" algn="just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20000"/>
                <a:defRPr/>
              </a:pPr>
              <a:r>
                <a:rPr lang="en-US" sz="2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nghiệp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khai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0113" y="1086920"/>
            <a:ext cx="4382219" cy="640152"/>
            <a:chOff x="690113" y="1380219"/>
            <a:chExt cx="4382219" cy="64015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7" name="Flowchart: Preparation 36"/>
            <p:cNvSpPr/>
            <p:nvPr/>
          </p:nvSpPr>
          <p:spPr>
            <a:xfrm>
              <a:off x="690113" y="1391144"/>
              <a:ext cx="4382219" cy="629227"/>
            </a:xfrm>
            <a:prstGeom prst="flowChartPreparation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956930" y="1380219"/>
              <a:ext cx="3580563" cy="52322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lv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120000"/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A-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Ngành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64197" y="1127714"/>
            <a:ext cx="4382219" cy="629227"/>
            <a:chOff x="6664197" y="1421013"/>
            <a:chExt cx="4382219" cy="629227"/>
          </a:xfrm>
        </p:grpSpPr>
        <p:sp>
          <p:nvSpPr>
            <p:cNvPr id="41" name="Flowchart: Preparation 40"/>
            <p:cNvSpPr/>
            <p:nvPr/>
          </p:nvSpPr>
          <p:spPr>
            <a:xfrm>
              <a:off x="6664197" y="1421013"/>
              <a:ext cx="4382219" cy="629227"/>
            </a:xfrm>
            <a:prstGeom prst="flowChartPreparati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8002474" y="1497151"/>
              <a:ext cx="19928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20000"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B- </a:t>
              </a:r>
              <a:r>
                <a:rPr kumimoji="0" lang="en-US" sz="2800" b="1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33234" y="3198619"/>
            <a:ext cx="4654460" cy="830997"/>
            <a:chOff x="233234" y="3164113"/>
            <a:chExt cx="4654460" cy="830997"/>
          </a:xfrm>
        </p:grpSpPr>
        <p:sp>
          <p:nvSpPr>
            <p:cNvPr id="23" name="Flowchart: Terminator 22"/>
            <p:cNvSpPr/>
            <p:nvPr/>
          </p:nvSpPr>
          <p:spPr>
            <a:xfrm>
              <a:off x="233234" y="3184863"/>
              <a:ext cx="4654460" cy="789496"/>
            </a:xfrm>
            <a:prstGeom prst="flowChartTerminator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62111" y="3164113"/>
              <a:ext cx="418113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33400" lvl="0" indent="-533400" algn="just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20000"/>
                <a:defRPr/>
              </a:pPr>
              <a:r>
                <a:rPr lang="en-US" sz="2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2. </a:t>
              </a:r>
              <a:r>
                <a:rPr lang="en-US" sz="2400" b="1" dirty="0" err="1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nghiệp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dệt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may,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3233" y="4281071"/>
            <a:ext cx="4679273" cy="789496"/>
            <a:chOff x="233233" y="4143047"/>
            <a:chExt cx="4679273" cy="78949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5" name="Flowchart: Terminator 24"/>
            <p:cNvSpPr/>
            <p:nvPr/>
          </p:nvSpPr>
          <p:spPr>
            <a:xfrm>
              <a:off x="233233" y="4143047"/>
              <a:ext cx="4679273" cy="789496"/>
            </a:xfrm>
            <a:prstGeom prst="flowChartTerminator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29619" y="4240172"/>
              <a:ext cx="4325223" cy="461665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pPr marL="533400" lvl="0" indent="-53340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120000"/>
                <a:defRPr/>
              </a:pP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400" b="1" dirty="0" err="1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nghiệp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33232" y="5337253"/>
            <a:ext cx="4679275" cy="789496"/>
            <a:chOff x="233232" y="5112964"/>
            <a:chExt cx="4679275" cy="789496"/>
          </a:xfrm>
        </p:grpSpPr>
        <p:sp>
          <p:nvSpPr>
            <p:cNvPr id="24" name="Flowchart: Terminator 23"/>
            <p:cNvSpPr/>
            <p:nvPr/>
          </p:nvSpPr>
          <p:spPr>
            <a:xfrm>
              <a:off x="233232" y="5112964"/>
              <a:ext cx="4679275" cy="789496"/>
            </a:xfrm>
            <a:prstGeom prst="flowChartTerminator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82548" y="5241860"/>
              <a:ext cx="4392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33400" lvl="0" indent="-53340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120000"/>
              </a:pP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400" b="1" dirty="0" err="1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nghiệp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nhiệt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626901" y="2285836"/>
            <a:ext cx="5199644" cy="830997"/>
            <a:chOff x="6626901" y="2285836"/>
            <a:chExt cx="5199644" cy="830997"/>
          </a:xfrm>
        </p:grpSpPr>
        <p:sp>
          <p:nvSpPr>
            <p:cNvPr id="26" name="Flowchart: Terminator 25"/>
            <p:cNvSpPr/>
            <p:nvPr/>
          </p:nvSpPr>
          <p:spPr>
            <a:xfrm>
              <a:off x="6626901" y="2294329"/>
              <a:ext cx="5199644" cy="789496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18384" y="2285836"/>
              <a:ext cx="45324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120000"/>
                <a:defRPr/>
              </a:pPr>
              <a:r>
                <a:rPr lang="en-US" sz="24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,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thác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ghềnh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ở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miền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múi</a:t>
              </a:r>
              <a:endPara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26901" y="3268352"/>
            <a:ext cx="5199644" cy="830997"/>
            <a:chOff x="6626901" y="3233846"/>
            <a:chExt cx="5199644" cy="830997"/>
          </a:xfrm>
        </p:grpSpPr>
        <p:sp>
          <p:nvSpPr>
            <p:cNvPr id="27" name="Flowchart: Terminator 26"/>
            <p:cNvSpPr/>
            <p:nvPr/>
          </p:nvSpPr>
          <p:spPr>
            <a:xfrm>
              <a:off x="6626901" y="3268016"/>
              <a:ext cx="5199644" cy="789496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13878" y="3233846"/>
              <a:ext cx="457945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120000"/>
                <a:defRPr/>
              </a:pP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Nơi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cư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đông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đúc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nhiều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liệu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626901" y="4319575"/>
            <a:ext cx="5199644" cy="789496"/>
            <a:chOff x="6626901" y="4181551"/>
            <a:chExt cx="5199644" cy="789496"/>
          </a:xfrm>
        </p:grpSpPr>
        <p:sp>
          <p:nvSpPr>
            <p:cNvPr id="28" name="Flowchart: Terminator 27"/>
            <p:cNvSpPr/>
            <p:nvPr/>
          </p:nvSpPr>
          <p:spPr>
            <a:xfrm>
              <a:off x="6626901" y="4181551"/>
              <a:ext cx="5199644" cy="789496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67144" y="4314638"/>
              <a:ext cx="34852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120000"/>
                <a:defRPr/>
              </a:pP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c) </a:t>
              </a:r>
              <a:r>
                <a:rPr lang="en-US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Nơi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mỏ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539021" y="5301720"/>
            <a:ext cx="5480988" cy="789496"/>
            <a:chOff x="6539021" y="5077431"/>
            <a:chExt cx="5480988" cy="789496"/>
          </a:xfrm>
        </p:grpSpPr>
        <p:sp>
          <p:nvSpPr>
            <p:cNvPr id="29" name="Flowchart: Terminator 28"/>
            <p:cNvSpPr/>
            <p:nvPr/>
          </p:nvSpPr>
          <p:spPr>
            <a:xfrm>
              <a:off x="6626901" y="5077431"/>
              <a:ext cx="5240474" cy="789496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9021" y="5226760"/>
              <a:ext cx="54809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120000"/>
                <a:defRPr/>
              </a:pP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d)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Gần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nguồn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liệu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(than, </a:t>
              </a:r>
              <a:r>
                <a:rPr lang="en-US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dầu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́).</a:t>
              </a:r>
            </a:p>
          </p:txBody>
        </p:sp>
      </p:grpSp>
      <p:cxnSp>
        <p:nvCxnSpPr>
          <p:cNvPr id="8" name="Straight Arrow Connector 7"/>
          <p:cNvCxnSpPr>
            <a:stCxn id="16" idx="3"/>
          </p:cNvCxnSpPr>
          <p:nvPr/>
        </p:nvCxnSpPr>
        <p:spPr>
          <a:xfrm>
            <a:off x="4818681" y="2684305"/>
            <a:ext cx="2095197" cy="17942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27" idx="1"/>
          </p:cNvCxnSpPr>
          <p:nvPr/>
        </p:nvCxnSpPr>
        <p:spPr>
          <a:xfrm flipV="1">
            <a:off x="4841460" y="3697270"/>
            <a:ext cx="1785441" cy="3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5" idx="3"/>
          </p:cNvCxnSpPr>
          <p:nvPr/>
        </p:nvCxnSpPr>
        <p:spPr>
          <a:xfrm flipV="1">
            <a:off x="4912506" y="2846717"/>
            <a:ext cx="1825938" cy="18291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4" idx="3"/>
          </p:cNvCxnSpPr>
          <p:nvPr/>
        </p:nvCxnSpPr>
        <p:spPr>
          <a:xfrm>
            <a:off x="4912507" y="5732001"/>
            <a:ext cx="17246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22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65082" y="1078785"/>
            <a:ext cx="6716202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ts val="1200"/>
              </a:spcBef>
              <a:spcAft>
                <a:spcPts val="0"/>
              </a:spcAft>
              <a:buFontTx/>
              <a:buChar char="-"/>
              <a:tabLst/>
              <a:defRPr/>
            </a:pP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634177" y="0"/>
            <a:ext cx="4557823" cy="6858000"/>
            <a:chOff x="5220072" y="897627"/>
            <a:chExt cx="3899701" cy="59261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072" y="897627"/>
              <a:ext cx="3899701" cy="59261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6910164" y="1647850"/>
              <a:ext cx="144016" cy="144016"/>
              <a:chOff x="3563888" y="2420888"/>
              <a:chExt cx="360040" cy="36004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3564525" y="2422551"/>
                <a:ext cx="361082" cy="357188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635948" y="2493988"/>
                <a:ext cx="218236" cy="214313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80952" y="6322"/>
            <a:ext cx="7366960" cy="897148"/>
            <a:chOff x="980138" y="119858"/>
            <a:chExt cx="7366960" cy="897148"/>
          </a:xfrm>
        </p:grpSpPr>
        <p:grpSp>
          <p:nvGrpSpPr>
            <p:cNvPr id="10" name="Group 9"/>
            <p:cNvGrpSpPr/>
            <p:nvPr/>
          </p:nvGrpSpPr>
          <p:grpSpPr>
            <a:xfrm>
              <a:off x="980138" y="119858"/>
              <a:ext cx="810885" cy="897148"/>
              <a:chOff x="845389" y="276045"/>
              <a:chExt cx="1000664" cy="1000664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845389" y="276045"/>
                <a:ext cx="1000664" cy="1000664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66158" y="414067"/>
                <a:ext cx="77637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791023" y="276045"/>
              <a:ext cx="6556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98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287" y="21909"/>
            <a:ext cx="7151903" cy="1200329"/>
            <a:chOff x="980138" y="172527"/>
            <a:chExt cx="7366960" cy="1200329"/>
          </a:xfrm>
        </p:grpSpPr>
        <p:grpSp>
          <p:nvGrpSpPr>
            <p:cNvPr id="3" name="Group 2"/>
            <p:cNvGrpSpPr/>
            <p:nvPr/>
          </p:nvGrpSpPr>
          <p:grpSpPr>
            <a:xfrm>
              <a:off x="980138" y="240628"/>
              <a:ext cx="810885" cy="897148"/>
              <a:chOff x="845389" y="410751"/>
              <a:chExt cx="1000664" cy="100066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45389" y="410751"/>
                <a:ext cx="1000664" cy="1000664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53882" y="491039"/>
                <a:ext cx="776379" cy="7895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1023" y="172527"/>
              <a:ext cx="65560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339" y="6715"/>
            <a:ext cx="4737003" cy="6883864"/>
          </a:xfrm>
          <a:prstGeom prst="rect">
            <a:avLst/>
          </a:prstGeom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589529" y="1572246"/>
            <a:ext cx="3281729" cy="685800"/>
          </a:xfrm>
          <a:prstGeom prst="rect">
            <a:avLst/>
          </a:prstGeom>
          <a:solidFill>
            <a:schemeClr val="bg2"/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PHIẾU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TẬP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Group 28">
            <a:extLst>
              <a:ext uri="{FF2B5EF4-FFF2-40B4-BE49-F238E27FC236}">
                <a16:creationId xmlns="" xmlns:a16="http://schemas.microsoft.com/office/drawing/2014/main" id="{81E8E303-6CA9-4281-9B6C-6FFEBB731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320387"/>
              </p:ext>
            </p:extLst>
          </p:nvPr>
        </p:nvGraphicFramePr>
        <p:xfrm>
          <a:off x="258308" y="3494366"/>
          <a:ext cx="6558129" cy="2807589"/>
        </p:xfrm>
        <a:graphic>
          <a:graphicData uri="http://schemas.openxmlformats.org/drawingml/2006/table">
            <a:tbl>
              <a:tblPr/>
              <a:tblGrid>
                <a:gridCol w="21860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60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60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8909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44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rất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43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Rectangle 8">
            <a:extLst>
              <a:ext uri="{FF2B5EF4-FFF2-40B4-BE49-F238E27FC236}">
                <a16:creationId xmlns="" xmlns:a16="http://schemas.microsoft.com/office/drawing/2014/main" id="{B12A8F93-6533-4A53-900C-DD2CCD052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307" y="2292305"/>
            <a:ext cx="698788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8765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25">
            <a:extLst>
              <a:ext uri="{FF2B5EF4-FFF2-40B4-BE49-F238E27FC236}">
                <a16:creationId xmlns="" xmlns:a16="http://schemas.microsoft.com/office/drawing/2014/main" id="{E5A6A5D3-CFC6-4FDD-A919-3C79578DD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231347"/>
              </p:ext>
            </p:extLst>
          </p:nvPr>
        </p:nvGraphicFramePr>
        <p:xfrm>
          <a:off x="146860" y="3307072"/>
          <a:ext cx="5981001" cy="3200304"/>
        </p:xfrm>
        <a:graphic>
          <a:graphicData uri="http://schemas.openxmlformats.org/drawingml/2006/table">
            <a:tbl>
              <a:tblPr/>
              <a:tblGrid>
                <a:gridCol w="17960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68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180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7132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ta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1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 tâm rất lớn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 tâm lớn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543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Hòa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Vũng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Nẵng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5" descr="IMG_0002"/>
          <p:cNvPicPr>
            <a:picLocks noChangeAspect="1" noChangeArrowheads="1"/>
          </p:cNvPicPr>
          <p:nvPr/>
        </p:nvPicPr>
        <p:blipFill>
          <a:blip r:embed="rId3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9201150" y="5078411"/>
            <a:ext cx="533400" cy="457200"/>
          </a:xfrm>
          <a:prstGeom prst="ellipse">
            <a:avLst/>
          </a:prstGeom>
          <a:solidFill>
            <a:srgbClr val="FF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8343900" y="876299"/>
            <a:ext cx="266700" cy="228600"/>
          </a:xfrm>
          <a:prstGeom prst="ellipse">
            <a:avLst/>
          </a:prstGeom>
          <a:solidFill>
            <a:srgbClr val="FF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8705850" y="574963"/>
            <a:ext cx="266700" cy="228600"/>
          </a:xfrm>
          <a:prstGeom prst="ellipse">
            <a:avLst/>
          </a:prstGeom>
          <a:solidFill>
            <a:srgbClr val="FF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Oval 19"/>
          <p:cNvSpPr>
            <a:spLocks noChangeArrowheads="1"/>
          </p:cNvSpPr>
          <p:nvPr/>
        </p:nvSpPr>
        <p:spPr bwMode="auto">
          <a:xfrm>
            <a:off x="9410700" y="1356518"/>
            <a:ext cx="533400" cy="457200"/>
          </a:xfrm>
          <a:prstGeom prst="ellipse">
            <a:avLst/>
          </a:prstGeom>
          <a:solidFill>
            <a:srgbClr val="FF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Oval 21"/>
          <p:cNvSpPr>
            <a:spLocks noChangeArrowheads="1"/>
          </p:cNvSpPr>
          <p:nvPr/>
        </p:nvSpPr>
        <p:spPr bwMode="auto">
          <a:xfrm>
            <a:off x="9703377" y="990599"/>
            <a:ext cx="266700" cy="228600"/>
          </a:xfrm>
          <a:prstGeom prst="ellipse">
            <a:avLst/>
          </a:prstGeom>
          <a:solidFill>
            <a:srgbClr val="FF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8662555" y="786245"/>
            <a:ext cx="266700" cy="228600"/>
          </a:xfrm>
          <a:prstGeom prst="ellipse">
            <a:avLst/>
          </a:prstGeom>
          <a:solidFill>
            <a:srgbClr val="FF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Oval 23"/>
          <p:cNvSpPr>
            <a:spLocks noChangeArrowheads="1"/>
          </p:cNvSpPr>
          <p:nvPr/>
        </p:nvSpPr>
        <p:spPr bwMode="auto">
          <a:xfrm>
            <a:off x="8839200" y="990599"/>
            <a:ext cx="533400" cy="457200"/>
          </a:xfrm>
          <a:prstGeom prst="ellipse">
            <a:avLst/>
          </a:prstGeom>
          <a:solidFill>
            <a:srgbClr val="FF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Oval 24"/>
          <p:cNvSpPr>
            <a:spLocks noChangeArrowheads="1"/>
          </p:cNvSpPr>
          <p:nvPr/>
        </p:nvSpPr>
        <p:spPr bwMode="auto">
          <a:xfrm>
            <a:off x="9982200" y="3276599"/>
            <a:ext cx="228600" cy="198438"/>
          </a:xfrm>
          <a:prstGeom prst="ellipse">
            <a:avLst/>
          </a:prstGeom>
          <a:solidFill>
            <a:srgbClr val="FF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Oval 25"/>
          <p:cNvSpPr>
            <a:spLocks noChangeArrowheads="1"/>
          </p:cNvSpPr>
          <p:nvPr/>
        </p:nvSpPr>
        <p:spPr bwMode="auto">
          <a:xfrm>
            <a:off x="10484427" y="5050702"/>
            <a:ext cx="190500" cy="167481"/>
          </a:xfrm>
          <a:prstGeom prst="ellipse">
            <a:avLst/>
          </a:prstGeom>
          <a:solidFill>
            <a:srgbClr val="FF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Oval 31"/>
          <p:cNvSpPr>
            <a:spLocks noChangeArrowheads="1"/>
          </p:cNvSpPr>
          <p:nvPr/>
        </p:nvSpPr>
        <p:spPr bwMode="auto">
          <a:xfrm>
            <a:off x="9639300" y="5174058"/>
            <a:ext cx="533400" cy="457200"/>
          </a:xfrm>
          <a:prstGeom prst="ellipse">
            <a:avLst/>
          </a:prstGeom>
          <a:solidFill>
            <a:srgbClr val="FF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Oval 35"/>
          <p:cNvSpPr>
            <a:spLocks noChangeArrowheads="1"/>
          </p:cNvSpPr>
          <p:nvPr/>
        </p:nvSpPr>
        <p:spPr bwMode="auto">
          <a:xfrm>
            <a:off x="9184175" y="5410199"/>
            <a:ext cx="677333" cy="609600"/>
          </a:xfrm>
          <a:prstGeom prst="ellipse">
            <a:avLst/>
          </a:prstGeom>
          <a:solidFill>
            <a:srgbClr val="FF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6248400" y="5486399"/>
            <a:ext cx="27770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TP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Hồ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Chí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Minh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391400" y="1295399"/>
            <a:ext cx="152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Nội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9677400" y="1295399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Hải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Phòng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638925" y="761999"/>
            <a:ext cx="1657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Việt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Trì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8153400" y="-32184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Thái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Nguyên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0053205" y="876299"/>
            <a:ext cx="182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Cẩm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Phả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6" name="Oval 43"/>
          <p:cNvSpPr>
            <a:spLocks noChangeArrowheads="1"/>
          </p:cNvSpPr>
          <p:nvPr/>
        </p:nvSpPr>
        <p:spPr bwMode="auto">
          <a:xfrm>
            <a:off x="9734550" y="5714999"/>
            <a:ext cx="533400" cy="457200"/>
          </a:xfrm>
          <a:prstGeom prst="ellipse">
            <a:avLst/>
          </a:prstGeom>
          <a:solidFill>
            <a:srgbClr val="FF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0115550" y="5714999"/>
            <a:ext cx="236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>
                <a:solidFill>
                  <a:srgbClr val="3333FF"/>
                </a:solidFill>
                <a:latin typeface="Times New Roman" pitchFamily="18" charset="0"/>
              </a:rPr>
              <a:t>Vũng Tàu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10267950" y="5112939"/>
            <a:ext cx="182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Biên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Hòa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381750" y="4906962"/>
            <a:ext cx="259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Thủ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Dầu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Một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30" name="Oval 26"/>
          <p:cNvSpPr>
            <a:spLocks noChangeArrowheads="1"/>
          </p:cNvSpPr>
          <p:nvPr/>
        </p:nvSpPr>
        <p:spPr bwMode="auto">
          <a:xfrm>
            <a:off x="8873836" y="6019799"/>
            <a:ext cx="228600" cy="152400"/>
          </a:xfrm>
          <a:prstGeom prst="ellipse">
            <a:avLst/>
          </a:prstGeom>
          <a:solidFill>
            <a:srgbClr val="FF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6941127" y="5950526"/>
            <a:ext cx="18028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 dirty="0" err="1" smtClean="0">
                <a:solidFill>
                  <a:srgbClr val="3333FF"/>
                </a:solidFill>
                <a:latin typeface="Times New Roman" pitchFamily="18" charset="0"/>
              </a:rPr>
              <a:t>Cần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itchFamily="18" charset="0"/>
              </a:rPr>
              <a:t>Thơ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10191750" y="4476530"/>
            <a:ext cx="2209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 dirty="0" err="1" smtClean="0">
                <a:solidFill>
                  <a:srgbClr val="3333FF"/>
                </a:solidFill>
                <a:latin typeface="Times New Roman" pitchFamily="18" charset="0"/>
              </a:rPr>
              <a:t>Nha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itchFamily="18" charset="0"/>
              </a:rPr>
              <a:t>Trang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10172700" y="3051173"/>
            <a:ext cx="2209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 dirty="0" err="1" smtClean="0">
                <a:solidFill>
                  <a:srgbClr val="3333FF"/>
                </a:solidFill>
                <a:latin typeface="Times New Roman" pitchFamily="18" charset="0"/>
              </a:rPr>
              <a:t>Đa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</a:rPr>
              <a:t>̀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itchFamily="18" charset="0"/>
              </a:rPr>
              <a:t>Nẵng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9041823" y="454316"/>
            <a:ext cx="20227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 dirty="0" err="1" smtClean="0">
                <a:solidFill>
                  <a:srgbClr val="3333FF"/>
                </a:solidFill>
                <a:latin typeface="Times New Roman" pitchFamily="18" charset="0"/>
              </a:rPr>
              <a:t>Phúc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itchFamily="18" charset="0"/>
              </a:rPr>
              <a:t>Yên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30" y="1535074"/>
            <a:ext cx="5868787" cy="162270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94287" y="-86381"/>
            <a:ext cx="7151903" cy="1242120"/>
            <a:chOff x="980138" y="172527"/>
            <a:chExt cx="7366960" cy="1200329"/>
          </a:xfrm>
        </p:grpSpPr>
        <p:grpSp>
          <p:nvGrpSpPr>
            <p:cNvPr id="39" name="Group 38"/>
            <p:cNvGrpSpPr/>
            <p:nvPr/>
          </p:nvGrpSpPr>
          <p:grpSpPr>
            <a:xfrm>
              <a:off x="980138" y="240628"/>
              <a:ext cx="810885" cy="897148"/>
              <a:chOff x="845389" y="410751"/>
              <a:chExt cx="1000664" cy="1000664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845389" y="410751"/>
                <a:ext cx="1000664" cy="1000664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53882" y="491039"/>
                <a:ext cx="776379" cy="7895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791023" y="172527"/>
              <a:ext cx="65560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575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/>
      <p:bldP spid="28" grpId="0"/>
      <p:bldP spid="29" grpId="0"/>
      <p:bldP spid="30" grpId="0" animBg="1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900488" y="295640"/>
            <a:ext cx="4938147" cy="52322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8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8" name="Picture 6" descr="ngành cơ k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301" y="4236375"/>
            <a:ext cx="4671753" cy="21907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319" name="Picture 7" descr="một góc khu công nghiệp thang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63" y="1143000"/>
            <a:ext cx="979239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939931" y="3741075"/>
            <a:ext cx="62484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6858001" y="6410500"/>
            <a:ext cx="31353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3" name="Picture 11" descr="2052391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284" y="4236375"/>
            <a:ext cx="4937760" cy="21907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2133600" y="6393875"/>
            <a:ext cx="3048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3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98013" y="119391"/>
            <a:ext cx="7929350" cy="5847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807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986650"/>
            <a:ext cx="3505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62400"/>
            <a:ext cx="3657600" cy="2514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2743200" y="3438700"/>
            <a:ext cx="685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Khánh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6325469" y="6360625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990725" y="6377250"/>
            <a:ext cx="3810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Chu Lai</a:t>
            </a:r>
          </a:p>
        </p:txBody>
      </p:sp>
    </p:spTree>
    <p:extLst>
      <p:ext uri="{BB962C8B-B14F-4D97-AF65-F5344CB8AC3E}">
        <p14:creationId xmlns:p14="http://schemas.microsoft.com/office/powerpoint/2010/main" val="373564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4" grpId="0"/>
      <p:bldP spid="16395" grpId="0"/>
      <p:bldP spid="1639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17437" y="1671934"/>
            <a:ext cx="6593213" cy="2442865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65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711036" y="69274"/>
            <a:ext cx="8804565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pic>
        <p:nvPicPr>
          <p:cNvPr id="30725" name="Picture 5" descr="KCN_BinhChi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838200"/>
            <a:ext cx="488372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711035" y="3555365"/>
            <a:ext cx="3322320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9" name="Picture 9" descr="KCN_TanB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4191000"/>
            <a:ext cx="4883727" cy="220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6533804" y="3514900"/>
            <a:ext cx="3981796" cy="40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Chiểu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7013863" y="6327375"/>
            <a:ext cx="3501737" cy="44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Image result for hình ảnh các khu công nghiệp ở thành phố hồ chí  m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69" y="838201"/>
            <a:ext cx="4752317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hình ảnh các khu công nghiệp ở thành phố hồ chí  m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56" y="4181302"/>
            <a:ext cx="4577369" cy="221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47156" y="6374765"/>
            <a:ext cx="469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nghiệp</a:t>
            </a:r>
            <a:r>
              <a:rPr lang="en-US" sz="24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Hiệp</a:t>
            </a:r>
            <a:r>
              <a:rPr lang="en-US" sz="24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Phước</a:t>
            </a:r>
            <a:endParaRPr lang="en-US" sz="24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4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44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8" grpId="0"/>
      <p:bldP spid="30730" grpId="0"/>
      <p:bldP spid="30731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524000" y="1"/>
            <a:ext cx="9144000" cy="519113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endParaRPr lang="en-US" sz="28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6" descr="khu công nghiệp biên hò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572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6" name="Group 15"/>
          <p:cNvGrpSpPr>
            <a:grpSpLocks/>
          </p:cNvGrpSpPr>
          <p:nvPr/>
        </p:nvGrpSpPr>
        <p:grpSpPr bwMode="auto">
          <a:xfrm>
            <a:off x="6096000" y="609600"/>
            <a:ext cx="4572000" cy="6248400"/>
            <a:chOff x="2880" y="384"/>
            <a:chExt cx="2880" cy="3936"/>
          </a:xfrm>
        </p:grpSpPr>
        <p:pic>
          <p:nvPicPr>
            <p:cNvPr id="28680" name="Picture 5" descr="dây chuyếnản xuất mủ cao su Đòng Na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384"/>
              <a:ext cx="2880" cy="3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5" name="Rectangle 9"/>
            <p:cNvSpPr>
              <a:spLocks noChangeArrowheads="1"/>
            </p:cNvSpPr>
            <p:nvPr/>
          </p:nvSpPr>
          <p:spPr bwMode="auto">
            <a:xfrm>
              <a:off x="3360" y="4128"/>
              <a:ext cx="17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Chế biến mủ cao su</a:t>
              </a:r>
            </a:p>
          </p:txBody>
        </p:sp>
      </p:grpSp>
      <p:grpSp>
        <p:nvGrpSpPr>
          <p:cNvPr id="28677" name="Group 14"/>
          <p:cNvGrpSpPr>
            <a:grpSpLocks/>
          </p:cNvGrpSpPr>
          <p:nvPr/>
        </p:nvGrpSpPr>
        <p:grpSpPr bwMode="auto">
          <a:xfrm>
            <a:off x="1524000" y="457200"/>
            <a:ext cx="4572000" cy="3276600"/>
            <a:chOff x="0" y="288"/>
            <a:chExt cx="2880" cy="2064"/>
          </a:xfrm>
        </p:grpSpPr>
        <p:pic>
          <p:nvPicPr>
            <p:cNvPr id="28678" name="Picture 7" descr="cabasa200512201033511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8"/>
              <a:ext cx="288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9" name="Text Box 13"/>
            <p:cNvSpPr txBox="1">
              <a:spLocks noChangeArrowheads="1"/>
            </p:cNvSpPr>
            <p:nvPr/>
          </p:nvSpPr>
          <p:spPr bwMode="auto">
            <a:xfrm>
              <a:off x="0" y="336"/>
              <a:ext cx="28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Blac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Blac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Blac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Blac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Blac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</a:defRPr>
              </a:lvl9pPr>
            </a:lstStyle>
            <a:p>
              <a:pPr algn="ctr"/>
              <a:r>
                <a:rPr lang="en-US" sz="2400" b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Chế biến hải sản xuất khẩu</a:t>
              </a:r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507" y="-297"/>
            <a:ext cx="915698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4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9916" y="924646"/>
            <a:ext cx="1873532" cy="5262979"/>
          </a:xfrm>
          <a:prstGeom prst="rect">
            <a:avLst/>
          </a:pr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Nêu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kiện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thuận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lợi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phố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Hồ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Chí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trở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nghiệp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cả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4" name="Picture 6" descr="Cau ho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23" y="1839556"/>
            <a:ext cx="1066800" cy="17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4287" y="-51085"/>
            <a:ext cx="11058775" cy="948860"/>
            <a:chOff x="980138" y="206635"/>
            <a:chExt cx="7354163" cy="1200329"/>
          </a:xfrm>
        </p:grpSpPr>
        <p:grpSp>
          <p:nvGrpSpPr>
            <p:cNvPr id="6" name="Group 5"/>
            <p:cNvGrpSpPr/>
            <p:nvPr/>
          </p:nvGrpSpPr>
          <p:grpSpPr>
            <a:xfrm>
              <a:off x="980138" y="228486"/>
              <a:ext cx="810885" cy="909291"/>
              <a:chOff x="845389" y="397208"/>
              <a:chExt cx="1000664" cy="101420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845389" y="410751"/>
                <a:ext cx="1000664" cy="1000664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122097" y="397208"/>
                <a:ext cx="555485" cy="9988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778226" y="206635"/>
              <a:ext cx="65560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967646" y="798025"/>
            <a:ext cx="9107979" cy="5095002"/>
            <a:chOff x="2967646" y="798025"/>
            <a:chExt cx="9107979" cy="5095002"/>
          </a:xfrm>
        </p:grpSpPr>
        <p:sp>
          <p:nvSpPr>
            <p:cNvPr id="10" name="Oval 9"/>
            <p:cNvSpPr/>
            <p:nvPr/>
          </p:nvSpPr>
          <p:spPr bwMode="auto">
            <a:xfrm>
              <a:off x="6168053" y="2111431"/>
              <a:ext cx="2510442" cy="25631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kumimoji="0" lang="en-US" sz="2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2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kumimoji="0" lang="en-US" sz="2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2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2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2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kumimoji="0" lang="en-US" sz="2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5802284" y="798025"/>
              <a:ext cx="3607723" cy="798021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2967646" y="2759324"/>
              <a:ext cx="2252748" cy="798021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9692644" y="2683741"/>
              <a:ext cx="2382981" cy="1322994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9199572" y="4993091"/>
              <a:ext cx="2252748" cy="798021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3200401" y="5095006"/>
              <a:ext cx="3607723" cy="798021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cư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đúc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7473145" y="1596046"/>
              <a:ext cx="1" cy="51538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Straight Arrow Connector 19"/>
            <p:cNvCxnSpPr>
              <a:stCxn id="12" idx="3"/>
            </p:cNvCxnSpPr>
            <p:nvPr/>
          </p:nvCxnSpPr>
          <p:spPr bwMode="auto">
            <a:xfrm flipV="1">
              <a:off x="5220394" y="3158334"/>
              <a:ext cx="1003340" cy="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6051665" y="4477088"/>
              <a:ext cx="753959" cy="61791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/>
            <p:cNvCxnSpPr>
              <a:endCxn id="10" idx="6"/>
            </p:cNvCxnSpPr>
            <p:nvPr/>
          </p:nvCxnSpPr>
          <p:spPr bwMode="auto">
            <a:xfrm flipH="1">
              <a:off x="8678495" y="3392984"/>
              <a:ext cx="1014149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 flipV="1">
              <a:off x="8354435" y="4221805"/>
              <a:ext cx="1055572" cy="7806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166" y="6003994"/>
            <a:ext cx="7876715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0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1651" y="5929746"/>
            <a:ext cx="7848600" cy="707886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Hình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4: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Sơ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đô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̀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các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kiện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đê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̉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Thành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Phô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́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Hô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̀ Chí Minh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trơ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̉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thành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trung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tâm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nghiệp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lớn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nhất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̉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644" y="1590944"/>
            <a:ext cx="5724640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1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8400" y="33250"/>
            <a:ext cx="8170838" cy="6791500"/>
            <a:chOff x="0" y="0"/>
            <a:chExt cx="9144000" cy="68580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27655" name="Picture 4" descr="http://vietanexpress.com/uploads/images/chuyen-phat-nhanh-tp-ho-chi-minh-di-nuoc-ngoa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4704272" cy="3276600"/>
            </a:xfrm>
            <a:prstGeom prst="ellipse">
              <a:avLst/>
            </a:prstGeom>
            <a:ln w="63500" cap="rnd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6" descr="http://www.vietnamtourism.com/imguploads/tourist/en/2011/TPHCM0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273" y="0"/>
              <a:ext cx="4439727" cy="3276600"/>
            </a:xfrm>
            <a:prstGeom prst="ellipse">
              <a:avLst/>
            </a:prstGeom>
            <a:ln w="63500" cap="rnd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8" descr="http://mw2.google.com/mw-panoramio/photos/medium/388007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272" y="3320148"/>
              <a:ext cx="4439727" cy="3505200"/>
            </a:xfrm>
            <a:prstGeom prst="ellipse">
              <a:avLst/>
            </a:prstGeom>
            <a:ln w="63500" cap="rnd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Picture 10" descr="http://www.hochiminhcity.gov.vn/SiteAssets/images/newsdefault.jpg;wa8f3d0007db95f6d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76600"/>
              <a:ext cx="4704273" cy="3581400"/>
            </a:xfrm>
            <a:prstGeom prst="ellipse">
              <a:avLst/>
            </a:prstGeom>
            <a:ln w="63500" cap="rnd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412488" y="66500"/>
            <a:ext cx="3779511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rất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thuận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lợi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mối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vùng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miền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̣. Có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hê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thống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̣,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thủy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hàng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triển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dàng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liệu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vùng</a:t>
            </a:r>
            <a:r>
              <a:rPr lang="en-US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khác</a:t>
            </a:r>
            <a:endParaRPr lang="en-US" sz="27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3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1651" y="5929746"/>
            <a:ext cx="7848600" cy="707886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̀ Chí Minh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trơ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nghiệp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nhất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644" y="1590944"/>
            <a:ext cx="5724640" cy="25788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111" y="2029634"/>
            <a:ext cx="3517697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3866000" y="0"/>
            <a:ext cx="8170838" cy="6791500"/>
            <a:chOff x="0" y="0"/>
            <a:chExt cx="9144000" cy="6858000"/>
          </a:xfrm>
        </p:grpSpPr>
        <p:pic>
          <p:nvPicPr>
            <p:cNvPr id="11" name="Picture 8" descr="http://mw2.google.com/mw-panoramio/photos/medium/388007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272" y="3320148"/>
              <a:ext cx="4439727" cy="3505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http://www.hochiminhcity.gov.vn/SiteAssets/images/newsdefault.jpg;wa8f3d0007db95f6d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76600"/>
              <a:ext cx="4704273" cy="3581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http://vietanexpress.com/uploads/images/chuyen-phat-nhanh-tp-ho-chi-minh-di-nuoc-ngoa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4704272" cy="33201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http://www.vietnamtourism.com/imguploads/tourist/en/2011/TPHCM0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273" y="0"/>
              <a:ext cx="4439727" cy="3276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6500" y="43383"/>
            <a:ext cx="3625966" cy="6555641"/>
          </a:xfrm>
          <a:prstGeom prst="rect">
            <a:avLst/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Thành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phố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Hồ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Chí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 Minh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trung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tâm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hoá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khoa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học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kĩ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thuật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lớn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đất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kiện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thuận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lợi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đê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̉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phát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triển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ngành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công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nghiệp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đòi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kĩ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thuật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điện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tử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công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nghệ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thông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 tin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287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1651" y="5929746"/>
            <a:ext cx="7848600" cy="707886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̀ Chí Minh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trơ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nghiệp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nhất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644" y="1590944"/>
            <a:ext cx="5724640" cy="25788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111" y="2029634"/>
            <a:ext cx="3517697" cy="140220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8224748" y="4360535"/>
            <a:ext cx="2252748" cy="79802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7379611" y="3589249"/>
            <a:ext cx="1055572" cy="7806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9170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34"/>
            <a:ext cx="12191999" cy="565267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Flowchart: Terminator 2"/>
          <p:cNvSpPr/>
          <p:nvPr/>
        </p:nvSpPr>
        <p:spPr bwMode="auto">
          <a:xfrm>
            <a:off x="648393" y="5835535"/>
            <a:ext cx="10656916" cy="881149"/>
          </a:xfrm>
          <a:prstGeom prst="flowChartTerminator">
            <a:avLst/>
          </a:prstGeom>
          <a:solidFill>
            <a:schemeClr val="accent2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phố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Hồ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Chí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Minh 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</a:rPr>
              <a:t>có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</a:rPr>
              <a:t>nguồn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tư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lớn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ngoài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711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1651" y="5929746"/>
            <a:ext cx="7848600" cy="707886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̀ Chí Minh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trơ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nghiệp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nhất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644" y="1590944"/>
            <a:ext cx="5724640" cy="25788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111" y="2029634"/>
            <a:ext cx="3517697" cy="140220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8224748" y="4360535"/>
            <a:ext cx="2252748" cy="79802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400" b="1" dirty="0" smtClean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7379611" y="3589249"/>
            <a:ext cx="1055572" cy="7806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197" y="3527412"/>
            <a:ext cx="3724979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Line Callout 2 45"/>
          <p:cNvSpPr/>
          <p:nvPr/>
        </p:nvSpPr>
        <p:spPr>
          <a:xfrm>
            <a:off x="4424460" y="5981744"/>
            <a:ext cx="5274262" cy="465098"/>
          </a:xfrm>
          <a:prstGeom prst="borderCallout2">
            <a:avLst>
              <a:gd name="adj1" fmla="val 22671"/>
              <a:gd name="adj2" fmla="val 179"/>
              <a:gd name="adj3" fmla="val 40669"/>
              <a:gd name="adj4" fmla="val -11425"/>
              <a:gd name="adj5" fmla="val -43904"/>
              <a:gd name="adj6" fmla="val -27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Line Callout 2 44"/>
          <p:cNvSpPr/>
          <p:nvPr/>
        </p:nvSpPr>
        <p:spPr>
          <a:xfrm>
            <a:off x="5027515" y="5216718"/>
            <a:ext cx="3157267" cy="465098"/>
          </a:xfrm>
          <a:prstGeom prst="borderCallout2">
            <a:avLst>
              <a:gd name="adj1" fmla="val 22671"/>
              <a:gd name="adj2" fmla="val 179"/>
              <a:gd name="adj3" fmla="val -3845"/>
              <a:gd name="adj4" fmla="val -13388"/>
              <a:gd name="adj5" fmla="val -43904"/>
              <a:gd name="adj6" fmla="val -27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may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Line Callout 2 43"/>
          <p:cNvSpPr/>
          <p:nvPr/>
        </p:nvSpPr>
        <p:spPr>
          <a:xfrm>
            <a:off x="5027514" y="4464400"/>
            <a:ext cx="3157267" cy="465098"/>
          </a:xfrm>
          <a:prstGeom prst="borderCallout2">
            <a:avLst>
              <a:gd name="adj1" fmla="val 22671"/>
              <a:gd name="adj2" fmla="val 179"/>
              <a:gd name="adj3" fmla="val -3845"/>
              <a:gd name="adj4" fmla="val -13388"/>
              <a:gd name="adj5" fmla="val -43904"/>
              <a:gd name="adj6" fmla="val -27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Callout 2 40"/>
          <p:cNvSpPr/>
          <p:nvPr/>
        </p:nvSpPr>
        <p:spPr>
          <a:xfrm>
            <a:off x="5027514" y="3720362"/>
            <a:ext cx="5068021" cy="457690"/>
          </a:xfrm>
          <a:prstGeom prst="borderCallout2">
            <a:avLst>
              <a:gd name="adj1" fmla="val 22671"/>
              <a:gd name="adj2" fmla="val 179"/>
              <a:gd name="adj3" fmla="val 18750"/>
              <a:gd name="adj4" fmla="val -16667"/>
              <a:gd name="adj5" fmla="val -19718"/>
              <a:gd name="adj6" fmla="val -24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Line Callout 2 39"/>
          <p:cNvSpPr/>
          <p:nvPr/>
        </p:nvSpPr>
        <p:spPr>
          <a:xfrm>
            <a:off x="5027514" y="3008249"/>
            <a:ext cx="3243533" cy="473841"/>
          </a:xfrm>
          <a:prstGeom prst="borderCallout2">
            <a:avLst>
              <a:gd name="adj1" fmla="val 22671"/>
              <a:gd name="adj2" fmla="val 179"/>
              <a:gd name="adj3" fmla="val 18750"/>
              <a:gd name="adj4" fmla="val -16667"/>
              <a:gd name="adj5" fmla="val 58257"/>
              <a:gd name="adj6" fmla="val -345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Line Callout 2 38"/>
          <p:cNvSpPr/>
          <p:nvPr/>
        </p:nvSpPr>
        <p:spPr>
          <a:xfrm>
            <a:off x="5029077" y="2299300"/>
            <a:ext cx="4189563" cy="431060"/>
          </a:xfrm>
          <a:prstGeom prst="borderCallout2">
            <a:avLst>
              <a:gd name="adj1" fmla="val 22671"/>
              <a:gd name="adj2" fmla="val 179"/>
              <a:gd name="adj3" fmla="val 18750"/>
              <a:gd name="adj4" fmla="val -16667"/>
              <a:gd name="adj5" fmla="val 119281"/>
              <a:gd name="adj6" fmla="val -27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Callout 2 34"/>
          <p:cNvSpPr/>
          <p:nvPr/>
        </p:nvSpPr>
        <p:spPr>
          <a:xfrm>
            <a:off x="4541805" y="1606538"/>
            <a:ext cx="3157267" cy="465098"/>
          </a:xfrm>
          <a:prstGeom prst="borderCallout2">
            <a:avLst>
              <a:gd name="adj1" fmla="val 22671"/>
              <a:gd name="adj2" fmla="val 179"/>
              <a:gd name="adj3" fmla="val 18750"/>
              <a:gd name="adj4" fmla="val -16667"/>
              <a:gd name="adj5" fmla="val 230904"/>
              <a:gd name="adj6" fmla="val -380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727750" y="2511606"/>
            <a:ext cx="1524950" cy="3302598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Ngành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nghiệp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415811" y="0"/>
            <a:ext cx="9167357" cy="1639019"/>
            <a:chOff x="2360397" y="2195422"/>
            <a:chExt cx="9167357" cy="1905001"/>
          </a:xfrm>
        </p:grpSpPr>
        <p:grpSp>
          <p:nvGrpSpPr>
            <p:cNvPr id="28" name="Group 27"/>
            <p:cNvGrpSpPr/>
            <p:nvPr/>
          </p:nvGrpSpPr>
          <p:grpSpPr>
            <a:xfrm>
              <a:off x="3258268" y="2500223"/>
              <a:ext cx="8269486" cy="1295400"/>
              <a:chOff x="704850" y="2362200"/>
              <a:chExt cx="8269486" cy="1295400"/>
            </a:xfrm>
          </p:grpSpPr>
          <p:sp>
            <p:nvSpPr>
              <p:cNvPr id="7" name="AutoShape 12" descr="Picture3"/>
              <p:cNvSpPr>
                <a:spLocks noChangeArrowheads="1"/>
              </p:cNvSpPr>
              <p:nvPr/>
            </p:nvSpPr>
            <p:spPr bwMode="auto">
              <a:xfrm>
                <a:off x="704850" y="2362200"/>
                <a:ext cx="8172450" cy="1295400"/>
              </a:xfrm>
              <a:prstGeom prst="octagon">
                <a:avLst>
                  <a:gd name="adj" fmla="val 29287"/>
                </a:avLst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 w="38100" cmpd="dbl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1C37DF83-26D3-48A3-8BD8-4093E3BEE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9986" y="2748290"/>
                <a:ext cx="813435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800" b="1" u="sng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u="sng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1: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Kể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tên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ngành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nghiệp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ở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nước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ta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9" name="Picture 8" descr="Cau hoi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397" y="2195422"/>
              <a:ext cx="1177528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vietnamtru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" y="4205377"/>
            <a:ext cx="2299670" cy="264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38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  <p:bldP spid="44" grpId="0" animBg="1"/>
      <p:bldP spid="41" grpId="0" animBg="1"/>
      <p:bldP spid="40" grpId="0" animBg="1"/>
      <p:bldP spid="39" grpId="0" animBg="1"/>
      <p:bldP spid="35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285" y="-515390"/>
            <a:ext cx="8175445" cy="6791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191191" y="83125"/>
            <a:ext cx="3458094" cy="6641910"/>
            <a:chOff x="191191" y="83125"/>
            <a:chExt cx="3458094" cy="6641910"/>
          </a:xfrm>
        </p:grpSpPr>
        <p:sp>
          <p:nvSpPr>
            <p:cNvPr id="3" name="Double Wave 2"/>
            <p:cNvSpPr/>
            <p:nvPr/>
          </p:nvSpPr>
          <p:spPr bwMode="auto">
            <a:xfrm rot="5400000">
              <a:off x="-1375777" y="1699974"/>
              <a:ext cx="6592029" cy="3458094"/>
            </a:xfrm>
            <a:prstGeom prst="doubleWav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465512" y="83125"/>
              <a:ext cx="2776451" cy="6494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Minh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là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nơi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tập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cư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đông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đúc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nhất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nước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có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nguồn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lao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động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dồi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dào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lại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là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trường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̣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lớn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kích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thích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sản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xuất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phát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triển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943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1651" y="5929746"/>
            <a:ext cx="7848600" cy="707886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̀ Chí Minh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trơ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nghiệp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nhất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644" y="1590944"/>
            <a:ext cx="5724640" cy="25788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111" y="2029634"/>
            <a:ext cx="3517697" cy="140220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8224748" y="4360535"/>
            <a:ext cx="2252748" cy="79802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400" b="1" dirty="0" smtClean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7379611" y="3589249"/>
            <a:ext cx="1055572" cy="7806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197" y="3527412"/>
            <a:ext cx="3724979" cy="17375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410" y="291691"/>
            <a:ext cx="3621338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2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149" y="0"/>
            <a:ext cx="6738851" cy="679153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5" name="Group 4"/>
          <p:cNvGrpSpPr/>
          <p:nvPr/>
        </p:nvGrpSpPr>
        <p:grpSpPr>
          <a:xfrm>
            <a:off x="1" y="0"/>
            <a:ext cx="5054138" cy="6791533"/>
            <a:chOff x="1" y="0"/>
            <a:chExt cx="5054138" cy="6791533"/>
          </a:xfrm>
        </p:grpSpPr>
        <p:sp>
          <p:nvSpPr>
            <p:cNvPr id="3" name="Round Diagonal Corner Rectangle 2"/>
            <p:cNvSpPr/>
            <p:nvPr/>
          </p:nvSpPr>
          <p:spPr bwMode="auto">
            <a:xfrm>
              <a:off x="1" y="0"/>
              <a:ext cx="5054138" cy="6791533"/>
            </a:xfrm>
            <a:prstGeom prst="round2Diag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6317" y="593212"/>
              <a:ext cx="4977822" cy="5831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Minh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gần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có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nhiều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lúa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gạo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nghiệp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nuôi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lợn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cầm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nuôi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tôm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ca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́: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cung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cấp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lương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thực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thực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phẩm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cư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cung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cấp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liệu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ngành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chê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biến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lương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thực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thực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phẩm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8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1651" y="5929746"/>
            <a:ext cx="7848600" cy="707886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̀ Chí Minh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trơ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nghiệp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nhất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0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0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644" y="1590944"/>
            <a:ext cx="5724640" cy="25788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111" y="2029634"/>
            <a:ext cx="3517697" cy="140220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8224748" y="4360535"/>
            <a:ext cx="2252748" cy="79802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400" b="1" dirty="0" smtClean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7379611" y="3589249"/>
            <a:ext cx="1055572" cy="7806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197" y="3527412"/>
            <a:ext cx="3724979" cy="17375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410" y="291691"/>
            <a:ext cx="3621338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7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65082" y="979035"/>
            <a:ext cx="671620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97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buFontTx/>
              <a:buChar char="-"/>
              <a:tabLst/>
              <a:defRPr/>
            </a:pP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634177" y="0"/>
            <a:ext cx="4557823" cy="6858000"/>
            <a:chOff x="5220072" y="897627"/>
            <a:chExt cx="3899701" cy="59261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072" y="897627"/>
              <a:ext cx="3899701" cy="59261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6910164" y="1647850"/>
              <a:ext cx="144016" cy="144016"/>
              <a:chOff x="3563888" y="2420888"/>
              <a:chExt cx="360040" cy="36004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3564525" y="2422551"/>
                <a:ext cx="361082" cy="357188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635948" y="2493988"/>
                <a:ext cx="218236" cy="214313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80952" y="6322"/>
            <a:ext cx="7366960" cy="862640"/>
            <a:chOff x="980138" y="119858"/>
            <a:chExt cx="7366960" cy="897148"/>
          </a:xfrm>
        </p:grpSpPr>
        <p:grpSp>
          <p:nvGrpSpPr>
            <p:cNvPr id="10" name="Group 9"/>
            <p:cNvGrpSpPr/>
            <p:nvPr/>
          </p:nvGrpSpPr>
          <p:grpSpPr>
            <a:xfrm>
              <a:off x="980138" y="119858"/>
              <a:ext cx="810885" cy="897148"/>
              <a:chOff x="845389" y="276045"/>
              <a:chExt cx="1000664" cy="1000664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845389" y="276045"/>
                <a:ext cx="1000664" cy="1000664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6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66158" y="414067"/>
                <a:ext cx="776379" cy="720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600" b="1" kern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4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791023" y="276045"/>
              <a:ext cx="65560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2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3638077"/>
            <a:ext cx="7414953" cy="1077218"/>
            <a:chOff x="980138" y="206635"/>
            <a:chExt cx="7354163" cy="1362705"/>
          </a:xfrm>
        </p:grpSpPr>
        <p:grpSp>
          <p:nvGrpSpPr>
            <p:cNvPr id="16" name="Group 15"/>
            <p:cNvGrpSpPr/>
            <p:nvPr/>
          </p:nvGrpSpPr>
          <p:grpSpPr>
            <a:xfrm>
              <a:off x="980138" y="228486"/>
              <a:ext cx="810885" cy="909291"/>
              <a:chOff x="845389" y="397208"/>
              <a:chExt cx="1000664" cy="1014207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845389" y="410751"/>
                <a:ext cx="1000664" cy="1000664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122097" y="397208"/>
                <a:ext cx="555486" cy="9119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778226" y="206635"/>
              <a:ext cx="6556075" cy="136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65082" y="4742166"/>
            <a:ext cx="6937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36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55" y="-21142"/>
            <a:ext cx="4722525" cy="6941907"/>
          </a:xfrm>
          <a:prstGeom prst="rect">
            <a:avLst/>
          </a:prstGeom>
        </p:spPr>
      </p:pic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498767" y="1809404"/>
            <a:ext cx="665018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549" y="598516"/>
            <a:ext cx="4422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3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2966" y="33251"/>
            <a:ext cx="3447202" cy="9784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894" y="1230283"/>
            <a:ext cx="10856422" cy="181588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Punched Tape 3"/>
          <p:cNvSpPr/>
          <p:nvPr/>
        </p:nvSpPr>
        <p:spPr bwMode="auto">
          <a:xfrm>
            <a:off x="714894" y="3776980"/>
            <a:ext cx="10740044" cy="2041930"/>
          </a:xfrm>
          <a:prstGeom prst="flowChartPunchedTap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04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059" y="4949825"/>
            <a:ext cx="352107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072" y="4949825"/>
            <a:ext cx="3411537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7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72" y="4933950"/>
            <a:ext cx="30289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47" y="4779963"/>
            <a:ext cx="2659062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47" y="4006850"/>
            <a:ext cx="2955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47" y="4445000"/>
            <a:ext cx="151606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84" y="3116263"/>
            <a:ext cx="242093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72" y="3455988"/>
            <a:ext cx="240982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72" y="3470275"/>
            <a:ext cx="2357437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72" y="3324225"/>
            <a:ext cx="236061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09" y="2965450"/>
            <a:ext cx="24098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397" y="2662238"/>
            <a:ext cx="224155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009" y="2559050"/>
            <a:ext cx="268763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Cover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47" y="1622425"/>
            <a:ext cx="295592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over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222" y="1982788"/>
            <a:ext cx="2557462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759" y="1282700"/>
            <a:ext cx="2427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522" y="1212850"/>
            <a:ext cx="313848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Cover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59" y="1014413"/>
            <a:ext cx="1878013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Cov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34" y="439738"/>
            <a:ext cx="328136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Cov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072" y="342900"/>
            <a:ext cx="34115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Cover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172" y="-90488"/>
            <a:ext cx="2813050" cy="179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Cover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34" y="1046163"/>
            <a:ext cx="2687638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Cover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" y="2346325"/>
            <a:ext cx="212248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Cover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" y="1014413"/>
            <a:ext cx="19256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Cover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59" y="2133600"/>
            <a:ext cx="1270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ao: 4 Cánh 1">
            <a:hlinkClick r:id="rId33" action="ppaction://hlinksldjump"/>
            <a:extLst>
              <a:ext uri="{FF2B5EF4-FFF2-40B4-BE49-F238E27FC236}">
                <a16:creationId xmlns="" xmlns:a16="http://schemas.microsoft.com/office/drawing/2014/main" id="{840C8745-1024-4CDE-9E79-7E0AEB81C3D8}"/>
              </a:ext>
            </a:extLst>
          </p:cNvPr>
          <p:cNvSpPr/>
          <p:nvPr/>
        </p:nvSpPr>
        <p:spPr>
          <a:xfrm>
            <a:off x="92659" y="5638800"/>
            <a:ext cx="542925" cy="360363"/>
          </a:xfrm>
          <a:prstGeom prst="star4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393822" y="-56296"/>
            <a:ext cx="2810500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8406" y="199579"/>
            <a:ext cx="6628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54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54559" y="2591903"/>
            <a:ext cx="9788476" cy="522259"/>
            <a:chOff x="1354559" y="2591903"/>
            <a:chExt cx="9788476" cy="522259"/>
          </a:xfrm>
        </p:grpSpPr>
        <p:sp>
          <p:nvSpPr>
            <p:cNvPr id="3" name="Rectangle 2"/>
            <p:cNvSpPr/>
            <p:nvPr/>
          </p:nvSpPr>
          <p:spPr>
            <a:xfrm>
              <a:off x="2151435" y="2591903"/>
              <a:ext cx="8991600" cy="5222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</a:pP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11"/>
            <p:cNvSpPr/>
            <p:nvPr/>
          </p:nvSpPr>
          <p:spPr bwMode="auto">
            <a:xfrm>
              <a:off x="1354559" y="2621087"/>
              <a:ext cx="72845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70AD4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14504" y="3277871"/>
            <a:ext cx="10342881" cy="1475404"/>
            <a:chOff x="1314504" y="3277871"/>
            <a:chExt cx="10342881" cy="1475404"/>
          </a:xfrm>
        </p:grpSpPr>
        <p:sp>
          <p:nvSpPr>
            <p:cNvPr id="5" name="Rectangle 4"/>
            <p:cNvSpPr/>
            <p:nvPr/>
          </p:nvSpPr>
          <p:spPr>
            <a:xfrm>
              <a:off x="2151435" y="3277871"/>
              <a:ext cx="9505950" cy="1475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</a:pP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lớn:Hà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Nội,thành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HCM,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Rịa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Vũng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11"/>
            <p:cNvSpPr/>
            <p:nvPr/>
          </p:nvSpPr>
          <p:spPr bwMode="auto">
            <a:xfrm>
              <a:off x="1314504" y="3787766"/>
              <a:ext cx="72845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70AD4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89150" y="5055872"/>
            <a:ext cx="10368235" cy="1014380"/>
            <a:chOff x="1289150" y="5055872"/>
            <a:chExt cx="10368235" cy="1014380"/>
          </a:xfrm>
        </p:grpSpPr>
        <p:sp>
          <p:nvSpPr>
            <p:cNvPr id="4" name="Rectangle 3"/>
            <p:cNvSpPr/>
            <p:nvPr/>
          </p:nvSpPr>
          <p:spPr>
            <a:xfrm>
              <a:off x="2151435" y="5055872"/>
              <a:ext cx="9505950" cy="10143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</a:pP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ta.</a:t>
              </a:r>
              <a:endPara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11"/>
            <p:cNvSpPr/>
            <p:nvPr/>
          </p:nvSpPr>
          <p:spPr bwMode="auto">
            <a:xfrm>
              <a:off x="1289150" y="5335255"/>
              <a:ext cx="72845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70AD4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395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de-thuong-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09157" y="2405063"/>
            <a:ext cx="2565400" cy="1219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VẬN </a:t>
            </a:r>
          </a:p>
          <a:p>
            <a:pPr algn="ctr"/>
            <a:r>
              <a:rPr lang="en-US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DỤNG</a:t>
            </a:r>
            <a:endParaRPr lang="en-US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2125663"/>
            <a:ext cx="2601914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3175000"/>
            <a:ext cx="2678114" cy="990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vận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tải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 descr="ag00318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78914" y="1"/>
            <a:ext cx="1589087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105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-59213"/>
            <a:ext cx="11501082" cy="1224623"/>
            <a:chOff x="1916143" y="-46858"/>
            <a:chExt cx="8991082" cy="1392580"/>
          </a:xfrm>
        </p:grpSpPr>
        <p:grpSp>
          <p:nvGrpSpPr>
            <p:cNvPr id="10" name="Group 9"/>
            <p:cNvGrpSpPr/>
            <p:nvPr/>
          </p:nvGrpSpPr>
          <p:grpSpPr>
            <a:xfrm>
              <a:off x="2823713" y="139460"/>
              <a:ext cx="8083512" cy="1050914"/>
              <a:chOff x="2823713" y="139460"/>
              <a:chExt cx="8083512" cy="1442551"/>
            </a:xfrm>
          </p:grpSpPr>
          <p:sp>
            <p:nvSpPr>
              <p:cNvPr id="12" name="AutoShape 7" descr="Picture3"/>
              <p:cNvSpPr>
                <a:spLocks noChangeArrowheads="1"/>
              </p:cNvSpPr>
              <p:nvPr/>
            </p:nvSpPr>
            <p:spPr bwMode="auto">
              <a:xfrm>
                <a:off x="2823713" y="139460"/>
                <a:ext cx="8001000" cy="1295400"/>
              </a:xfrm>
              <a:prstGeom prst="octagon">
                <a:avLst>
                  <a:gd name="adj" fmla="val 29287"/>
                </a:avLst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 w="38100" cmpd="dbl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 9">
                <a:extLst>
                  <a:ext uri="{FF2B5EF4-FFF2-40B4-BE49-F238E27FC236}">
                    <a16:creationId xmlns="" xmlns:a16="http://schemas.microsoft.com/office/drawing/2014/main" id="{5FF222D3-A185-44E8-8D9E-623BEEB41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4825" y="272346"/>
                <a:ext cx="7772400" cy="1309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800" b="1" u="sng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u="sng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u="sng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2: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kể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tên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sản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phẩm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ngành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nghiệp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1" name="Picture 10" descr="Cau hoi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143" y="-46858"/>
              <a:ext cx="1177528" cy="1392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Line Callout 2 14"/>
          <p:cNvSpPr/>
          <p:nvPr/>
        </p:nvSpPr>
        <p:spPr>
          <a:xfrm>
            <a:off x="1678934" y="4397220"/>
            <a:ext cx="4680069" cy="465098"/>
          </a:xfrm>
          <a:prstGeom prst="borderCallout2">
            <a:avLst>
              <a:gd name="adj1" fmla="val 22671"/>
              <a:gd name="adj2" fmla="val 179"/>
              <a:gd name="adj3" fmla="val -3845"/>
              <a:gd name="adj4" fmla="val -10444"/>
              <a:gd name="adj5" fmla="val -103256"/>
              <a:gd name="adj6" fmla="val -219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Callout 2 15"/>
          <p:cNvSpPr/>
          <p:nvPr/>
        </p:nvSpPr>
        <p:spPr>
          <a:xfrm>
            <a:off x="2265535" y="3576332"/>
            <a:ext cx="3157267" cy="465098"/>
          </a:xfrm>
          <a:prstGeom prst="borderCallout2">
            <a:avLst>
              <a:gd name="adj1" fmla="val 22671"/>
              <a:gd name="adj2" fmla="val 179"/>
              <a:gd name="adj3" fmla="val -3845"/>
              <a:gd name="adj4" fmla="val -13388"/>
              <a:gd name="adj5" fmla="val -43904"/>
              <a:gd name="adj6" fmla="val -27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ine Callout 2 16"/>
          <p:cNvSpPr/>
          <p:nvPr/>
        </p:nvSpPr>
        <p:spPr>
          <a:xfrm>
            <a:off x="2367688" y="2717098"/>
            <a:ext cx="3243533" cy="473841"/>
          </a:xfrm>
          <a:prstGeom prst="borderCallout2">
            <a:avLst>
              <a:gd name="adj1" fmla="val 22671"/>
              <a:gd name="adj2" fmla="val 179"/>
              <a:gd name="adj3" fmla="val 44237"/>
              <a:gd name="adj4" fmla="val -16135"/>
              <a:gd name="adj5" fmla="val 58257"/>
              <a:gd name="adj6" fmla="val -345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Callout 2 17"/>
          <p:cNvSpPr/>
          <p:nvPr/>
        </p:nvSpPr>
        <p:spPr>
          <a:xfrm>
            <a:off x="1995577" y="1831925"/>
            <a:ext cx="3157267" cy="465098"/>
          </a:xfrm>
          <a:prstGeom prst="borderCallout2">
            <a:avLst>
              <a:gd name="adj1" fmla="val 22671"/>
              <a:gd name="adj2" fmla="val 179"/>
              <a:gd name="adj3" fmla="val 18750"/>
              <a:gd name="adj4" fmla="val -16667"/>
              <a:gd name="adj5" fmla="val 230904"/>
              <a:gd name="adj6" fmla="val -380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5532" y="2233669"/>
            <a:ext cx="1524950" cy="1746955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Ngành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nghiệp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152844" y="1874542"/>
            <a:ext cx="458377" cy="3591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611214" y="1765155"/>
            <a:ext cx="5102789" cy="598634"/>
            <a:chOff x="5969479" y="1158012"/>
            <a:chExt cx="3960989" cy="598634"/>
          </a:xfrm>
        </p:grpSpPr>
        <p:sp>
          <p:nvSpPr>
            <p:cNvPr id="21" name="Flowchart: Terminator 20"/>
            <p:cNvSpPr/>
            <p:nvPr/>
          </p:nvSpPr>
          <p:spPr>
            <a:xfrm>
              <a:off x="5969479" y="1158012"/>
              <a:ext cx="3519579" cy="598634"/>
            </a:xfrm>
            <a:prstGeom prst="flowChartTermina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83759" y="1226497"/>
              <a:ext cx="37467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Than,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quặng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5625321" y="2758159"/>
            <a:ext cx="458377" cy="3591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083698" y="2648772"/>
            <a:ext cx="4578552" cy="598634"/>
            <a:chOff x="5969479" y="1158012"/>
            <a:chExt cx="3848216" cy="598634"/>
          </a:xfrm>
        </p:grpSpPr>
        <p:sp>
          <p:nvSpPr>
            <p:cNvPr id="26" name="Flowchart: Terminator 25"/>
            <p:cNvSpPr/>
            <p:nvPr/>
          </p:nvSpPr>
          <p:spPr>
            <a:xfrm>
              <a:off x="5969479" y="1158012"/>
              <a:ext cx="3519579" cy="598634"/>
            </a:xfrm>
            <a:prstGeom prst="flowChartTermina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70986" y="1226497"/>
              <a:ext cx="37467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Gang,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thép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thiếc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ight Arrow 27"/>
          <p:cNvSpPr/>
          <p:nvPr/>
        </p:nvSpPr>
        <p:spPr>
          <a:xfrm>
            <a:off x="5422802" y="3682874"/>
            <a:ext cx="458377" cy="3591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5881175" y="3573487"/>
            <a:ext cx="6282073" cy="598634"/>
            <a:chOff x="5969479" y="1158012"/>
            <a:chExt cx="3952984" cy="598634"/>
          </a:xfrm>
        </p:grpSpPr>
        <p:sp>
          <p:nvSpPr>
            <p:cNvPr id="30" name="Flowchart: Terminator 29"/>
            <p:cNvSpPr/>
            <p:nvPr/>
          </p:nvSpPr>
          <p:spPr>
            <a:xfrm>
              <a:off x="5969479" y="1158012"/>
              <a:ext cx="3519579" cy="598634"/>
            </a:xfrm>
            <a:prstGeom prst="flowChartTermina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175754" y="1226497"/>
              <a:ext cx="37467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xà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Right Arrow 31"/>
          <p:cNvSpPr/>
          <p:nvPr/>
        </p:nvSpPr>
        <p:spPr>
          <a:xfrm>
            <a:off x="6342803" y="4509744"/>
            <a:ext cx="458377" cy="3591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6801180" y="4400357"/>
            <a:ext cx="5362068" cy="598634"/>
            <a:chOff x="5969479" y="1158012"/>
            <a:chExt cx="3746709" cy="598634"/>
          </a:xfrm>
        </p:grpSpPr>
        <p:sp>
          <p:nvSpPr>
            <p:cNvPr id="34" name="Flowchart: Terminator 33"/>
            <p:cNvSpPr/>
            <p:nvPr/>
          </p:nvSpPr>
          <p:spPr>
            <a:xfrm>
              <a:off x="5969479" y="1158012"/>
              <a:ext cx="3519579" cy="598634"/>
            </a:xfrm>
            <a:prstGeom prst="flowChartTermina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69479" y="1226497"/>
              <a:ext cx="37467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rượu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bia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,...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Right Arrow 39"/>
          <p:cNvSpPr/>
          <p:nvPr/>
        </p:nvSpPr>
        <p:spPr>
          <a:xfrm rot="5400000">
            <a:off x="5335671" y="4931019"/>
            <a:ext cx="458377" cy="3591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497661" y="5135960"/>
            <a:ext cx="6340532" cy="598634"/>
            <a:chOff x="5969479" y="1158012"/>
            <a:chExt cx="3933211" cy="598634"/>
          </a:xfrm>
        </p:grpSpPr>
        <p:sp>
          <p:nvSpPr>
            <p:cNvPr id="42" name="Flowchart: Terminator 41"/>
            <p:cNvSpPr/>
            <p:nvPr/>
          </p:nvSpPr>
          <p:spPr>
            <a:xfrm>
              <a:off x="5969479" y="1158012"/>
              <a:ext cx="3519579" cy="598634"/>
            </a:xfrm>
            <a:prstGeom prst="flowChartTermina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55981" y="1226497"/>
              <a:ext cx="37467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421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8" grpId="0" animBg="1"/>
      <p:bldP spid="32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98475" y="748525"/>
            <a:ext cx="8908570" cy="1392580"/>
            <a:chOff x="1916143" y="-46858"/>
            <a:chExt cx="8908570" cy="1392580"/>
          </a:xfrm>
        </p:grpSpPr>
        <p:grpSp>
          <p:nvGrpSpPr>
            <p:cNvPr id="3" name="Group 2"/>
            <p:cNvGrpSpPr/>
            <p:nvPr/>
          </p:nvGrpSpPr>
          <p:grpSpPr>
            <a:xfrm>
              <a:off x="2823713" y="139460"/>
              <a:ext cx="8001000" cy="943715"/>
              <a:chOff x="2823713" y="139460"/>
              <a:chExt cx="8001000" cy="1295400"/>
            </a:xfrm>
          </p:grpSpPr>
          <p:sp>
            <p:nvSpPr>
              <p:cNvPr id="5" name="AutoShape 7" descr="Picture3"/>
              <p:cNvSpPr>
                <a:spLocks noChangeArrowheads="1"/>
              </p:cNvSpPr>
              <p:nvPr/>
            </p:nvSpPr>
            <p:spPr bwMode="auto">
              <a:xfrm>
                <a:off x="2823713" y="139460"/>
                <a:ext cx="8001000" cy="1295400"/>
              </a:xfrm>
              <a:prstGeom prst="octagon">
                <a:avLst>
                  <a:gd name="adj" fmla="val 29287"/>
                </a:avLst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 w="38100" cmpd="dbl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9">
                <a:extLst>
                  <a:ext uri="{FF2B5EF4-FFF2-40B4-BE49-F238E27FC236}">
                    <a16:creationId xmlns="" xmlns:a16="http://schemas.microsoft.com/office/drawing/2014/main" id="{5FF222D3-A185-44E8-8D9E-623BEEB41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9913" y="435126"/>
                <a:ext cx="7772400" cy="718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800" b="1" u="sng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u="sng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u="sng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3: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Nêu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đặc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nghề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thủ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nước</a:t>
                </a:r>
                <a:r>
                  <a:rPr lang="en-US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ta</a:t>
                </a:r>
                <a:r>
                  <a:rPr lang="en-US" sz="28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" name="Picture 3" descr="Cau hoi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143" y="-46858"/>
              <a:ext cx="1177528" cy="1392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8">
            <a:extLst>
              <a:ext uri="{FF2B5EF4-FFF2-40B4-BE49-F238E27FC236}">
                <a16:creationId xmlns="" xmlns:a16="http://schemas.microsoft.com/office/drawing/2014/main" id="{4681ADB1-D5E3-457A-9C88-1095EE928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345" y="2356501"/>
            <a:ext cx="8458200" cy="195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560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02648" y="2694960"/>
            <a:ext cx="1781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0279" y="3803914"/>
            <a:ext cx="9725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CÔNG NGHIỆP (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22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8406" y="199579"/>
            <a:ext cx="6628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5400" b="1" cap="none" spc="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54559" y="2591903"/>
            <a:ext cx="9788476" cy="522259"/>
            <a:chOff x="1354559" y="2591903"/>
            <a:chExt cx="9788476" cy="522259"/>
          </a:xfrm>
        </p:grpSpPr>
        <p:sp>
          <p:nvSpPr>
            <p:cNvPr id="3" name="Rectangle 2"/>
            <p:cNvSpPr/>
            <p:nvPr/>
          </p:nvSpPr>
          <p:spPr>
            <a:xfrm>
              <a:off x="2151435" y="2591903"/>
              <a:ext cx="8991600" cy="5222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</a:pP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11"/>
            <p:cNvSpPr/>
            <p:nvPr/>
          </p:nvSpPr>
          <p:spPr bwMode="auto">
            <a:xfrm>
              <a:off x="1354559" y="2621087"/>
              <a:ext cx="72845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70AD4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14504" y="3277871"/>
            <a:ext cx="10342881" cy="1475404"/>
            <a:chOff x="1314504" y="3277871"/>
            <a:chExt cx="10342881" cy="1475404"/>
          </a:xfrm>
        </p:grpSpPr>
        <p:sp>
          <p:nvSpPr>
            <p:cNvPr id="5" name="Rectangle 4"/>
            <p:cNvSpPr/>
            <p:nvPr/>
          </p:nvSpPr>
          <p:spPr>
            <a:xfrm>
              <a:off x="2151435" y="3277871"/>
              <a:ext cx="9505950" cy="1475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</a:pP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lớn:Hà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Nội,thành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HCM,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Rịa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Vũng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11"/>
            <p:cNvSpPr/>
            <p:nvPr/>
          </p:nvSpPr>
          <p:spPr bwMode="auto">
            <a:xfrm>
              <a:off x="1314504" y="3787766"/>
              <a:ext cx="72845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70AD4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89150" y="5055872"/>
            <a:ext cx="10368235" cy="1014380"/>
            <a:chOff x="1289150" y="5055872"/>
            <a:chExt cx="10368235" cy="1014380"/>
          </a:xfrm>
        </p:grpSpPr>
        <p:sp>
          <p:nvSpPr>
            <p:cNvPr id="4" name="Rectangle 3"/>
            <p:cNvSpPr/>
            <p:nvPr/>
          </p:nvSpPr>
          <p:spPr>
            <a:xfrm>
              <a:off x="2151435" y="5055872"/>
              <a:ext cx="9505950" cy="10143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</a:pP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ta.</a:t>
              </a:r>
              <a:endPara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11"/>
            <p:cNvSpPr/>
            <p:nvPr/>
          </p:nvSpPr>
          <p:spPr bwMode="auto">
            <a:xfrm>
              <a:off x="1289150" y="5335255"/>
              <a:ext cx="72845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70AD4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430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1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6928"/>
            <a:ext cx="6629400" cy="5313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1" name="TextBox 10"/>
          <p:cNvSpPr txBox="1"/>
          <p:nvPr/>
        </p:nvSpPr>
        <p:spPr>
          <a:xfrm>
            <a:off x="170123" y="6337005"/>
            <a:ext cx="6459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Lược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nghiệp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99523" y="975330"/>
            <a:ext cx="4919330" cy="44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nghành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a-pa-tit,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>
            <a:off x="10109668" y="1874457"/>
            <a:ext cx="680484" cy="5918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1730" y="16625"/>
            <a:ext cx="7366960" cy="897148"/>
            <a:chOff x="980138" y="119858"/>
            <a:chExt cx="7366960" cy="897148"/>
          </a:xfrm>
        </p:grpSpPr>
        <p:grpSp>
          <p:nvGrpSpPr>
            <p:cNvPr id="17" name="Group 16"/>
            <p:cNvGrpSpPr/>
            <p:nvPr/>
          </p:nvGrpSpPr>
          <p:grpSpPr>
            <a:xfrm>
              <a:off x="980138" y="119858"/>
              <a:ext cx="810885" cy="897148"/>
              <a:chOff x="845389" y="276045"/>
              <a:chExt cx="1000664" cy="1000664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845389" y="276045"/>
                <a:ext cx="1000664" cy="100066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66158" y="414067"/>
                <a:ext cx="77637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791023" y="276045"/>
              <a:ext cx="6556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799523" y="3165957"/>
            <a:ext cx="4876801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a-pa-tit,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988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Luoc do khu cong nghi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298"/>
            <a:ext cx="5846615" cy="586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8328544" y="631135"/>
            <a:ext cx="2286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 u="sng" dirty="0" err="1">
                <a:solidFill>
                  <a:srgbClr val="FF3300"/>
                </a:solidFill>
                <a:latin typeface="Times New Roman" pitchFamily="18" charset="0"/>
              </a:rPr>
              <a:t>Chú</a:t>
            </a:r>
            <a:r>
              <a:rPr lang="en-US" sz="3200" b="1" u="sng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  <a:latin typeface="Times New Roman" pitchFamily="18" charset="0"/>
              </a:rPr>
              <a:t>giải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</a:rPr>
              <a:t>: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769164" y="2806916"/>
            <a:ext cx="25146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Quặng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A-pa-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tít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610292" y="3337517"/>
            <a:ext cx="762000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</a:t>
            </a: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613467" y="4053840"/>
            <a:ext cx="762000" cy="923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</a:t>
            </a: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492817" y="2032121"/>
            <a:ext cx="45720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      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Khai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thác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dầu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mỏ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492817" y="1173067"/>
            <a:ext cx="365760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   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Khai thác than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</p:txBody>
      </p:sp>
      <p:sp>
        <p:nvSpPr>
          <p:cNvPr id="31" name="Oval 22"/>
          <p:cNvSpPr>
            <a:spLocks noChangeArrowheads="1"/>
          </p:cNvSpPr>
          <p:nvPr/>
        </p:nvSpPr>
        <p:spPr bwMode="auto">
          <a:xfrm>
            <a:off x="6884927" y="2825966"/>
            <a:ext cx="609600" cy="609600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Vrinda" pitchFamily="2" charset="0"/>
              </a:rPr>
              <a:t>A</a:t>
            </a: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7524692" y="3346411"/>
            <a:ext cx="335280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Nhà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Máy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nhiệt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điện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</a:p>
        </p:txBody>
      </p: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7524692" y="4085129"/>
            <a:ext cx="342900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Nhà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Máy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thủy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điện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884927" y="1227777"/>
            <a:ext cx="563564" cy="533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62693" y="1838864"/>
            <a:ext cx="873125" cy="838200"/>
            <a:chOff x="6365876" y="2667000"/>
            <a:chExt cx="873125" cy="838200"/>
          </a:xfrm>
        </p:grpSpPr>
        <p:sp>
          <p:nvSpPr>
            <p:cNvPr id="36" name="Trapezoid 35"/>
            <p:cNvSpPr/>
            <p:nvPr/>
          </p:nvSpPr>
          <p:spPr>
            <a:xfrm>
              <a:off x="6477000" y="2825751"/>
              <a:ext cx="650875" cy="519113"/>
            </a:xfrm>
            <a:prstGeom prst="trapezoi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365876" y="2667000"/>
              <a:ext cx="873125" cy="838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484" y="0"/>
            <a:ext cx="7366960" cy="897148"/>
            <a:chOff x="980138" y="119858"/>
            <a:chExt cx="7366960" cy="897148"/>
          </a:xfrm>
        </p:grpSpPr>
        <p:grpSp>
          <p:nvGrpSpPr>
            <p:cNvPr id="26" name="Group 25"/>
            <p:cNvGrpSpPr/>
            <p:nvPr/>
          </p:nvGrpSpPr>
          <p:grpSpPr>
            <a:xfrm>
              <a:off x="980138" y="119858"/>
              <a:ext cx="810885" cy="897148"/>
              <a:chOff x="845389" y="276045"/>
              <a:chExt cx="1000664" cy="1000664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845389" y="276045"/>
                <a:ext cx="1000664" cy="1000664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66158" y="414067"/>
                <a:ext cx="77637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4000" b="1" kern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8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791023" y="276045"/>
              <a:ext cx="6556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6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36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36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58425" y="4370488"/>
            <a:ext cx="3278298" cy="2608283"/>
            <a:chOff x="820141" y="3445008"/>
            <a:chExt cx="4053153" cy="3237396"/>
          </a:xfrm>
        </p:grpSpPr>
        <p:sp>
          <p:nvSpPr>
            <p:cNvPr id="34" name="Explosion 2 33"/>
            <p:cNvSpPr/>
            <p:nvPr/>
          </p:nvSpPr>
          <p:spPr>
            <a:xfrm rot="508134">
              <a:off x="820141" y="3445008"/>
              <a:ext cx="4053153" cy="3237396"/>
            </a:xfrm>
            <a:prstGeom prst="irregularSeal2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3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620332" y="4163632"/>
              <a:ext cx="23841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726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31" grpId="0" animBg="1"/>
      <p:bldP spid="32" grpId="0"/>
      <p:bldP spid="33" grpId="0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1839</Words>
  <Application>Microsoft Office PowerPoint</Application>
  <PresentationFormat>Widescreen</PresentationFormat>
  <Paragraphs>208</Paragraphs>
  <Slides>39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Arial</vt:lpstr>
      <vt:lpstr>Arial Black</vt:lpstr>
      <vt:lpstr>Calibri</vt:lpstr>
      <vt:lpstr>Calibri Light</vt:lpstr>
      <vt:lpstr>Tahoma</vt:lpstr>
      <vt:lpstr>Times New Roman</vt:lpstr>
      <vt:lpstr>Verdana</vt:lpstr>
      <vt:lpstr>VNI-Times</vt:lpstr>
      <vt:lpstr>Vrinda</vt:lpstr>
      <vt:lpstr>Wingdings</vt:lpstr>
      <vt:lpstr>Wingdings 2</vt:lpstr>
      <vt:lpstr>Office Theme</vt:lpstr>
      <vt:lpstr>1_Office Theme</vt:lpstr>
      <vt:lpstr>2_Office Theme</vt:lpstr>
      <vt:lpstr>Balloons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80</cp:revision>
  <dcterms:created xsi:type="dcterms:W3CDTF">2021-09-19T02:15:01Z</dcterms:created>
  <dcterms:modified xsi:type="dcterms:W3CDTF">2021-09-20T08:14:49Z</dcterms:modified>
</cp:coreProperties>
</file>