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3870-E62C-4191-B340-B88C63CB3C91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3EF6-6FCE-4376-9E4C-7C0DE4A5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5B73F9-3184-4629-93F6-F4CDA418F62D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eaLnBrk="1" hangingPunct="1"/>
              <a:t>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61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C01BF-8C95-4872-B0EE-F1EE38FB4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57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6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3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1475-C868-4615-A3F5-2283294F2696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zh-CN" altLang="en-US" sz="1707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5400000">
            <a:off x="2727325" y="-2667000"/>
            <a:ext cx="6858000" cy="12192000"/>
          </a:xfrm>
          <a:custGeom>
            <a:avLst/>
            <a:gdLst>
              <a:gd name="connsiteX0" fmla="*/ 0 w 6858000"/>
              <a:gd name="connsiteY0" fmla="*/ 6093600 h 12192000"/>
              <a:gd name="connsiteX1" fmla="*/ 0 w 6858000"/>
              <a:gd name="connsiteY1" fmla="*/ 0 h 12192000"/>
              <a:gd name="connsiteX2" fmla="*/ 6858000 w 6858000"/>
              <a:gd name="connsiteY2" fmla="*/ 0 h 12192000"/>
              <a:gd name="connsiteX3" fmla="*/ 6858000 w 6858000"/>
              <a:gd name="connsiteY3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0" y="60936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  <a:solidFill>
            <a:srgbClr val="2F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zh-CN" altLang="en-US" sz="1707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1176338"/>
            <a:ext cx="12252325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Hình ả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7200"/>
            <a:ext cx="73215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9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533400" y="838200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C000"/>
                </a:solidFill>
                <a:latin typeface="Times New Roman" panose="02020603050405020304" pitchFamily="18" charset="0"/>
              </a:rPr>
              <a:t>Bài 2:  Biết 4,5 lít dầu hoả cân nặng 3,42kg. Hỏi 8 lít dầu hoả cân nặng bao nhiêu ki-lô-gam?</a:t>
            </a:r>
          </a:p>
        </p:txBody>
      </p:sp>
      <p:sp>
        <p:nvSpPr>
          <p:cNvPr id="11373" name="Text Box 109"/>
          <p:cNvSpPr txBox="1">
            <a:spLocks noChangeArrowheads="1"/>
          </p:cNvSpPr>
          <p:nvPr/>
        </p:nvSpPr>
        <p:spPr bwMode="auto">
          <a:xfrm>
            <a:off x="695325" y="24892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1375" name="Text Box 111"/>
          <p:cNvSpPr txBox="1">
            <a:spLocks noChangeArrowheads="1"/>
          </p:cNvSpPr>
          <p:nvPr/>
        </p:nvSpPr>
        <p:spPr bwMode="auto">
          <a:xfrm>
            <a:off x="5038725" y="2190750"/>
            <a:ext cx="6705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chemeClr val="bg1"/>
                </a:solidFill>
                <a:latin typeface="Times New Roman" panose="02020603050405020304" pitchFamily="18" charset="0"/>
              </a:rPr>
              <a:t>Bài giải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Một lít dầu hoả cân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3,42 : 4,5 = 0,76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8 lít dầu hoả cân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8 x 0,76 = 6,08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Đáp số : 6,08 kg</a:t>
            </a:r>
          </a:p>
        </p:txBody>
      </p:sp>
      <p:sp>
        <p:nvSpPr>
          <p:cNvPr id="11400" name="Text Box 136"/>
          <p:cNvSpPr txBox="1">
            <a:spLocks noChangeArrowheads="1"/>
          </p:cNvSpPr>
          <p:nvPr/>
        </p:nvSpPr>
        <p:spPr bwMode="auto">
          <a:xfrm>
            <a:off x="542925" y="3098800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4,5 l :  3,42kg</a:t>
            </a:r>
          </a:p>
        </p:txBody>
      </p:sp>
      <p:sp>
        <p:nvSpPr>
          <p:cNvPr id="11401" name="Text Box 137"/>
          <p:cNvSpPr txBox="1">
            <a:spLocks noChangeArrowheads="1"/>
          </p:cNvSpPr>
          <p:nvPr/>
        </p:nvSpPr>
        <p:spPr bwMode="auto">
          <a:xfrm>
            <a:off x="390525" y="3937000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8 l : …. kg?</a:t>
            </a:r>
          </a:p>
        </p:txBody>
      </p:sp>
      <p:pic>
        <p:nvPicPr>
          <p:cNvPr id="19463" name="Hình ảnh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4645025"/>
            <a:ext cx="44529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871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8" grpId="0"/>
      <p:bldP spid="11373" grpId="0"/>
      <p:bldP spid="11375" grpId="0"/>
      <p:bldP spid="114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71650" y="-2565400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AutoShape 3"/>
          <p:cNvSpPr>
            <a:spLocks noChangeArrowheads="1"/>
          </p:cNvSpPr>
          <p:nvPr/>
        </p:nvSpPr>
        <p:spPr bwMode="auto">
          <a:xfrm>
            <a:off x="277813" y="1314450"/>
            <a:ext cx="5580062" cy="2554288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Tóm tắt: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1 bộ: hết 2,8 m vải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429,5m vải :…bộ quần áo?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68325" y="215900"/>
            <a:ext cx="10579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Bài 3 (71) May mỗi bộ quần áo hết 2,8m vải. Hỏi có 429,5m vải thì may được nhiều nhất bao nhiêu bộ quần áo như thế và còn thừa mấy mét vải?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438400" y="32131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bg1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   429,5 m thì may được số bộ quần áo và dư số mét vải là: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2700338" y="5084763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       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429,5 : 2,8 = 153 (bộ dư 1,1m)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3500438" y="5789613"/>
            <a:ext cx="7229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600" b="1" u="sng">
                <a:solidFill>
                  <a:schemeClr val="bg1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: 153 bộ dư 1,1m.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8" name="Hình ảnh 4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84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9" grpId="0"/>
      <p:bldP spid="131081" grpId="0"/>
      <p:bldP spid="131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Hình ảnh 2" descr="Ảnh có chứa người máy, trượt bă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7488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m giác Vuông 3"/>
          <p:cNvSpPr/>
          <p:nvPr/>
        </p:nvSpPr>
        <p:spPr>
          <a:xfrm rot="10800000">
            <a:off x="9947275" y="0"/>
            <a:ext cx="2320925" cy="2730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am giác Vuông 4"/>
          <p:cNvSpPr/>
          <p:nvPr/>
        </p:nvSpPr>
        <p:spPr>
          <a:xfrm rot="16200000">
            <a:off x="9666287" y="4332288"/>
            <a:ext cx="2320925" cy="2730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09" name="WordArt 36"/>
          <p:cNvSpPr>
            <a:spLocks noChangeArrowheads="1" noChangeShapeType="1" noTextEdit="1"/>
          </p:cNvSpPr>
          <p:nvPr/>
        </p:nvSpPr>
        <p:spPr bwMode="auto">
          <a:xfrm>
            <a:off x="3811588" y="2346325"/>
            <a:ext cx="7210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45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1385888" y="685800"/>
            <a:ext cx="9798050" cy="3659188"/>
            <a:chOff x="430214" y="641402"/>
            <a:chExt cx="9798307" cy="3659287"/>
          </a:xfrm>
        </p:grpSpPr>
        <p:sp>
          <p:nvSpPr>
            <p:cNvPr id="10" name="TextBox 9"/>
            <p:cNvSpPr txBox="1"/>
            <p:nvPr/>
          </p:nvSpPr>
          <p:spPr>
            <a:xfrm>
              <a:off x="430214" y="641402"/>
              <a:ext cx="9798307" cy="3659287"/>
            </a:xfrm>
            <a:custGeom>
              <a:avLst/>
              <a:gdLst>
                <a:gd name="connsiteX0" fmla="*/ 0 w 9797769"/>
                <a:gd name="connsiteY0" fmla="*/ 609860 h 3659087"/>
                <a:gd name="connsiteX1" fmla="*/ 609860 w 9797769"/>
                <a:gd name="connsiteY1" fmla="*/ 0 h 3659087"/>
                <a:gd name="connsiteX2" fmla="*/ 1353291 w 9797769"/>
                <a:gd name="connsiteY2" fmla="*/ 0 h 3659087"/>
                <a:gd name="connsiteX3" fmla="*/ 1839380 w 9797769"/>
                <a:gd name="connsiteY3" fmla="*/ 0 h 3659087"/>
                <a:gd name="connsiteX4" fmla="*/ 2239689 w 9797769"/>
                <a:gd name="connsiteY4" fmla="*/ 0 h 3659087"/>
                <a:gd name="connsiteX5" fmla="*/ 2897340 w 9797769"/>
                <a:gd name="connsiteY5" fmla="*/ 0 h 3659087"/>
                <a:gd name="connsiteX6" fmla="*/ 3383429 w 9797769"/>
                <a:gd name="connsiteY6" fmla="*/ 0 h 3659087"/>
                <a:gd name="connsiteX7" fmla="*/ 4126860 w 9797769"/>
                <a:gd name="connsiteY7" fmla="*/ 0 h 3659087"/>
                <a:gd name="connsiteX8" fmla="*/ 4527169 w 9797769"/>
                <a:gd name="connsiteY8" fmla="*/ 0 h 3659087"/>
                <a:gd name="connsiteX9" fmla="*/ 5270600 w 9797769"/>
                <a:gd name="connsiteY9" fmla="*/ 0 h 3659087"/>
                <a:gd name="connsiteX10" fmla="*/ 5585128 w 9797769"/>
                <a:gd name="connsiteY10" fmla="*/ 0 h 3659087"/>
                <a:gd name="connsiteX11" fmla="*/ 6156998 w 9797769"/>
                <a:gd name="connsiteY11" fmla="*/ 0 h 3659087"/>
                <a:gd name="connsiteX12" fmla="*/ 6728868 w 9797769"/>
                <a:gd name="connsiteY12" fmla="*/ 0 h 3659087"/>
                <a:gd name="connsiteX13" fmla="*/ 7214958 w 9797769"/>
                <a:gd name="connsiteY13" fmla="*/ 0 h 3659087"/>
                <a:gd name="connsiteX14" fmla="*/ 7958389 w 9797769"/>
                <a:gd name="connsiteY14" fmla="*/ 0 h 3659087"/>
                <a:gd name="connsiteX15" fmla="*/ 8701820 w 9797769"/>
                <a:gd name="connsiteY15" fmla="*/ 0 h 3659087"/>
                <a:gd name="connsiteX16" fmla="*/ 9187909 w 9797769"/>
                <a:gd name="connsiteY16" fmla="*/ 0 h 3659087"/>
                <a:gd name="connsiteX17" fmla="*/ 9797769 w 9797769"/>
                <a:gd name="connsiteY17" fmla="*/ 609860 h 3659087"/>
                <a:gd name="connsiteX18" fmla="*/ 9797769 w 9797769"/>
                <a:gd name="connsiteY18" fmla="*/ 1122127 h 3659087"/>
                <a:gd name="connsiteX19" fmla="*/ 9797769 w 9797769"/>
                <a:gd name="connsiteY19" fmla="*/ 1536819 h 3659087"/>
                <a:gd name="connsiteX20" fmla="*/ 9797769 w 9797769"/>
                <a:gd name="connsiteY20" fmla="*/ 1975906 h 3659087"/>
                <a:gd name="connsiteX21" fmla="*/ 9797769 w 9797769"/>
                <a:gd name="connsiteY21" fmla="*/ 2512566 h 3659087"/>
                <a:gd name="connsiteX22" fmla="*/ 9797769 w 9797769"/>
                <a:gd name="connsiteY22" fmla="*/ 3049227 h 3659087"/>
                <a:gd name="connsiteX23" fmla="*/ 9187909 w 9797769"/>
                <a:gd name="connsiteY23" fmla="*/ 3659087 h 3659087"/>
                <a:gd name="connsiteX24" fmla="*/ 8530259 w 9797769"/>
                <a:gd name="connsiteY24" fmla="*/ 3659087 h 3659087"/>
                <a:gd name="connsiteX25" fmla="*/ 8215730 w 9797769"/>
                <a:gd name="connsiteY25" fmla="*/ 3659087 h 3659087"/>
                <a:gd name="connsiteX26" fmla="*/ 7643860 w 9797769"/>
                <a:gd name="connsiteY26" fmla="*/ 3659087 h 3659087"/>
                <a:gd name="connsiteX27" fmla="*/ 7243551 w 9797769"/>
                <a:gd name="connsiteY27" fmla="*/ 3659087 h 3659087"/>
                <a:gd name="connsiteX28" fmla="*/ 6585901 w 9797769"/>
                <a:gd name="connsiteY28" fmla="*/ 3659087 h 3659087"/>
                <a:gd name="connsiteX29" fmla="*/ 6185592 w 9797769"/>
                <a:gd name="connsiteY29" fmla="*/ 3659087 h 3659087"/>
                <a:gd name="connsiteX30" fmla="*/ 5527941 w 9797769"/>
                <a:gd name="connsiteY30" fmla="*/ 3659087 h 3659087"/>
                <a:gd name="connsiteX31" fmla="*/ 5213413 w 9797769"/>
                <a:gd name="connsiteY31" fmla="*/ 3659087 h 3659087"/>
                <a:gd name="connsiteX32" fmla="*/ 4555763 w 9797769"/>
                <a:gd name="connsiteY32" fmla="*/ 3659087 h 3659087"/>
                <a:gd name="connsiteX33" fmla="*/ 4155454 w 9797769"/>
                <a:gd name="connsiteY33" fmla="*/ 3659087 h 3659087"/>
                <a:gd name="connsiteX34" fmla="*/ 3840925 w 9797769"/>
                <a:gd name="connsiteY34" fmla="*/ 3659087 h 3659087"/>
                <a:gd name="connsiteX35" fmla="*/ 3440616 w 9797769"/>
                <a:gd name="connsiteY35" fmla="*/ 3659087 h 3659087"/>
                <a:gd name="connsiteX36" fmla="*/ 2782966 w 9797769"/>
                <a:gd name="connsiteY36" fmla="*/ 3659087 h 3659087"/>
                <a:gd name="connsiteX37" fmla="*/ 2382657 w 9797769"/>
                <a:gd name="connsiteY37" fmla="*/ 3659087 h 3659087"/>
                <a:gd name="connsiteX38" fmla="*/ 2068128 w 9797769"/>
                <a:gd name="connsiteY38" fmla="*/ 3659087 h 3659087"/>
                <a:gd name="connsiteX39" fmla="*/ 1667819 w 9797769"/>
                <a:gd name="connsiteY39" fmla="*/ 3659087 h 3659087"/>
                <a:gd name="connsiteX40" fmla="*/ 1181730 w 9797769"/>
                <a:gd name="connsiteY40" fmla="*/ 3659087 h 3659087"/>
                <a:gd name="connsiteX41" fmla="*/ 609860 w 9797769"/>
                <a:gd name="connsiteY41" fmla="*/ 3659087 h 3659087"/>
                <a:gd name="connsiteX42" fmla="*/ 0 w 9797769"/>
                <a:gd name="connsiteY42" fmla="*/ 3049227 h 3659087"/>
                <a:gd name="connsiteX43" fmla="*/ 0 w 9797769"/>
                <a:gd name="connsiteY43" fmla="*/ 2512566 h 3659087"/>
                <a:gd name="connsiteX44" fmla="*/ 0 w 9797769"/>
                <a:gd name="connsiteY44" fmla="*/ 1975906 h 3659087"/>
                <a:gd name="connsiteX45" fmla="*/ 0 w 9797769"/>
                <a:gd name="connsiteY45" fmla="*/ 1463638 h 3659087"/>
                <a:gd name="connsiteX46" fmla="*/ 0 w 9797769"/>
                <a:gd name="connsiteY46" fmla="*/ 609860 h 365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97769" h="3659087" extrusionOk="0">
                  <a:moveTo>
                    <a:pt x="0" y="609860"/>
                  </a:moveTo>
                  <a:cubicBezTo>
                    <a:pt x="-75128" y="226703"/>
                    <a:pt x="245380" y="10383"/>
                    <a:pt x="609860" y="0"/>
                  </a:cubicBezTo>
                  <a:cubicBezTo>
                    <a:pt x="776615" y="-52971"/>
                    <a:pt x="1184846" y="84692"/>
                    <a:pt x="1353291" y="0"/>
                  </a:cubicBezTo>
                  <a:cubicBezTo>
                    <a:pt x="1521736" y="-84692"/>
                    <a:pt x="1687900" y="48943"/>
                    <a:pt x="1839380" y="0"/>
                  </a:cubicBezTo>
                  <a:cubicBezTo>
                    <a:pt x="1990860" y="-48943"/>
                    <a:pt x="2041008" y="47144"/>
                    <a:pt x="2239689" y="0"/>
                  </a:cubicBezTo>
                  <a:cubicBezTo>
                    <a:pt x="2438370" y="-47144"/>
                    <a:pt x="2701606" y="53190"/>
                    <a:pt x="2897340" y="0"/>
                  </a:cubicBezTo>
                  <a:cubicBezTo>
                    <a:pt x="3093074" y="-53190"/>
                    <a:pt x="3204498" y="17371"/>
                    <a:pt x="3383429" y="0"/>
                  </a:cubicBezTo>
                  <a:cubicBezTo>
                    <a:pt x="3562360" y="-17371"/>
                    <a:pt x="3857382" y="22630"/>
                    <a:pt x="4126860" y="0"/>
                  </a:cubicBezTo>
                  <a:cubicBezTo>
                    <a:pt x="4396338" y="-22630"/>
                    <a:pt x="4376199" y="10776"/>
                    <a:pt x="4527169" y="0"/>
                  </a:cubicBezTo>
                  <a:cubicBezTo>
                    <a:pt x="4678139" y="-10776"/>
                    <a:pt x="5012260" y="88048"/>
                    <a:pt x="5270600" y="0"/>
                  </a:cubicBezTo>
                  <a:cubicBezTo>
                    <a:pt x="5528940" y="-88048"/>
                    <a:pt x="5435118" y="23170"/>
                    <a:pt x="5585128" y="0"/>
                  </a:cubicBezTo>
                  <a:cubicBezTo>
                    <a:pt x="5735138" y="-23170"/>
                    <a:pt x="5957830" y="33710"/>
                    <a:pt x="6156998" y="0"/>
                  </a:cubicBezTo>
                  <a:cubicBezTo>
                    <a:pt x="6356166" y="-33710"/>
                    <a:pt x="6542717" y="22526"/>
                    <a:pt x="6728868" y="0"/>
                  </a:cubicBezTo>
                  <a:cubicBezTo>
                    <a:pt x="6915019" y="-22526"/>
                    <a:pt x="7060539" y="30795"/>
                    <a:pt x="7214958" y="0"/>
                  </a:cubicBezTo>
                  <a:cubicBezTo>
                    <a:pt x="7369377" y="-30795"/>
                    <a:pt x="7674137" y="83304"/>
                    <a:pt x="7958389" y="0"/>
                  </a:cubicBezTo>
                  <a:cubicBezTo>
                    <a:pt x="8242641" y="-83304"/>
                    <a:pt x="8499792" y="86364"/>
                    <a:pt x="8701820" y="0"/>
                  </a:cubicBezTo>
                  <a:cubicBezTo>
                    <a:pt x="8903848" y="-86364"/>
                    <a:pt x="8995341" y="25090"/>
                    <a:pt x="9187909" y="0"/>
                  </a:cubicBezTo>
                  <a:cubicBezTo>
                    <a:pt x="9476130" y="-45785"/>
                    <a:pt x="9750063" y="201729"/>
                    <a:pt x="9797769" y="609860"/>
                  </a:cubicBezTo>
                  <a:cubicBezTo>
                    <a:pt x="9832166" y="834152"/>
                    <a:pt x="9764157" y="886983"/>
                    <a:pt x="9797769" y="1122127"/>
                  </a:cubicBezTo>
                  <a:cubicBezTo>
                    <a:pt x="9831381" y="1357271"/>
                    <a:pt x="9750713" y="1362321"/>
                    <a:pt x="9797769" y="1536819"/>
                  </a:cubicBezTo>
                  <a:cubicBezTo>
                    <a:pt x="9844825" y="1711317"/>
                    <a:pt x="9791545" y="1809806"/>
                    <a:pt x="9797769" y="1975906"/>
                  </a:cubicBezTo>
                  <a:cubicBezTo>
                    <a:pt x="9803993" y="2142006"/>
                    <a:pt x="9733631" y="2326687"/>
                    <a:pt x="9797769" y="2512566"/>
                  </a:cubicBezTo>
                  <a:cubicBezTo>
                    <a:pt x="9861907" y="2698445"/>
                    <a:pt x="9757925" y="2817793"/>
                    <a:pt x="9797769" y="3049227"/>
                  </a:cubicBezTo>
                  <a:cubicBezTo>
                    <a:pt x="9843273" y="3476142"/>
                    <a:pt x="9485107" y="3679980"/>
                    <a:pt x="9187909" y="3659087"/>
                  </a:cubicBezTo>
                  <a:cubicBezTo>
                    <a:pt x="8887153" y="3684821"/>
                    <a:pt x="8780713" y="3631223"/>
                    <a:pt x="8530259" y="3659087"/>
                  </a:cubicBezTo>
                  <a:cubicBezTo>
                    <a:pt x="8279805" y="3686951"/>
                    <a:pt x="8347792" y="3629538"/>
                    <a:pt x="8215730" y="3659087"/>
                  </a:cubicBezTo>
                  <a:cubicBezTo>
                    <a:pt x="8083668" y="3688636"/>
                    <a:pt x="7870728" y="3600475"/>
                    <a:pt x="7643860" y="3659087"/>
                  </a:cubicBezTo>
                  <a:cubicBezTo>
                    <a:pt x="7416992" y="3717699"/>
                    <a:pt x="7387683" y="3633653"/>
                    <a:pt x="7243551" y="3659087"/>
                  </a:cubicBezTo>
                  <a:cubicBezTo>
                    <a:pt x="7099419" y="3684521"/>
                    <a:pt x="6730762" y="3628176"/>
                    <a:pt x="6585901" y="3659087"/>
                  </a:cubicBezTo>
                  <a:cubicBezTo>
                    <a:pt x="6441040" y="3689998"/>
                    <a:pt x="6299867" y="3620131"/>
                    <a:pt x="6185592" y="3659087"/>
                  </a:cubicBezTo>
                  <a:cubicBezTo>
                    <a:pt x="6071317" y="3698043"/>
                    <a:pt x="5811123" y="3624452"/>
                    <a:pt x="5527941" y="3659087"/>
                  </a:cubicBezTo>
                  <a:cubicBezTo>
                    <a:pt x="5244759" y="3693722"/>
                    <a:pt x="5286024" y="3625315"/>
                    <a:pt x="5213413" y="3659087"/>
                  </a:cubicBezTo>
                  <a:cubicBezTo>
                    <a:pt x="5140802" y="3692859"/>
                    <a:pt x="4784516" y="3645346"/>
                    <a:pt x="4555763" y="3659087"/>
                  </a:cubicBezTo>
                  <a:cubicBezTo>
                    <a:pt x="4327010" y="3672828"/>
                    <a:pt x="4268790" y="3621778"/>
                    <a:pt x="4155454" y="3659087"/>
                  </a:cubicBezTo>
                  <a:cubicBezTo>
                    <a:pt x="4042118" y="3696396"/>
                    <a:pt x="3944510" y="3650750"/>
                    <a:pt x="3840925" y="3659087"/>
                  </a:cubicBezTo>
                  <a:cubicBezTo>
                    <a:pt x="3737340" y="3667424"/>
                    <a:pt x="3578555" y="3643802"/>
                    <a:pt x="3440616" y="3659087"/>
                  </a:cubicBezTo>
                  <a:cubicBezTo>
                    <a:pt x="3302677" y="3674372"/>
                    <a:pt x="2938864" y="3601164"/>
                    <a:pt x="2782966" y="3659087"/>
                  </a:cubicBezTo>
                  <a:cubicBezTo>
                    <a:pt x="2627068" y="3717010"/>
                    <a:pt x="2470598" y="3656958"/>
                    <a:pt x="2382657" y="3659087"/>
                  </a:cubicBezTo>
                  <a:cubicBezTo>
                    <a:pt x="2294716" y="3661216"/>
                    <a:pt x="2148449" y="3653098"/>
                    <a:pt x="2068128" y="3659087"/>
                  </a:cubicBezTo>
                  <a:cubicBezTo>
                    <a:pt x="1987807" y="3665076"/>
                    <a:pt x="1755125" y="3631311"/>
                    <a:pt x="1667819" y="3659087"/>
                  </a:cubicBezTo>
                  <a:cubicBezTo>
                    <a:pt x="1580513" y="3686863"/>
                    <a:pt x="1341180" y="3628025"/>
                    <a:pt x="1181730" y="3659087"/>
                  </a:cubicBezTo>
                  <a:cubicBezTo>
                    <a:pt x="1022280" y="3690149"/>
                    <a:pt x="874879" y="3641676"/>
                    <a:pt x="609860" y="3659087"/>
                  </a:cubicBezTo>
                  <a:cubicBezTo>
                    <a:pt x="249909" y="3682053"/>
                    <a:pt x="59142" y="3399317"/>
                    <a:pt x="0" y="3049227"/>
                  </a:cubicBezTo>
                  <a:cubicBezTo>
                    <a:pt x="-35037" y="2788220"/>
                    <a:pt x="12140" y="2633894"/>
                    <a:pt x="0" y="2512566"/>
                  </a:cubicBezTo>
                  <a:cubicBezTo>
                    <a:pt x="-12140" y="2391238"/>
                    <a:pt x="46335" y="2241456"/>
                    <a:pt x="0" y="1975906"/>
                  </a:cubicBezTo>
                  <a:cubicBezTo>
                    <a:pt x="-46335" y="1710356"/>
                    <a:pt x="59464" y="1587583"/>
                    <a:pt x="0" y="1463638"/>
                  </a:cubicBezTo>
                  <a:cubicBezTo>
                    <a:pt x="-59464" y="1339693"/>
                    <a:pt x="9400" y="964447"/>
                    <a:pt x="0" y="609860"/>
                  </a:cubicBezTo>
                  <a:close/>
                </a:path>
              </a:pathLst>
            </a:custGeom>
            <a:noFill/>
            <a:ln w="34925">
              <a:solidFill>
                <a:schemeClr val="accent4"/>
              </a:solidFill>
              <a:prstDash val="lgDashDot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457139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Các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bạn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hãy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giúp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                                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vượt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qua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các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thử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thách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để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về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đích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nhanh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nhất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có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thể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nhé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!</a:t>
              </a:r>
            </a:p>
          </p:txBody>
        </p:sp>
        <p:pic>
          <p:nvPicPr>
            <p:cNvPr id="11" name="Picture 2" descr="Despicable Me - Minions Rush Game App Gameplay Download Free📲 Wildbrain  Toy Club - Fun For Kids - BEM2.VN"/>
            <p:cNvPicPr>
              <a:picLocks noChangeAspect="1" noChangeArrowheads="1"/>
            </p:cNvPicPr>
            <p:nvPr/>
          </p:nvPicPr>
          <p:blipFill rotWithShape="1">
            <a:blip r:embed="rId2"/>
            <a:srcRect l="1786" t="77162" r="37593" b="1783"/>
            <a:stretch/>
          </p:blipFill>
          <p:spPr bwMode="auto">
            <a:xfrm>
              <a:off x="5750066" y="876358"/>
              <a:ext cx="4478455" cy="87473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</p:pic>
      </p:grpSp>
      <p:pic>
        <p:nvPicPr>
          <p:cNvPr id="11267" name="Picture 2" descr="Free Minions Png Images, Download Free Minions Png Images png images, Free  ClipArts on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3"/>
          <a:stretch>
            <a:fillRect/>
          </a:stretch>
        </p:blipFill>
        <p:spPr bwMode="auto">
          <a:xfrm>
            <a:off x="-595313" y="3863975"/>
            <a:ext cx="6502401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ree Minions Png Images, Download Free Minions Png Images png images, Free 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5689600" y="4224338"/>
            <a:ext cx="6502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46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Hình ảnh 2" descr="Ảnh có chứa người máy, trượt bă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638"/>
            <a:ext cx="4027488" cy="715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m giác Vuông 3"/>
          <p:cNvSpPr/>
          <p:nvPr/>
        </p:nvSpPr>
        <p:spPr>
          <a:xfrm rot="10800000">
            <a:off x="9850438" y="15875"/>
            <a:ext cx="2322512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5" name="Tam giác Vuông 4"/>
          <p:cNvSpPr/>
          <p:nvPr/>
        </p:nvSpPr>
        <p:spPr>
          <a:xfrm rot="16200000">
            <a:off x="9644062" y="4316413"/>
            <a:ext cx="2320925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12293" name="Hộp Văn bản 1"/>
          <p:cNvSpPr txBox="1">
            <a:spLocks noChangeArrowheads="1"/>
          </p:cNvSpPr>
          <p:nvPr/>
        </p:nvSpPr>
        <p:spPr bwMode="auto">
          <a:xfrm>
            <a:off x="3897313" y="1381125"/>
            <a:ext cx="67056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11500">
                <a:solidFill>
                  <a:srgbClr val="FFC000"/>
                </a:solidFill>
                <a:latin typeface="iCiel Brush Up" panose="02000000000000000000" charset="0"/>
              </a:rPr>
              <a:t>Hình thành kiến thức</a:t>
            </a:r>
            <a:endParaRPr lang="en-US" altLang="en-US" sz="11500">
              <a:solidFill>
                <a:srgbClr val="FFC000"/>
              </a:solidFill>
              <a:latin typeface="iCiel Brush Up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59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904875"/>
            <a:ext cx="1051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Chia một số thập phân cho một số thập phân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84188" y="1770063"/>
            <a:ext cx="11707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3600" b="1" i="1">
                <a:solidFill>
                  <a:schemeClr val="bg1"/>
                </a:solidFill>
                <a:latin typeface="Times New Roman" panose="02020603050405020304" pitchFamily="18" charset="0"/>
              </a:rPr>
              <a:t>Ví dụ1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: Một thanh sắt dài 6,2dm cân nặng 23,56kg. Hỏi 1dm của thanh sắt 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ó cân nặng bao nhiêu ki-lô-gam?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8124825" y="1638300"/>
            <a:ext cx="344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816" name="Text Box 408"/>
          <p:cNvSpPr txBox="1">
            <a:spLocks noChangeArrowheads="1"/>
          </p:cNvSpPr>
          <p:nvPr/>
        </p:nvSpPr>
        <p:spPr bwMode="auto">
          <a:xfrm>
            <a:off x="4800600" y="1743075"/>
            <a:ext cx="43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41" name="Rectangle 433"/>
          <p:cNvSpPr>
            <a:spLocks noChangeArrowheads="1"/>
          </p:cNvSpPr>
          <p:nvPr/>
        </p:nvSpPr>
        <p:spPr bwMode="auto">
          <a:xfrm>
            <a:off x="7239000" y="3190875"/>
            <a:ext cx="227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844" name="Rectangle 436"/>
          <p:cNvSpPr>
            <a:spLocks noChangeArrowheads="1"/>
          </p:cNvSpPr>
          <p:nvPr/>
        </p:nvSpPr>
        <p:spPr bwMode="auto">
          <a:xfrm>
            <a:off x="1276350" y="3073400"/>
            <a:ext cx="963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Ta phải thực hiện phép chia: 23,56 : 6,2 = ? (kg)</a:t>
            </a:r>
          </a:p>
        </p:txBody>
      </p:sp>
      <p:sp>
        <p:nvSpPr>
          <p:cNvPr id="17850" name="Text Box 442"/>
          <p:cNvSpPr txBox="1">
            <a:spLocks noChangeArrowheads="1"/>
          </p:cNvSpPr>
          <p:nvPr/>
        </p:nvSpPr>
        <p:spPr bwMode="auto">
          <a:xfrm>
            <a:off x="1066800" y="3765550"/>
            <a:ext cx="46275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</a:rPr>
              <a:t>Ta có: 23,56 : 6,2	 =</a:t>
            </a:r>
          </a:p>
        </p:txBody>
      </p:sp>
      <p:sp>
        <p:nvSpPr>
          <p:cNvPr id="17851" name="Rectangle 443"/>
          <p:cNvSpPr>
            <a:spLocks noChangeArrowheads="1"/>
          </p:cNvSpPr>
          <p:nvPr/>
        </p:nvSpPr>
        <p:spPr bwMode="auto">
          <a:xfrm>
            <a:off x="2640013" y="4237038"/>
            <a:ext cx="6732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23,56 : 6,2 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235,6 : 62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53" name="Rectangle 445"/>
          <p:cNvSpPr>
            <a:spLocks noChangeArrowheads="1"/>
          </p:cNvSpPr>
          <p:nvPr/>
        </p:nvSpPr>
        <p:spPr bwMode="auto">
          <a:xfrm>
            <a:off x="5181600" y="3517900"/>
            <a:ext cx="473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(23,56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10) : (6,2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×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10)</a:t>
            </a:r>
          </a:p>
        </p:txBody>
      </p:sp>
      <p:sp>
        <p:nvSpPr>
          <p:cNvPr id="13323" name="TextBox 18"/>
          <p:cNvSpPr txBox="1">
            <a:spLocks noChangeArrowheads="1"/>
          </p:cNvSpPr>
          <p:nvPr/>
        </p:nvSpPr>
        <p:spPr bwMode="auto">
          <a:xfrm>
            <a:off x="838200" y="457200"/>
            <a:ext cx="1051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13324" name="Hình ảnh 16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682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33" grpId="0"/>
      <p:bldP spid="17816" grpId="0"/>
      <p:bldP spid="17841" grpId="0"/>
      <p:bldP spid="17850" grpId="0"/>
      <p:bldP spid="17851" grpId="0"/>
      <p:bldP spid="17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76300" y="247650"/>
            <a:ext cx="10439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Ví dụ 1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Một thanh sắt dài 6,2dm cân nặng 23,56kg. Hỏi 1dm của thanh sắt 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ó cân nặng bao nhiêu ki-lô-gam?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8810625" y="1495425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0" name="Text Box 329"/>
          <p:cNvSpPr txBox="1">
            <a:spLocks noChangeArrowheads="1"/>
          </p:cNvSpPr>
          <p:nvPr/>
        </p:nvSpPr>
        <p:spPr bwMode="auto">
          <a:xfrm>
            <a:off x="5486400" y="1600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066" name="Rectangle 330"/>
          <p:cNvSpPr>
            <a:spLocks noChangeArrowheads="1"/>
          </p:cNvSpPr>
          <p:nvPr/>
        </p:nvSpPr>
        <p:spPr bwMode="auto">
          <a:xfrm>
            <a:off x="39688" y="3741738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Vậy:  23,56 : 6,2 = 3,8</a:t>
            </a:r>
          </a:p>
        </p:txBody>
      </p:sp>
      <p:sp>
        <p:nvSpPr>
          <p:cNvPr id="14342" name="Rectangle 331"/>
          <p:cNvSpPr>
            <a:spLocks noChangeArrowheads="1"/>
          </p:cNvSpPr>
          <p:nvPr/>
        </p:nvSpPr>
        <p:spPr bwMode="auto">
          <a:xfrm>
            <a:off x="7924800" y="3048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3" name="Rectangle 338"/>
          <p:cNvSpPr>
            <a:spLocks noChangeArrowheads="1"/>
          </p:cNvSpPr>
          <p:nvPr/>
        </p:nvSpPr>
        <p:spPr bwMode="auto">
          <a:xfrm>
            <a:off x="2176463" y="1436688"/>
            <a:ext cx="783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Thông thường ta đặt tính rồi làm như sau: </a:t>
            </a:r>
          </a:p>
        </p:txBody>
      </p:sp>
      <p:sp>
        <p:nvSpPr>
          <p:cNvPr id="117075" name="Text Box 339"/>
          <p:cNvSpPr txBox="1">
            <a:spLocks noChangeArrowheads="1"/>
          </p:cNvSpPr>
          <p:nvPr/>
        </p:nvSpPr>
        <p:spPr bwMode="auto">
          <a:xfrm>
            <a:off x="5022850" y="2184400"/>
            <a:ext cx="730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Phần thập phân của số 6,2 có một chữ số.</a:t>
            </a:r>
          </a:p>
        </p:txBody>
      </p:sp>
      <p:sp>
        <p:nvSpPr>
          <p:cNvPr id="117076" name="Text Box 340"/>
          <p:cNvSpPr txBox="1">
            <a:spLocks noChangeArrowheads="1"/>
          </p:cNvSpPr>
          <p:nvPr/>
        </p:nvSpPr>
        <p:spPr bwMode="auto">
          <a:xfrm>
            <a:off x="4994275" y="3124200"/>
            <a:ext cx="7959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Chuyển  dấu  phẩy  của số  23,56 sang          bên phải một chữ  số được 235,6 </a:t>
            </a:r>
          </a:p>
        </p:txBody>
      </p:sp>
      <p:sp>
        <p:nvSpPr>
          <p:cNvPr id="117077" name="Text Box 341"/>
          <p:cNvSpPr txBox="1">
            <a:spLocks noChangeArrowheads="1"/>
          </p:cNvSpPr>
          <p:nvPr/>
        </p:nvSpPr>
        <p:spPr bwMode="auto">
          <a:xfrm>
            <a:off x="4646613" y="4186238"/>
            <a:ext cx="6556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ỏ dấu phẩy ở số 6,2 được 62.</a:t>
            </a:r>
          </a:p>
        </p:txBody>
      </p:sp>
      <p:sp>
        <p:nvSpPr>
          <p:cNvPr id="117078" name="Text Box 342"/>
          <p:cNvSpPr txBox="1">
            <a:spLocks noChangeArrowheads="1"/>
          </p:cNvSpPr>
          <p:nvPr/>
        </p:nvSpPr>
        <p:spPr bwMode="auto">
          <a:xfrm>
            <a:off x="5105400" y="4849813"/>
            <a:ext cx="636746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• Thực hiện phép chia 235,6 : 62.</a:t>
            </a:r>
          </a:p>
        </p:txBody>
      </p:sp>
      <p:sp>
        <p:nvSpPr>
          <p:cNvPr id="117079" name="Text Box 343"/>
          <p:cNvSpPr txBox="1">
            <a:spLocks noChangeArrowheads="1"/>
          </p:cNvSpPr>
          <p:nvPr/>
        </p:nvSpPr>
        <p:spPr bwMode="auto">
          <a:xfrm>
            <a:off x="744538" y="2333625"/>
            <a:ext cx="228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23,5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6  6,2 </a:t>
            </a:r>
          </a:p>
        </p:txBody>
      </p:sp>
      <p:grpSp>
        <p:nvGrpSpPr>
          <p:cNvPr id="2" name="Group 346"/>
          <p:cNvGrpSpPr>
            <a:grpSpLocks/>
          </p:cNvGrpSpPr>
          <p:nvPr/>
        </p:nvGrpSpPr>
        <p:grpSpPr bwMode="auto">
          <a:xfrm>
            <a:off x="2220913" y="2425700"/>
            <a:ext cx="838200" cy="1062038"/>
            <a:chOff x="816" y="2112"/>
            <a:chExt cx="528" cy="528"/>
          </a:xfrm>
        </p:grpSpPr>
        <p:sp>
          <p:nvSpPr>
            <p:cNvPr id="14360" name="Line 344"/>
            <p:cNvSpPr>
              <a:spLocks noChangeShapeType="1"/>
            </p:cNvSpPr>
            <p:nvPr/>
          </p:nvSpPr>
          <p:spPr bwMode="auto">
            <a:xfrm>
              <a:off x="816" y="2112"/>
              <a:ext cx="0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345"/>
            <p:cNvSpPr>
              <a:spLocks noChangeShapeType="1"/>
            </p:cNvSpPr>
            <p:nvPr/>
          </p:nvSpPr>
          <p:spPr bwMode="auto">
            <a:xfrm>
              <a:off x="816" y="2352"/>
              <a:ext cx="52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083" name="Line 347"/>
          <p:cNvSpPr>
            <a:spLocks noChangeShapeType="1"/>
          </p:cNvSpPr>
          <p:nvPr/>
        </p:nvSpPr>
        <p:spPr bwMode="auto">
          <a:xfrm>
            <a:off x="1530350" y="2733675"/>
            <a:ext cx="1524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84" name="Line 348"/>
          <p:cNvSpPr>
            <a:spLocks noChangeShapeType="1"/>
          </p:cNvSpPr>
          <p:nvPr/>
        </p:nvSpPr>
        <p:spPr bwMode="auto">
          <a:xfrm>
            <a:off x="2590800" y="2705100"/>
            <a:ext cx="76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87" name="Text Box 351"/>
          <p:cNvSpPr txBox="1">
            <a:spLocks noChangeArrowheads="1"/>
          </p:cNvSpPr>
          <p:nvPr/>
        </p:nvSpPr>
        <p:spPr bwMode="auto">
          <a:xfrm>
            <a:off x="1744663" y="2314575"/>
            <a:ext cx="24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089" name="Text Box 353"/>
          <p:cNvSpPr txBox="1">
            <a:spLocks noChangeArrowheads="1"/>
          </p:cNvSpPr>
          <p:nvPr/>
        </p:nvSpPr>
        <p:spPr bwMode="auto">
          <a:xfrm>
            <a:off x="2295525" y="2828925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7090" name="Text Box 354"/>
          <p:cNvSpPr txBox="1">
            <a:spLocks noChangeArrowheads="1"/>
          </p:cNvSpPr>
          <p:nvPr/>
        </p:nvSpPr>
        <p:spPr bwMode="auto">
          <a:xfrm>
            <a:off x="2466975" y="283845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17091" name="Text Box 355"/>
          <p:cNvSpPr txBox="1">
            <a:spLocks noChangeArrowheads="1"/>
          </p:cNvSpPr>
          <p:nvPr/>
        </p:nvSpPr>
        <p:spPr bwMode="auto">
          <a:xfrm>
            <a:off x="2524125" y="2828925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7092" name="Text Box 356"/>
          <p:cNvSpPr txBox="1">
            <a:spLocks noChangeArrowheads="1"/>
          </p:cNvSpPr>
          <p:nvPr/>
        </p:nvSpPr>
        <p:spPr bwMode="auto">
          <a:xfrm>
            <a:off x="1547813" y="2808288"/>
            <a:ext cx="68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4 9</a:t>
            </a:r>
          </a:p>
        </p:txBody>
      </p:sp>
      <p:sp>
        <p:nvSpPr>
          <p:cNvPr id="117093" name="Text Box 357"/>
          <p:cNvSpPr txBox="1">
            <a:spLocks noChangeArrowheads="1"/>
          </p:cNvSpPr>
          <p:nvPr/>
        </p:nvSpPr>
        <p:spPr bwMode="auto">
          <a:xfrm>
            <a:off x="1830388" y="28321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7094" name="Text Box 358"/>
          <p:cNvSpPr txBox="1">
            <a:spLocks noChangeArrowheads="1"/>
          </p:cNvSpPr>
          <p:nvPr/>
        </p:nvSpPr>
        <p:spPr bwMode="auto">
          <a:xfrm>
            <a:off x="1830388" y="32893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14359" name="Hình ảnh 26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44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17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1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7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1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66" grpId="0"/>
      <p:bldP spid="117076" grpId="0"/>
      <p:bldP spid="117077" grpId="0"/>
      <p:bldP spid="117078" grpId="0" animBg="1"/>
      <p:bldP spid="117079" grpId="0"/>
      <p:bldP spid="117087" grpId="0"/>
      <p:bldP spid="117089" grpId="0"/>
      <p:bldP spid="117090" grpId="0"/>
      <p:bldP spid="117091" grpId="0"/>
      <p:bldP spid="117092" grpId="0"/>
      <p:bldP spid="117093" grpId="0"/>
      <p:bldP spid="1170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638300" y="230188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b. Ví dụ 2: 82,55 : 1,27 = ?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8886825" y="276225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4" name="Text Box 329"/>
          <p:cNvSpPr txBox="1">
            <a:spLocks noChangeArrowheads="1"/>
          </p:cNvSpPr>
          <p:nvPr/>
        </p:nvSpPr>
        <p:spPr bwMode="auto">
          <a:xfrm>
            <a:off x="5562600" y="3810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114" name="Rectangle 330"/>
          <p:cNvSpPr>
            <a:spLocks noChangeArrowheads="1"/>
          </p:cNvSpPr>
          <p:nvPr/>
        </p:nvSpPr>
        <p:spPr bwMode="auto">
          <a:xfrm>
            <a:off x="4191000" y="4343400"/>
            <a:ext cx="406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Vậy:  82,55 : 1,27 = 65</a:t>
            </a:r>
          </a:p>
        </p:txBody>
      </p:sp>
      <p:sp>
        <p:nvSpPr>
          <p:cNvPr id="15366" name="Rectangle 331"/>
          <p:cNvSpPr>
            <a:spLocks noChangeArrowheads="1"/>
          </p:cNvSpPr>
          <p:nvPr/>
        </p:nvSpPr>
        <p:spPr bwMode="auto">
          <a:xfrm>
            <a:off x="8001000" y="18288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9118" name="Rectangle 334"/>
          <p:cNvSpPr>
            <a:spLocks noChangeArrowheads="1"/>
          </p:cNvSpPr>
          <p:nvPr/>
        </p:nvSpPr>
        <p:spPr bwMode="auto">
          <a:xfrm>
            <a:off x="1714500" y="85407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Ta đặt tính rồi làm như sau: </a:t>
            </a:r>
          </a:p>
        </p:txBody>
      </p:sp>
      <p:sp>
        <p:nvSpPr>
          <p:cNvPr id="119119" name="Text Box 335"/>
          <p:cNvSpPr txBox="1">
            <a:spLocks noChangeArrowheads="1"/>
          </p:cNvSpPr>
          <p:nvPr/>
        </p:nvSpPr>
        <p:spPr bwMode="auto">
          <a:xfrm>
            <a:off x="3962400" y="17526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Phần thập phân của số 82,55 và 1,27 cùng có hai chữ số ; bỏ dấu phẩy của hai số đó được 8255 và 127</a:t>
            </a:r>
          </a:p>
        </p:txBody>
      </p:sp>
      <p:sp>
        <p:nvSpPr>
          <p:cNvPr id="119122" name="Text Box 338"/>
          <p:cNvSpPr txBox="1">
            <a:spLocks noChangeArrowheads="1"/>
          </p:cNvSpPr>
          <p:nvPr/>
        </p:nvSpPr>
        <p:spPr bwMode="auto">
          <a:xfrm>
            <a:off x="4000500" y="3484563"/>
            <a:ext cx="6096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• Thực hiện phép chia 8255 : 127 </a:t>
            </a:r>
          </a:p>
        </p:txBody>
      </p:sp>
      <p:sp>
        <p:nvSpPr>
          <p:cNvPr id="119123" name="Text Box 339"/>
          <p:cNvSpPr txBox="1">
            <a:spLocks noChangeArrowheads="1"/>
          </p:cNvSpPr>
          <p:nvPr/>
        </p:nvSpPr>
        <p:spPr bwMode="auto">
          <a:xfrm>
            <a:off x="1409700" y="1952625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82,55  1,27 </a:t>
            </a:r>
          </a:p>
        </p:txBody>
      </p:sp>
      <p:grpSp>
        <p:nvGrpSpPr>
          <p:cNvPr id="2" name="Group 340"/>
          <p:cNvGrpSpPr>
            <a:grpSpLocks/>
          </p:cNvGrpSpPr>
          <p:nvPr/>
        </p:nvGrpSpPr>
        <p:grpSpPr bwMode="auto">
          <a:xfrm>
            <a:off x="2895600" y="2209800"/>
            <a:ext cx="838200" cy="838200"/>
            <a:chOff x="816" y="2112"/>
            <a:chExt cx="528" cy="528"/>
          </a:xfrm>
        </p:grpSpPr>
        <p:sp>
          <p:nvSpPr>
            <p:cNvPr id="15380" name="Line 341"/>
            <p:cNvSpPr>
              <a:spLocks noChangeShapeType="1"/>
            </p:cNvSpPr>
            <p:nvPr/>
          </p:nvSpPr>
          <p:spPr bwMode="auto">
            <a:xfrm>
              <a:off x="816" y="2112"/>
              <a:ext cx="0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342"/>
            <p:cNvSpPr>
              <a:spLocks noChangeShapeType="1"/>
            </p:cNvSpPr>
            <p:nvPr/>
          </p:nvSpPr>
          <p:spPr bwMode="auto">
            <a:xfrm>
              <a:off x="816" y="2352"/>
              <a:ext cx="52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127" name="Line 343"/>
          <p:cNvSpPr>
            <a:spLocks noChangeShapeType="1"/>
          </p:cNvSpPr>
          <p:nvPr/>
        </p:nvSpPr>
        <p:spPr bwMode="auto">
          <a:xfrm>
            <a:off x="2200275" y="2324100"/>
            <a:ext cx="1524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28" name="Line 344"/>
          <p:cNvSpPr>
            <a:spLocks noChangeShapeType="1"/>
          </p:cNvSpPr>
          <p:nvPr/>
        </p:nvSpPr>
        <p:spPr bwMode="auto">
          <a:xfrm>
            <a:off x="3124200" y="2286000"/>
            <a:ext cx="76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30" name="Text Box 346"/>
          <p:cNvSpPr txBox="1">
            <a:spLocks noChangeArrowheads="1"/>
          </p:cNvSpPr>
          <p:nvPr/>
        </p:nvSpPr>
        <p:spPr bwMode="auto">
          <a:xfrm>
            <a:off x="2971800" y="25908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9132" name="Text Box 348"/>
          <p:cNvSpPr txBox="1">
            <a:spLocks noChangeArrowheads="1"/>
          </p:cNvSpPr>
          <p:nvPr/>
        </p:nvSpPr>
        <p:spPr bwMode="auto">
          <a:xfrm>
            <a:off x="3200400" y="25908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9133" name="Text Box 349"/>
          <p:cNvSpPr txBox="1">
            <a:spLocks noChangeArrowheads="1"/>
          </p:cNvSpPr>
          <p:nvPr/>
        </p:nvSpPr>
        <p:spPr bwMode="auto">
          <a:xfrm>
            <a:off x="2009775" y="24320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6 3</a:t>
            </a:r>
          </a:p>
        </p:txBody>
      </p:sp>
      <p:sp>
        <p:nvSpPr>
          <p:cNvPr id="119134" name="Text Box 350"/>
          <p:cNvSpPr txBox="1">
            <a:spLocks noChangeArrowheads="1"/>
          </p:cNvSpPr>
          <p:nvPr/>
        </p:nvSpPr>
        <p:spPr bwMode="auto">
          <a:xfrm>
            <a:off x="2514600" y="24384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9135" name="Text Box 351"/>
          <p:cNvSpPr txBox="1">
            <a:spLocks noChangeArrowheads="1"/>
          </p:cNvSpPr>
          <p:nvPr/>
        </p:nvSpPr>
        <p:spPr bwMode="auto">
          <a:xfrm>
            <a:off x="2514600" y="28956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15379" name="Hình ảnh 22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82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19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1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9114" grpId="0"/>
      <p:bldP spid="119118" grpId="0"/>
      <p:bldP spid="119119" grpId="0"/>
      <p:bldP spid="119122" grpId="0" animBg="1"/>
      <p:bldP spid="119123" grpId="0"/>
      <p:bldP spid="119130" grpId="0"/>
      <p:bldP spid="119132" grpId="0"/>
      <p:bldP spid="119133" grpId="0"/>
      <p:bldP spid="119134" grpId="0"/>
      <p:bldP spid="119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657350" y="1676400"/>
            <a:ext cx="8877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C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Muốn chia một số thập phân cho một số thập phân ta làm nh</a:t>
            </a:r>
            <a:r>
              <a:rPr lang="vi-VN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 Đếm xem có bao nhiêu chữ số ở phần thập phân của số chia thì chuyển dấu phẩy ở số bị chia sang bên phải bấy nhiêu chữ số.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 Bỏ dấu phẩy ở số chia rồi thực hiện phép chia như chia số tự nhiên.</a:t>
            </a:r>
          </a:p>
        </p:txBody>
      </p:sp>
      <p:sp>
        <p:nvSpPr>
          <p:cNvPr id="10341" name="Text Box 101"/>
          <p:cNvSpPr txBox="1">
            <a:spLocks noChangeArrowheads="1"/>
          </p:cNvSpPr>
          <p:nvPr/>
        </p:nvSpPr>
        <p:spPr bwMode="auto">
          <a:xfrm>
            <a:off x="1524000" y="381000"/>
            <a:ext cx="8942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  Muốn chia một số thập phân cho một số thập phân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291135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/>
      <p:bldP spid="10341" grpId="0"/>
      <p:bldP spid="103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Hình ảnh 2" descr="Ảnh có chứa người máy, trượt bă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638"/>
            <a:ext cx="4027488" cy="715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m giác Vuông 3"/>
          <p:cNvSpPr/>
          <p:nvPr/>
        </p:nvSpPr>
        <p:spPr>
          <a:xfrm rot="10800000">
            <a:off x="9850438" y="15875"/>
            <a:ext cx="2322512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5" name="Tam giác Vuông 4"/>
          <p:cNvSpPr/>
          <p:nvPr/>
        </p:nvSpPr>
        <p:spPr>
          <a:xfrm rot="16200000">
            <a:off x="9644062" y="4316413"/>
            <a:ext cx="2320925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17413" name="Hộp Văn bản 1"/>
          <p:cNvSpPr txBox="1">
            <a:spLocks noChangeArrowheads="1"/>
          </p:cNvSpPr>
          <p:nvPr/>
        </p:nvSpPr>
        <p:spPr bwMode="auto">
          <a:xfrm>
            <a:off x="3897313" y="1381125"/>
            <a:ext cx="67056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11500">
                <a:solidFill>
                  <a:srgbClr val="FFC000"/>
                </a:solidFill>
                <a:latin typeface="iCiel Brush Up" panose="02000000000000000000" charset="0"/>
              </a:rPr>
              <a:t>Thực hành</a:t>
            </a:r>
          </a:p>
          <a:p>
            <a:pPr algn="ctr"/>
            <a:r>
              <a:rPr lang="vi-VN" altLang="en-US" sz="11500">
                <a:solidFill>
                  <a:srgbClr val="FFC000"/>
                </a:solidFill>
                <a:latin typeface="iCiel Brush Up" panose="02000000000000000000" charset="0"/>
              </a:rPr>
              <a:t>Luyện tập</a:t>
            </a:r>
            <a:endParaRPr lang="en-US" altLang="en-US" sz="11500">
              <a:solidFill>
                <a:srgbClr val="FFC000"/>
              </a:solidFill>
              <a:latin typeface="iCiel Brush Up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1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1447800" y="14478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Bài 1 : Đặt tính rồi tính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8435" name="Picture 10" descr="A picture containing yellow, blue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19063"/>
            <a:ext cx="1403350" cy="16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 bwMode="auto">
          <a:xfrm>
            <a:off x="1404938" y="322263"/>
            <a:ext cx="9948862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vi-VN" sz="2800" b="1" dirty="0" err="1">
                <a:latin typeface="+mj-lt"/>
              </a:rPr>
              <a:t>Các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bạn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hãy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thực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phép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tính</a:t>
            </a:r>
            <a:r>
              <a:rPr lang="vi-VN" sz="2800" b="1" dirty="0">
                <a:latin typeface="+mj-lt"/>
              </a:rPr>
              <a:t> sau </a:t>
            </a:r>
            <a:r>
              <a:rPr lang="vi-VN" sz="2800" b="1" dirty="0" err="1">
                <a:latin typeface="+mj-lt"/>
              </a:rPr>
              <a:t>để</a:t>
            </a:r>
            <a:r>
              <a:rPr lang="vi-VN" sz="2800" b="1" dirty="0">
                <a:latin typeface="+mj-lt"/>
              </a:rPr>
              <a:t> thu </a:t>
            </a:r>
            <a:r>
              <a:rPr lang="vi-VN" sz="2800" b="1" dirty="0" err="1">
                <a:latin typeface="+mj-lt"/>
              </a:rPr>
              <a:t>thật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nhiều</a:t>
            </a:r>
            <a:r>
              <a:rPr lang="vi-VN" sz="2800" b="1" dirty="0">
                <a:latin typeface="+mj-lt"/>
              </a:rPr>
              <a:t>        </a:t>
            </a:r>
            <a:r>
              <a:rPr lang="vi-VN" sz="2800" b="1" dirty="0" err="1">
                <a:latin typeface="+mj-lt"/>
              </a:rPr>
              <a:t>nhé</a:t>
            </a:r>
            <a:r>
              <a:rPr lang="vi-VN" sz="2800" b="1" dirty="0">
                <a:latin typeface="+mj-lt"/>
              </a:rPr>
              <a:t>!</a:t>
            </a:r>
          </a:p>
        </p:txBody>
      </p:sp>
      <p:pic>
        <p:nvPicPr>
          <p:cNvPr id="18437" name="Picture 24" descr="19 Cartoon Banana Peel Pictures Illustrations &amp;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255">
            <a:off x="10591800" y="260350"/>
            <a:ext cx="8683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71550" y="2443163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a. 19,72 : 5,8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66800" y="2976563"/>
            <a:ext cx="23717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19,72      5,8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2 32      3,4</a:t>
            </a:r>
            <a:endParaRPr lang="vi-VN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0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cxnSp>
        <p:nvCxnSpPr>
          <p:cNvPr id="17" name="Straight Connector 19"/>
          <p:cNvCxnSpPr>
            <a:cxnSpLocks noChangeShapeType="1"/>
          </p:cNvCxnSpPr>
          <p:nvPr/>
        </p:nvCxnSpPr>
        <p:spPr bwMode="auto">
          <a:xfrm rot="16200000" flipH="1">
            <a:off x="1602582" y="332184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677988" y="2971800"/>
            <a:ext cx="269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21100" y="2443163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b. 8,216 : 5,2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59213" y="3008313"/>
            <a:ext cx="25034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8,216   5,2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3 01     1,58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416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5002213" y="3084513"/>
            <a:ext cx="914400" cy="1371600"/>
            <a:chOff x="0" y="0"/>
            <a:chExt cx="1440" cy="2160"/>
          </a:xfrm>
        </p:grpSpPr>
        <p:sp>
          <p:nvSpPr>
            <p:cNvPr id="18478" name="Line 16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7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Straight Connector 19"/>
          <p:cNvCxnSpPr>
            <a:cxnSpLocks noChangeShapeType="1"/>
          </p:cNvCxnSpPr>
          <p:nvPr/>
        </p:nvCxnSpPr>
        <p:spPr bwMode="auto">
          <a:xfrm rot="16200000" flipH="1">
            <a:off x="5282407" y="3369469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9"/>
          <p:cNvCxnSpPr>
            <a:cxnSpLocks noChangeShapeType="1"/>
          </p:cNvCxnSpPr>
          <p:nvPr/>
        </p:nvCxnSpPr>
        <p:spPr bwMode="auto">
          <a:xfrm rot="16200000" flipH="1">
            <a:off x="4229894" y="335359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284663" y="2992438"/>
            <a:ext cx="31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224588" y="2424113"/>
            <a:ext cx="2503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c. 12,88 : 0,25             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477000" y="3008313"/>
            <a:ext cx="25034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12,88    0,25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38    51,52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130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7670800" y="3084513"/>
            <a:ext cx="914400" cy="1371600"/>
            <a:chOff x="0" y="0"/>
            <a:chExt cx="1440" cy="2160"/>
          </a:xfrm>
        </p:grpSpPr>
        <p:sp>
          <p:nvSpPr>
            <p:cNvPr id="18476" name="Line 26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27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2" name="Straight Connector 19"/>
          <p:cNvCxnSpPr>
            <a:cxnSpLocks noChangeShapeType="1"/>
          </p:cNvCxnSpPr>
          <p:nvPr/>
        </p:nvCxnSpPr>
        <p:spPr bwMode="auto">
          <a:xfrm rot="16200000" flipH="1">
            <a:off x="7039769" y="3339306"/>
            <a:ext cx="77788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9096375" y="2360613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d. 17,4 : 1,45             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9290050" y="3008313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17,40     1,45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2 90      12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10417175" y="3028950"/>
            <a:ext cx="914400" cy="1371600"/>
            <a:chOff x="0" y="0"/>
            <a:chExt cx="1440" cy="2160"/>
          </a:xfrm>
        </p:grpSpPr>
        <p:sp>
          <p:nvSpPr>
            <p:cNvPr id="18474" name="Line 33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34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" name="Straight Connector 19"/>
          <p:cNvCxnSpPr>
            <a:cxnSpLocks noChangeShapeType="1"/>
          </p:cNvCxnSpPr>
          <p:nvPr/>
        </p:nvCxnSpPr>
        <p:spPr bwMode="auto">
          <a:xfrm rot="16200000" flipH="1">
            <a:off x="9836944" y="335359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9"/>
          <p:cNvCxnSpPr>
            <a:cxnSpLocks noChangeShapeType="1"/>
          </p:cNvCxnSpPr>
          <p:nvPr/>
        </p:nvCxnSpPr>
        <p:spPr bwMode="auto">
          <a:xfrm rot="16200000" flipH="1">
            <a:off x="10908507" y="334724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386013" y="3071813"/>
            <a:ext cx="914400" cy="1371600"/>
            <a:chOff x="0" y="0"/>
            <a:chExt cx="1440" cy="2160"/>
          </a:xfrm>
        </p:grpSpPr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" name="Straight Connector 19"/>
          <p:cNvCxnSpPr>
            <a:cxnSpLocks noChangeShapeType="1"/>
          </p:cNvCxnSpPr>
          <p:nvPr/>
        </p:nvCxnSpPr>
        <p:spPr bwMode="auto">
          <a:xfrm rot="16200000" flipH="1">
            <a:off x="8012907" y="333454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19"/>
          <p:cNvCxnSpPr>
            <a:cxnSpLocks noChangeShapeType="1"/>
          </p:cNvCxnSpPr>
          <p:nvPr/>
        </p:nvCxnSpPr>
        <p:spPr bwMode="auto">
          <a:xfrm>
            <a:off x="2716213" y="3328988"/>
            <a:ext cx="173037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04" name="Nhóm 21503"/>
          <p:cNvGrpSpPr>
            <a:grpSpLocks/>
          </p:cNvGrpSpPr>
          <p:nvPr/>
        </p:nvGrpSpPr>
        <p:grpSpPr bwMode="auto">
          <a:xfrm>
            <a:off x="742950" y="4400550"/>
            <a:ext cx="2139950" cy="2482850"/>
            <a:chOff x="2100238" y="4286817"/>
            <a:chExt cx="2139899" cy="2482495"/>
          </a:xfrm>
        </p:grpSpPr>
        <p:pic>
          <p:nvPicPr>
            <p:cNvPr id="18470" name="Hình ảnh 53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1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Nhóm 69"/>
          <p:cNvGrpSpPr>
            <a:grpSpLocks/>
          </p:cNvGrpSpPr>
          <p:nvPr/>
        </p:nvGrpSpPr>
        <p:grpSpPr bwMode="auto">
          <a:xfrm>
            <a:off x="3844925" y="4346575"/>
            <a:ext cx="2139950" cy="2481263"/>
            <a:chOff x="2100238" y="4286817"/>
            <a:chExt cx="2139899" cy="2482495"/>
          </a:xfrm>
        </p:grpSpPr>
        <p:pic>
          <p:nvPicPr>
            <p:cNvPr id="18468" name="Hình ảnh 70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9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Nhóm 72"/>
          <p:cNvGrpSpPr>
            <a:grpSpLocks/>
          </p:cNvGrpSpPr>
          <p:nvPr/>
        </p:nvGrpSpPr>
        <p:grpSpPr bwMode="auto">
          <a:xfrm>
            <a:off x="7034213" y="4406900"/>
            <a:ext cx="2138362" cy="2481263"/>
            <a:chOff x="2100238" y="4286817"/>
            <a:chExt cx="2139899" cy="2482495"/>
          </a:xfrm>
        </p:grpSpPr>
        <p:pic>
          <p:nvPicPr>
            <p:cNvPr id="18466" name="Hình ảnh 73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7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Nhóm 75"/>
          <p:cNvGrpSpPr>
            <a:grpSpLocks/>
          </p:cNvGrpSpPr>
          <p:nvPr/>
        </p:nvGrpSpPr>
        <p:grpSpPr bwMode="auto">
          <a:xfrm>
            <a:off x="10221913" y="4346575"/>
            <a:ext cx="2139950" cy="2481263"/>
            <a:chOff x="2100238" y="4286817"/>
            <a:chExt cx="2139899" cy="2482495"/>
          </a:xfrm>
        </p:grpSpPr>
        <p:pic>
          <p:nvPicPr>
            <p:cNvPr id="18464" name="Hình ảnh 76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5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3431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ldLvl="0" autoUpdateAnimBg="0"/>
      <p:bldP spid="16" grpId="0" bldLvl="0" autoUpdateAnimBg="0"/>
      <p:bldP spid="18" grpId="0" bldLvl="0" autoUpdateAnimBg="0"/>
      <p:bldP spid="19" grpId="0" bldLvl="0" autoUpdateAnimBg="0"/>
      <p:bldP spid="20" grpId="0" bldLvl="0" autoUpdateAnimBg="0"/>
      <p:bldP spid="26" grpId="0" bldLvl="0" autoUpdateAnimBg="0"/>
      <p:bldP spid="27" grpId="0" bldLvl="0" autoUpdateAnimBg="0"/>
      <p:bldP spid="28" grpId="0" bldLvl="0" autoUpdateAnimBg="0"/>
      <p:bldP spid="33" grpId="0" bldLvl="0" autoUpdateAnimBg="0"/>
      <p:bldP spid="34" grpId="0" bldLvl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Widescreen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SimSun</vt:lpstr>
      <vt:lpstr>#9Slide07 SVNUT Triumph Press</vt:lpstr>
      <vt:lpstr>Arial</vt:lpstr>
      <vt:lpstr>Calibri</vt:lpstr>
      <vt:lpstr>Calibri Light</vt:lpstr>
      <vt:lpstr>Comic Sans MS</vt:lpstr>
      <vt:lpstr>iCiel Brush Up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2021-12-05T17:17:19Z</dcterms:created>
  <dcterms:modified xsi:type="dcterms:W3CDTF">2021-12-05T17:18:03Z</dcterms:modified>
</cp:coreProperties>
</file>