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activeX/activeX11.xml" ContentType="application/vnd.ms-office.activeX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activeX/activeX9.xml" ContentType="application/vnd.ms-office.activeX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activeX/activeX7.xml" ContentType="application/vnd.ms-office.activeX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activeX/activeX5.xml" ContentType="application/vnd.ms-office.activeX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activeX/activeX1.xml" ContentType="application/vnd.ms-office.activeX+xml"/>
  <Override PartName="/ppt/activeX/activeX12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ppt/activeX/activeX10.xml" ContentType="application/vnd.ms-office.activeX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activeX/activeX8.xml" ContentType="application/vnd.ms-office.activeX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activeX/activeX6.xml" ContentType="application/vnd.ms-office.activeX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4" r:id="rId2"/>
    <p:sldMasterId id="2147483726" r:id="rId3"/>
    <p:sldMasterId id="2147483743" r:id="rId4"/>
    <p:sldMasterId id="2147483753" r:id="rId5"/>
  </p:sldMasterIdLst>
  <p:notesMasterIdLst>
    <p:notesMasterId r:id="rId34"/>
  </p:notesMasterIdLst>
  <p:sldIdLst>
    <p:sldId id="2007577168" r:id="rId6"/>
    <p:sldId id="2007577169" r:id="rId7"/>
    <p:sldId id="2007577171" r:id="rId8"/>
    <p:sldId id="2007577172" r:id="rId9"/>
    <p:sldId id="2007577173" r:id="rId10"/>
    <p:sldId id="2007577174" r:id="rId11"/>
    <p:sldId id="2007577175" r:id="rId12"/>
    <p:sldId id="2007577176" r:id="rId13"/>
    <p:sldId id="2007577177" r:id="rId14"/>
    <p:sldId id="2007577178" r:id="rId15"/>
    <p:sldId id="517" r:id="rId16"/>
    <p:sldId id="2007577151" r:id="rId17"/>
    <p:sldId id="2007577152" r:id="rId18"/>
    <p:sldId id="2007577153" r:id="rId19"/>
    <p:sldId id="2007577154" r:id="rId20"/>
    <p:sldId id="2007577155" r:id="rId21"/>
    <p:sldId id="256" r:id="rId22"/>
    <p:sldId id="2007577156" r:id="rId23"/>
    <p:sldId id="2007577180" r:id="rId24"/>
    <p:sldId id="2007577157" r:id="rId25"/>
    <p:sldId id="2007577159" r:id="rId26"/>
    <p:sldId id="2007577160" r:id="rId27"/>
    <p:sldId id="2007577161" r:id="rId28"/>
    <p:sldId id="2007577162" r:id="rId29"/>
    <p:sldId id="2007577163" r:id="rId30"/>
    <p:sldId id="2007577164" r:id="rId31"/>
    <p:sldId id="2007577181" r:id="rId32"/>
    <p:sldId id="20075771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817" autoAdjust="0"/>
    <p:restoredTop sz="93657" autoAdjust="0"/>
  </p:normalViewPr>
  <p:slideViewPr>
    <p:cSldViewPr snapToGrid="0">
      <p:cViewPr varScale="1">
        <p:scale>
          <a:sx n="61" d="100"/>
          <a:sy n="61" d="100"/>
        </p:scale>
        <p:origin x="-9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974;1191"/>
  <ax:ocxPr ax:name="Value" ax:value="bà"/>
  <ax:ocxPr ax:name="FontName" ax:value="UTM Avo"/>
  <ax:ocxPr ax:name="FontHeight" ax:value="315"/>
  <ax:ocxPr ax:name="FontCharSet" ax:value="0"/>
  <ax:ocxPr ax:name="FontPitchAndFamily" ax:value="2"/>
</ax:ocx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5953;1217"/>
  <ax:ocxPr ax:name="Value" ax:value="nấu ăn"/>
  <ax:ocxPr ax:name="FontName" ax:value="UTM Avo"/>
  <ax:ocxPr ax:name="FontHeight" ax:value="315"/>
  <ax:ocxPr ax:name="FontCharSet" ax:value="0"/>
  <ax:ocxPr ax:name="FontPitchAndFamily" ax:value="2"/>
</ax:ocx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5900;1270"/>
  <ax:ocxPr ax:name="Value" ax:value="quét sân"/>
  <ax:ocxPr ax:name="FontName" ax:value="UTM Avo"/>
  <ax:ocxPr ax:name="FontHeight" ax:value="315"/>
  <ax:ocxPr ax:name="FontCharSet" ax:value="0"/>
  <ax:ocxPr ax:name="FontPitchAndFamily" ax:value="2"/>
</ax:ocx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5794;1217"/>
  <ax:ocxPr ax:name="Value" ax:value="choi đồ chơi"/>
  <ax:ocxPr ax:name="FontName" ax:value="UTM Avo"/>
  <ax:ocxPr ax:name="FontHeight" ax:value="315"/>
  <ax:ocxPr ax:name="FontCharSet" ax:value="0"/>
  <ax:ocxPr ax:name="FontPitchAndFamily" ax:value="2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974;1138"/>
  <ax:ocxPr ax:name="Value" ax:value="ông"/>
  <ax:ocxPr ax:name="FontName" ax:value="UTM Avo"/>
  <ax:ocxPr ax:name="FontHeight" ax:value="315"/>
  <ax:ocxPr ax:name="FontCharSet" ax:value="0"/>
  <ax:ocxPr ax:name="FontPitchAndFamily" ax:value="2"/>
</ax:ocx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974;1217"/>
  <ax:ocxPr ax:name="Value" ax:value="bố"/>
  <ax:ocxPr ax:name="FontName" ax:value="UTM Avo"/>
  <ax:ocxPr ax:name="FontHeight" ax:value="315"/>
  <ax:ocxPr ax:name="FontCharSet" ax:value="0"/>
  <ax:ocxPr ax:name="FontPitchAndFamily" ax:value="2"/>
</ax:ocx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974;1244"/>
  <ax:ocxPr ax:name="Value" ax:value="mẹ"/>
  <ax:ocxPr ax:name="FontName" ax:value="UTM Avo"/>
  <ax:ocxPr ax:name="FontHeight" ax:value="315"/>
  <ax:ocxPr ax:name="FontCharSet" ax:value="0"/>
  <ax:ocxPr ax:name="FontPitchAndFamily" ax:value="2"/>
</ax:ocx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974;1323"/>
  <ax:ocxPr ax:name="Value" ax:value="anh"/>
  <ax:ocxPr ax:name="FontName" ax:value="UTM Avo"/>
  <ax:ocxPr ax:name="FontHeight" ax:value="315"/>
  <ax:ocxPr ax:name="FontCharSet" ax:value="0"/>
  <ax:ocxPr ax:name="FontPitchAndFamily" ax:value="2"/>
</ax:ocx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4974;1296"/>
  <ax:ocxPr ax:name="Value" ax:value="em"/>
  <ax:ocxPr ax:name="FontName" ax:value="UTM Avo"/>
  <ax:ocxPr ax:name="FontHeight" ax:value="315"/>
  <ax:ocxPr ax:name="FontCharSet" ax:value="0"/>
  <ax:ocxPr ax:name="FontPitchAndFamily" ax:value="2"/>
</ax:ocx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5953;1058"/>
  <ax:ocxPr ax:name="Value" ax:value="nhặt rau"/>
  <ax:ocxPr ax:name="FontName" ax:value="UTM Avo"/>
  <ax:ocxPr ax:name="FontHeight" ax:value="315"/>
  <ax:ocxPr ax:name="FontCharSet" ax:value="0"/>
  <ax:ocxPr ax:name="FontPitchAndFamily" ax:value="2"/>
</ax:ocx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5953;1217"/>
  <ax:ocxPr ax:name="Value" ax:value="tưới cây"/>
  <ax:ocxPr ax:name="FontName" ax:value="UTM Avo"/>
  <ax:ocxPr ax:name="FontHeight" ax:value="315"/>
  <ax:ocxPr ax:name="FontCharSet" ax:value="0"/>
  <ax:ocxPr ax:name="FontPitchAndFamily" ax:value="2"/>
</ax:ocx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ForeColor" ax:value="12582912"/>
  <ax:ocxPr ax:name="Size" ax:value="5953;1296"/>
  <ax:ocxPr ax:name="Value" ax:value="sửa quạt"/>
  <ax:ocxPr ax:name="FontName" ax:value="UTM Avo"/>
  <ax:ocxPr ax:name="FontHeight" ax:value="315"/>
  <ax:ocxPr ax:name="FontCharSet" ax:value="0"/>
  <ax:ocxPr ax:name="FontPitchAndFamily" ax:value="2"/>
</ax:ocx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12" Type="http://schemas.openxmlformats.org/officeDocument/2006/relationships/image" Target="../media/image58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5" Type="http://schemas.openxmlformats.org/officeDocument/2006/relationships/image" Target="../media/image51.wmf"/><Relationship Id="rId10" Type="http://schemas.openxmlformats.org/officeDocument/2006/relationships/image" Target="../media/image56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00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294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Nhấp vào bất kì từ chỉ hoạt động nào nó sẽ hiện gạch chân.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71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3.xml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microsoft.com/office/2007/relationships/media" Target="../media/media1.mp3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5.xml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microsoft.com/office/2007/relationships/media" Target="../media/media1.mp3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369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65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4787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60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7609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170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422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001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565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1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61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1332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75670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91120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39848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10476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30225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366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29162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452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224971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222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0190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472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25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01103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967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26728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56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76956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233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7352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7893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24986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0519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0525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37946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879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13233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1717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2867927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0563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44914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99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45871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81975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5914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1033523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290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8821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23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1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001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0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009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05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65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83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="" xmlns:a16="http://schemas.microsoft.com/office/drawing/2014/main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47168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C811-3E56-42BC-A425-EDC07E16C15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7E471-2423-40B4-B621-E6356DE0B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500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720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B13DD2-7AD7-469D-8ECC-0ABE12998EEE}"/>
              </a:ext>
            </a:extLst>
          </p:cNvPr>
          <p:cNvSpPr txBox="1"/>
          <p:nvPr userDrawn="1"/>
        </p:nvSpPr>
        <p:spPr>
          <a:xfrm>
            <a:off x="9144000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736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2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46.png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416968" y="2603018"/>
            <a:ext cx="529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cs typeface="+mn-cs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cs typeface="+mn-cs"/>
              </a:rPr>
              <a:t>Nghe -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cs typeface="+mn-cs"/>
              </a:rPr>
              <a:t>Viết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0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81F8EA3-E27C-401B-AF2E-5825E114E393}"/>
              </a:ext>
            </a:extLst>
          </p:cNvPr>
          <p:cNvSpPr/>
          <p:nvPr/>
        </p:nvSpPr>
        <p:spPr>
          <a:xfrm>
            <a:off x="2544231" y="1072066"/>
            <a:ext cx="7516529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ac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at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thay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ô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vuông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="" xmlns:a16="http://schemas.microsoft.com/office/drawing/2014/main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="" xmlns:a16="http://schemas.microsoft.com/office/drawing/2014/main" id="{FB8CBC5C-0DEB-44C9-8CAC-2F9F1858550D}"/>
              </a:ext>
            </a:extLst>
          </p:cNvPr>
          <p:cNvSpPr/>
          <p:nvPr/>
        </p:nvSpPr>
        <p:spPr>
          <a:xfrm rot="215970">
            <a:off x="5023452" y="2080613"/>
            <a:ext cx="184346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="" xmlns:a16="http://schemas.microsoft.com/office/drawing/2014/main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="" xmlns:a16="http://schemas.microsoft.com/office/drawing/2014/main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="" xmlns:a16="http://schemas.microsoft.com/office/drawing/2014/main" id="{ECB0E7FE-0E51-44A3-9007-B68EFE359EFD}"/>
              </a:ext>
            </a:extLst>
          </p:cNvPr>
          <p:cNvSpPr/>
          <p:nvPr/>
        </p:nvSpPr>
        <p:spPr>
          <a:xfrm rot="207681">
            <a:off x="5399861" y="3160096"/>
            <a:ext cx="1763428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="" xmlns:a16="http://schemas.microsoft.com/office/drawing/2014/main" id="{DE539769-8737-482E-8B6B-E3BC98E1BD15}"/>
              </a:ext>
            </a:extLst>
          </p:cNvPr>
          <p:cNvSpPr/>
          <p:nvPr/>
        </p:nvSpPr>
        <p:spPr>
          <a:xfrm rot="21045527">
            <a:off x="7404860" y="3047274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Arial-Rounded"/>
                <a:ea typeface="+mn-ea"/>
                <a:cs typeface="+mn-cs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Arial-Rounded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54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1A3F047A-F0A1-45C6-B953-7BBA292F75CF}"/>
              </a:ext>
            </a:extLst>
          </p:cNvPr>
          <p:cNvSpPr txBox="1"/>
          <p:nvPr/>
        </p:nvSpPr>
        <p:spPr>
          <a:xfrm>
            <a:off x="3122703" y="2409581"/>
            <a:ext cx="6236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7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anh cãi gay gắt bản quyền Thần đồng đất Việt - VnExpre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7007" y="5517931"/>
            <a:ext cx="10163503" cy="13400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005" y="5726300"/>
            <a:ext cx="6534995" cy="10156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 đồng đất Việt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90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056290"/>
            <a:ext cx="12192000" cy="6858000"/>
          </a:xfrm>
          <a:prstGeom prst="rect">
            <a:avLst/>
          </a:prstGeom>
        </p:spPr>
      </p:pic>
      <p:sp>
        <p:nvSpPr>
          <p:cNvPr id="12" name="Rounded Rectangle 10">
            <a:extLst>
              <a:ext uri="{FF2B5EF4-FFF2-40B4-BE49-F238E27FC236}">
                <a16:creationId xmlns="" xmlns:a16="http://schemas.microsoft.com/office/drawing/2014/main" id="{06BCE930-9C06-4FC5-9395-619DB9AD90DD}"/>
              </a:ext>
            </a:extLst>
          </p:cNvPr>
          <p:cNvSpPr/>
          <p:nvPr/>
        </p:nvSpPr>
        <p:spPr>
          <a:xfrm>
            <a:off x="192592" y="101275"/>
            <a:ext cx="1576552" cy="1185732"/>
          </a:xfrm>
          <a:prstGeom prst="ellipse">
            <a:avLst/>
          </a:prstGeom>
          <a:solidFill>
            <a:srgbClr val="CCFF33"/>
          </a:solidFill>
          <a:ln w="5715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89747" y="4524706"/>
            <a:ext cx="9443545" cy="898634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chỉ tình cảm gia đình?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6836" y="5553399"/>
            <a:ext cx="3204617" cy="898634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hật thà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99490" y="5577049"/>
            <a:ext cx="4051737" cy="898634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mẹ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79264" y="5596751"/>
            <a:ext cx="3204617" cy="898634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04169" y="5589662"/>
            <a:ext cx="3204617" cy="89863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5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Các nhân vật chính trong truyện Thần đồng đất Việ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5" y="215766"/>
            <a:ext cx="11294772" cy="6384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0" y="4135902"/>
            <a:ext cx="12192000" cy="2722098"/>
            <a:chOff x="0" y="4135902"/>
            <a:chExt cx="12192000" cy="2722098"/>
          </a:xfrm>
        </p:grpSpPr>
        <p:sp>
          <p:nvSpPr>
            <p:cNvPr id="17" name="Rectangle 16"/>
            <p:cNvSpPr/>
            <p:nvPr/>
          </p:nvSpPr>
          <p:spPr>
            <a:xfrm>
              <a:off x="0" y="4556234"/>
              <a:ext cx="12192000" cy="23017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183070" y="4135902"/>
              <a:ext cx="9825859" cy="1355219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dấu câu nào vào ô trống trong câu: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40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 cho tớ mượn quyển sách nhé     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371007" y="5722101"/>
            <a:ext cx="3857733" cy="945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chấm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27671" y="5761360"/>
            <a:ext cx="3440570" cy="945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 chấm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0781" y="5736674"/>
            <a:ext cx="3958883" cy="945931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than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0780" y="5722100"/>
            <a:ext cx="3958883" cy="94593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than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71656" y="4832510"/>
            <a:ext cx="522203" cy="5222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0">
            <a:extLst>
              <a:ext uri="{FF2B5EF4-FFF2-40B4-BE49-F238E27FC236}">
                <a16:creationId xmlns="" xmlns:a16="http://schemas.microsoft.com/office/drawing/2014/main" id="{AA48B76C-90D3-456E-852E-8F94EE471E28}"/>
              </a:ext>
            </a:extLst>
          </p:cNvPr>
          <p:cNvSpPr/>
          <p:nvPr/>
        </p:nvSpPr>
        <p:spPr>
          <a:xfrm>
            <a:off x="192592" y="101275"/>
            <a:ext cx="1576552" cy="1185732"/>
          </a:xfrm>
          <a:prstGeom prst="ellipse">
            <a:avLst/>
          </a:prstGeom>
          <a:solidFill>
            <a:srgbClr val="CCFF33"/>
          </a:solidFill>
          <a:ln w="5715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4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rạng Tí được Ngô Thanh Vân đưa lên màn ảnh rộ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9" y="48359"/>
            <a:ext cx="11647561" cy="6642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2220" y="215765"/>
            <a:ext cx="10123806" cy="177964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mấy từ ngữ chỉ hoạt 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“Bố trông em để mẹ thổi cơm, dọn dẹp nhà cửa.”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2218" y="2324989"/>
            <a:ext cx="2974959" cy="6646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92841" y="2324989"/>
            <a:ext cx="2974959" cy="6646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13464" y="2324989"/>
            <a:ext cx="2974960" cy="6646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từ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9396" y="2324989"/>
            <a:ext cx="2989027" cy="6646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="" xmlns:a16="http://schemas.microsoft.com/office/drawing/2014/main" id="{29B657F3-DF30-43C5-B7E6-A3501C86B7F2}"/>
              </a:ext>
            </a:extLst>
          </p:cNvPr>
          <p:cNvSpPr/>
          <p:nvPr/>
        </p:nvSpPr>
        <p:spPr>
          <a:xfrm>
            <a:off x="0" y="0"/>
            <a:ext cx="1603382" cy="936415"/>
          </a:xfrm>
          <a:prstGeom prst="ellipse">
            <a:avLst/>
          </a:prstGeom>
          <a:solidFill>
            <a:srgbClr val="CCFF33"/>
          </a:solidFill>
          <a:ln w="5715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rạng Tí được Ngô Thanh Vân đưa lên màn ảnh rộ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9" y="48359"/>
            <a:ext cx="11647561" cy="6642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29524" y="187857"/>
            <a:ext cx="10186874" cy="80439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 là câu nêu hoạt động trong các câu dưới đây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54056" y="1046993"/>
            <a:ext cx="6899142" cy="6646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là người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nấu cơm.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4056" y="1817000"/>
            <a:ext cx="6899143" cy="6646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 mẹ nấu chín đều, dẻo thơm.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54055" y="2582754"/>
            <a:ext cx="6899141" cy="66464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đang ấu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 trong bếp.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54055" y="2583050"/>
            <a:ext cx="6899141" cy="6646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 đang nấu cơm trong bếp.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="" xmlns:a16="http://schemas.microsoft.com/office/drawing/2014/main" id="{EFF629C4-60E9-44D0-869E-D613303AC0BB}"/>
              </a:ext>
            </a:extLst>
          </p:cNvPr>
          <p:cNvSpPr/>
          <p:nvPr/>
        </p:nvSpPr>
        <p:spPr>
          <a:xfrm>
            <a:off x="19575" y="154631"/>
            <a:ext cx="1637245" cy="991494"/>
          </a:xfrm>
          <a:prstGeom prst="ellipse">
            <a:avLst/>
          </a:prstGeom>
          <a:solidFill>
            <a:srgbClr val="CCFF33"/>
          </a:solidFill>
          <a:ln w="5715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5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3DD0E7EB-7FD4-443F-A3A5-C9929C3D6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1" b="12948"/>
          <a:stretch/>
        </p:blipFill>
        <p:spPr>
          <a:xfrm>
            <a:off x="1285930" y="536627"/>
            <a:ext cx="10285901" cy="5784747"/>
          </a:xfrm>
          <a:prstGeom prst="rect">
            <a:avLst/>
          </a:prstGeom>
        </p:spPr>
      </p:pic>
      <p:sp>
        <p:nvSpPr>
          <p:cNvPr id="4" name="TextBox 1949">
            <a:extLst>
              <a:ext uri="{FF2B5EF4-FFF2-40B4-BE49-F238E27FC236}">
                <a16:creationId xmlns="" xmlns:a16="http://schemas.microsoft.com/office/drawing/2014/main" id="{CAFE5939-D611-40AC-AED4-B42B271FCA28}"/>
              </a:ext>
            </a:extLst>
          </p:cNvPr>
          <p:cNvSpPr txBox="1"/>
          <p:nvPr/>
        </p:nvSpPr>
        <p:spPr>
          <a:xfrm>
            <a:off x="1496483" y="772845"/>
            <a:ext cx="9409588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defTabSz="721919">
              <a:defRPr/>
            </a:pPr>
            <a:r>
              <a:rPr lang="vi-VN" sz="3790" dirty="0"/>
              <a:t> </a:t>
            </a:r>
            <a:r>
              <a:rPr lang="vi-VN" sz="3790" dirty="0">
                <a:solidFill>
                  <a:srgbClr val="7030A0"/>
                </a:solidFill>
              </a:rPr>
              <a:t>Thứ </a:t>
            </a:r>
            <a:r>
              <a:rPr lang="en-US" sz="3790" dirty="0" err="1" smtClean="0">
                <a:solidFill>
                  <a:srgbClr val="7030A0"/>
                </a:solidFill>
              </a:rPr>
              <a:t>năm</a:t>
            </a:r>
            <a:r>
              <a:rPr lang="vi-VN" sz="3790" dirty="0" smtClean="0">
                <a:solidFill>
                  <a:srgbClr val="7030A0"/>
                </a:solidFill>
              </a:rPr>
              <a:t> </a:t>
            </a:r>
            <a:r>
              <a:rPr lang="vi-VN" sz="3790" dirty="0">
                <a:solidFill>
                  <a:srgbClr val="7030A0"/>
                </a:solidFill>
              </a:rPr>
              <a:t>wgày </a:t>
            </a:r>
            <a:r>
              <a:rPr lang="vi-VN" sz="3790" dirty="0" smtClean="0">
                <a:solidFill>
                  <a:srgbClr val="7030A0"/>
                </a:solidFill>
              </a:rPr>
              <a:t>2</a:t>
            </a:r>
            <a:r>
              <a:rPr lang="vi-VN" sz="3790" dirty="0" smtClean="0">
                <a:solidFill>
                  <a:srgbClr val="7030A0"/>
                </a:solidFill>
              </a:rPr>
              <a:t>2</a:t>
            </a:r>
            <a:r>
              <a:rPr lang="vi-VN" sz="3790" dirty="0" smtClean="0">
                <a:solidFill>
                  <a:srgbClr val="7030A0"/>
                </a:solidFill>
              </a:rPr>
              <a:t> </a:t>
            </a:r>
            <a:r>
              <a:rPr lang="el-GR" sz="3790" dirty="0">
                <a:solidFill>
                  <a:srgbClr val="7030A0"/>
                </a:solidFill>
              </a:rPr>
              <a:t>κ</a:t>
            </a:r>
            <a:r>
              <a:rPr lang="vi-VN" sz="3790" dirty="0">
                <a:solidFill>
                  <a:srgbClr val="7030A0"/>
                </a:solidFill>
              </a:rPr>
              <a:t>áng 12 wăm </a:t>
            </a:r>
            <a:r>
              <a:rPr lang="vi-VN" sz="3790" dirty="0" smtClean="0">
                <a:solidFill>
                  <a:srgbClr val="7030A0"/>
                </a:solidFill>
              </a:rPr>
              <a:t>2022</a:t>
            </a:r>
            <a:endParaRPr lang="vi-VN" sz="3790" dirty="0">
              <a:solidFill>
                <a:srgbClr val="7030A0"/>
              </a:solidFill>
            </a:endParaRPr>
          </a:p>
        </p:txBody>
      </p:sp>
      <p:sp>
        <p:nvSpPr>
          <p:cNvPr id="8" name="TextBox 1951">
            <a:extLst>
              <a:ext uri="{FF2B5EF4-FFF2-40B4-BE49-F238E27FC236}">
                <a16:creationId xmlns="" xmlns:a16="http://schemas.microsoft.com/office/drawing/2014/main" id="{D917DD4B-FE98-45A0-B4C0-DD4C4B3AA93A}"/>
              </a:ext>
            </a:extLst>
          </p:cNvPr>
          <p:cNvSpPr txBox="1"/>
          <p:nvPr/>
        </p:nvSpPr>
        <p:spPr>
          <a:xfrm>
            <a:off x="3764259" y="1503007"/>
            <a:ext cx="4234758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just" defTabSz="721919">
              <a:defRPr/>
            </a:pPr>
            <a:r>
              <a:rPr lang="vi-VN" sz="3790" dirty="0">
                <a:solidFill>
                  <a:srgbClr val="7030A0"/>
                </a:solidFill>
              </a:rPr>
              <a:t>  </a:t>
            </a:r>
            <a:r>
              <a:rPr lang="vi-VN" sz="3790" dirty="0" smtClean="0">
                <a:solidFill>
                  <a:srgbClr val="7030A0"/>
                </a:solidFill>
              </a:rPr>
              <a:t>    Luyện </a:t>
            </a:r>
            <a:r>
              <a:rPr lang="vi-VN" sz="3790" dirty="0">
                <a:solidFill>
                  <a:srgbClr val="7030A0"/>
                </a:solidFill>
              </a:rPr>
              <a:t>tập </a:t>
            </a:r>
          </a:p>
        </p:txBody>
      </p:sp>
      <p:sp>
        <p:nvSpPr>
          <p:cNvPr id="9" name="TextBox 1951">
            <a:extLst>
              <a:ext uri="{FF2B5EF4-FFF2-40B4-BE49-F238E27FC236}">
                <a16:creationId xmlns="" xmlns:a16="http://schemas.microsoft.com/office/drawing/2014/main" id="{607A4F56-709B-4A9E-9857-638F6E55A30C}"/>
              </a:ext>
            </a:extLst>
          </p:cNvPr>
          <p:cNvSpPr txBox="1"/>
          <p:nvPr/>
        </p:nvSpPr>
        <p:spPr>
          <a:xfrm>
            <a:off x="1315771" y="2219521"/>
            <a:ext cx="11431239" cy="67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just" defTabSz="721919">
              <a:defRPr/>
            </a:pPr>
            <a:r>
              <a:rPr lang="vi-VN" sz="3790" dirty="0">
                <a:solidFill>
                  <a:srgbClr val="7030A0"/>
                </a:solidFill>
              </a:rPr>
              <a:t>Từ chỉ sự vật, h</a:t>
            </a:r>
            <a:r>
              <a:rPr lang="el-GR" sz="3790" dirty="0">
                <a:solidFill>
                  <a:srgbClr val="7030A0"/>
                </a:solidFill>
              </a:rPr>
              <a:t>φ</a:t>
            </a:r>
            <a:r>
              <a:rPr lang="vi-VN" sz="3790" dirty="0">
                <a:solidFill>
                  <a:srgbClr val="7030A0"/>
                </a:solidFill>
              </a:rPr>
              <a:t>ạt </a:t>
            </a:r>
            <a:r>
              <a:rPr lang="vi-VN" sz="3790" dirty="0" smtClean="0">
                <a:solidFill>
                  <a:srgbClr val="7030A0"/>
                </a:solidFill>
              </a:rPr>
              <a:t>động</a:t>
            </a:r>
            <a:r>
              <a:rPr lang="en-US" sz="3790" dirty="0" smtClean="0">
                <a:solidFill>
                  <a:srgbClr val="7030A0"/>
                </a:solidFill>
              </a:rPr>
              <a:t>. </a:t>
            </a:r>
            <a:r>
              <a:rPr lang="vi-VN" sz="3790" dirty="0">
                <a:solidFill>
                  <a:srgbClr val="7030A0"/>
                </a:solidFill>
              </a:rPr>
              <a:t>Câu nêu h</a:t>
            </a:r>
            <a:r>
              <a:rPr lang="el-GR" sz="3790" dirty="0">
                <a:solidFill>
                  <a:srgbClr val="7030A0"/>
                </a:solidFill>
              </a:rPr>
              <a:t>φ</a:t>
            </a:r>
            <a:r>
              <a:rPr lang="vi-VN" sz="3790" dirty="0">
                <a:solidFill>
                  <a:srgbClr val="7030A0"/>
                </a:solidFill>
              </a:rPr>
              <a:t>ạt </a:t>
            </a:r>
            <a:r>
              <a:rPr lang="vi-VN" sz="3790" dirty="0" smtClean="0">
                <a:solidFill>
                  <a:srgbClr val="7030A0"/>
                </a:solidFill>
              </a:rPr>
              <a:t>động</a:t>
            </a:r>
            <a:r>
              <a:rPr lang="en-US" sz="3790" dirty="0">
                <a:solidFill>
                  <a:srgbClr val="7030A0"/>
                </a:solidFill>
              </a:rPr>
              <a:t>.</a:t>
            </a:r>
            <a:endParaRPr lang="vi-VN" sz="379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9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7">
            <a:extLst>
              <a:ext uri="{FF2B5EF4-FFF2-40B4-BE49-F238E27FC236}">
                <a16:creationId xmlns="" xmlns:a16="http://schemas.microsoft.com/office/drawing/2014/main" id="{B4DECB2B-0E2F-4BE0-A699-CE8CB0F15B0B}"/>
              </a:ext>
            </a:extLst>
          </p:cNvPr>
          <p:cNvSpPr txBox="1"/>
          <p:nvPr/>
        </p:nvSpPr>
        <p:spPr>
          <a:xfrm>
            <a:off x="1970187" y="214256"/>
            <a:ext cx="5996762" cy="218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2">
            <a:extLst>
              <a:ext uri="{FF2B5EF4-FFF2-40B4-BE49-F238E27FC236}">
                <a16:creationId xmlns="" xmlns:a16="http://schemas.microsoft.com/office/drawing/2014/main" id="{AAEF0F97-BD83-4101-9A68-C151D739E421}"/>
              </a:ext>
            </a:extLst>
          </p:cNvPr>
          <p:cNvCxnSpPr/>
          <p:nvPr/>
        </p:nvCxnSpPr>
        <p:spPr>
          <a:xfrm>
            <a:off x="2562101" y="923102"/>
            <a:ext cx="5145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8ABB39A8-2B26-428D-BBC6-AAC1B7A2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187" y="2395302"/>
            <a:ext cx="8162275" cy="4097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F091D074-7B66-4160-9016-24FFB53D1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42871544"/>
              </p:ext>
            </p:extLst>
          </p:nvPr>
        </p:nvGraphicFramePr>
        <p:xfrm>
          <a:off x="1989262" y="627796"/>
          <a:ext cx="7563602" cy="386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96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307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07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</a:t>
                      </a:r>
                      <a:r>
                        <a:rPr lang="vi-VN" sz="24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 sự vật</a:t>
                      </a:r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500" dirty="0">
                          <a:solidFill>
                            <a:schemeClr val="bg1"/>
                          </a:solidFill>
                          <a:latin typeface="+mj-lt"/>
                        </a:rPr>
                        <a:t>Từ ngữ </a:t>
                      </a:r>
                      <a:r>
                        <a:rPr lang="vi-VN" sz="15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chỉ sự vật</a:t>
                      </a:r>
                    </a:p>
                  </a:txBody>
                  <a:tcPr marL="68580" marR="68580" marT="34293" marB="3429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 </a:t>
                      </a:r>
                      <a:r>
                        <a:rPr lang="vi-VN" sz="24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 hoạt động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+mj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0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+mj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5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+mj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5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+mj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5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+mj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5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+mj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30364259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48071E9-8966-46FE-A64B-FDC7183864C0}"/>
              </a:ext>
            </a:extLst>
          </p:cNvPr>
          <p:cNvSpPr txBox="1"/>
          <p:nvPr/>
        </p:nvSpPr>
        <p:spPr>
          <a:xfrm>
            <a:off x="2413686" y="4495328"/>
            <a:ext cx="422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Tranh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ai?</a:t>
            </a:r>
            <a:endParaRPr lang="en-US" sz="2400" dirty="0">
              <a:solidFill>
                <a:srgbClr val="0000CC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8D804A-FEAF-4686-94F6-289F7522E9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4449746"/>
            <a:ext cx="3656549" cy="2186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523D0E-1E80-4791-89CC-E0BFCA4B4A4E}"/>
              </a:ext>
            </a:extLst>
          </p:cNvPr>
          <p:cNvSpPr txBox="1"/>
          <p:nvPr/>
        </p:nvSpPr>
        <p:spPr>
          <a:xfrm>
            <a:off x="2462748" y="4484859"/>
            <a:ext cx="3276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đồ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vật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tranh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?</a:t>
            </a:r>
            <a:endParaRPr lang="en-US" sz="2400" dirty="0">
              <a:solidFill>
                <a:srgbClr val="0000CC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9DA39F-DB5B-4AAC-A2E5-3FE7C338B4EF}"/>
              </a:ext>
            </a:extLst>
          </p:cNvPr>
          <p:cNvSpPr txBox="1"/>
          <p:nvPr/>
        </p:nvSpPr>
        <p:spPr>
          <a:xfrm>
            <a:off x="8469042" y="4582634"/>
            <a:ext cx="83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537B79F-231D-4232-950C-0A96CA0F3DCA}"/>
              </a:ext>
            </a:extLst>
          </p:cNvPr>
          <p:cNvSpPr txBox="1"/>
          <p:nvPr/>
        </p:nvSpPr>
        <p:spPr>
          <a:xfrm>
            <a:off x="7373745" y="4423305"/>
            <a:ext cx="83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7397D7-819F-47FC-BBDE-19D353F95A94}"/>
              </a:ext>
            </a:extLst>
          </p:cNvPr>
          <p:cNvSpPr txBox="1"/>
          <p:nvPr/>
        </p:nvSpPr>
        <p:spPr>
          <a:xfrm>
            <a:off x="9136237" y="5538877"/>
            <a:ext cx="83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6B0A94-669B-434A-9383-8999B1973374}"/>
              </a:ext>
            </a:extLst>
          </p:cNvPr>
          <p:cNvSpPr txBox="1"/>
          <p:nvPr/>
        </p:nvSpPr>
        <p:spPr>
          <a:xfrm>
            <a:off x="6957122" y="5570294"/>
            <a:ext cx="83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0C58FE1-CAB4-4FF8-892A-52BEB4C2EB58}"/>
              </a:ext>
            </a:extLst>
          </p:cNvPr>
          <p:cNvSpPr txBox="1"/>
          <p:nvPr/>
        </p:nvSpPr>
        <p:spPr>
          <a:xfrm>
            <a:off x="9332332" y="4449746"/>
            <a:ext cx="1303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8FA258B-7D20-42C3-A659-1D2131F92A06}"/>
              </a:ext>
            </a:extLst>
          </p:cNvPr>
          <p:cNvSpPr txBox="1"/>
          <p:nvPr/>
        </p:nvSpPr>
        <p:spPr>
          <a:xfrm>
            <a:off x="7537483" y="5158077"/>
            <a:ext cx="1303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gái</a:t>
            </a:r>
            <a:endParaRPr lang="en-US" sz="2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73C1CF6-D591-4717-8F79-C93DB0CD81B5}"/>
              </a:ext>
            </a:extLst>
          </p:cNvPr>
          <p:cNvSpPr txBox="1"/>
          <p:nvPr/>
        </p:nvSpPr>
        <p:spPr>
          <a:xfrm>
            <a:off x="2350463" y="4473123"/>
            <a:ext cx="3656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mỗi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tranh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Arial"/>
              </a:rPr>
              <a:t>?</a:t>
            </a:r>
            <a:endParaRPr lang="en-US" sz="2400" dirty="0">
              <a:solidFill>
                <a:srgbClr val="0000CC"/>
              </a:solidFill>
              <a:latin typeface="Calibri"/>
              <a:cs typeface="Arial"/>
              <a:sym typeface="Arial"/>
            </a:endParaRPr>
          </a:p>
        </p:txBody>
      </p:sp>
    </p:spTree>
    <p:controls>
      <p:control spid="2063" name="TextBox2" r:id="rId2" imgW="1790640" imgH="428760"/>
      <p:control spid="2064" name="TextBox1" r:id="rId3" imgW="1790640" imgH="409680"/>
      <p:control spid="2065" name="TextBox3" r:id="rId4" imgW="1790640" imgH="438120"/>
      <p:control spid="2066" name="TextBox4" r:id="rId5" imgW="1790640" imgH="447840"/>
      <p:control spid="2067" name="TextBox5" r:id="rId6" imgW="1790640" imgH="476280"/>
      <p:control spid="2068" name="TextBox6" r:id="rId7" imgW="1790640" imgH="466560"/>
      <p:control spid="2069" name="TextBox7" r:id="rId8" imgW="2143080" imgH="380880"/>
      <p:control spid="2070" name="TextBox8" r:id="rId9" imgW="2143080" imgH="438120"/>
      <p:control spid="2071" name="TextBox9" r:id="rId10" imgW="2143080" imgH="466560"/>
      <p:control spid="2072" name="TextBox10" r:id="rId11" imgW="2143080" imgH="438120"/>
      <p:control spid="2073" name="TextBox11" r:id="rId12" imgW="2124000" imgH="457200"/>
      <p:control spid="2074" name="TextBox12" r:id="rId13" imgW="2085840" imgH="438120"/>
    </p:controls>
    <p:extLst>
      <p:ext uri="{BB962C8B-B14F-4D97-AF65-F5344CB8AC3E}">
        <p14:creationId xmlns="" xmlns:p14="http://schemas.microsoft.com/office/powerpoint/2010/main" val="28012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9219 -0.498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19674 -0.397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4375 -0.447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6498 -0.393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37005 -0.145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21041 -0.16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7" grpId="0"/>
      <p:bldP spid="7" grpId="1"/>
      <p:bldP spid="5" grpId="0"/>
      <p:bldP spid="5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8B08E8-FD6C-4944-83B3-BF6771F6B97A}"/>
              </a:ext>
            </a:extLst>
          </p:cNvPr>
          <p:cNvSpPr txBox="1"/>
          <p:nvPr/>
        </p:nvSpPr>
        <p:spPr>
          <a:xfrm>
            <a:off x="3808036" y="148281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cs typeface="+mn-cs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0F0D89-84CF-4A51-8F53-66862CF906CC}"/>
              </a:ext>
            </a:extLst>
          </p:cNvPr>
          <p:cNvSpPr txBox="1"/>
          <p:nvPr/>
        </p:nvSpPr>
        <p:spPr>
          <a:xfrm>
            <a:off x="4339664" y="231448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THƯƠNG ÔNG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1CE2FE-DD16-4F5E-9BFE-8D735D0FCD10}"/>
              </a:ext>
            </a:extLst>
          </p:cNvPr>
          <p:cNvSpPr txBox="1"/>
          <p:nvPr/>
        </p:nvSpPr>
        <p:spPr>
          <a:xfrm>
            <a:off x="3197823" y="331438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cs typeface="+mn-cs"/>
              </a:rPr>
              <a:t>Nghe - 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: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đầu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243A0F-61A3-49D5-A7A1-A9FD14C0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0" y="3468951"/>
            <a:ext cx="484192" cy="45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414E5B-80AB-41B6-805F-E1EEAA59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3" y="4139804"/>
            <a:ext cx="457549" cy="45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F0B210-DB45-418E-84F5-59AF5BE92589}"/>
              </a:ext>
            </a:extLst>
          </p:cNvPr>
          <p:cNvSpPr txBox="1"/>
          <p:nvPr/>
        </p:nvSpPr>
        <p:spPr>
          <a:xfrm>
            <a:off x="3197823" y="398059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cs typeface="+mn-cs"/>
              </a:rPr>
              <a:t>Bài 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chọn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793942-FA2C-4BB7-8150-F9631F54D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70"/>
          <a:stretch/>
        </p:blipFill>
        <p:spPr>
          <a:xfrm>
            <a:off x="397197" y="312200"/>
            <a:ext cx="2534812" cy="1948447"/>
          </a:xfrm>
          <a:prstGeom prst="flowChartConnector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860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8D355FBB-FBD9-46E3-B99A-41EDC550075E}"/>
              </a:ext>
            </a:extLst>
          </p:cNvPr>
          <p:cNvSpPr/>
          <p:nvPr/>
        </p:nvSpPr>
        <p:spPr>
          <a:xfrm>
            <a:off x="994796" y="1486873"/>
            <a:ext cx="4686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3B9012F-1BC2-41F3-AC62-24F7BF2518AD}"/>
              </a:ext>
            </a:extLst>
          </p:cNvPr>
          <p:cNvSpPr/>
          <p:nvPr/>
        </p:nvSpPr>
        <p:spPr>
          <a:xfrm>
            <a:off x="6100927" y="1938930"/>
            <a:ext cx="5169942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</a:p>
          <a:p>
            <a:pPr lvl="5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" name="Straight Connector 4">
            <a:extLst>
              <a:ext uri="{FF2B5EF4-FFF2-40B4-BE49-F238E27FC236}">
                <a16:creationId xmlns="" xmlns:a16="http://schemas.microsoft.com/office/drawing/2014/main" id="{85BD4223-92F4-4A28-B791-BA46ACC5BB33}"/>
              </a:ext>
            </a:extLst>
          </p:cNvPr>
          <p:cNvCxnSpPr>
            <a:cxnSpLocks/>
          </p:cNvCxnSpPr>
          <p:nvPr/>
        </p:nvCxnSpPr>
        <p:spPr>
          <a:xfrm>
            <a:off x="1697650" y="2156638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5">
            <a:extLst>
              <a:ext uri="{FF2B5EF4-FFF2-40B4-BE49-F238E27FC236}">
                <a16:creationId xmlns="" xmlns:a16="http://schemas.microsoft.com/office/drawing/2014/main" id="{DCC62439-9C36-4130-8DEA-96464FAB04C7}"/>
              </a:ext>
            </a:extLst>
          </p:cNvPr>
          <p:cNvCxnSpPr>
            <a:cxnSpLocks/>
          </p:cNvCxnSpPr>
          <p:nvPr/>
        </p:nvCxnSpPr>
        <p:spPr>
          <a:xfrm>
            <a:off x="1731443" y="2869855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210B7A4E-40E2-4B9B-95A0-E3172D9F93DA}"/>
              </a:ext>
            </a:extLst>
          </p:cNvPr>
          <p:cNvCxnSpPr>
            <a:cxnSpLocks/>
          </p:cNvCxnSpPr>
          <p:nvPr/>
        </p:nvCxnSpPr>
        <p:spPr>
          <a:xfrm>
            <a:off x="1090146" y="4333470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>
            <a:extLst>
              <a:ext uri="{FF2B5EF4-FFF2-40B4-BE49-F238E27FC236}">
                <a16:creationId xmlns="" xmlns:a16="http://schemas.microsoft.com/office/drawing/2014/main" id="{9317AE71-D15B-4CD9-A9BA-70B64956CECF}"/>
              </a:ext>
            </a:extLst>
          </p:cNvPr>
          <p:cNvCxnSpPr>
            <a:cxnSpLocks/>
          </p:cNvCxnSpPr>
          <p:nvPr/>
        </p:nvCxnSpPr>
        <p:spPr>
          <a:xfrm>
            <a:off x="7861027" y="3292930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>
            <a:extLst>
              <a:ext uri="{FF2B5EF4-FFF2-40B4-BE49-F238E27FC236}">
                <a16:creationId xmlns="" xmlns:a16="http://schemas.microsoft.com/office/drawing/2014/main" id="{199CD931-0676-433C-973A-036071D08BDD}"/>
              </a:ext>
            </a:extLst>
          </p:cNvPr>
          <p:cNvCxnSpPr>
            <a:cxnSpLocks/>
          </p:cNvCxnSpPr>
          <p:nvPr/>
        </p:nvCxnSpPr>
        <p:spPr>
          <a:xfrm>
            <a:off x="6790944" y="4794210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>
            <a:extLst>
              <a:ext uri="{FF2B5EF4-FFF2-40B4-BE49-F238E27FC236}">
                <a16:creationId xmlns="" xmlns:a16="http://schemas.microsoft.com/office/drawing/2014/main" id="{624EFEE0-D96E-4DF5-9E7A-1302C8BFF93F}"/>
              </a:ext>
            </a:extLst>
          </p:cNvPr>
          <p:cNvCxnSpPr>
            <a:cxnSpLocks/>
          </p:cNvCxnSpPr>
          <p:nvPr/>
        </p:nvCxnSpPr>
        <p:spPr>
          <a:xfrm>
            <a:off x="6667923" y="4050843"/>
            <a:ext cx="659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>
            <a:extLst>
              <a:ext uri="{FF2B5EF4-FFF2-40B4-BE49-F238E27FC236}">
                <a16:creationId xmlns="" xmlns:a16="http://schemas.microsoft.com/office/drawing/2014/main" id="{4895B3F0-0315-4F3B-BB1B-D1B14A42327D}"/>
              </a:ext>
            </a:extLst>
          </p:cNvPr>
          <p:cNvCxnSpPr>
            <a:cxnSpLocks/>
          </p:cNvCxnSpPr>
          <p:nvPr/>
        </p:nvCxnSpPr>
        <p:spPr>
          <a:xfrm flipV="1">
            <a:off x="2985671" y="949765"/>
            <a:ext cx="4432271" cy="2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2807FD93-EE83-4D91-8999-71A06353AC96}"/>
              </a:ext>
            </a:extLst>
          </p:cNvPr>
          <p:cNvSpPr txBox="1"/>
          <p:nvPr/>
        </p:nvSpPr>
        <p:spPr>
          <a:xfrm>
            <a:off x="1733503" y="1594150"/>
            <a:ext cx="709605" cy="71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8B9CE471-9610-4165-8061-A366982993E0}"/>
              </a:ext>
            </a:extLst>
          </p:cNvPr>
          <p:cNvSpPr txBox="1"/>
          <p:nvPr/>
        </p:nvSpPr>
        <p:spPr>
          <a:xfrm>
            <a:off x="1733502" y="2301898"/>
            <a:ext cx="709605" cy="89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5">
            <a:extLst>
              <a:ext uri="{FF2B5EF4-FFF2-40B4-BE49-F238E27FC236}">
                <a16:creationId xmlns="" xmlns:a16="http://schemas.microsoft.com/office/drawing/2014/main" id="{2FA961DA-914C-48D9-BDB2-541194B518B7}"/>
              </a:ext>
            </a:extLst>
          </p:cNvPr>
          <p:cNvSpPr txBox="1"/>
          <p:nvPr/>
        </p:nvSpPr>
        <p:spPr>
          <a:xfrm>
            <a:off x="994796" y="3768251"/>
            <a:ext cx="1079690" cy="76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66488A12-47A1-48E0-A14D-218EBBF41894}"/>
              </a:ext>
            </a:extLst>
          </p:cNvPr>
          <p:cNvSpPr txBox="1"/>
          <p:nvPr/>
        </p:nvSpPr>
        <p:spPr>
          <a:xfrm>
            <a:off x="7912608" y="2763660"/>
            <a:ext cx="536448" cy="784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5" name="TextBox 13">
            <a:extLst>
              <a:ext uri="{FF2B5EF4-FFF2-40B4-BE49-F238E27FC236}">
                <a16:creationId xmlns="" xmlns:a16="http://schemas.microsoft.com/office/drawing/2014/main" id="{612C6D06-6437-4C57-A9F8-FD771105886B}"/>
              </a:ext>
            </a:extLst>
          </p:cNvPr>
          <p:cNvSpPr txBox="1"/>
          <p:nvPr/>
        </p:nvSpPr>
        <p:spPr>
          <a:xfrm>
            <a:off x="6754368" y="3547872"/>
            <a:ext cx="524256" cy="78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6" name="TextBox 16">
            <a:extLst>
              <a:ext uri="{FF2B5EF4-FFF2-40B4-BE49-F238E27FC236}">
                <a16:creationId xmlns="" xmlns:a16="http://schemas.microsoft.com/office/drawing/2014/main" id="{7A21D6BC-8C9A-41DC-94BF-FD857E6605AE}"/>
              </a:ext>
            </a:extLst>
          </p:cNvPr>
          <p:cNvSpPr txBox="1"/>
          <p:nvPr/>
        </p:nvSpPr>
        <p:spPr>
          <a:xfrm>
            <a:off x="6851904" y="4328160"/>
            <a:ext cx="707136" cy="65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D0FEB7B6-E961-4C74-891C-267893FEA1F4}"/>
              </a:ext>
            </a:extLst>
          </p:cNvPr>
          <p:cNvSpPr txBox="1"/>
          <p:nvPr/>
        </p:nvSpPr>
        <p:spPr>
          <a:xfrm>
            <a:off x="1534641" y="393797"/>
            <a:ext cx="1009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="" xmlns:a16="http://schemas.microsoft.com/office/drawing/2014/main" id="{5730FD41-A885-433F-BF32-659BE5DF9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" y="4284351"/>
            <a:ext cx="2449203" cy="2449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ình ảnh Thợ Sửa Xe, Xe Vector, Thợ Sửa, Sửa Chữa Xe miễn phí tải tập tin  PNG PSDComment và Vector">
            <a:extLst>
              <a:ext uri="{FF2B5EF4-FFF2-40B4-BE49-F238E27FC236}">
                <a16:creationId xmlns="" xmlns:a16="http://schemas.microsoft.com/office/drawing/2014/main" id="{5ACB9B7A-2099-41DA-A578-5117C6708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3" t="13794" r="14389" b="28494"/>
          <a:stretch/>
        </p:blipFill>
        <p:spPr bwMode="auto">
          <a:xfrm>
            <a:off x="9170107" y="918678"/>
            <a:ext cx="2687722" cy="2133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709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542B6E-9557-41F2-9166-B5989DC4448D}"/>
              </a:ext>
            </a:extLst>
          </p:cNvPr>
          <p:cNvSpPr txBox="1"/>
          <p:nvPr/>
        </p:nvSpPr>
        <p:spPr>
          <a:xfrm>
            <a:off x="2116875" y="189829"/>
            <a:ext cx="740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78B91A-2EC5-45AF-A5BE-4EE75DAB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5" y="1112798"/>
            <a:ext cx="7278224" cy="279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6F8381-1BD2-4C09-A8CD-511B5E3DF6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9240" y="3873119"/>
            <a:ext cx="7278225" cy="2563876"/>
          </a:xfrm>
          <a:prstGeom prst="rect">
            <a:avLst/>
          </a:prstGeom>
        </p:spPr>
      </p:pic>
      <p:cxnSp>
        <p:nvCxnSpPr>
          <p:cNvPr id="5" name="Straight Connector 8">
            <a:extLst>
              <a:ext uri="{FF2B5EF4-FFF2-40B4-BE49-F238E27FC236}">
                <a16:creationId xmlns="" xmlns:a16="http://schemas.microsoft.com/office/drawing/2014/main" id="{8986FC6C-3C0B-4465-B368-0A211776A87A}"/>
              </a:ext>
            </a:extLst>
          </p:cNvPr>
          <p:cNvCxnSpPr>
            <a:cxnSpLocks/>
          </p:cNvCxnSpPr>
          <p:nvPr/>
        </p:nvCxnSpPr>
        <p:spPr>
          <a:xfrm>
            <a:off x="2621280" y="829056"/>
            <a:ext cx="26524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>
            <a:extLst>
              <a:ext uri="{FF2B5EF4-FFF2-40B4-BE49-F238E27FC236}">
                <a16:creationId xmlns="" xmlns:a16="http://schemas.microsoft.com/office/drawing/2014/main" id="{164929D9-AC7A-4A9E-8244-070CF8D4AE41}"/>
              </a:ext>
            </a:extLst>
          </p:cNvPr>
          <p:cNvCxnSpPr>
            <a:cxnSpLocks/>
          </p:cNvCxnSpPr>
          <p:nvPr/>
        </p:nvCxnSpPr>
        <p:spPr>
          <a:xfrm>
            <a:off x="5818352" y="829056"/>
            <a:ext cx="25494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263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71683B-3F92-4007-92DB-7A38F7311594}"/>
              </a:ext>
            </a:extLst>
          </p:cNvPr>
          <p:cNvSpPr txBox="1"/>
          <p:nvPr/>
        </p:nvSpPr>
        <p:spPr>
          <a:xfrm>
            <a:off x="2116875" y="189829"/>
            <a:ext cx="740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FE5AA9-C4C0-4176-B119-4239C649E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63"/>
          <a:stretch/>
        </p:blipFill>
        <p:spPr>
          <a:xfrm>
            <a:off x="2492148" y="829056"/>
            <a:ext cx="6166660" cy="468054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E773EE6C-B38C-4417-951A-251FDDAC3FE0}"/>
              </a:ext>
            </a:extLst>
          </p:cNvPr>
          <p:cNvSpPr txBox="1"/>
          <p:nvPr/>
        </p:nvSpPr>
        <p:spPr>
          <a:xfrm>
            <a:off x="2406910" y="4583349"/>
            <a:ext cx="468537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cờ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ctr"/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8">
            <a:extLst>
              <a:ext uri="{FF2B5EF4-FFF2-40B4-BE49-F238E27FC236}">
                <a16:creationId xmlns="" xmlns:a16="http://schemas.microsoft.com/office/drawing/2014/main" id="{1F1A1521-E867-4DC6-AD04-6887437478AD}"/>
              </a:ext>
            </a:extLst>
          </p:cNvPr>
          <p:cNvCxnSpPr/>
          <p:nvPr/>
        </p:nvCxnSpPr>
        <p:spPr>
          <a:xfrm>
            <a:off x="2621280" y="829056"/>
            <a:ext cx="5693664" cy="24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F679B3CE-AD83-41C4-AA7E-A72986EC7588}"/>
              </a:ext>
            </a:extLst>
          </p:cNvPr>
          <p:cNvSpPr txBox="1"/>
          <p:nvPr/>
        </p:nvSpPr>
        <p:spPr>
          <a:xfrm>
            <a:off x="2943322" y="5224314"/>
            <a:ext cx="49109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 đang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 cờ với bố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21D804B0-5904-4F5D-B365-CCED7B0EBA51}"/>
              </a:ext>
            </a:extLst>
          </p:cNvPr>
          <p:cNvSpPr txBox="1"/>
          <p:nvPr/>
        </p:nvSpPr>
        <p:spPr>
          <a:xfrm>
            <a:off x="2782743" y="5859445"/>
            <a:ext cx="803531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 bố di chuyển quân cờ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23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9CB1E0-D4BE-4E4D-8076-AD8DBD205826}"/>
              </a:ext>
            </a:extLst>
          </p:cNvPr>
          <p:cNvSpPr txBox="1"/>
          <p:nvPr/>
        </p:nvSpPr>
        <p:spPr>
          <a:xfrm>
            <a:off x="2116875" y="189829"/>
            <a:ext cx="740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712E00-4AD3-426A-9E20-D10A9697C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9"/>
          <a:stretch/>
        </p:blipFill>
        <p:spPr>
          <a:xfrm>
            <a:off x="2500604" y="929207"/>
            <a:ext cx="6080688" cy="468054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C5B4E423-B54C-462C-8BC5-B6BBA39E4133}"/>
              </a:ext>
            </a:extLst>
          </p:cNvPr>
          <p:cNvSpPr txBox="1"/>
          <p:nvPr/>
        </p:nvSpPr>
        <p:spPr>
          <a:xfrm>
            <a:off x="2759321" y="4724891"/>
            <a:ext cx="470303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đang xem ti vi.</a:t>
            </a:r>
          </a:p>
        </p:txBody>
      </p:sp>
      <p:cxnSp>
        <p:nvCxnSpPr>
          <p:cNvPr id="5" name="Straight Connector 8">
            <a:extLst>
              <a:ext uri="{FF2B5EF4-FFF2-40B4-BE49-F238E27FC236}">
                <a16:creationId xmlns="" xmlns:a16="http://schemas.microsoft.com/office/drawing/2014/main" id="{AFD2FED5-4F4A-4654-88DB-5F30E65465D8}"/>
              </a:ext>
            </a:extLst>
          </p:cNvPr>
          <p:cNvCxnSpPr/>
          <p:nvPr/>
        </p:nvCxnSpPr>
        <p:spPr>
          <a:xfrm>
            <a:off x="2621280" y="829056"/>
            <a:ext cx="5693664" cy="24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2">
            <a:extLst>
              <a:ext uri="{FF2B5EF4-FFF2-40B4-BE49-F238E27FC236}">
                <a16:creationId xmlns="" xmlns:a16="http://schemas.microsoft.com/office/drawing/2014/main" id="{71B0D8A1-CE58-4373-A29C-F9A9C33FAE5E}"/>
              </a:ext>
            </a:extLst>
          </p:cNvPr>
          <p:cNvSpPr txBox="1"/>
          <p:nvPr/>
        </p:nvSpPr>
        <p:spPr>
          <a:xfrm>
            <a:off x="2769330" y="5362348"/>
            <a:ext cx="554561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 đang giải trí và thư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DB7AED4E-5388-42DB-8CDA-F091E055C117}"/>
              </a:ext>
            </a:extLst>
          </p:cNvPr>
          <p:cNvSpPr txBox="1"/>
          <p:nvPr/>
        </p:nvSpPr>
        <p:spPr>
          <a:xfrm>
            <a:off x="2759321" y="5924038"/>
            <a:ext cx="923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 đang ngồi xem chương trình giải trí trên ti vi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49A36E-D8EE-47D9-9932-71375C597B16}"/>
              </a:ext>
            </a:extLst>
          </p:cNvPr>
          <p:cNvSpPr txBox="1"/>
          <p:nvPr/>
        </p:nvSpPr>
        <p:spPr>
          <a:xfrm>
            <a:off x="2116875" y="189829"/>
            <a:ext cx="740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8">
            <a:extLst>
              <a:ext uri="{FF2B5EF4-FFF2-40B4-BE49-F238E27FC236}">
                <a16:creationId xmlns="" xmlns:a16="http://schemas.microsoft.com/office/drawing/2014/main" id="{8C12A9FC-2756-457C-8C8D-1DDC96D28CD5}"/>
              </a:ext>
            </a:extLst>
          </p:cNvPr>
          <p:cNvCxnSpPr/>
          <p:nvPr/>
        </p:nvCxnSpPr>
        <p:spPr>
          <a:xfrm>
            <a:off x="2621280" y="829056"/>
            <a:ext cx="5693664" cy="24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F8C99D1E-AE86-48D5-A1FE-1B4C2542A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561"/>
          <a:stretch/>
        </p:blipFill>
        <p:spPr>
          <a:xfrm>
            <a:off x="2782743" y="1006785"/>
            <a:ext cx="5803335" cy="4053011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="" xmlns:a16="http://schemas.microsoft.com/office/drawing/2014/main" id="{F4E05898-C24E-4F93-BC55-E359BC3FFC09}"/>
              </a:ext>
            </a:extLst>
          </p:cNvPr>
          <p:cNvSpPr txBox="1"/>
          <p:nvPr/>
        </p:nvSpPr>
        <p:spPr>
          <a:xfrm>
            <a:off x="2782743" y="4523427"/>
            <a:ext cx="64050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 mẹ đang lau dọn nhà cửa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="" xmlns:a16="http://schemas.microsoft.com/office/drawing/2014/main" id="{C30F8535-2F51-442C-AB4A-05FF9C1FD6EE}"/>
              </a:ext>
            </a:extLst>
          </p:cNvPr>
          <p:cNvSpPr txBox="1"/>
          <p:nvPr/>
        </p:nvSpPr>
        <p:spPr>
          <a:xfrm>
            <a:off x="2782743" y="5147344"/>
            <a:ext cx="64050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 mẹ đang lau chùi.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="" xmlns:a16="http://schemas.microsoft.com/office/drawing/2014/main" id="{49A58708-37FC-416C-AE8D-CE73018BEDF7}"/>
              </a:ext>
            </a:extLst>
          </p:cNvPr>
          <p:cNvSpPr txBox="1"/>
          <p:nvPr/>
        </p:nvSpPr>
        <p:spPr>
          <a:xfrm>
            <a:off x="2782743" y="5739362"/>
            <a:ext cx="64050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 mẹ đang làm vệ sinh nhà cửa.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90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E97059-D4B9-4AF6-A5BB-5ED69181D578}"/>
              </a:ext>
            </a:extLst>
          </p:cNvPr>
          <p:cNvSpPr txBox="1"/>
          <p:nvPr/>
        </p:nvSpPr>
        <p:spPr>
          <a:xfrm>
            <a:off x="2116875" y="189829"/>
            <a:ext cx="740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8">
            <a:extLst>
              <a:ext uri="{FF2B5EF4-FFF2-40B4-BE49-F238E27FC236}">
                <a16:creationId xmlns="" xmlns:a16="http://schemas.microsoft.com/office/drawing/2014/main" id="{3733F356-D575-4AF6-B446-A7B0965B1C41}"/>
              </a:ext>
            </a:extLst>
          </p:cNvPr>
          <p:cNvCxnSpPr/>
          <p:nvPr/>
        </p:nvCxnSpPr>
        <p:spPr>
          <a:xfrm>
            <a:off x="2621280" y="829056"/>
            <a:ext cx="5693664" cy="24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1CE317D7-24B5-4ED8-B143-E6BF1FF6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3"/>
          <a:stretch/>
        </p:blipFill>
        <p:spPr>
          <a:xfrm>
            <a:off x="2621280" y="1020825"/>
            <a:ext cx="5693664" cy="4028527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9F66F04-D304-43C5-92C7-78DFA8D3172E}"/>
              </a:ext>
            </a:extLst>
          </p:cNvPr>
          <p:cNvSpPr txBox="1"/>
          <p:nvPr/>
        </p:nvSpPr>
        <p:spPr>
          <a:xfrm>
            <a:off x="2979880" y="4403021"/>
            <a:ext cx="64050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 nhỏ đang học bài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AD97449B-19FB-472C-8054-836DDD089236}"/>
              </a:ext>
            </a:extLst>
          </p:cNvPr>
          <p:cNvSpPr txBox="1"/>
          <p:nvPr/>
        </p:nvSpPr>
        <p:spPr>
          <a:xfrm>
            <a:off x="2979880" y="5059885"/>
            <a:ext cx="64050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 đang nắn nót viết bài.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="" xmlns:a16="http://schemas.microsoft.com/office/drawing/2014/main" id="{0156464F-69FA-4A35-B693-C823532C5F50}"/>
              </a:ext>
            </a:extLst>
          </p:cNvPr>
          <p:cNvSpPr txBox="1"/>
          <p:nvPr/>
        </p:nvSpPr>
        <p:spPr>
          <a:xfrm>
            <a:off x="2893459" y="5705778"/>
            <a:ext cx="64050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 đang làm bài tập cô giao.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2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C6BC72-7961-4E0F-9BCD-9CA93217B0EB}"/>
              </a:ext>
            </a:extLst>
          </p:cNvPr>
          <p:cNvSpPr txBox="1"/>
          <p:nvPr/>
        </p:nvSpPr>
        <p:spPr>
          <a:xfrm>
            <a:off x="2116875" y="189829"/>
            <a:ext cx="740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4F94EF-169A-48B0-B4AC-4B380816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75" y="1112798"/>
            <a:ext cx="7278224" cy="279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EA9718-4E39-4A5C-AAF7-C331BCA37E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9240" y="3873119"/>
            <a:ext cx="7278225" cy="256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98CAAE4-4BD3-4D9A-819D-204EE54ACAC7}"/>
              </a:ext>
            </a:extLst>
          </p:cNvPr>
          <p:cNvSpPr txBox="1"/>
          <p:nvPr/>
        </p:nvSpPr>
        <p:spPr>
          <a:xfrm>
            <a:off x="1541723" y="3275710"/>
            <a:ext cx="454925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 đang chơi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cờ với bố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410F9F-C508-4273-8017-E185D268D859}"/>
              </a:ext>
            </a:extLst>
          </p:cNvPr>
          <p:cNvSpPr txBox="1"/>
          <p:nvPr/>
        </p:nvSpPr>
        <p:spPr>
          <a:xfrm>
            <a:off x="6151867" y="3264884"/>
            <a:ext cx="324323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8">
            <a:extLst>
              <a:ext uri="{FF2B5EF4-FFF2-40B4-BE49-F238E27FC236}">
                <a16:creationId xmlns="" xmlns:a16="http://schemas.microsoft.com/office/drawing/2014/main" id="{3A7B12FA-8668-4F33-9160-A59C6811A73C}"/>
              </a:ext>
            </a:extLst>
          </p:cNvPr>
          <p:cNvCxnSpPr/>
          <p:nvPr/>
        </p:nvCxnSpPr>
        <p:spPr>
          <a:xfrm>
            <a:off x="2621280" y="829056"/>
            <a:ext cx="5693664" cy="24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>
            <a:extLst>
              <a:ext uri="{FF2B5EF4-FFF2-40B4-BE49-F238E27FC236}">
                <a16:creationId xmlns="" xmlns:a16="http://schemas.microsoft.com/office/drawing/2014/main" id="{A1287D93-EFBF-42D2-AB18-9C3BBDB49ED5}"/>
              </a:ext>
            </a:extLst>
          </p:cNvPr>
          <p:cNvCxnSpPr>
            <a:cxnSpLocks/>
          </p:cNvCxnSpPr>
          <p:nvPr/>
        </p:nvCxnSpPr>
        <p:spPr>
          <a:xfrm>
            <a:off x="2535513" y="3807127"/>
            <a:ext cx="758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>
            <a:extLst>
              <a:ext uri="{FF2B5EF4-FFF2-40B4-BE49-F238E27FC236}">
                <a16:creationId xmlns="" xmlns:a16="http://schemas.microsoft.com/office/drawing/2014/main" id="{D6CE8360-CE08-4B6D-8CD3-7EB45894D161}"/>
              </a:ext>
            </a:extLst>
          </p:cNvPr>
          <p:cNvCxnSpPr/>
          <p:nvPr/>
        </p:nvCxnSpPr>
        <p:spPr>
          <a:xfrm>
            <a:off x="6836898" y="3781147"/>
            <a:ext cx="697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="" xmlns:a16="http://schemas.microsoft.com/office/drawing/2014/main" id="{E4A14296-D7EA-4D25-B10C-73F0470D521F}"/>
              </a:ext>
            </a:extLst>
          </p:cNvPr>
          <p:cNvSpPr txBox="1"/>
          <p:nvPr/>
        </p:nvSpPr>
        <p:spPr>
          <a:xfrm>
            <a:off x="1589791" y="5922040"/>
            <a:ext cx="369980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dọn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B79581D1-F23B-407D-A84C-86AB8251B1D0}"/>
              </a:ext>
            </a:extLst>
          </p:cNvPr>
          <p:cNvSpPr txBox="1"/>
          <p:nvPr/>
        </p:nvSpPr>
        <p:spPr>
          <a:xfrm>
            <a:off x="5818352" y="5887130"/>
            <a:ext cx="582119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 nhỏ đang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 nót viết 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13">
            <a:extLst>
              <a:ext uri="{FF2B5EF4-FFF2-40B4-BE49-F238E27FC236}">
                <a16:creationId xmlns="" xmlns:a16="http://schemas.microsoft.com/office/drawing/2014/main" id="{6A3C7FB0-D15F-408E-88E8-105EFA178666}"/>
              </a:ext>
            </a:extLst>
          </p:cNvPr>
          <p:cNvCxnSpPr/>
          <p:nvPr/>
        </p:nvCxnSpPr>
        <p:spPr>
          <a:xfrm>
            <a:off x="2914820" y="6436995"/>
            <a:ext cx="697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>
            <a:extLst>
              <a:ext uri="{FF2B5EF4-FFF2-40B4-BE49-F238E27FC236}">
                <a16:creationId xmlns="" xmlns:a16="http://schemas.microsoft.com/office/drawing/2014/main" id="{B07CB2E7-9BE8-4918-B01A-161DAD19E89D}"/>
              </a:ext>
            </a:extLst>
          </p:cNvPr>
          <p:cNvCxnSpPr/>
          <p:nvPr/>
        </p:nvCxnSpPr>
        <p:spPr>
          <a:xfrm>
            <a:off x="7376474" y="6434178"/>
            <a:ext cx="697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831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2D415EB4-D04C-453A-BD1C-984B942824FF}"/>
              </a:ext>
            </a:extLst>
          </p:cNvPr>
          <p:cNvCxnSpPr>
            <a:cxnSpLocks/>
          </p:cNvCxnSpPr>
          <p:nvPr/>
        </p:nvCxnSpPr>
        <p:spPr>
          <a:xfrm flipV="1">
            <a:off x="8909485" y="3634089"/>
            <a:ext cx="0" cy="8130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AA73A51-A22C-44FE-90E3-E952FC8F7577}"/>
              </a:ext>
            </a:extLst>
          </p:cNvPr>
          <p:cNvCxnSpPr>
            <a:cxnSpLocks/>
          </p:cNvCxnSpPr>
          <p:nvPr/>
        </p:nvCxnSpPr>
        <p:spPr>
          <a:xfrm>
            <a:off x="8896952" y="1803658"/>
            <a:ext cx="0" cy="7188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4CD20FF-2B5D-45B2-93D7-9641678F05AE}"/>
              </a:ext>
            </a:extLst>
          </p:cNvPr>
          <p:cNvSpPr txBox="1"/>
          <p:nvPr/>
        </p:nvSpPr>
        <p:spPr>
          <a:xfrm>
            <a:off x="2041993" y="1417022"/>
            <a:ext cx="8305220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Bà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đang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xem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ti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vi</a:t>
            </a:r>
            <a:r>
              <a:rPr lang="vi-VN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.</a:t>
            </a:r>
            <a:endParaRPr lang="vi-VN" sz="1867" kern="0" dirty="0">
              <a:solidFill>
                <a:srgbClr val="0000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6E7D3E0-E89A-4AA5-824E-CA43D77B4AFE}"/>
              </a:ext>
            </a:extLst>
          </p:cNvPr>
          <p:cNvSpPr txBox="1"/>
          <p:nvPr/>
        </p:nvSpPr>
        <p:spPr>
          <a:xfrm>
            <a:off x="2041993" y="1781843"/>
            <a:ext cx="8305220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Bố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mẹ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đang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dọn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nhà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.</a:t>
            </a:r>
            <a:endParaRPr lang="vi-VN" sz="1867" kern="0" dirty="0">
              <a:solidFill>
                <a:srgbClr val="0000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E5A9CFA-EE66-4AED-B205-25DCD9B61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1524001" y="4364597"/>
            <a:ext cx="9094289" cy="14678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7A14D5-0D90-4FB7-82A3-8DEA09B10716}"/>
              </a:ext>
            </a:extLst>
          </p:cNvPr>
          <p:cNvSpPr/>
          <p:nvPr/>
        </p:nvSpPr>
        <p:spPr>
          <a:xfrm>
            <a:off x="2041995" y="1019484"/>
            <a:ext cx="5073735" cy="1664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>
              <a:solidFill>
                <a:prstClr val="white"/>
              </a:solidFill>
              <a:latin typeface="Calibri"/>
              <a:sym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1275383-8907-4BEB-B5A8-7616929438DD}"/>
              </a:ext>
            </a:extLst>
          </p:cNvPr>
          <p:cNvCxnSpPr>
            <a:cxnSpLocks/>
          </p:cNvCxnSpPr>
          <p:nvPr/>
        </p:nvCxnSpPr>
        <p:spPr>
          <a:xfrm>
            <a:off x="7078743" y="1610163"/>
            <a:ext cx="5427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27A6B-FEC6-4010-937D-0A8E2B694B1C}"/>
              </a:ext>
            </a:extLst>
          </p:cNvPr>
          <p:cNvSpPr txBox="1"/>
          <p:nvPr/>
        </p:nvSpPr>
        <p:spPr>
          <a:xfrm>
            <a:off x="7610644" y="1352253"/>
            <a:ext cx="2550867" cy="420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21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2503BE-61B5-4B5A-AA5A-10EF8C76991A}"/>
              </a:ext>
            </a:extLst>
          </p:cNvPr>
          <p:cNvSpPr txBox="1"/>
          <p:nvPr/>
        </p:nvSpPr>
        <p:spPr>
          <a:xfrm>
            <a:off x="7621519" y="2519720"/>
            <a:ext cx="2550867" cy="107702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1273067-8695-4CA3-9A9A-E8D5D4CD8CB2}"/>
              </a:ext>
            </a:extLst>
          </p:cNvPr>
          <p:cNvSpPr txBox="1"/>
          <p:nvPr/>
        </p:nvSpPr>
        <p:spPr>
          <a:xfrm>
            <a:off x="2113690" y="4285495"/>
            <a:ext cx="1686077" cy="748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1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7946254-D4FF-4980-ABB2-217A686E2AA7}"/>
              </a:ext>
            </a:extLst>
          </p:cNvPr>
          <p:cNvSpPr txBox="1"/>
          <p:nvPr/>
        </p:nvSpPr>
        <p:spPr>
          <a:xfrm>
            <a:off x="4681452" y="4240397"/>
            <a:ext cx="1868857" cy="748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21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="" xmlns:a16="http://schemas.microsoft.com/office/drawing/2014/main" id="{108386E9-8BE8-4B9E-998C-7D181707BAFF}"/>
              </a:ext>
            </a:extLst>
          </p:cNvPr>
          <p:cNvSpPr/>
          <p:nvPr/>
        </p:nvSpPr>
        <p:spPr>
          <a:xfrm>
            <a:off x="3937618" y="4330502"/>
            <a:ext cx="545013" cy="599493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67">
              <a:solidFill>
                <a:srgbClr val="FF0000"/>
              </a:solidFill>
              <a:latin typeface="Calibri"/>
              <a:sym typeface="Arial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="" xmlns:a16="http://schemas.microsoft.com/office/drawing/2014/main" id="{191AB87E-1854-4D68-86BB-FE6B07070C67}"/>
              </a:ext>
            </a:extLst>
          </p:cNvPr>
          <p:cNvSpPr/>
          <p:nvPr/>
        </p:nvSpPr>
        <p:spPr>
          <a:xfrm>
            <a:off x="6613034" y="4529138"/>
            <a:ext cx="1008485" cy="2412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67">
              <a:solidFill>
                <a:srgbClr val="FF0000"/>
              </a:solidFill>
              <a:latin typeface="Calibri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34F0922-61A6-4D57-A6B6-E8BC260C38C2}"/>
              </a:ext>
            </a:extLst>
          </p:cNvPr>
          <p:cNvSpPr txBox="1"/>
          <p:nvPr/>
        </p:nvSpPr>
        <p:spPr>
          <a:xfrm>
            <a:off x="7684244" y="4372377"/>
            <a:ext cx="2435488" cy="4205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21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C9380E-07BA-4C88-AC5E-2CE9FDA4843C}"/>
              </a:ext>
            </a:extLst>
          </p:cNvPr>
          <p:cNvSpPr txBox="1"/>
          <p:nvPr/>
        </p:nvSpPr>
        <p:spPr>
          <a:xfrm>
            <a:off x="2041995" y="1025550"/>
            <a:ext cx="830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đang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chơi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cờ</a:t>
            </a:r>
            <a:r>
              <a:rPr lang="vi-VN" sz="1867" kern="0" dirty="0">
                <a:solidFill>
                  <a:srgbClr val="0000FF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.</a:t>
            </a:r>
            <a:endParaRPr lang="vi-VN" sz="1867" kern="0" dirty="0">
              <a:solidFill>
                <a:srgbClr val="0000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9CF7D1E0-AE5E-46C1-BD92-C6A303A27715}"/>
              </a:ext>
            </a:extLst>
          </p:cNvPr>
          <p:cNvCxnSpPr>
            <a:cxnSpLocks/>
          </p:cNvCxnSpPr>
          <p:nvPr/>
        </p:nvCxnSpPr>
        <p:spPr>
          <a:xfrm flipH="1">
            <a:off x="2678929" y="1069141"/>
            <a:ext cx="88672" cy="43576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73A5A56-709A-42C8-A4DB-4B2595E4218F}"/>
              </a:ext>
            </a:extLst>
          </p:cNvPr>
          <p:cNvCxnSpPr>
            <a:cxnSpLocks/>
          </p:cNvCxnSpPr>
          <p:nvPr/>
        </p:nvCxnSpPr>
        <p:spPr>
          <a:xfrm flipH="1">
            <a:off x="2472596" y="1470984"/>
            <a:ext cx="88672" cy="43576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7C70EA81-F1AE-447E-95A7-71E4031D6BC7}"/>
              </a:ext>
            </a:extLst>
          </p:cNvPr>
          <p:cNvCxnSpPr>
            <a:cxnSpLocks/>
          </p:cNvCxnSpPr>
          <p:nvPr/>
        </p:nvCxnSpPr>
        <p:spPr>
          <a:xfrm flipH="1">
            <a:off x="2912392" y="1883328"/>
            <a:ext cx="88672" cy="43576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5C540F3-E886-4F2B-8BC1-F1D2553B3DE7}"/>
              </a:ext>
            </a:extLst>
          </p:cNvPr>
          <p:cNvSpPr txBox="1"/>
          <p:nvPr/>
        </p:nvSpPr>
        <p:spPr>
          <a:xfrm>
            <a:off x="2019615" y="2185266"/>
            <a:ext cx="830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đang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1867" kern="0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endParaRPr lang="vi-VN" sz="1867" kern="0" dirty="0">
              <a:solidFill>
                <a:srgbClr val="0000FF"/>
              </a:solidFill>
              <a:latin typeface="UTM Avo" panose="02040603050506020204" pitchFamily="18" charset="0"/>
              <a:sym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937E3A8D-46A6-41B7-BB14-3B007F49124E}"/>
              </a:ext>
            </a:extLst>
          </p:cNvPr>
          <p:cNvCxnSpPr>
            <a:cxnSpLocks/>
          </p:cNvCxnSpPr>
          <p:nvPr/>
        </p:nvCxnSpPr>
        <p:spPr>
          <a:xfrm flipH="1">
            <a:off x="3103692" y="2188074"/>
            <a:ext cx="88672" cy="43576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772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" grpId="0" animBg="1"/>
      <p:bldP spid="13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8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793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8B1D7C-E4F1-4F47-B617-49649598DC2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2138556" y="416312"/>
            <a:ext cx="7865907" cy="604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31ADF7-1C8D-4921-B4C8-AAB9EE1ECBEF}"/>
              </a:ext>
            </a:extLst>
          </p:cNvPr>
          <p:cNvSpPr txBox="1"/>
          <p:nvPr/>
        </p:nvSpPr>
        <p:spPr>
          <a:xfrm>
            <a:off x="2472726" y="172630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Thương</a:t>
            </a:r>
            <a:r>
              <a:rPr lang="en-US" sz="2667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endParaRPr lang="vi-VN" sz="2667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CEC03D-69CE-4EBF-A85C-91D7C713159E}"/>
              </a:ext>
            </a:extLst>
          </p:cNvPr>
          <p:cNvSpPr txBox="1"/>
          <p:nvPr/>
        </p:nvSpPr>
        <p:spPr>
          <a:xfrm>
            <a:off x="1995043" y="714348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667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667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22</a:t>
            </a:r>
            <a:r>
              <a:rPr lang="en-US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667" b="1" dirty="0">
                <a:solidFill>
                  <a:srgbClr val="7030A0"/>
                </a:solidFill>
                <a:latin typeface="HP001 4 hàng" panose="020B0603050302020204" pitchFamily="34" charset="0"/>
              </a:rPr>
              <a:t> 12 </a:t>
            </a:r>
            <a:r>
              <a:rPr lang="en-US" sz="2667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667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202</a:t>
            </a:r>
            <a:r>
              <a:rPr lang="vi-VN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endParaRPr lang="vi-VN" sz="2667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B60CAD-5060-4F37-9531-6ECDEFE57990}"/>
              </a:ext>
            </a:extLst>
          </p:cNvPr>
          <p:cNvSpPr txBox="1"/>
          <p:nvPr/>
        </p:nvSpPr>
        <p:spPr>
          <a:xfrm>
            <a:off x="2315565" y="1206677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Viết</a:t>
            </a:r>
            <a:endParaRPr lang="vi-VN" sz="2667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3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F11763B-B4A6-458C-9C70-9665330E30A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" r="18858" b="85173"/>
          <a:stretch/>
        </p:blipFill>
        <p:spPr bwMode="auto">
          <a:xfrm>
            <a:off x="2180275" y="163990"/>
            <a:ext cx="7782469" cy="9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94120AA-7C30-4560-8A11-19C88501392E}"/>
              </a:ext>
            </a:extLst>
          </p:cNvPr>
          <p:cNvSpPr txBox="1"/>
          <p:nvPr/>
        </p:nvSpPr>
        <p:spPr>
          <a:xfrm>
            <a:off x="4939043" y="-20492"/>
            <a:ext cx="3163584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Thương</a:t>
            </a:r>
            <a:r>
              <a:rPr lang="en-US" sz="2667" b="1" kern="0" dirty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ông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6D6C78-10F5-44F2-8C58-D0F7F3C540B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2180275" y="742559"/>
            <a:ext cx="7782469" cy="604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E3DD0E-28EA-42CF-AED4-4CA3770526E3}"/>
              </a:ext>
            </a:extLst>
          </p:cNvPr>
          <p:cNvSpPr txBox="1"/>
          <p:nvPr/>
        </p:nvSpPr>
        <p:spPr>
          <a:xfrm>
            <a:off x="3816528" y="514595"/>
            <a:ext cx="3163584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Ông</a:t>
            </a:r>
            <a:r>
              <a:rPr lang="en-US" sz="2667" b="1" kern="0" dirty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bị</a:t>
            </a:r>
            <a:r>
              <a:rPr lang="en-US" sz="2667" b="1" kern="0" dirty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đau</a:t>
            </a:r>
            <a:r>
              <a:rPr lang="en-US" sz="2667" b="1" kern="0" dirty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chân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ED0496-BB4E-44C6-80F4-7F2ED5572235}"/>
              </a:ext>
            </a:extLst>
          </p:cNvPr>
          <p:cNvSpPr txBox="1"/>
          <p:nvPr/>
        </p:nvSpPr>
        <p:spPr>
          <a:xfrm>
            <a:off x="3808119" y="1538507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Đ</a:t>
            </a: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i phải chống gậy</a:t>
            </a:r>
            <a:r>
              <a:rPr lang="vi-VN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3282D8-39E3-459E-B70E-1794CD936D38}"/>
              </a:ext>
            </a:extLst>
          </p:cNvPr>
          <p:cNvSpPr txBox="1"/>
          <p:nvPr/>
        </p:nvSpPr>
        <p:spPr>
          <a:xfrm>
            <a:off x="3783628" y="2035360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Khập khiễng</a:t>
            </a:r>
            <a:r>
              <a:rPr lang="vi-VN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,</a:t>
            </a: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khập khà,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A1B36A-5BBE-4F61-8E4F-13C22454E959}"/>
              </a:ext>
            </a:extLst>
          </p:cNvPr>
          <p:cNvSpPr txBox="1"/>
          <p:nvPr/>
        </p:nvSpPr>
        <p:spPr>
          <a:xfrm>
            <a:off x="3783628" y="2547440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Bước lên thềm nhà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23A43D-6323-4F61-867A-23EEAAAD1D0B}"/>
              </a:ext>
            </a:extLst>
          </p:cNvPr>
          <p:cNvSpPr txBox="1"/>
          <p:nvPr/>
        </p:nvSpPr>
        <p:spPr>
          <a:xfrm>
            <a:off x="3794857" y="3058067"/>
            <a:ext cx="3356563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Nhấc chân quá khó.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marL="59265" defTabSz="1219170">
              <a:lnSpc>
                <a:spcPct val="150000"/>
              </a:lnSpc>
              <a:buClr>
                <a:srgbClr val="000000"/>
              </a:buClr>
            </a:pP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BF92ED3-D7D7-4CF9-91C5-C46CBD47A98E}"/>
              </a:ext>
            </a:extLst>
          </p:cNvPr>
          <p:cNvSpPr txBox="1"/>
          <p:nvPr/>
        </p:nvSpPr>
        <p:spPr>
          <a:xfrm>
            <a:off x="3785477" y="3566477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Thấy ông nhăn nhó,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7CE84E0-AA54-45E3-9CA6-BF2DD5CCD659}"/>
              </a:ext>
            </a:extLst>
          </p:cNvPr>
          <p:cNvSpPr txBox="1"/>
          <p:nvPr/>
        </p:nvSpPr>
        <p:spPr>
          <a:xfrm>
            <a:off x="3821905" y="4069773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Việt chơi ngoài sân</a:t>
            </a:r>
            <a:r>
              <a:rPr lang="vi-VN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0ECCBD3-9857-4F57-BA5C-B9DABA2AF433}"/>
              </a:ext>
            </a:extLst>
          </p:cNvPr>
          <p:cNvSpPr txBox="1"/>
          <p:nvPr/>
        </p:nvSpPr>
        <p:spPr>
          <a:xfrm>
            <a:off x="3825684" y="4570151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Lon ton lại gần,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DF85C4-46AC-4ED6-9D25-4991D21DA235}"/>
              </a:ext>
            </a:extLst>
          </p:cNvPr>
          <p:cNvSpPr txBox="1"/>
          <p:nvPr/>
        </p:nvSpPr>
        <p:spPr>
          <a:xfrm>
            <a:off x="3824961" y="6069364"/>
            <a:ext cx="4575763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Cháu đỡ ông lên.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426A42-E086-4106-873D-18E138F6B4C3}"/>
              </a:ext>
            </a:extLst>
          </p:cNvPr>
          <p:cNvSpPr txBox="1"/>
          <p:nvPr/>
        </p:nvSpPr>
        <p:spPr>
          <a:xfrm>
            <a:off x="3897086" y="6258937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D673B8C-534C-4E44-8B7C-3C0F4E4877F0}"/>
              </a:ext>
            </a:extLst>
          </p:cNvPr>
          <p:cNvSpPr txBox="1"/>
          <p:nvPr/>
        </p:nvSpPr>
        <p:spPr>
          <a:xfrm>
            <a:off x="3849814" y="3743745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BD4126F-42A8-41EF-9C02-CB991BAE7D49}"/>
              </a:ext>
            </a:extLst>
          </p:cNvPr>
          <p:cNvSpPr txBox="1"/>
          <p:nvPr/>
        </p:nvSpPr>
        <p:spPr>
          <a:xfrm>
            <a:off x="3888092" y="4252773"/>
            <a:ext cx="254062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4E0D20D-A819-4560-B083-4102EDAFA6BA}"/>
              </a:ext>
            </a:extLst>
          </p:cNvPr>
          <p:cNvSpPr txBox="1"/>
          <p:nvPr/>
        </p:nvSpPr>
        <p:spPr>
          <a:xfrm>
            <a:off x="3849815" y="2219444"/>
            <a:ext cx="746916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K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1999FB3-5FFE-438B-AE96-4E25C70D1464}"/>
              </a:ext>
            </a:extLst>
          </p:cNvPr>
          <p:cNvSpPr txBox="1"/>
          <p:nvPr/>
        </p:nvSpPr>
        <p:spPr>
          <a:xfrm>
            <a:off x="3835120" y="2731189"/>
            <a:ext cx="41541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B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B91040-B10C-495F-97A4-1E94366E2760}"/>
              </a:ext>
            </a:extLst>
          </p:cNvPr>
          <p:cNvSpPr txBox="1"/>
          <p:nvPr/>
        </p:nvSpPr>
        <p:spPr>
          <a:xfrm>
            <a:off x="3882814" y="1718615"/>
            <a:ext cx="3655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Đ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534822B-9F3B-4CE4-A66C-CA1FEE74B8C8}"/>
              </a:ext>
            </a:extLst>
          </p:cNvPr>
          <p:cNvSpPr txBox="1"/>
          <p:nvPr/>
        </p:nvSpPr>
        <p:spPr>
          <a:xfrm>
            <a:off x="4670560" y="4791448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1BB3DE9-FF0E-41D5-B1C7-6C6352399FD9}"/>
              </a:ext>
            </a:extLst>
          </p:cNvPr>
          <p:cNvSpPr txBox="1"/>
          <p:nvPr/>
        </p:nvSpPr>
        <p:spPr>
          <a:xfrm>
            <a:off x="3797010" y="1049019"/>
            <a:ext cx="3163584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Nó sưng nó tấy,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D35309B-6A18-4E7C-AB56-586AFB25CF2E}"/>
              </a:ext>
            </a:extLst>
          </p:cNvPr>
          <p:cNvSpPr txBox="1"/>
          <p:nvPr/>
        </p:nvSpPr>
        <p:spPr>
          <a:xfrm>
            <a:off x="3800834" y="1046485"/>
            <a:ext cx="114418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vi-VN" sz="2667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1E02459-84E8-4E33-B67F-5BF688F45CA8}"/>
              </a:ext>
            </a:extLst>
          </p:cNvPr>
          <p:cNvSpPr txBox="1"/>
          <p:nvPr/>
        </p:nvSpPr>
        <p:spPr>
          <a:xfrm>
            <a:off x="3797011" y="3056916"/>
            <a:ext cx="1144185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endParaRPr lang="vi-VN" sz="2667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0791702-0DBE-4215-A790-A40F8DA07D61}"/>
              </a:ext>
            </a:extLst>
          </p:cNvPr>
          <p:cNvSpPr txBox="1"/>
          <p:nvPr/>
        </p:nvSpPr>
        <p:spPr>
          <a:xfrm>
            <a:off x="3881832" y="4748922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L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794AE8D-1507-4784-8985-CD3C1B7FA228}"/>
              </a:ext>
            </a:extLst>
          </p:cNvPr>
          <p:cNvSpPr txBox="1"/>
          <p:nvPr/>
        </p:nvSpPr>
        <p:spPr>
          <a:xfrm>
            <a:off x="3879679" y="5258399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Âu yếm, nhanh nhảu:</a:t>
            </a:r>
            <a:endParaRPr lang="en-GB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C4F6026-1AB3-4433-A409-0B2A48AEEB20}"/>
              </a:ext>
            </a:extLst>
          </p:cNvPr>
          <p:cNvSpPr txBox="1"/>
          <p:nvPr/>
        </p:nvSpPr>
        <p:spPr>
          <a:xfrm>
            <a:off x="3888946" y="5269162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846B94F-885A-4FD6-9BF7-1F7F12E82947}"/>
              </a:ext>
            </a:extLst>
          </p:cNvPr>
          <p:cNvSpPr txBox="1"/>
          <p:nvPr/>
        </p:nvSpPr>
        <p:spPr>
          <a:xfrm>
            <a:off x="3783628" y="5571107"/>
            <a:ext cx="3163584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Ông vịn vai cháu</a:t>
            </a:r>
            <a:r>
              <a:rPr lang="en-US" sz="2667" b="1" kern="0" dirty="0">
                <a:solidFill>
                  <a:srgbClr val="213054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,</a:t>
            </a:r>
            <a:endParaRPr lang="vi-VN" sz="2667" b="1" kern="0" dirty="0">
              <a:solidFill>
                <a:srgbClr val="213054">
                  <a:lumMod val="50000"/>
                </a:srgbClr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5FEF6B8-168A-47F6-8E46-93F4EC657B2F}"/>
              </a:ext>
            </a:extLst>
          </p:cNvPr>
          <p:cNvSpPr txBox="1"/>
          <p:nvPr/>
        </p:nvSpPr>
        <p:spPr>
          <a:xfrm>
            <a:off x="3881832" y="692534"/>
            <a:ext cx="117046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Ô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2278C74-EB33-46BF-89A8-99B82CB8AF92}"/>
              </a:ext>
            </a:extLst>
          </p:cNvPr>
          <p:cNvSpPr txBox="1"/>
          <p:nvPr/>
        </p:nvSpPr>
        <p:spPr>
          <a:xfrm>
            <a:off x="3838874" y="5765588"/>
            <a:ext cx="457576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Ô</a:t>
            </a:r>
            <a:endParaRPr lang="en-GB" sz="26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11AB56B-B181-4826-AA43-C0F61EBD6085}"/>
              </a:ext>
            </a:extLst>
          </p:cNvPr>
          <p:cNvSpPr txBox="1"/>
          <p:nvPr/>
        </p:nvSpPr>
        <p:spPr>
          <a:xfrm>
            <a:off x="5001294" y="155848"/>
            <a:ext cx="951284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</a:t>
            </a:r>
            <a:endParaRPr lang="en-GB" sz="2667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53BA3AF-92FF-4D45-838E-C375CAF71001}"/>
              </a:ext>
            </a:extLst>
          </p:cNvPr>
          <p:cNvSpPr/>
          <p:nvPr/>
        </p:nvSpPr>
        <p:spPr>
          <a:xfrm>
            <a:off x="6914987" y="998886"/>
            <a:ext cx="2888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- Câu thơ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nào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cho em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biết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ông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của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Việt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bị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đau chân, đi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lại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khó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khăn?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810C8A2-58FA-40DF-9C7D-6FED19BA900C}"/>
              </a:ext>
            </a:extLst>
          </p:cNvPr>
          <p:cNvSpPr/>
          <p:nvPr/>
        </p:nvSpPr>
        <p:spPr>
          <a:xfrm>
            <a:off x="7435859" y="906697"/>
            <a:ext cx="2969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- Đi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phải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chống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gậy</a:t>
            </a:r>
            <a:endParaRPr lang="vi-VN" dirty="0">
              <a:solidFill>
                <a:srgbClr val="0070C0"/>
              </a:solidFill>
              <a:latin typeface="+mj-lt"/>
              <a:cs typeface="HP001 5H" panose="020B0603050302020204" pitchFamily="34" charset="0"/>
            </a:endParaRPr>
          </a:p>
          <a:p>
            <a:pPr algn="just"/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Khập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khiễng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,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khập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khà</a:t>
            </a:r>
            <a:endParaRPr lang="vi-VN" dirty="0">
              <a:solidFill>
                <a:srgbClr val="0070C0"/>
              </a:solidFill>
              <a:latin typeface="+mj-lt"/>
              <a:cs typeface="HP001 5H" panose="020B0603050302020204" pitchFamily="34" charset="0"/>
            </a:endParaRPr>
          </a:p>
          <a:p>
            <a:pPr algn="just"/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Bước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lên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thềm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nhà</a:t>
            </a:r>
            <a:endParaRPr lang="vi-VN" dirty="0">
              <a:solidFill>
                <a:srgbClr val="0070C0"/>
              </a:solidFill>
              <a:latin typeface="+mj-lt"/>
              <a:cs typeface="HP001 5H" panose="020B0603050302020204" pitchFamily="34" charset="0"/>
            </a:endParaRPr>
          </a:p>
          <a:p>
            <a:pPr algn="just"/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Nhấc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chân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khó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quá</a:t>
            </a:r>
            <a:r>
              <a:rPr lang="vi-VN" dirty="0">
                <a:solidFill>
                  <a:srgbClr val="0070C0"/>
                </a:solidFill>
                <a:latin typeface="+mj-lt"/>
                <a:cs typeface="HP001 5H" panose="020B0603050302020204" pitchFamily="34" charset="0"/>
              </a:rPr>
              <a:t>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41F90F5-C9AF-4BBD-8B93-C0DEF248AE29}"/>
              </a:ext>
            </a:extLst>
          </p:cNvPr>
          <p:cNvSpPr/>
          <p:nvPr/>
        </p:nvSpPr>
        <p:spPr>
          <a:xfrm>
            <a:off x="7036747" y="2784120"/>
            <a:ext cx="2664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-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Tìm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câu thơ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thể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hiện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sự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quan tâm, lo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lắng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của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Việt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đối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</a:t>
            </a:r>
            <a:r>
              <a:rPr lang="vi-VN" dirty="0" err="1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với</a:t>
            </a:r>
            <a:r>
              <a:rPr lang="vi-VN" dirty="0">
                <a:solidFill>
                  <a:srgbClr val="FF0000"/>
                </a:solidFill>
                <a:latin typeface="+mj-lt"/>
                <a:cs typeface="HP001 5H" panose="020B0603050302020204" pitchFamily="34" charset="0"/>
              </a:rPr>
              <a:t> ông?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D86B9F5-952A-4E95-9279-B01C7DB14A87}"/>
              </a:ext>
            </a:extLst>
          </p:cNvPr>
          <p:cNvSpPr/>
          <p:nvPr/>
        </p:nvSpPr>
        <p:spPr>
          <a:xfrm>
            <a:off x="7170875" y="2780651"/>
            <a:ext cx="2659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Lon ton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1">
            <a:extLst>
              <a:ext uri="{FF2B5EF4-FFF2-40B4-BE49-F238E27FC236}">
                <a16:creationId xmlns="" xmlns:a16="http://schemas.microsoft.com/office/drawing/2014/main" id="{BE54A382-08AF-42B1-9DA9-FD78FDE8F955}"/>
              </a:ext>
            </a:extLst>
          </p:cNvPr>
          <p:cNvSpPr/>
          <p:nvPr/>
        </p:nvSpPr>
        <p:spPr>
          <a:xfrm>
            <a:off x="6691114" y="4067621"/>
            <a:ext cx="3376681" cy="753110"/>
          </a:xfrm>
          <a:prstGeom prst="roundRect">
            <a:avLst>
              <a:gd name="adj" fmla="val 355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1">
            <a:extLst>
              <a:ext uri="{FF2B5EF4-FFF2-40B4-BE49-F238E27FC236}">
                <a16:creationId xmlns="" xmlns:a16="http://schemas.microsoft.com/office/drawing/2014/main" id="{03750930-3793-4C33-9EFB-72E32176DB48}"/>
              </a:ext>
            </a:extLst>
          </p:cNvPr>
          <p:cNvSpPr/>
          <p:nvPr/>
        </p:nvSpPr>
        <p:spPr>
          <a:xfrm>
            <a:off x="6787123" y="4050174"/>
            <a:ext cx="4520437" cy="753110"/>
          </a:xfrm>
          <a:prstGeom prst="roundRect">
            <a:avLst>
              <a:gd name="adj" fmla="val 355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1">
            <a:extLst>
              <a:ext uri="{FF2B5EF4-FFF2-40B4-BE49-F238E27FC236}">
                <a16:creationId xmlns="" xmlns:a16="http://schemas.microsoft.com/office/drawing/2014/main" id="{C96AF585-8555-4CE0-88DD-025D3831012D}"/>
              </a:ext>
            </a:extLst>
          </p:cNvPr>
          <p:cNvSpPr/>
          <p:nvPr/>
        </p:nvSpPr>
        <p:spPr>
          <a:xfrm>
            <a:off x="6599730" y="5742730"/>
            <a:ext cx="3101760" cy="753110"/>
          </a:xfrm>
          <a:prstGeom prst="roundRect">
            <a:avLst>
              <a:gd name="adj" fmla="val 355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1">
            <a:extLst>
              <a:ext uri="{FF2B5EF4-FFF2-40B4-BE49-F238E27FC236}">
                <a16:creationId xmlns="" xmlns:a16="http://schemas.microsoft.com/office/drawing/2014/main" id="{CAE58232-A20B-4515-B8F8-D682CF85E51D}"/>
              </a:ext>
            </a:extLst>
          </p:cNvPr>
          <p:cNvSpPr/>
          <p:nvPr/>
        </p:nvSpPr>
        <p:spPr>
          <a:xfrm>
            <a:off x="6799785" y="5734174"/>
            <a:ext cx="2901705" cy="753110"/>
          </a:xfrm>
          <a:prstGeom prst="roundRect">
            <a:avLst>
              <a:gd name="adj" fmla="val 355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649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22" grpId="0"/>
      <p:bldP spid="25" grpId="0"/>
      <p:bldP spid="31" grpId="0"/>
      <p:bldP spid="34" grpId="0"/>
      <p:bldP spid="39" grpId="0"/>
      <p:bldP spid="40" grpId="0"/>
      <p:bldP spid="29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52D678-C28E-4648-A2D6-56B304AF068A}"/>
              </a:ext>
            </a:extLst>
          </p:cNvPr>
          <p:cNvSpPr txBox="1"/>
          <p:nvPr/>
        </p:nvSpPr>
        <p:spPr>
          <a:xfrm>
            <a:off x="4571528" y="571783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Các từ dễ viết sai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E35026E-860B-4E8B-B713-99FCC9AE2BF1}"/>
              </a:ext>
            </a:extLst>
          </p:cNvPr>
          <p:cNvSpPr/>
          <p:nvPr/>
        </p:nvSpPr>
        <p:spPr>
          <a:xfrm>
            <a:off x="4074414" y="2272166"/>
            <a:ext cx="599676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khập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khiễng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khập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khà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7E7D62A-F8A4-4101-B3D0-E8C477211520}"/>
              </a:ext>
            </a:extLst>
          </p:cNvPr>
          <p:cNvSpPr/>
          <p:nvPr/>
        </p:nvSpPr>
        <p:spPr>
          <a:xfrm>
            <a:off x="4074414" y="2901014"/>
            <a:ext cx="599676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nhấc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chân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08EA327-BF22-4CC2-8C39-B586F99C7A10}"/>
              </a:ext>
            </a:extLst>
          </p:cNvPr>
          <p:cNvSpPr/>
          <p:nvPr/>
        </p:nvSpPr>
        <p:spPr>
          <a:xfrm>
            <a:off x="4125214" y="191462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3012553-6C29-4990-B7CF-CAE546E80BDE}"/>
              </a:ext>
            </a:extLst>
          </p:cNvPr>
          <p:cNvSpPr/>
          <p:nvPr/>
        </p:nvSpPr>
        <p:spPr>
          <a:xfrm>
            <a:off x="4125214" y="258447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1F1F7A-6E29-4CDD-833C-38A2EC443A1F}"/>
              </a:ext>
            </a:extLst>
          </p:cNvPr>
          <p:cNvSpPr/>
          <p:nvPr/>
        </p:nvSpPr>
        <p:spPr>
          <a:xfrm>
            <a:off x="4074414" y="3529862"/>
            <a:ext cx="599676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yếm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AD61A3E-1294-4B14-92B0-274155035BA3}"/>
              </a:ext>
            </a:extLst>
          </p:cNvPr>
          <p:cNvSpPr/>
          <p:nvPr/>
        </p:nvSpPr>
        <p:spPr>
          <a:xfrm>
            <a:off x="4115054" y="322324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2862512-2C82-41FC-A206-305F21C1DBB6}"/>
              </a:ext>
            </a:extLst>
          </p:cNvPr>
          <p:cNvSpPr/>
          <p:nvPr/>
        </p:nvSpPr>
        <p:spPr>
          <a:xfrm>
            <a:off x="4074414" y="4199114"/>
            <a:ext cx="599676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nhanh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nhảu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4914CF-A253-477E-980A-1D034DCDAF6E}"/>
              </a:ext>
            </a:extLst>
          </p:cNvPr>
          <p:cNvSpPr/>
          <p:nvPr/>
        </p:nvSpPr>
        <p:spPr>
          <a:xfrm>
            <a:off x="4135374" y="3902656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CAC497-4178-472E-9ABC-9817DDB785A3}"/>
              </a:ext>
            </a:extLst>
          </p:cNvPr>
          <p:cNvSpPr/>
          <p:nvPr/>
        </p:nvSpPr>
        <p:spPr>
          <a:xfrm>
            <a:off x="4887214" y="1587994"/>
            <a:ext cx="599676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chống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gậy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F704BD6-2631-4471-BD8B-D2A00D086FD2}"/>
              </a:ext>
            </a:extLst>
          </p:cNvPr>
          <p:cNvSpPr/>
          <p:nvPr/>
        </p:nvSpPr>
        <p:spPr>
          <a:xfrm>
            <a:off x="4155694" y="460500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24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CA2556A-FB30-4BAA-9D04-841C90547BA0}"/>
              </a:ext>
            </a:extLst>
          </p:cNvPr>
          <p:cNvSpPr txBox="1"/>
          <p:nvPr/>
        </p:nvSpPr>
        <p:spPr>
          <a:xfrm>
            <a:off x="6713379" y="312177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+mn-cs"/>
              </a:rPr>
              <a:t>Học sinh viết bài vào vở ô li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cs typeface="+mn-cs"/>
              </a:rPr>
              <a:t>VIẾT BÀI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2657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4011EF-00E8-404C-8B22-A7724B74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70000" y="0"/>
            <a:ext cx="8732982" cy="6870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FB4928-2437-4347-B9A9-D6C8340352A6}"/>
              </a:ext>
            </a:extLst>
          </p:cNvPr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202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3B5781-D23C-4FA1-B466-AA9CE620A0A4}"/>
              </a:ext>
            </a:extLst>
          </p:cNvPr>
          <p:cNvSpPr txBox="1"/>
          <p:nvPr/>
        </p:nvSpPr>
        <p:spPr>
          <a:xfrm>
            <a:off x="3787657" y="942472"/>
            <a:ext cx="195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    Viết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EAF190-FD54-4437-97CD-0351BE3A146D}"/>
              </a:ext>
            </a:extLst>
          </p:cNvPr>
          <p:cNvSpPr txBox="1"/>
          <p:nvPr/>
        </p:nvSpPr>
        <p:spPr>
          <a:xfrm>
            <a:off x="3003734" y="1511380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BD918D-5D84-4ED4-9890-31FCE5E71035}"/>
              </a:ext>
            </a:extLst>
          </p:cNvPr>
          <p:cNvSpPr txBox="1"/>
          <p:nvPr/>
        </p:nvSpPr>
        <p:spPr>
          <a:xfrm>
            <a:off x="3126329" y="2089791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đau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FB50CA-2354-483D-96A0-188BF192075B}"/>
              </a:ext>
            </a:extLst>
          </p:cNvPr>
          <p:cNvSpPr txBox="1"/>
          <p:nvPr/>
        </p:nvSpPr>
        <p:spPr>
          <a:xfrm>
            <a:off x="3108608" y="2710024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sưng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tấy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9C328B-5ECC-4514-B1E5-9BAE932206D1}"/>
              </a:ext>
            </a:extLst>
          </p:cNvPr>
          <p:cNvSpPr txBox="1"/>
          <p:nvPr/>
        </p:nvSpPr>
        <p:spPr>
          <a:xfrm>
            <a:off x="3126330" y="3291271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gậy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1B8D8D-DB3D-496B-9CAE-D7D4F9F1A8B7}"/>
              </a:ext>
            </a:extLst>
          </p:cNvPr>
          <p:cNvSpPr txBox="1"/>
          <p:nvPr/>
        </p:nvSpPr>
        <p:spPr>
          <a:xfrm>
            <a:off x="3108608" y="3911504"/>
            <a:ext cx="506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Khập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khiễng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khập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khà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03A25B-ED4D-42D5-B27D-762549CFFC23}"/>
              </a:ext>
            </a:extLst>
          </p:cNvPr>
          <p:cNvSpPr txBox="1"/>
          <p:nvPr/>
        </p:nvSpPr>
        <p:spPr>
          <a:xfrm>
            <a:off x="3126329" y="4491801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Bư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ϐ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thềm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A3A0D6E-42BC-4693-95C2-95432C071165}"/>
              </a:ext>
            </a:extLst>
          </p:cNvPr>
          <p:cNvSpPr txBox="1"/>
          <p:nvPr/>
        </p:nvSpPr>
        <p:spPr>
          <a:xfrm>
            <a:off x="3108608" y="5112034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Nhấc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khó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C3D7A2-449C-4A6C-BCA5-79136EDC2F30}"/>
              </a:ext>
            </a:extLst>
          </p:cNvPr>
          <p:cNvSpPr txBox="1"/>
          <p:nvPr/>
        </p:nvSpPr>
        <p:spPr>
          <a:xfrm>
            <a:off x="3126330" y="5693281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nhăn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42FEDF-E525-40E6-9A5A-1B67CDFE6F81}"/>
              </a:ext>
            </a:extLst>
          </p:cNvPr>
          <p:cNvSpPr txBox="1"/>
          <p:nvPr/>
        </p:nvSpPr>
        <p:spPr>
          <a:xfrm>
            <a:off x="3108608" y="6313514"/>
            <a:ext cx="506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Π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ng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φ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sân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="" xmlns:a16="http://schemas.microsoft.com/office/drawing/2014/main" id="{A16D13A4-A021-490D-B1C3-9BF4047CCBEC}"/>
              </a:ext>
            </a:extLst>
          </p:cNvPr>
          <p:cNvSpPr/>
          <p:nvPr/>
        </p:nvSpPr>
        <p:spPr>
          <a:xfrm>
            <a:off x="5977490" y="1342067"/>
            <a:ext cx="5761383" cy="753110"/>
          </a:xfrm>
          <a:prstGeom prst="roundRect">
            <a:avLst>
              <a:gd name="adj" fmla="val 355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9C36911-08EB-4CC1-95B8-EDE7BA0AD2E2}"/>
              </a:ext>
            </a:extLst>
          </p:cNvPr>
          <p:cNvSpPr txBox="1"/>
          <p:nvPr/>
        </p:nvSpPr>
        <p:spPr>
          <a:xfrm>
            <a:off x="1448076" y="1522041"/>
            <a:ext cx="1767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Lùi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 ô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A6934E-E2F2-43BF-813D-F57BD42B6807}"/>
              </a:ext>
            </a:extLst>
          </p:cNvPr>
          <p:cNvSpPr txBox="1"/>
          <p:nvPr/>
        </p:nvSpPr>
        <p:spPr>
          <a:xfrm>
            <a:off x="1398230" y="2123983"/>
            <a:ext cx="1710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Lùi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ô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1010A17-D538-4F5D-9C72-248F44CF4679}"/>
              </a:ext>
            </a:extLst>
          </p:cNvPr>
          <p:cNvSpPr/>
          <p:nvPr/>
        </p:nvSpPr>
        <p:spPr>
          <a:xfrm>
            <a:off x="5803778" y="1916234"/>
            <a:ext cx="45989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69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4011EF-00E8-404C-8B22-A7724B74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70000" y="0"/>
            <a:ext cx="8732982" cy="6870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BD918D-5D84-4ED4-9890-31FCE5E71035}"/>
              </a:ext>
            </a:extLst>
          </p:cNvPr>
          <p:cNvSpPr txBox="1"/>
          <p:nvPr/>
        </p:nvSpPr>
        <p:spPr>
          <a:xfrm>
            <a:off x="3126329" y="320627"/>
            <a:ext cx="352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Lon ton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gần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FB50CA-2354-483D-96A0-188BF192075B}"/>
              </a:ext>
            </a:extLst>
          </p:cNvPr>
          <p:cNvSpPr txBox="1"/>
          <p:nvPr/>
        </p:nvSpPr>
        <p:spPr>
          <a:xfrm>
            <a:off x="3108607" y="911043"/>
            <a:ext cx="393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yếm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nhảu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9C328B-5ECC-4514-B1E5-9BAE932206D1}"/>
              </a:ext>
            </a:extLst>
          </p:cNvPr>
          <p:cNvSpPr txBox="1"/>
          <p:nvPr/>
        </p:nvSpPr>
        <p:spPr>
          <a:xfrm>
            <a:off x="3126330" y="1502229"/>
            <a:ext cx="4308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 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vịn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1B8D8D-DB3D-496B-9CAE-D7D4F9F1A8B7}"/>
              </a:ext>
            </a:extLst>
          </p:cNvPr>
          <p:cNvSpPr txBox="1"/>
          <p:nvPr/>
        </p:nvSpPr>
        <p:spPr>
          <a:xfrm>
            <a:off x="3108608" y="2112523"/>
            <a:ext cx="506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BA6934E-E2F2-43BF-813D-F57BD42B6807}"/>
              </a:ext>
            </a:extLst>
          </p:cNvPr>
          <p:cNvSpPr txBox="1"/>
          <p:nvPr/>
        </p:nvSpPr>
        <p:spPr>
          <a:xfrm>
            <a:off x="1398229" y="356470"/>
            <a:ext cx="1710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Lùi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ô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F1B8D8D-DB3D-496B-9CAE-D7D4F9F1A8B7}"/>
              </a:ext>
            </a:extLst>
          </p:cNvPr>
          <p:cNvSpPr txBox="1"/>
          <p:nvPr/>
        </p:nvSpPr>
        <p:spPr>
          <a:xfrm>
            <a:off x="1977399" y="3300171"/>
            <a:ext cx="506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Chữa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lỗi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/>
                <a:cs typeface="+mn-cs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8776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64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1F4158-C286-4A19-B679-170BAB874C59}"/>
              </a:ext>
            </a:extLst>
          </p:cNvPr>
          <p:cNvSpPr txBox="1"/>
          <p:nvPr/>
        </p:nvSpPr>
        <p:spPr>
          <a:xfrm>
            <a:off x="3450839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 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   ữ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ữ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oai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nhảy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: “O…o!”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(Theo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Trương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Xương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1F999E0-5FED-4289-86EC-76988D32A8AE}"/>
              </a:ext>
            </a:extLst>
          </p:cNvPr>
          <p:cNvGrpSpPr/>
          <p:nvPr/>
        </p:nvGrpSpPr>
        <p:grpSpPr>
          <a:xfrm>
            <a:off x="4871281" y="2611003"/>
            <a:ext cx="654216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762A514-23E0-4EC5-94B6-083F31AAEC5D}"/>
              </a:ext>
            </a:extLst>
          </p:cNvPr>
          <p:cNvSpPr txBox="1"/>
          <p:nvPr/>
        </p:nvSpPr>
        <p:spPr>
          <a:xfrm>
            <a:off x="5010630" y="2495528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2BC3B6A-AA4F-47BE-9E0F-8C68B7ABE674}"/>
              </a:ext>
            </a:extLst>
          </p:cNvPr>
          <p:cNvGrpSpPr/>
          <p:nvPr/>
        </p:nvGrpSpPr>
        <p:grpSpPr>
          <a:xfrm>
            <a:off x="2142411" y="4035760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6D2FB2-AFF2-404E-925E-13852CA740EC}"/>
              </a:ext>
            </a:extLst>
          </p:cNvPr>
          <p:cNvSpPr txBox="1"/>
          <p:nvPr/>
        </p:nvSpPr>
        <p:spPr>
          <a:xfrm>
            <a:off x="2142411" y="3980760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AC42534-15E2-4A8A-AB3F-539A47ADAF9E}"/>
              </a:ext>
            </a:extLst>
          </p:cNvPr>
          <p:cNvGrpSpPr/>
          <p:nvPr/>
        </p:nvGrpSpPr>
        <p:grpSpPr>
          <a:xfrm>
            <a:off x="5267965" y="4087913"/>
            <a:ext cx="590089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B6A385E-597B-46B7-A5E7-94FCD3D0F9B8}"/>
              </a:ext>
            </a:extLst>
          </p:cNvPr>
          <p:cNvSpPr txBox="1"/>
          <p:nvPr/>
        </p:nvSpPr>
        <p:spPr>
          <a:xfrm>
            <a:off x="5345296" y="4044967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0AA3A98-7C5D-4E2C-A58C-3010A7D995AC}"/>
              </a:ext>
            </a:extLst>
          </p:cNvPr>
          <p:cNvGrpSpPr/>
          <p:nvPr/>
        </p:nvGrpSpPr>
        <p:grpSpPr>
          <a:xfrm>
            <a:off x="1471139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D7A44A-1D65-4891-AF0F-8CE3DD438908}"/>
              </a:ext>
            </a:extLst>
          </p:cNvPr>
          <p:cNvSpPr txBox="1"/>
          <p:nvPr/>
        </p:nvSpPr>
        <p:spPr>
          <a:xfrm>
            <a:off x="1755271" y="4716487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787CCC7-1FB5-4E95-B91F-3DDDCE7B4EA1}"/>
              </a:ext>
            </a:extLst>
          </p:cNvPr>
          <p:cNvGrpSpPr/>
          <p:nvPr/>
        </p:nvGrpSpPr>
        <p:grpSpPr>
          <a:xfrm>
            <a:off x="3131939" y="480037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95BFF27-C5A3-4B11-804E-831CA253B94C}"/>
              </a:ext>
            </a:extLst>
          </p:cNvPr>
          <p:cNvSpPr txBox="1"/>
          <p:nvPr/>
        </p:nvSpPr>
        <p:spPr>
          <a:xfrm>
            <a:off x="3133160" y="47198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12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1045</Words>
  <Application>Microsoft Office PowerPoint</Application>
  <PresentationFormat>Custom</PresentationFormat>
  <Paragraphs>191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2_Office 主题</vt:lpstr>
      <vt:lpstr>1_Office Theme</vt:lpstr>
      <vt:lpstr>2_Office Theme</vt:lpstr>
      <vt:lpstr>Doodle Sketchbook by Slidesgo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Mai Huong</dc:creator>
  <cp:lastModifiedBy>AutoBVT</cp:lastModifiedBy>
  <cp:revision>113</cp:revision>
  <dcterms:created xsi:type="dcterms:W3CDTF">2021-07-20T01:55:21Z</dcterms:created>
  <dcterms:modified xsi:type="dcterms:W3CDTF">2022-12-22T03:56:08Z</dcterms:modified>
</cp:coreProperties>
</file>