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0"/>
  </p:notesMasterIdLst>
  <p:sldIdLst>
    <p:sldId id="359" r:id="rId3"/>
    <p:sldId id="317" r:id="rId4"/>
    <p:sldId id="355" r:id="rId5"/>
    <p:sldId id="2980" r:id="rId6"/>
    <p:sldId id="2961" r:id="rId7"/>
    <p:sldId id="360" r:id="rId8"/>
    <p:sldId id="332" r:id="rId9"/>
  </p:sldIdLst>
  <p:sldSz cx="6858000" cy="5143500"/>
  <p:notesSz cx="6858000" cy="9144000"/>
  <p:embeddedFontLst>
    <p:embeddedFont>
      <p:font typeface="HP001 4 hàng" pitchFamily="34" charset="0"/>
      <p:regular r:id="rId11"/>
      <p:bold r:id="rId12"/>
    </p:embeddedFont>
    <p:embeddedFont>
      <p:font typeface="Kalam" charset="0"/>
      <p:regular r:id="rId13"/>
      <p:bold r:id="rId14"/>
    </p:embeddedFont>
    <p:embeddedFont>
      <p:font typeface="Montserrat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60"/>
    <p:restoredTop sz="94615"/>
  </p:normalViewPr>
  <p:slideViewPr>
    <p:cSldViewPr snapToGrid="0">
      <p:cViewPr varScale="1">
        <p:scale>
          <a:sx n="91" d="100"/>
          <a:sy n="91" d="100"/>
        </p:scale>
        <p:origin x="-348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401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1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857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6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4" y="661633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7" y="680121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8" y="74206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6" y="71064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60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4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7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8" y="120247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6" y="117105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4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7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8" y="166288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7" y="163146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4" y="204286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8" y="212329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7" y="209187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4" y="250327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8" y="258370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7" y="255227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4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8" y="304411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7" y="301268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4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8" y="350452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7" y="347309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4" y="388449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8" y="390298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8" y="396493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7" y="393350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4" y="434490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8" y="436339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8" y="442534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7" y="439391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38570" tIns="38570" rIns="38570" bIns="38570" anchor="ctr" anchorCtr="0">
            <a:noAutofit/>
          </a:bodyPr>
          <a:lstStyle/>
          <a:p>
            <a:pPr marL="0" marR="0" lvl="0" indent="0" algn="l" defTabSz="385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84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124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207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=""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07916" cy="51435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=""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468498" y="522653"/>
            <a:ext cx="4905797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 sáu </a:t>
            </a:r>
            <a:r>
              <a:rPr lang="en-US" sz="2000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 14 tháng 1 năm 2022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 defTabSz="385753"/>
            <a:r>
              <a:rPr lang="en-US" sz="1266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935458" y="899398"/>
            <a:ext cx="220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viết</a:t>
            </a:r>
            <a:r>
              <a:rPr lang="en-US" sz="20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HP001 4 hàng" panose="020B0603050302020204" pitchFamily="34" charset="0"/>
              </a:rPr>
              <a:t>đoạn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210619" y="1271622"/>
            <a:ext cx="352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Viết đoạn văn tả một đồ vật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79443" y="377687"/>
            <a:ext cx="6627" cy="425394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23612" y="397760"/>
            <a:ext cx="173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- 15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08D8F8-57A2-FE4B-809E-B8E5DDA2F30E}"/>
              </a:ext>
            </a:extLst>
          </p:cNvPr>
          <p:cNvSpPr txBox="1"/>
          <p:nvPr/>
        </p:nvSpPr>
        <p:spPr>
          <a:xfrm>
            <a:off x="338486" y="2536958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BBA51C-7C67-6E4D-AAF4-E63CD8A20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54" y="1026865"/>
            <a:ext cx="6221691" cy="1368688"/>
          </a:xfrm>
          <a:prstGeom prst="roundRect">
            <a:avLst>
              <a:gd name="adj" fmla="val 31819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33ED7A-9492-9A4F-9832-D24CB321ED09}"/>
              </a:ext>
            </a:extLst>
          </p:cNvPr>
          <p:cNvSpPr txBox="1"/>
          <p:nvPr/>
        </p:nvSpPr>
        <p:spPr>
          <a:xfrm>
            <a:off x="1292885" y="2577704"/>
            <a:ext cx="9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ô/ dù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20BAC4-26A2-D943-8344-EAC8D7D0DA33}"/>
              </a:ext>
            </a:extLst>
          </p:cNvPr>
          <p:cNvSpPr txBox="1"/>
          <p:nvPr/>
        </p:nvSpPr>
        <p:spPr>
          <a:xfrm>
            <a:off x="2321977" y="2580742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mũ, khăn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534E6E-CDC3-E84F-9AAF-0D44DDF7CE2A}"/>
              </a:ext>
            </a:extLst>
          </p:cNvPr>
          <p:cNvSpPr txBox="1"/>
          <p:nvPr/>
        </p:nvSpPr>
        <p:spPr>
          <a:xfrm>
            <a:off x="3351069" y="2593207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 mưa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8DB4E0-F8A1-D24B-A5E9-0CA8293D85DB}"/>
              </a:ext>
            </a:extLst>
          </p:cNvPr>
          <p:cNvSpPr txBox="1"/>
          <p:nvPr/>
        </p:nvSpPr>
        <p:spPr>
          <a:xfrm>
            <a:off x="4380161" y="2583780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13812CE-F778-FF47-AFD5-EE2FD0933191}"/>
              </a:ext>
            </a:extLst>
          </p:cNvPr>
          <p:cNvSpPr txBox="1"/>
          <p:nvPr/>
        </p:nvSpPr>
        <p:spPr>
          <a:xfrm>
            <a:off x="5409253" y="2577704"/>
            <a:ext cx="9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8742BD9-9E95-FF4A-B38C-3B7862819919}"/>
              </a:ext>
            </a:extLst>
          </p:cNvPr>
          <p:cNvSpPr txBox="1"/>
          <p:nvPr/>
        </p:nvSpPr>
        <p:spPr>
          <a:xfrm>
            <a:off x="467590" y="3270621"/>
            <a:ext cx="6072255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1 - 2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340A32-3DC5-C947-92F3-B1E21D351F0D}"/>
              </a:ext>
            </a:extLst>
          </p:cNvPr>
          <p:cNvSpPr txBox="1"/>
          <p:nvPr/>
        </p:nvSpPr>
        <p:spPr>
          <a:xfrm>
            <a:off x="474661" y="4210046"/>
            <a:ext cx="589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x-none" sz="1600" dirty="0">
                <a:latin typeface="UTM Avo" panose="02040603050506020204" pitchFamily="18" charset="0"/>
              </a:rPr>
              <a:t>Nón có hình chóp, được dùng để che nắng, che mưa</a:t>
            </a:r>
          </a:p>
        </p:txBody>
      </p:sp>
    </p:spTree>
    <p:extLst>
      <p:ext uri="{BB962C8B-B14F-4D97-AF65-F5344CB8AC3E}">
        <p14:creationId xmlns=""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14" grpId="0"/>
      <p:bldP spid="15" grpId="0"/>
      <p:bldP spid="16" grpId="0"/>
      <p:bldP spid="18" grpId="0"/>
      <p:bldP spid="1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0"/>
            <a:ext cx="5876569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tả một đồ vật em cần dùng để tránh nắng hoặc tránh mưa</a:t>
            </a:r>
          </a:p>
          <a:p>
            <a:pPr>
              <a:lnSpc>
                <a:spcPts val="3000"/>
              </a:lnSpc>
            </a:pP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7" y="2756632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6" y="2756632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3" y="3393941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5" y="2119323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vật</a:t>
              </a:r>
              <a:endParaRPr lang="x-none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5" y="1953068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=""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80447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Đồ vật đó có gì nổi bật về hình dạng, màu sắc,…? 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60" y="3936823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=""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dùng đồ vật đó vào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8" y="1953068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10" y="1642128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6" y="983891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chọn tả đồ vật nào?</a:t>
              </a:r>
              <a:endParaRPr lang="x-none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8" y="2017723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C6A6263A-6F86-4C8F-9F30-943405F82F46}"/>
              </a:ext>
            </a:extLst>
          </p:cNvPr>
          <p:cNvSpPr/>
          <p:nvPr/>
        </p:nvSpPr>
        <p:spPr>
          <a:xfrm>
            <a:off x="876562" y="440935"/>
            <a:ext cx="5417031" cy="1647730"/>
          </a:xfrm>
          <a:prstGeom prst="roundRect">
            <a:avLst/>
          </a:prstGeom>
          <a:noFill/>
          <a:ln w="28575">
            <a:solidFill>
              <a:srgbClr val="FF99CC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85753">
              <a:lnSpc>
                <a:spcPct val="120000"/>
              </a:lnSpc>
              <a:defRPr/>
            </a:pPr>
            <a:r>
              <a:rPr lang="en-US" sz="900" b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endParaRPr lang="en-US" b="1" dirty="0">
              <a:solidFill>
                <a:srgbClr val="3333FF"/>
              </a:solidFill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1">
            <a:extLst>
              <a:ext uri="{FF2B5EF4-FFF2-40B4-BE49-F238E27FC236}">
                <a16:creationId xmlns="" xmlns:a16="http://schemas.microsoft.com/office/drawing/2014/main" id="{C6A6263A-6F86-4C8F-9F30-943405F82F46}"/>
              </a:ext>
            </a:extLst>
          </p:cNvPr>
          <p:cNvSpPr/>
          <p:nvPr/>
        </p:nvSpPr>
        <p:spPr>
          <a:xfrm>
            <a:off x="1117600" y="2576154"/>
            <a:ext cx="5353969" cy="2091894"/>
          </a:xfrm>
          <a:prstGeom prst="roundRect">
            <a:avLst/>
          </a:prstGeom>
          <a:solidFill>
            <a:srgbClr val="CCFF66"/>
          </a:solidFill>
          <a:ln w="28575">
            <a:solidFill>
              <a:srgbClr val="FF99CC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85753">
              <a:lnSpc>
                <a:spcPct val="150000"/>
              </a:lnSpc>
              <a:spcBef>
                <a:spcPts val="348"/>
              </a:spcBef>
              <a:defRPr/>
            </a:pPr>
            <a:r>
              <a:rPr lang="en-US" b="1" dirty="0">
                <a:latin typeface="HP001 4 hàng" panose="020B0603050302020204" pitchFamily="34" charset="0"/>
              </a:rPr>
              <a:t>    </a:t>
            </a:r>
            <a:r>
              <a:rPr lang="vi-VN" sz="1600" b="1" dirty="0">
                <a:latin typeface="HP001 4 hàng" panose="020B0603050302020204" pitchFamily="34" charset="0"/>
              </a:rPr>
              <a:t>Mẹ </a:t>
            </a:r>
            <a:r>
              <a:rPr lang="vi-VN" sz="1600" b="1" dirty="0" smtClean="0">
                <a:latin typeface="HP001 4 hàng" panose="020B0603050302020204" pitchFamily="34" charset="0"/>
              </a:rPr>
              <a:t>em</a:t>
            </a:r>
            <a:r>
              <a:rPr lang="en-US" sz="1600" b="1" dirty="0" smtClean="0">
                <a:latin typeface="HP001 4 hàng" panose="020B0603050302020204" pitchFamily="34" charset="0"/>
              </a:rPr>
              <a:t> </a:t>
            </a:r>
            <a:r>
              <a:rPr lang="vi-VN" sz="1600" b="1" dirty="0" smtClean="0">
                <a:latin typeface="HP001 4 hàng" panose="020B0603050302020204" pitchFamily="34" charset="0"/>
              </a:rPr>
              <a:t>rất </a:t>
            </a:r>
            <a:r>
              <a:rPr lang="vi-VN" sz="1600" b="1" dirty="0">
                <a:latin typeface="HP001 4 hàng" panose="020B0603050302020204" pitchFamily="34" charset="0"/>
              </a:rPr>
              <a:t>thích đội chiếc nón </a:t>
            </a:r>
            <a:r>
              <a:rPr lang="vi-VN" sz="1600" b="1" dirty="0" smtClean="0">
                <a:latin typeface="HP001 4 hàng" panose="020B0603050302020204" pitchFamily="34" charset="0"/>
              </a:rPr>
              <a:t>lá mà </a:t>
            </a:r>
            <a:r>
              <a:rPr lang="vi-VN" sz="1600" b="1" dirty="0">
                <a:latin typeface="HP001 4 hàng" panose="020B0603050302020204" pitchFamily="34" charset="0"/>
              </a:rPr>
              <a:t>ba em đi công tác ở Huế mua về tặng cho mẹ.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Chiếc nón đó </a:t>
            </a:r>
            <a:r>
              <a:rPr lang="en-US" sz="16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hình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chóp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giống 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những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chiếc nón thường khác </a:t>
            </a:r>
            <a:r>
              <a:rPr lang="en-US" sz="16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nhưng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nó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khác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ở chỗ có dòng chữ “Kỷ niệm du lịch Huế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”. </a:t>
            </a:r>
            <a:r>
              <a:rPr lang="vi-VN" sz="1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Chiếc nón thật là 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đẹp</a:t>
            </a:r>
            <a:r>
              <a:rPr lang="en-US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!</a:t>
            </a:r>
            <a:r>
              <a:rPr lang="vi-VN" sz="16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Bởi </a:t>
            </a:r>
            <a:r>
              <a:rPr lang="vi-VN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nó</a:t>
            </a:r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vi-VN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có vành to nên người đội chiếc nón này </a:t>
            </a:r>
            <a:r>
              <a:rPr lang="vi-VN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khi </a:t>
            </a:r>
            <a:r>
              <a:rPr lang="vi-VN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đi ra trời nắng cũng cảm thấy </a:t>
            </a:r>
            <a:r>
              <a:rPr lang="en-US" sz="1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mát</a:t>
            </a:r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che</a:t>
            </a:r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nắng</a:t>
            </a:r>
            <a:r>
              <a:rPr lang="en-US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r>
              <a:rPr lang="vi-VN" sz="1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Mẹ em </a:t>
            </a:r>
            <a:r>
              <a:rPr lang="vi-VN" sz="1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luôn </a:t>
            </a:r>
            <a:r>
              <a:rPr lang="vi-VN" sz="1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yêu thích chiếc nón này và giữ </a:t>
            </a:r>
            <a:r>
              <a:rPr lang="vi-VN" sz="1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gìn </a:t>
            </a:r>
            <a:r>
              <a:rPr lang="vi-VN" sz="1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nó thật</a:t>
            </a:r>
            <a:r>
              <a:rPr lang="vi-VN" sz="1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1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cẩn </a:t>
            </a:r>
            <a:r>
              <a:rPr lang="vi-VN" sz="1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thận.</a:t>
            </a:r>
            <a:endParaRPr lang="vi-VN" sz="16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209720-A2A2-4AE7-A5B8-0FBCB6D87DAC}"/>
              </a:ext>
            </a:extLst>
          </p:cNvPr>
          <p:cNvSpPr txBox="1"/>
          <p:nvPr/>
        </p:nvSpPr>
        <p:spPr>
          <a:xfrm>
            <a:off x="1117600" y="611337"/>
            <a:ext cx="51759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effectLst/>
                <a:latin typeface="HP001 4 hàng" panose="020B0603050302020204" pitchFamily="34" charset="0"/>
              </a:rPr>
              <a:t>    </a:t>
            </a:r>
            <a:r>
              <a:rPr lang="vi-VN" sz="1800" b="1" i="0" dirty="0">
                <a:effectLst/>
                <a:latin typeface="HP001 4 hàng" panose="020B0603050302020204" pitchFamily="34" charset="0"/>
              </a:rPr>
              <a:t>Em có một chiếc ô</a:t>
            </a:r>
            <a:r>
              <a:rPr lang="en-US" sz="1800" b="1" i="0" dirty="0">
                <a:effectLst/>
                <a:latin typeface="HP001 4 hàng" panose="020B0603050302020204" pitchFamily="34" charset="0"/>
              </a:rPr>
              <a:t> </a:t>
            </a:r>
            <a:r>
              <a:rPr lang="vi-VN" sz="1800" b="1" i="0" dirty="0" smtClean="0">
                <a:effectLst/>
                <a:latin typeface="HP001 4 hàng" panose="020B0603050302020204" pitchFamily="34" charset="0"/>
              </a:rPr>
              <a:t>thật </a:t>
            </a:r>
            <a:r>
              <a:rPr lang="en-US" sz="1800" b="1" i="0" dirty="0" err="1" smtClean="0">
                <a:effectLst/>
                <a:latin typeface="HP001 4 hàng" panose="020B0603050302020204" pitchFamily="34" charset="0"/>
              </a:rPr>
              <a:t>xinh</a:t>
            </a:r>
            <a:r>
              <a:rPr lang="en-US" sz="1800" b="1" i="0" dirty="0" smtClean="0">
                <a:effectLst/>
                <a:latin typeface="HP001 4 hàng" panose="020B0603050302020204" pitchFamily="34" charset="0"/>
              </a:rPr>
              <a:t> </a:t>
            </a:r>
            <a:r>
              <a:rPr lang="en-US" sz="1800" b="1" i="0" dirty="0" err="1">
                <a:effectLst/>
                <a:latin typeface="HP001 4 hàng" panose="020B0603050302020204" pitchFamily="34" charset="0"/>
              </a:rPr>
              <a:t>xắn</a:t>
            </a:r>
            <a:r>
              <a:rPr lang="vi-VN" sz="1800" b="1" i="0" dirty="0">
                <a:effectLst/>
                <a:latin typeface="HP001 4 hàng" panose="020B0603050302020204" pitchFamily="34" charset="0"/>
              </a:rPr>
              <a:t>. </a:t>
            </a:r>
            <a:r>
              <a:rPr lang="vi-VN" sz="1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Chiếc ô</a:t>
            </a:r>
            <a:r>
              <a:rPr lang="vi-VN" sz="1800" b="1" i="0" dirty="0" smtClean="0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1800" b="1" i="0" dirty="0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được làm bằng vải dù, màu trắng. Khung ô được làm bằng nhôm. Trên </a:t>
            </a:r>
            <a:r>
              <a:rPr lang="vi-VN" sz="1800" b="1" i="0" dirty="0" smtClean="0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chiếc ô </a:t>
            </a:r>
            <a:r>
              <a:rPr lang="vi-VN" sz="1800" b="1" i="0" dirty="0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có in hình những bông hoa anh </a:t>
            </a:r>
            <a:r>
              <a:rPr lang="vi-VN" sz="1800" b="1" i="0" dirty="0" smtClean="0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đào thật đẹp mắt. </a:t>
            </a:r>
            <a:r>
              <a:rPr lang="vi-VN" sz="1800" b="1" i="0" dirty="0"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Mỗi khi trời mưa, em lại dùng ô để </a:t>
            </a:r>
            <a:r>
              <a:rPr lang="vi-VN" sz="1800" b="1" i="0" dirty="0" smtClean="0">
                <a:solidFill>
                  <a:srgbClr val="FF0000"/>
                </a:solidFill>
                <a:effectLst/>
                <a:latin typeface="HP001 4 hàng" panose="020B0603050302020204" pitchFamily="34" charset="0"/>
              </a:rPr>
              <a:t>che cho khỏi ướt. </a:t>
            </a:r>
            <a:r>
              <a:rPr lang="vi-VN" sz="18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</a:rPr>
              <a:t>Em </a:t>
            </a:r>
            <a:r>
              <a:rPr lang="vi-VN" sz="1800" b="1" i="0" dirty="0" smtClean="0">
                <a:solidFill>
                  <a:srgbClr val="7030A0"/>
                </a:solidFill>
                <a:effectLst/>
                <a:latin typeface="HP001 4 hàng" panose="020B0603050302020204" pitchFamily="34" charset="0"/>
              </a:rPr>
              <a:t>rất thích chiếc ô này và sẽ </a:t>
            </a:r>
            <a:r>
              <a:rPr lang="vi-VN" sz="18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</a:rPr>
              <a:t>giữ gìn </a:t>
            </a:r>
            <a:r>
              <a:rPr lang="vi-VN" sz="1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nó</a:t>
            </a:r>
            <a:r>
              <a:rPr lang="vi-VN" sz="1800" b="1" i="0" dirty="0" smtClean="0">
                <a:solidFill>
                  <a:srgbClr val="7030A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vi-VN" sz="1800" b="1" i="0" dirty="0">
                <a:solidFill>
                  <a:srgbClr val="7030A0"/>
                </a:solidFill>
                <a:effectLst/>
                <a:latin typeface="HP001 4 hàng" panose="020B0603050302020204" pitchFamily="34" charset="0"/>
              </a:rPr>
              <a:t>thật cẩn thận.</a:t>
            </a:r>
            <a:endParaRPr lang="en-GB" sz="1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9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400300" y="3200400"/>
            <a:ext cx="35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4" y="1270635"/>
            <a:ext cx="6360461" cy="28213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1325" y="1380178"/>
            <a:ext cx="5947592" cy="238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Lưu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ý: </a:t>
            </a:r>
          </a:p>
          <a:p>
            <a:pPr marL="289322" marR="0" lvl="0" indent="-289322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Nội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dung: </a:t>
            </a:r>
          </a:p>
          <a:p>
            <a:pPr marL="289322" marR="0" lvl="0" indent="-289322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Hình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thức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</a:t>
            </a:r>
          </a:p>
          <a:p>
            <a:pPr marL="289322" marR="0" lvl="0" indent="-289322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Cách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trình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bày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 </a:t>
            </a:r>
          </a:p>
          <a:p>
            <a:pPr marL="289322" marR="0" lvl="0" indent="-289322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688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89322" marR="0" lvl="0" indent="-289322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Tư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thế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ngồi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2B5EFC-973F-4D53-B0F6-7DD9C2617315}"/>
              </a:ext>
            </a:extLst>
          </p:cNvPr>
          <p:cNvSpPr txBox="1"/>
          <p:nvPr/>
        </p:nvSpPr>
        <p:spPr>
          <a:xfrm>
            <a:off x="1663858" y="1781804"/>
            <a:ext cx="4805577" cy="43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88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 một đồ vật em dùng để tránh nắng</a:t>
            </a:r>
            <a:r>
              <a:rPr kumimoji="0" lang="en-US" sz="1688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kumimoji="0" lang="en-US" sz="1688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32CD00-AD80-4886-BAC6-F8B66BDC3AB7}"/>
              </a:ext>
            </a:extLst>
          </p:cNvPr>
          <p:cNvSpPr txBox="1"/>
          <p:nvPr/>
        </p:nvSpPr>
        <p:spPr>
          <a:xfrm>
            <a:off x="1750776" y="2234395"/>
            <a:ext cx="3898052" cy="352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Đoạn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văn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ngắn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từ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3 </a:t>
            </a:r>
            <a:r>
              <a:rPr kumimoji="0" lang="en-US" sz="1688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– </a:t>
            </a:r>
            <a:r>
              <a:rPr lang="en-US" sz="1688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</a:t>
            </a:r>
            <a:r>
              <a:rPr kumimoji="0" lang="en-US" sz="1688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kumimoji="0" lang="en-US" sz="168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53A2475-CBC2-483D-BE55-E3DEE2FAC7CB}"/>
              </a:ext>
            </a:extLst>
          </p:cNvPr>
          <p:cNvSpPr txBox="1"/>
          <p:nvPr/>
        </p:nvSpPr>
        <p:spPr>
          <a:xfrm>
            <a:off x="519127" y="2632469"/>
            <a:ext cx="5859362" cy="61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                        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Đầu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hoa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cuối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sử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dụng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dấu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phù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hợp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Đảm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bảo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tính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liên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kết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giữa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các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27C9333-E10B-4847-B001-B5B909E00F2D}"/>
              </a:ext>
            </a:extLst>
          </p:cNvPr>
          <p:cNvSpPr txBox="1"/>
          <p:nvPr/>
        </p:nvSpPr>
        <p:spPr>
          <a:xfrm>
            <a:off x="2295254" y="3309943"/>
            <a:ext cx="4541848" cy="43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88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Ngồi</a:t>
            </a:r>
            <a:r>
              <a:rPr kumimoji="0" lang="en-US" sz="1688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ngay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ngắn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và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mắt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cách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1688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vở</a:t>
            </a:r>
            <a:r>
              <a:rPr kumimoji="0" lang="en-US" sz="1688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25 cm.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B8F8275-5107-4BA3-A015-C83DDDF6B9BA}"/>
              </a:ext>
            </a:extLst>
          </p:cNvPr>
          <p:cNvSpPr/>
          <p:nvPr/>
        </p:nvSpPr>
        <p:spPr>
          <a:xfrm>
            <a:off x="353818" y="812449"/>
            <a:ext cx="284393" cy="2570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25" b="1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8DA0AEC-0AA4-4BDF-93C0-9650F26EBB73}"/>
              </a:ext>
            </a:extLst>
          </p:cNvPr>
          <p:cNvSpPr txBox="1"/>
          <p:nvPr/>
        </p:nvSpPr>
        <p:spPr>
          <a:xfrm>
            <a:off x="553707" y="755790"/>
            <a:ext cx="60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Viết 3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– 5 tả một đồ vật em cần dùng để tránh nắng.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82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=""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07916" cy="51435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=""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468498" y="522653"/>
            <a:ext cx="4905797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 sáu </a:t>
            </a:r>
            <a:r>
              <a:rPr lang="en-US" sz="2000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 14 tháng 1 năm 2022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 defTabSz="385753"/>
            <a:r>
              <a:rPr lang="en-US" sz="1266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3279489" y="891000"/>
            <a:ext cx="171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Luyện tập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210619" y="1271622"/>
            <a:ext cx="352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Viết đoạn văn tả một đồ vật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79443" y="377687"/>
            <a:ext cx="6627" cy="425394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369A72-2C3B-4F5E-9F1F-2F9265C61051}"/>
              </a:ext>
            </a:extLst>
          </p:cNvPr>
          <p:cNvSpPr txBox="1"/>
          <p:nvPr/>
        </p:nvSpPr>
        <p:spPr>
          <a:xfrm>
            <a:off x="1472122" y="1671732"/>
            <a:ext cx="171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>
                <a:solidFill>
                  <a:prstClr val="white"/>
                </a:solidFill>
                <a:latin typeface="HP001 4 hàng" panose="020B0603050302020204" pitchFamily="34" charset="0"/>
              </a:rPr>
              <a:t>Bài 2: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D93686-D3D8-431D-90A3-12AE46776EF3}"/>
              </a:ext>
            </a:extLst>
          </p:cNvPr>
          <p:cNvSpPr txBox="1"/>
          <p:nvPr/>
        </p:nvSpPr>
        <p:spPr>
          <a:xfrm>
            <a:off x="1507224" y="2053223"/>
            <a:ext cx="171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2000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…………………..</a:t>
            </a:r>
            <a:endParaRPr lang="en-US" sz="20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361730" y="2657051"/>
            <a:ext cx="6255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Nói về những điều em thích trong câu chuyện, bài thơ đó.</a:t>
            </a:r>
          </a:p>
          <a:p>
            <a:pPr algn="just"/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361731" y="1784380"/>
            <a:ext cx="6134538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câu chuyện, bài thơ viết về các mùa trong năm.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0DDE3B-93BB-D944-9FFE-9C1E03B52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31" y="332451"/>
            <a:ext cx="1281656" cy="1315037"/>
          </a:xfrm>
          <a:prstGeom prst="ellipse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FF0BFD38-3398-8A4F-900E-5270532BB5D8}"/>
              </a:ext>
            </a:extLst>
          </p:cNvPr>
          <p:cNvSpPr/>
          <p:nvPr/>
        </p:nvSpPr>
        <p:spPr>
          <a:xfrm>
            <a:off x="657803" y="3211049"/>
            <a:ext cx="2322576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>
                <a:solidFill>
                  <a:srgbClr val="000000"/>
                </a:solidFill>
                <a:latin typeface="UTM Avo" panose="02040603050506020204" pitchFamily="18" charset="0"/>
              </a:rPr>
              <a:t>Tên câu chuyện, bài thơ.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475252D-AAB4-0A40-BAC9-57BF63DB535F}"/>
              </a:ext>
            </a:extLst>
          </p:cNvPr>
          <p:cNvSpPr/>
          <p:nvPr/>
        </p:nvSpPr>
        <p:spPr>
          <a:xfrm>
            <a:off x="3562547" y="3211049"/>
            <a:ext cx="2322576" cy="54864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>
                <a:solidFill>
                  <a:srgbClr val="000000"/>
                </a:solidFill>
                <a:latin typeface="UTM Avo" panose="02040603050506020204" pitchFamily="18" charset="0"/>
              </a:rPr>
              <a:t>Điều em thích ở câu chuyện, bài thơ đó.</a:t>
            </a:r>
            <a:endParaRPr lang="x-none" sz="1600" dirty="0"/>
          </a:p>
        </p:txBody>
      </p:sp>
    </p:spTree>
    <p:extLst>
      <p:ext uri="{BB962C8B-B14F-4D97-AF65-F5344CB8AC3E}">
        <p14:creationId xmlns=""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499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HP001 4 hàng</vt:lpstr>
      <vt:lpstr>Times New Roman</vt:lpstr>
      <vt:lpstr>UTM Avo</vt:lpstr>
      <vt:lpstr>Arial-Rounded</vt:lpstr>
      <vt:lpstr>UTM Cookies</vt:lpstr>
      <vt:lpstr>Kalam</vt:lpstr>
      <vt:lpstr>Montserrat</vt:lpstr>
      <vt:lpstr>Doodle Sketchbook by Slidesgo</vt:lpstr>
      <vt:lpstr>1_Doodle Sketchbook by Slidesgo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AutoBVT</cp:lastModifiedBy>
  <cp:revision>131</cp:revision>
  <dcterms:modified xsi:type="dcterms:W3CDTF">2023-01-17T07:31:38Z</dcterms:modified>
</cp:coreProperties>
</file>