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8"/>
  </p:notesMasterIdLst>
  <p:sldIdLst>
    <p:sldId id="2954" r:id="rId2"/>
    <p:sldId id="3014" r:id="rId3"/>
    <p:sldId id="3041" r:id="rId4"/>
    <p:sldId id="3019" r:id="rId5"/>
    <p:sldId id="3020" r:id="rId6"/>
    <p:sldId id="28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998D7"/>
    <a:srgbClr val="FF3399"/>
    <a:srgbClr val="FFFF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91" d="100"/>
          <a:sy n="91" d="100"/>
        </p:scale>
        <p:origin x="-132"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0978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xmlns="" id="{859AB3F1-A9A4-4B0D-BD7F-6B7B774AE1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a:extLst>
              <a:ext uri="{FF2B5EF4-FFF2-40B4-BE49-F238E27FC236}">
                <a16:creationId xmlns:a16="http://schemas.microsoft.com/office/drawing/2014/main" xmlns="" id="{4C8CB79A-A736-4173-8C50-992183DF7EDB}"/>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pic>
        <p:nvPicPr>
          <p:cNvPr id="6" name="Picture 5">
            <a:extLst>
              <a:ext uri="{FF2B5EF4-FFF2-40B4-BE49-F238E27FC236}">
                <a16:creationId xmlns:a16="http://schemas.microsoft.com/office/drawing/2014/main" xmlns="" id="{0D3F8C7D-B31B-45F2-A0B8-01E512E857ED}"/>
              </a:ext>
            </a:extLst>
          </p:cNvPr>
          <p:cNvPicPr>
            <a:picLocks noChangeAspect="1"/>
          </p:cNvPicPr>
          <p:nvPr userDrawn="1"/>
        </p:nvPicPr>
        <p:blipFill>
          <a:blip r:embed="rId6"/>
          <a:stretch>
            <a:fillRect/>
          </a:stretch>
        </p:blipFill>
        <p:spPr>
          <a:xfrm>
            <a:off x="11345348" y="1328018"/>
            <a:ext cx="507402" cy="447941"/>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xmlns="" id="{92333866-77F2-49F2-BF57-C984FB997B81}"/>
              </a:ext>
            </a:extLst>
          </p:cNvPr>
          <p:cNvPicPr>
            <a:picLocks noChangeAspect="1"/>
          </p:cNvPicPr>
          <p:nvPr/>
        </p:nvPicPr>
        <p:blipFill>
          <a:blip r:embed="rId8"/>
          <a:stretch>
            <a:fillRect/>
          </a:stretch>
        </p:blipFill>
        <p:spPr>
          <a:xfrm>
            <a:off x="132402" y="2491800"/>
            <a:ext cx="589731" cy="520622"/>
          </a:xfrm>
          <a:prstGeom prst="rect">
            <a:avLst/>
          </a:prstGeom>
        </p:spPr>
      </p:pic>
      <p:grpSp>
        <p:nvGrpSpPr>
          <p:cNvPr id="2" name="Group 1">
            <a:extLst>
              <a:ext uri="{FF2B5EF4-FFF2-40B4-BE49-F238E27FC236}">
                <a16:creationId xmlns:a16="http://schemas.microsoft.com/office/drawing/2014/main" xmlns="" id="{B6F09BEA-F290-BF5F-B956-152A2A1362E5}"/>
              </a:ext>
            </a:extLst>
          </p:cNvPr>
          <p:cNvGrpSpPr/>
          <p:nvPr/>
        </p:nvGrpSpPr>
        <p:grpSpPr>
          <a:xfrm>
            <a:off x="1092725" y="2195434"/>
            <a:ext cx="11017759" cy="1940925"/>
            <a:chOff x="776766" y="1408892"/>
            <a:chExt cx="9739935" cy="1940925"/>
          </a:xfrm>
        </p:grpSpPr>
        <p:sp>
          <p:nvSpPr>
            <p:cNvPr id="3" name="Rectangle: Rounded Corners 2">
              <a:extLst>
                <a:ext uri="{FF2B5EF4-FFF2-40B4-BE49-F238E27FC236}">
                  <a16:creationId xmlns:a16="http://schemas.microsoft.com/office/drawing/2014/main" xmlns="" id="{A9B1B3A9-90F7-FDE5-C087-11761130B08A}"/>
                </a:ext>
              </a:extLst>
            </p:cNvPr>
            <p:cNvSpPr/>
            <p:nvPr/>
          </p:nvSpPr>
          <p:spPr>
            <a:xfrm>
              <a:off x="1597171" y="1705938"/>
              <a:ext cx="8562352"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8">
              <a:extLst>
                <a:ext uri="{FF2B5EF4-FFF2-40B4-BE49-F238E27FC236}">
                  <a16:creationId xmlns:a16="http://schemas.microsoft.com/office/drawing/2014/main" xmlns="" id="{CCDF356F-44F0-5293-96DF-93816CF5E6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76766" y="1408892"/>
              <a:ext cx="2076866" cy="1940925"/>
            </a:xfrm>
            <a:prstGeom prst="rect">
              <a:avLst/>
            </a:prstGeom>
          </p:spPr>
        </p:pic>
        <p:sp>
          <p:nvSpPr>
            <p:cNvPr id="10" name="Rectangle 9">
              <a:extLst>
                <a:ext uri="{FF2B5EF4-FFF2-40B4-BE49-F238E27FC236}">
                  <a16:creationId xmlns:a16="http://schemas.microsoft.com/office/drawing/2014/main" xmlns="" id="{0C7EC794-E3E0-E76F-B6DF-FF9B06CCE686}"/>
                </a:ext>
              </a:extLst>
            </p:cNvPr>
            <p:cNvSpPr/>
            <p:nvPr/>
          </p:nvSpPr>
          <p:spPr>
            <a:xfrm>
              <a:off x="1377908" y="1726390"/>
              <a:ext cx="874580" cy="74251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200" b="1">
                  <a:latin typeface="SVN-SAF" panose="02040603050506020204" pitchFamily="18" charset="0"/>
                  <a:cs typeface="Times New Roman" panose="02020603050405020304" pitchFamily="18" charset="0"/>
                </a:rPr>
                <a:t>BÀI</a:t>
              </a:r>
            </a:p>
          </p:txBody>
        </p:sp>
        <p:sp>
          <p:nvSpPr>
            <p:cNvPr id="11" name="Rectangle 10">
              <a:extLst>
                <a:ext uri="{FF2B5EF4-FFF2-40B4-BE49-F238E27FC236}">
                  <a16:creationId xmlns:a16="http://schemas.microsoft.com/office/drawing/2014/main" xmlns="" id="{9BE8558A-AA03-F786-DC87-FF496E756A59}"/>
                </a:ext>
              </a:extLst>
            </p:cNvPr>
            <p:cNvSpPr/>
            <p:nvPr/>
          </p:nvSpPr>
          <p:spPr>
            <a:xfrm>
              <a:off x="1502558" y="2065144"/>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4</a:t>
              </a:r>
              <a:endParaRPr lang="vi-VN" sz="4400" b="1">
                <a:latin typeface="UVF Salome" panose="02000503040000020003" pitchFamily="50"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B6E5F531-C431-A95F-62EF-2433177EFA69}"/>
                </a:ext>
              </a:extLst>
            </p:cNvPr>
            <p:cNvSpPr/>
            <p:nvPr/>
          </p:nvSpPr>
          <p:spPr>
            <a:xfrm>
              <a:off x="2849815" y="1924894"/>
              <a:ext cx="7666886"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600" b="1">
                  <a:solidFill>
                    <a:srgbClr val="F93265"/>
                  </a:solidFill>
                  <a:latin typeface="UTM Avo" panose="02040603050506020204" pitchFamily="18" charset="0"/>
                  <a:cs typeface="Times New Roman" panose="02020603050405020304" pitchFamily="18" charset="0"/>
                </a:rPr>
                <a:t>Tìm kiếm thông tin trên </a:t>
              </a:r>
              <a:r>
                <a:rPr lang="en-US" altLang="vi-VN" sz="3600" b="1" smtClean="0">
                  <a:solidFill>
                    <a:srgbClr val="F93265"/>
                  </a:solidFill>
                  <a:latin typeface="UTM Avo" panose="02040603050506020204" pitchFamily="18" charset="0"/>
                  <a:cs typeface="Times New Roman" panose="02020603050405020304" pitchFamily="18" charset="0"/>
                </a:rPr>
                <a:t>Internet (T2)</a:t>
              </a:r>
              <a:endParaRPr lang="en-US" altLang="vi-VN" sz="3600" b="1">
                <a:solidFill>
                  <a:srgbClr val="F93265"/>
                </a:solidFill>
                <a:latin typeface="UTM Avo" panose="02040603050506020204" pitchFamily="18" charset="0"/>
                <a:cs typeface="Times New Roman" panose="02020603050405020304" pitchFamily="18" charset="0"/>
              </a:endParaRPr>
            </a:p>
          </p:txBody>
        </p:sp>
      </p:grpSp>
      <p:pic>
        <p:nvPicPr>
          <p:cNvPr id="13" name="Graphic 12">
            <a:extLst>
              <a:ext uri="{FF2B5EF4-FFF2-40B4-BE49-F238E27FC236}">
                <a16:creationId xmlns:a16="http://schemas.microsoft.com/office/drawing/2014/main" xmlns="" id="{FD4992B4-D14F-2E1C-00CD-3A78737D36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3" y="387484"/>
            <a:ext cx="8672053" cy="2321837"/>
          </a:xfrm>
          <a:prstGeom prst="rect">
            <a:avLst/>
          </a:prstGeom>
        </p:spPr>
      </p:pic>
      <p:sp>
        <p:nvSpPr>
          <p:cNvPr id="14" name="Rectangle 13">
            <a:extLst>
              <a:ext uri="{FF2B5EF4-FFF2-40B4-BE49-F238E27FC236}">
                <a16:creationId xmlns:a16="http://schemas.microsoft.com/office/drawing/2014/main" xmlns="" id="{9B55D797-1ACA-F237-BC37-6BE379E679BF}"/>
              </a:ext>
            </a:extLst>
          </p:cNvPr>
          <p:cNvSpPr/>
          <p:nvPr/>
        </p:nvSpPr>
        <p:spPr>
          <a:xfrm>
            <a:off x="-233187" y="385449"/>
            <a:ext cx="8545815" cy="165474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latin typeface="SVN-Adam Gorry" panose="02040603050506020204" pitchFamily="18" charset="0"/>
                <a:cs typeface="Times New Roman" panose="02020603050405020304" pitchFamily="18" charset="0"/>
              </a:rPr>
              <a:t>CHỦ ĐỀ 3. </a:t>
            </a:r>
            <a:r>
              <a:rPr lang="vi-VN" sz="3600" b="1">
                <a:latin typeface="SVN-Adam Gorry" panose="02040603050506020204" pitchFamily="18" charset="0"/>
                <a:cs typeface="Times New Roman" panose="02020603050405020304" pitchFamily="18" charset="0"/>
              </a:rPr>
              <a:t>Tổ chức lưu </a:t>
            </a:r>
            <a:r>
              <a:rPr lang="en-US" sz="3600" b="1">
                <a:latin typeface="SVN-Adam Gorry" panose="02040603050506020204" pitchFamily="18" charset="0"/>
                <a:cs typeface="Times New Roman" panose="02020603050405020304" pitchFamily="18" charset="0"/>
              </a:rPr>
              <a:t>t</a:t>
            </a:r>
            <a:r>
              <a:rPr lang="vi-VN" sz="3600" b="1">
                <a:latin typeface="SVN-Adam Gorry" panose="02040603050506020204" pitchFamily="18" charset="0"/>
                <a:cs typeface="Times New Roman" panose="02020603050405020304" pitchFamily="18" charset="0"/>
              </a:rPr>
              <a:t>rữ, </a:t>
            </a:r>
            <a:r>
              <a:rPr lang="vi-VN" sz="3600" b="1" smtClean="0">
                <a:latin typeface="SVN-Adam Gorry" panose="02040603050506020204" pitchFamily="18" charset="0"/>
                <a:cs typeface="Times New Roman" panose="02020603050405020304" pitchFamily="18" charset="0"/>
              </a:rPr>
              <a:t>tì</a:t>
            </a:r>
            <a:r>
              <a:rPr lang="en-US" sz="3600" b="1">
                <a:latin typeface="SVN-Adam Gorry" panose="02040603050506020204" pitchFamily="18" charset="0"/>
                <a:cs typeface="Times New Roman" panose="02020603050405020304" pitchFamily="18" charset="0"/>
              </a:rPr>
              <a:t>m</a:t>
            </a:r>
            <a:r>
              <a:rPr lang="vi-VN" sz="3600" b="1">
                <a:latin typeface="SVN-Adam Gorry" panose="02040603050506020204" pitchFamily="18" charset="0"/>
                <a:cs typeface="Times New Roman" panose="02020603050405020304" pitchFamily="18" charset="0"/>
              </a:rPr>
              <a:t> k</a:t>
            </a:r>
            <a:r>
              <a:rPr lang="en-US" sz="3600" b="1">
                <a:latin typeface="SVN-Adam Gorry" panose="02040603050506020204" pitchFamily="18" charset="0"/>
                <a:cs typeface="Times New Roman" panose="02020603050405020304" pitchFamily="18" charset="0"/>
              </a:rPr>
              <a:t>iếm</a:t>
            </a:r>
            <a:r>
              <a:rPr lang="vi-VN" sz="3600" b="1">
                <a:latin typeface="SVN-Adam Gorry" panose="02040603050506020204" pitchFamily="18" charset="0"/>
                <a:cs typeface="Times New Roman" panose="02020603050405020304" pitchFamily="18" charset="0"/>
              </a:rPr>
              <a:t> và </a:t>
            </a:r>
            <a:r>
              <a:rPr lang="en-US" sz="3600" b="1">
                <a:latin typeface="SVN-Adam Gorry" panose="02040603050506020204" pitchFamily="18" charset="0"/>
                <a:cs typeface="Times New Roman" panose="02020603050405020304" pitchFamily="18" charset="0"/>
              </a:rPr>
              <a:t>tr</a:t>
            </a:r>
            <a:r>
              <a:rPr lang="vi-VN" sz="3600" b="1">
                <a:latin typeface="SVN-Adam Gorry" panose="02040603050506020204" pitchFamily="18" charset="0"/>
                <a:cs typeface="Times New Roman" panose="02020603050405020304" pitchFamily="18" charset="0"/>
              </a:rPr>
              <a:t>ao </a:t>
            </a:r>
            <a:r>
              <a:rPr lang="vi-VN" sz="3600" b="1" smtClean="0">
                <a:latin typeface="SVN-Adam Gorry" panose="02040603050506020204" pitchFamily="18" charset="0"/>
                <a:cs typeface="Times New Roman" panose="02020603050405020304" pitchFamily="18" charset="0"/>
              </a:rPr>
              <a:t>đổ</a:t>
            </a:r>
            <a:r>
              <a:rPr lang="en-US" sz="3600" b="1" smtClean="0">
                <a:latin typeface="SVN-Adam Gorry" panose="02040603050506020204" pitchFamily="18" charset="0"/>
                <a:cs typeface="Times New Roman" panose="02020603050405020304" pitchFamily="18" charset="0"/>
              </a:rPr>
              <a:t>i</a:t>
            </a:r>
            <a:r>
              <a:rPr lang="vi-VN" sz="3600" b="1" smtClean="0">
                <a:latin typeface="SVN-Adam Gorry" panose="02040603050506020204" pitchFamily="18" charset="0"/>
                <a:cs typeface="Times New Roman" panose="02020603050405020304" pitchFamily="18" charset="0"/>
              </a:rPr>
              <a:t> </a:t>
            </a:r>
            <a:r>
              <a:rPr lang="vi-VN" sz="3600" b="1">
                <a:latin typeface="SVN-Adam Gorry" panose="02040603050506020204" pitchFamily="18" charset="0"/>
                <a:cs typeface="Times New Roman" panose="02020603050405020304" pitchFamily="18" charset="0"/>
              </a:rPr>
              <a:t>thôn</a:t>
            </a:r>
            <a:r>
              <a:rPr lang="en-US" sz="3600" b="1">
                <a:latin typeface="SVN-Adam Gorry" panose="02040603050506020204" pitchFamily="18" charset="0"/>
                <a:cs typeface="Times New Roman" panose="02020603050405020304" pitchFamily="18" charset="0"/>
              </a:rPr>
              <a:t>g</a:t>
            </a:r>
            <a:r>
              <a:rPr lang="vi-VN" sz="3600" b="1">
                <a:latin typeface="SVN-Adam Gorry" panose="02040603050506020204" pitchFamily="18" charset="0"/>
                <a:cs typeface="Times New Roman" panose="02020603050405020304" pitchFamily="18" charset="0"/>
              </a:rPr>
              <a:t> </a:t>
            </a:r>
            <a:r>
              <a:rPr lang="vi-VN" sz="3600" b="1" smtClean="0">
                <a:latin typeface="SVN-Adam Gorry" panose="02040603050506020204" pitchFamily="18" charset="0"/>
                <a:cs typeface="Times New Roman" panose="02020603050405020304" pitchFamily="18" charset="0"/>
              </a:rPr>
              <a:t>t</a:t>
            </a:r>
            <a:r>
              <a:rPr lang="en-US" sz="3600" b="1" smtClean="0">
                <a:latin typeface="SVN-Adam Gorry" panose="02040603050506020204" pitchFamily="18" charset="0"/>
                <a:cs typeface="Times New Roman" panose="02020603050405020304" pitchFamily="18" charset="0"/>
              </a:rPr>
              <a:t>i</a:t>
            </a:r>
            <a:r>
              <a:rPr lang="vi-VN" sz="3600" b="1" smtClean="0">
                <a:latin typeface="SVN-Adam Gorry" panose="02040603050506020204" pitchFamily="18" charset="0"/>
                <a:cs typeface="Times New Roman" panose="02020603050405020304" pitchFamily="18" charset="0"/>
              </a:rPr>
              <a:t>n</a:t>
            </a:r>
            <a:endParaRPr lang="vi-VN" sz="3600" b="1">
              <a:latin typeface="SVN-Avo" panose="02040603050506020204" pitchFamily="18" charset="0"/>
              <a:cs typeface="Times New Roman" panose="02020603050405020304" pitchFamily="18" charset="0"/>
            </a:endParaRPr>
          </a:p>
        </p:txBody>
      </p:sp>
      <p:sp>
        <p:nvSpPr>
          <p:cNvPr id="16" name="Text Box 2">
            <a:extLst>
              <a:ext uri="{FF2B5EF4-FFF2-40B4-BE49-F238E27FC236}">
                <a16:creationId xmlns:a16="http://schemas.microsoft.com/office/drawing/2014/main" xmlns="" id="{00239DB7-8835-B777-8CC6-E13ED8D87CEE}"/>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extLst>
      <p:ext uri="{BB962C8B-B14F-4D97-AF65-F5344CB8AC3E}">
        <p14:creationId xmlns:p14="http://schemas.microsoft.com/office/powerpoint/2010/main" val="286031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6" y="292955"/>
            <a:ext cx="10284702" cy="738664"/>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THỰC HÀNH TÌM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B6B46150-747C-44D3-8ADD-3C9183BFEC10}"/>
              </a:ext>
            </a:extLst>
          </p:cNvPr>
          <p:cNvGrpSpPr/>
          <p:nvPr/>
        </p:nvGrpSpPr>
        <p:grpSpPr>
          <a:xfrm>
            <a:off x="736025" y="1070980"/>
            <a:ext cx="10471256" cy="1055545"/>
            <a:chOff x="644111" y="1002361"/>
            <a:chExt cx="10471256" cy="1055545"/>
          </a:xfrm>
        </p:grpSpPr>
        <p:sp>
          <p:nvSpPr>
            <p:cNvPr id="6" name="Rectangle 5">
              <a:extLst>
                <a:ext uri="{FF2B5EF4-FFF2-40B4-BE49-F238E27FC236}">
                  <a16:creationId xmlns:a16="http://schemas.microsoft.com/office/drawing/2014/main" xmlns="" id="{5B678708-28DD-4966-9FB7-B41AB3EFB5FE}"/>
                </a:ext>
              </a:extLst>
            </p:cNvPr>
            <p:cNvSpPr/>
            <p:nvPr/>
          </p:nvSpPr>
          <p:spPr>
            <a:xfrm>
              <a:off x="644111" y="1002361"/>
              <a:ext cx="10471256" cy="1055545"/>
            </a:xfrm>
            <a:prstGeom prst="rect">
              <a:avLst/>
            </a:prstGeom>
          </p:spPr>
          <p:txBody>
            <a:bodyPr wrap="square">
              <a:spAutoFit/>
            </a:bodyPr>
            <a:lstStyle/>
            <a:p>
              <a:pPr algn="just"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Nhiệm vụ </a:t>
              </a:r>
              <a:r>
                <a:rPr lang="vi-VN"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Sử dụng máy tìm kiếm để tìm kiếm các thông tin về Hồ Gươm.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Hướng dẫn: </a:t>
              </a:r>
              <a:r>
                <a:rPr lang="vi-VN" sz="2200">
                  <a:latin typeface="UTM Avo" panose="02040603050506020204" pitchFamily="18" charset="0"/>
                  <a:cs typeface="Times New Roman" panose="02020603050405020304" pitchFamily="18" charset="0"/>
                </a:rPr>
                <a:t>(</a:t>
              </a:r>
              <a:r>
                <a:rPr lang="vi-VN" sz="2200" i="1">
                  <a:latin typeface="UTM Avo" panose="02040603050506020204" pitchFamily="18" charset="0"/>
                  <a:cs typeface="Times New Roman" panose="02020603050405020304" pitchFamily="18" charset="0"/>
                </a:rPr>
                <a:t>Những hướng dẫn sau đây sử dụng máy tìm kiếm Google để minh hoạ</a:t>
              </a:r>
              <a:r>
                <a:rPr lang="vi-VN" sz="2200">
                  <a:latin typeface="UTM Avo" panose="02040603050506020204" pitchFamily="18" charset="0"/>
                  <a:cs typeface="Times New Roman" panose="02020603050405020304" pitchFamily="18" charset="0"/>
                </a:rPr>
                <a:t>) </a:t>
              </a:r>
            </a:p>
          </p:txBody>
        </p:sp>
        <p:sp>
          <p:nvSpPr>
            <p:cNvPr id="11" name="Rectangle 10">
              <a:extLst>
                <a:ext uri="{FF2B5EF4-FFF2-40B4-BE49-F238E27FC236}">
                  <a16:creationId xmlns:a16="http://schemas.microsoft.com/office/drawing/2014/main" xmlns="" id="{D52FB17F-4C70-41AD-83E8-A57A0BED47F6}"/>
                </a:ext>
              </a:extLst>
            </p:cNvPr>
            <p:cNvSpPr/>
            <p:nvPr/>
          </p:nvSpPr>
          <p:spPr>
            <a:xfrm>
              <a:off x="2792351" y="1002361"/>
              <a:ext cx="363894" cy="671851"/>
            </a:xfrm>
            <a:prstGeom prst="rect">
              <a:avLst/>
            </a:prstGeom>
          </p:spPr>
          <p:txBody>
            <a:bodyPr wrap="square">
              <a:spAutoFit/>
            </a:bodyPr>
            <a:lstStyle/>
            <a:p>
              <a:pPr algn="ctr" defTabSz="342900">
                <a:lnSpc>
                  <a:spcPct val="150000"/>
                </a:lnSpc>
              </a:pPr>
              <a:endParaRPr lang="vi-VN" sz="2800" b="1">
                <a:solidFill>
                  <a:schemeClr val="bg1"/>
                </a:solidFill>
                <a:latin typeface="UTM Avo" panose="020406030505060202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xmlns="" id="{891DAD61-1AEC-4619-8343-9F19A8621F4D}"/>
              </a:ext>
            </a:extLst>
          </p:cNvPr>
          <p:cNvSpPr/>
          <p:nvPr/>
        </p:nvSpPr>
        <p:spPr>
          <a:xfrm>
            <a:off x="736025" y="2044515"/>
            <a:ext cx="7791314"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1: </a:t>
            </a:r>
            <a:r>
              <a:rPr lang="vi-VN" sz="2200">
                <a:latin typeface="UTM Avo" panose="02040603050506020204" pitchFamily="18" charset="0"/>
                <a:cs typeface="Times New Roman" panose="02020603050405020304" pitchFamily="18" charset="0"/>
              </a:rPr>
              <a:t>Xác định từ khoá là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xmlns="" id="{8B7C35BF-6795-7BEE-29F2-E7EA7F3D41D1}"/>
              </a:ext>
            </a:extLst>
          </p:cNvPr>
          <p:cNvSpPr/>
          <p:nvPr/>
        </p:nvSpPr>
        <p:spPr>
          <a:xfrm>
            <a:off x="736025" y="2552346"/>
            <a:ext cx="8658698"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2:</a:t>
            </a:r>
            <a:r>
              <a:rPr lang="en-US"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Mở trình duyệt web và gõ địa chỉ máy tìm kiếm vào thanh địa chỉ:</a:t>
            </a:r>
          </a:p>
        </p:txBody>
      </p:sp>
      <p:pic>
        <p:nvPicPr>
          <p:cNvPr id="22" name="Picture 21" descr="Graphical user interface, text, application, chat or text message&#10;&#10;Description automatically generated">
            <a:extLst>
              <a:ext uri="{FF2B5EF4-FFF2-40B4-BE49-F238E27FC236}">
                <a16:creationId xmlns:a16="http://schemas.microsoft.com/office/drawing/2014/main" xmlns="" id="{C1A13E48-E40B-1C10-9982-3116C971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40" y="3100060"/>
            <a:ext cx="8450826" cy="3543795"/>
          </a:xfrm>
          <a:prstGeom prst="rect">
            <a:avLst/>
          </a:prstGeom>
        </p:spPr>
      </p:pic>
    </p:spTree>
    <p:extLst>
      <p:ext uri="{BB962C8B-B14F-4D97-AF65-F5344CB8AC3E}">
        <p14:creationId xmlns:p14="http://schemas.microsoft.com/office/powerpoint/2010/main" val="2248472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trips(down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52EFF5B-6EA6-4F84-A78E-5912EDB33712}"/>
              </a:ext>
            </a:extLst>
          </p:cNvPr>
          <p:cNvSpPr/>
          <p:nvPr/>
        </p:nvSpPr>
        <p:spPr>
          <a:xfrm>
            <a:off x="739709" y="516881"/>
            <a:ext cx="3729052" cy="2579039"/>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4: </a:t>
            </a:r>
            <a:r>
              <a:rPr lang="vi-VN" sz="2200">
                <a:latin typeface="UTM Avo" panose="02040603050506020204" pitchFamily="18" charset="0"/>
                <a:cs typeface="Times New Roman" panose="02020603050405020304" pitchFamily="18" charset="0"/>
              </a:rPr>
              <a:t>Kết quả tìm kiếm là danh sách  các  trang web  có  chứa  từ khoá  tìm  kiếm. Em hãy quan sát trang  thông  tin kết quả.</a:t>
            </a:r>
            <a:endParaRPr lang="en-US"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8030B01D-58AC-486D-A419-25927972071D}"/>
              </a:ext>
            </a:extLst>
          </p:cNvPr>
          <p:cNvSpPr/>
          <p:nvPr/>
        </p:nvSpPr>
        <p:spPr>
          <a:xfrm>
            <a:off x="739709" y="3762081"/>
            <a:ext cx="3291907" cy="2071208"/>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5: </a:t>
            </a:r>
            <a:r>
              <a:rPr lang="vi-VN" sz="2200">
                <a:latin typeface="UTM Avo" panose="02040603050506020204" pitchFamily="18" charset="0"/>
                <a:cs typeface="Times New Roman" panose="02020603050405020304" pitchFamily="18" charset="0"/>
              </a:rPr>
              <a:t>Nháy chuột vào một siêu liên kết để mở trang web  và xem thông tin chi tiết về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p:txBody>
      </p:sp>
      <p:pic>
        <p:nvPicPr>
          <p:cNvPr id="15" name="Picture 14" descr="Graphical user interface, text, application, email&#10;&#10;Description automatically generated">
            <a:extLst>
              <a:ext uri="{FF2B5EF4-FFF2-40B4-BE49-F238E27FC236}">
                <a16:creationId xmlns:a16="http://schemas.microsoft.com/office/drawing/2014/main" xmlns="" id="{2F818712-0EA1-7D02-124F-15F0BE5F0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716" y="590495"/>
            <a:ext cx="5368413" cy="2505425"/>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xmlns="" id="{2230DDF8-FEE6-3F17-2B0D-2398CE564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432" y="3269453"/>
            <a:ext cx="5058697" cy="3249334"/>
          </a:xfrm>
          <a:prstGeom prst="rect">
            <a:avLst/>
          </a:prstGeom>
        </p:spPr>
      </p:pic>
    </p:spTree>
    <p:extLst>
      <p:ext uri="{BB962C8B-B14F-4D97-AF65-F5344CB8AC3E}">
        <p14:creationId xmlns:p14="http://schemas.microsoft.com/office/powerpoint/2010/main" val="256652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37558"/>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5151CCD1-4DB5-4BF7-A6FD-E07347AC69A6}"/>
              </a:ext>
            </a:extLst>
          </p:cNvPr>
          <p:cNvSpPr/>
          <p:nvPr/>
        </p:nvSpPr>
        <p:spPr>
          <a:xfrm>
            <a:off x="1596100" y="2214815"/>
            <a:ext cx="9863530" cy="967957"/>
          </a:xfrm>
          <a:prstGeom prst="rect">
            <a:avLst/>
          </a:prstGeom>
        </p:spPr>
        <p:txBody>
          <a:bodyPr wrap="square">
            <a:spAutoFit/>
          </a:bodyPr>
          <a:lstStyle/>
          <a:p>
            <a:pPr defTabSz="342900">
              <a:lnSpc>
                <a:spcPct val="150000"/>
              </a:lnSpc>
            </a:pPr>
            <a:r>
              <a:rPr lang="en-US"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Thực hành tìm kiếm thông tin theo chủ đề tìm hiểu về Văn Miếu - Quốc Tử Giám theo các yêu cầu sau:</a:t>
            </a:r>
          </a:p>
        </p:txBody>
      </p:sp>
      <p:sp>
        <p:nvSpPr>
          <p:cNvPr id="19" name="Rectangle 18">
            <a:extLst>
              <a:ext uri="{FF2B5EF4-FFF2-40B4-BE49-F238E27FC236}">
                <a16:creationId xmlns:a16="http://schemas.microsoft.com/office/drawing/2014/main" xmlns="" id="{2F8B4AC3-CF3D-43C6-ADE7-B0857F36941F}"/>
              </a:ext>
            </a:extLst>
          </p:cNvPr>
          <p:cNvSpPr/>
          <p:nvPr/>
        </p:nvSpPr>
        <p:spPr>
          <a:xfrm>
            <a:off x="2019026" y="3153467"/>
            <a:ext cx="2523118" cy="506292"/>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Xác định từ khoá.</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8D2466AE-AF25-4D36-B874-006327C9D091}"/>
              </a:ext>
            </a:extLst>
          </p:cNvPr>
          <p:cNvSpPr/>
          <p:nvPr/>
        </p:nvSpPr>
        <p:spPr>
          <a:xfrm>
            <a:off x="2019025" y="4139763"/>
            <a:ext cx="5266677" cy="506292"/>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3) Nhận xét về kết quả nhận được.</a:t>
            </a:r>
          </a:p>
        </p:txBody>
      </p:sp>
      <p:sp>
        <p:nvSpPr>
          <p:cNvPr id="21" name="Rectangle 20">
            <a:extLst>
              <a:ext uri="{FF2B5EF4-FFF2-40B4-BE49-F238E27FC236}">
                <a16:creationId xmlns:a16="http://schemas.microsoft.com/office/drawing/2014/main" xmlns="" id="{82FEB721-85D4-434D-A2C6-0F2E4C03FBBF}"/>
              </a:ext>
            </a:extLst>
          </p:cNvPr>
          <p:cNvSpPr/>
          <p:nvPr/>
        </p:nvSpPr>
        <p:spPr>
          <a:xfrm>
            <a:off x="2019026" y="3646615"/>
            <a:ext cx="6195826" cy="506292"/>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Truy cập vào máy tìm kiếm và tìm kiếm thông tin.</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71365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8C875063-5E58-402C-B578-B01DBE6398A5}"/>
              </a:ext>
            </a:extLst>
          </p:cNvPr>
          <p:cNvSpPr/>
          <p:nvPr/>
        </p:nvSpPr>
        <p:spPr>
          <a:xfrm>
            <a:off x="1652195" y="1937605"/>
            <a:ext cx="9987355" cy="967957"/>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a:t>
            </a:r>
            <a:r>
              <a:rPr lang="vi-VN" sz="2000" b="1"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Hãy tìm kiếm một vài thông tin về một địa điểm em mong muốn được tới thăm và chia sẻ thông tin đó với bố mẹ, thầy cô giáo hoặc bạn bè.</a:t>
            </a:r>
          </a:p>
        </p:txBody>
      </p:sp>
      <p:pic>
        <p:nvPicPr>
          <p:cNvPr id="11" name="Picture 10" descr="A toy figurine on a table&#10;&#10;Description automatically generated with low confidence">
            <a:extLst>
              <a:ext uri="{FF2B5EF4-FFF2-40B4-BE49-F238E27FC236}">
                <a16:creationId xmlns:a16="http://schemas.microsoft.com/office/drawing/2014/main" xmlns=""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753703" y="3126036"/>
            <a:ext cx="3724276" cy="3347232"/>
          </a:xfrm>
          <a:prstGeom prst="rect">
            <a:avLst/>
          </a:prstGeom>
        </p:spPr>
      </p:pic>
    </p:spTree>
    <p:extLst>
      <p:ext uri="{BB962C8B-B14F-4D97-AF65-F5344CB8AC3E}">
        <p14:creationId xmlns:p14="http://schemas.microsoft.com/office/powerpoint/2010/main" val="584276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ACCBC54D-D611-4230-8038-232D5025CCA4}"/>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5830</TotalTime>
  <Words>283</Words>
  <Application>Microsoft Office PowerPoint</Application>
  <PresentationFormat>Custom</PresentationFormat>
  <Paragraphs>32</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1_Office 主题</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MTC</cp:lastModifiedBy>
  <cp:revision>195</cp:revision>
  <dcterms:created xsi:type="dcterms:W3CDTF">2021-11-14T08:33:55Z</dcterms:created>
  <dcterms:modified xsi:type="dcterms:W3CDTF">2023-11-22T03:41:51Z</dcterms:modified>
</cp:coreProperties>
</file>