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58" r:id="rId3"/>
    <p:sldId id="269" r:id="rId4"/>
    <p:sldId id="271" r:id="rId5"/>
    <p:sldId id="295" r:id="rId6"/>
    <p:sldId id="296" r:id="rId7"/>
    <p:sldId id="275" r:id="rId8"/>
    <p:sldId id="273" r:id="rId9"/>
    <p:sldId id="283" r:id="rId10"/>
    <p:sldId id="285" r:id="rId11"/>
    <p:sldId id="279" r:id="rId12"/>
    <p:sldId id="293" r:id="rId13"/>
    <p:sldId id="281" r:id="rId14"/>
    <p:sldId id="288" r:id="rId15"/>
    <p:sldId id="290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525"/>
    <a:srgbClr val="E23F2E"/>
    <a:srgbClr val="FF3300"/>
    <a:srgbClr val="FF7C80"/>
    <a:srgbClr val="009900"/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3F8AC-9C41-43D2-BBB6-DC358F226D0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494D-F959-4386-980D-063E14C0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2.gif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.gif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im Hoạt Hình Trẻ Em Màu Tươi Ngày Nền, Hoạt Hình, Nền Phim Hoạt Hình,  Holiday Nền Hình nền Vector để tải xuống miễn phí">
            <a:extLst>
              <a:ext uri="{FF2B5EF4-FFF2-40B4-BE49-F238E27FC236}">
                <a16:creationId xmlns:a16="http://schemas.microsoft.com/office/drawing/2014/main" xmlns="" id="{CE8A82DC-F16D-41D9-80C1-507BFE2D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AC4D8C-BA2E-4911-BFDC-3706A1E87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851" y="2511817"/>
            <a:ext cx="8646227" cy="131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9499"/>
              </a:lnSpc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CHỦ ĐỀ 6: ĐỒ CHƠI – ĐỒ DÙNG HỌC TẬP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F63478-AFB0-4E60-9445-4FE448DFA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3" y="-152400"/>
            <a:ext cx="2197129" cy="18222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9836" y="3141338"/>
            <a:ext cx="5669280" cy="227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BÀI 1: CHIẾC BÁT XINH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XẮN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ts val="9499"/>
              </a:lnSpc>
            </a:pPr>
            <a:endParaRPr lang="en-US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5771" y="50814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39836" y="4350877"/>
            <a:ext cx="5388258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TIẾT 2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VẼ</a:t>
            </a: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VÀ </a:t>
            </a: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TRÍ BÁT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E18DCE1C-C07B-4EE3-AA12-EB93CE99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657" y="179586"/>
            <a:ext cx="9157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en-GB" altLang="en-US" sz="2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D689C0-13D7-4567-90B2-80FBD39B49FC}"/>
              </a:ext>
            </a:extLst>
          </p:cNvPr>
          <p:cNvSpPr txBox="1"/>
          <p:nvPr/>
        </p:nvSpPr>
        <p:spPr>
          <a:xfrm>
            <a:off x="3719548" y="1506480"/>
            <a:ext cx="61098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 </a:t>
            </a:r>
            <a:r>
              <a:rPr lang="en-US" sz="88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endParaRPr lang="en-US" sz="88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42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" y="352697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061EFF-B1DC-460E-A1C3-011DF1883B14}"/>
              </a:ext>
            </a:extLst>
          </p:cNvPr>
          <p:cNvSpPr txBox="1"/>
          <p:nvPr/>
        </p:nvSpPr>
        <p:spPr>
          <a:xfrm>
            <a:off x="1803466" y="3224018"/>
            <a:ext cx="10044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trí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cân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chiếc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bát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phù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khổ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giấy</a:t>
            </a:r>
            <a:r>
              <a:rPr lang="en-US" sz="3600" dirty="0" smtClean="0">
                <a:latin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32736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2813630" y="59657"/>
            <a:ext cx="8783781" cy="14033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BÀI THAM KHẢO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xmlns="" id="{057A2912-5170-4F31-81FB-EC726285E5D4}"/>
              </a:ext>
            </a:extLst>
          </p:cNvPr>
          <p:cNvSpPr/>
          <p:nvPr/>
        </p:nvSpPr>
        <p:spPr>
          <a:xfrm>
            <a:off x="328748" y="1675064"/>
            <a:ext cx="11586755" cy="5182936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CCB4C9-1636-4A20-8BDF-6314A8C81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53"/>
            <a:ext cx="2197129" cy="1822266"/>
          </a:xfrm>
          <a:prstGeom prst="rect">
            <a:avLst/>
          </a:prstGeom>
        </p:spPr>
      </p:pic>
      <p:pic>
        <p:nvPicPr>
          <p:cNvPr id="2050" name="Picture 2" descr="Bài 4: Vẽ trang trí – Tạo dáng và trang trí chậu cảnh - HocDot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5" y="1978606"/>
            <a:ext cx="3017521" cy="18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GIÁO ÁN TẠO TÌNH: TÔ MÀU CÁI B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16" y="2008443"/>
            <a:ext cx="2956967" cy="185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09" y="1978606"/>
            <a:ext cx="2920902" cy="185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4" y="4077855"/>
            <a:ext cx="3004194" cy="216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16" y="4077855"/>
            <a:ext cx="2956967" cy="216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09" y="4139524"/>
            <a:ext cx="2920902" cy="210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9813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g trí cái bát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9" t="21748" r="23963" b="14226"/>
          <a:stretch/>
        </p:blipFill>
        <p:spPr bwMode="auto">
          <a:xfrm>
            <a:off x="503072" y="549326"/>
            <a:ext cx="3535992" cy="26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ửa hàng gốm sứ: Vẽ và trang trí cái bát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5" t="24944" r="24965" b="14085"/>
          <a:stretch/>
        </p:blipFill>
        <p:spPr bwMode="auto">
          <a:xfrm>
            <a:off x="230543" y="3671297"/>
            <a:ext cx="3808521" cy="260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trang trí cái bát - bài 13- lớp 3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19766" r="9601" b="4376"/>
          <a:stretch/>
        </p:blipFill>
        <p:spPr bwMode="auto">
          <a:xfrm>
            <a:off x="4074299" y="1475117"/>
            <a:ext cx="8029649" cy="459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337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4987637" y="193963"/>
            <a:ext cx="5735782" cy="10473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LUYỆN TẬP- SÁNG TẠO</a:t>
            </a:r>
            <a:endParaRPr lang="en-US" sz="24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0F08E6-A0AD-4975-9FF2-499055F30D2C}"/>
              </a:ext>
            </a:extLst>
          </p:cNvPr>
          <p:cNvSpPr txBox="1"/>
          <p:nvPr/>
        </p:nvSpPr>
        <p:spPr>
          <a:xfrm>
            <a:off x="1579419" y="3091980"/>
            <a:ext cx="1008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 smtClean="0"/>
              <a:t>tạo</a:t>
            </a:r>
            <a:r>
              <a:rPr lang="en-US" sz="3600" dirty="0" smtClean="0"/>
              <a:t> </a:t>
            </a:r>
            <a:r>
              <a:rPr lang="en-US" sz="3600" dirty="0" err="1" smtClean="0"/>
              <a:t>dáng</a:t>
            </a:r>
            <a:r>
              <a:rPr lang="en-US" sz="3600" dirty="0" smtClean="0"/>
              <a:t> </a:t>
            </a:r>
            <a:r>
              <a:rPr lang="en-US" sz="3600" dirty="0" err="1" smtClean="0"/>
              <a:t>chiếc</a:t>
            </a:r>
            <a:r>
              <a:rPr lang="en-US" sz="3600" dirty="0" smtClean="0"/>
              <a:t> </a:t>
            </a:r>
            <a:r>
              <a:rPr lang="en-US" sz="3600" dirty="0" err="1" smtClean="0"/>
              <a:t>bát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trang</a:t>
            </a:r>
            <a:r>
              <a:rPr lang="en-US" sz="3600" dirty="0" smtClean="0"/>
              <a:t> </a:t>
            </a:r>
            <a:r>
              <a:rPr lang="en-US" sz="3600" dirty="0" err="1" smtClean="0"/>
              <a:t>trí</a:t>
            </a:r>
            <a:r>
              <a:rPr lang="en-US" sz="3600" dirty="0" smtClean="0"/>
              <a:t> </a:t>
            </a:r>
            <a:r>
              <a:rPr lang="en-US" sz="3600" dirty="0" err="1" smtClean="0"/>
              <a:t>theo</a:t>
            </a:r>
            <a:r>
              <a:rPr lang="en-US" sz="3600" dirty="0" smtClean="0"/>
              <a:t> ý </a:t>
            </a:r>
            <a:r>
              <a:rPr lang="en-US" sz="3600" dirty="0" err="1" smtClean="0"/>
              <a:t>thích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611A88-9B6F-4CFE-A4D6-48A10B394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4" y="11913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1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PHÂN TÍCH- ĐÁNH GIÁ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18CAD7-40AA-4933-B355-86B27A69EA8B}"/>
              </a:ext>
            </a:extLst>
          </p:cNvPr>
          <p:cNvSpPr txBox="1"/>
          <p:nvPr/>
        </p:nvSpPr>
        <p:spPr>
          <a:xfrm>
            <a:off x="2383847" y="2270340"/>
            <a:ext cx="90738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vi-VN" sz="3200" dirty="0">
                <a:latin typeface="Livvic Bold"/>
              </a:rPr>
              <a:t>Giới thiệu và chia sẻ sản phẩm với </a:t>
            </a:r>
            <a:endParaRPr lang="en-US" sz="3200" dirty="0" smtClean="0">
              <a:latin typeface="Livvic Bold"/>
            </a:endParaRPr>
          </a:p>
          <a:p>
            <a:pPr indent="457200">
              <a:lnSpc>
                <a:spcPct val="150000"/>
              </a:lnSpc>
            </a:pPr>
            <a:r>
              <a:rPr lang="vi-VN" sz="3200" dirty="0" smtClean="0">
                <a:latin typeface="Livvic Bold"/>
              </a:rPr>
              <a:t>người </a:t>
            </a:r>
            <a:r>
              <a:rPr lang="vi-VN" sz="3200" dirty="0">
                <a:latin typeface="Livvic Bold"/>
              </a:rPr>
              <a:t>thân trong gia đình.</a:t>
            </a:r>
            <a:r>
              <a:rPr lang="en-US" sz="3200" dirty="0">
                <a:latin typeface="Livvic Bold"/>
              </a:rPr>
              <a:t> </a:t>
            </a:r>
            <a:endParaRPr lang="vi-VN" sz="2000" dirty="0">
              <a:latin typeface="Livvic Bold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400" dirty="0" smtClean="0">
                <a:latin typeface="Livvic Bold"/>
              </a:rPr>
              <a:t>Chia </a:t>
            </a:r>
            <a:r>
              <a:rPr lang="en-US" sz="2400" dirty="0" err="1" smtClean="0">
                <a:latin typeface="Livvic Bold"/>
              </a:rPr>
              <a:t>sẻ</a:t>
            </a:r>
            <a:r>
              <a:rPr lang="en-US" sz="2400" dirty="0" smtClean="0">
                <a:latin typeface="Livvic Bold"/>
              </a:rPr>
              <a:t> </a:t>
            </a:r>
            <a:r>
              <a:rPr lang="en-US" sz="2400" dirty="0" err="1" smtClean="0">
                <a:latin typeface="Livvic Bold"/>
              </a:rPr>
              <a:t>về</a:t>
            </a:r>
            <a:r>
              <a:rPr lang="vi-VN" sz="2400" dirty="0" smtClean="0">
                <a:latin typeface="Livvic Bold"/>
              </a:rPr>
              <a:t> </a:t>
            </a:r>
            <a:r>
              <a:rPr lang="vi-VN" sz="2400" dirty="0">
                <a:latin typeface="Livvic Bold"/>
              </a:rPr>
              <a:t>cách </a:t>
            </a:r>
            <a:r>
              <a:rPr lang="en-US" sz="2400" dirty="0" err="1" smtClean="0">
                <a:latin typeface="Livvic Bold"/>
              </a:rPr>
              <a:t>cắt</a:t>
            </a:r>
            <a:r>
              <a:rPr lang="en-US" sz="2400" dirty="0" smtClean="0">
                <a:latin typeface="Livvic Bold"/>
              </a:rPr>
              <a:t>, </a:t>
            </a:r>
            <a:r>
              <a:rPr lang="en-US" sz="2400" dirty="0" err="1" smtClean="0">
                <a:latin typeface="Livvic Bold"/>
              </a:rPr>
              <a:t>dán</a:t>
            </a:r>
            <a:r>
              <a:rPr lang="vi-VN" sz="2400" dirty="0" smtClean="0">
                <a:latin typeface="Livvic Bold"/>
              </a:rPr>
              <a:t> c</a:t>
            </a:r>
            <a:r>
              <a:rPr lang="en-US" sz="2400" dirty="0" err="1" smtClean="0">
                <a:latin typeface="Livvic Bold"/>
              </a:rPr>
              <a:t>hiếc</a:t>
            </a:r>
            <a:r>
              <a:rPr lang="en-US" sz="2400" dirty="0">
                <a:latin typeface="Livvic Bold"/>
              </a:rPr>
              <a:t> </a:t>
            </a:r>
            <a:r>
              <a:rPr lang="vi-VN" sz="2400" dirty="0" smtClean="0">
                <a:latin typeface="Livvic Bold"/>
              </a:rPr>
              <a:t>bát</a:t>
            </a:r>
            <a:r>
              <a:rPr lang="en-US" sz="2400" dirty="0" smtClean="0">
                <a:latin typeface="Livvic Bold"/>
              </a:rPr>
              <a:t>?</a:t>
            </a:r>
            <a:endParaRPr lang="vi-VN" sz="2400" dirty="0">
              <a:latin typeface="Livvic Bold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vi-VN" sz="2400" dirty="0" smtClean="0">
                <a:latin typeface="Livvic Bold"/>
              </a:rPr>
              <a:t>Em </a:t>
            </a:r>
            <a:r>
              <a:rPr lang="vi-VN" sz="2400" dirty="0">
                <a:latin typeface="Livvic Bold"/>
              </a:rPr>
              <a:t>đã dùng </a:t>
            </a:r>
            <a:r>
              <a:rPr lang="en-US" sz="2400" dirty="0" err="1" smtClean="0">
                <a:latin typeface="Livvic Bold"/>
              </a:rPr>
              <a:t>họa</a:t>
            </a:r>
            <a:r>
              <a:rPr lang="en-US" sz="2400" dirty="0" smtClean="0">
                <a:latin typeface="Livvic Bold"/>
              </a:rPr>
              <a:t> </a:t>
            </a:r>
            <a:r>
              <a:rPr lang="en-US" sz="2400" dirty="0" err="1" smtClean="0">
                <a:latin typeface="Livvic Bold"/>
              </a:rPr>
              <a:t>tiết</a:t>
            </a:r>
            <a:r>
              <a:rPr lang="en-US" sz="2400" dirty="0" smtClean="0">
                <a:latin typeface="Livvic Bold"/>
              </a:rPr>
              <a:t> </a:t>
            </a:r>
            <a:r>
              <a:rPr lang="en-US" sz="2400" dirty="0" err="1" smtClean="0">
                <a:latin typeface="Livvic Bold"/>
              </a:rPr>
              <a:t>gì</a:t>
            </a:r>
            <a:r>
              <a:rPr lang="en-US" sz="2400" dirty="0" smtClean="0">
                <a:latin typeface="Livvic Bold"/>
              </a:rPr>
              <a:t> </a:t>
            </a:r>
            <a:r>
              <a:rPr lang="vi-VN" sz="2400" dirty="0" smtClean="0">
                <a:latin typeface="Livvic Bold"/>
              </a:rPr>
              <a:t>để </a:t>
            </a:r>
            <a:r>
              <a:rPr lang="vi-VN" sz="2400" dirty="0">
                <a:latin typeface="Livvic Bold"/>
              </a:rPr>
              <a:t>trang trí cái </a:t>
            </a:r>
            <a:r>
              <a:rPr lang="vi-VN" sz="2400" dirty="0" smtClean="0">
                <a:latin typeface="Livvic Bold"/>
              </a:rPr>
              <a:t>bát</a:t>
            </a:r>
            <a:r>
              <a:rPr lang="en-US" sz="2400" dirty="0" smtClean="0">
                <a:latin typeface="Livvic Bold"/>
              </a:rPr>
              <a:t>?</a:t>
            </a:r>
            <a:endParaRPr lang="vi-VN" sz="2400" dirty="0">
              <a:latin typeface="Livvic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8E698F-13D6-4783-981D-ED070F3CD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44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" y="59657"/>
            <a:ext cx="12192000" cy="70519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VẬN DỤNG- PHÁT TRIỂN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EC6C50-9AD4-4044-9217-4DD4BC96D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6811" y="2869873"/>
            <a:ext cx="896112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latin typeface="Times New Roman" panose="02020603050405020304" pitchFamily="18" charset="0"/>
              </a:rPr>
              <a:t>Em hãy quan sát và kể tên những đồ vật có khối lồi lõm trong gia đình mình nhé!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016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27290">
            <a:off x="860176" y="922337"/>
            <a:ext cx="2976405" cy="32618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58197" y="4576554"/>
            <a:ext cx="2184488" cy="28278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76779" y="4293142"/>
            <a:ext cx="3325157" cy="26227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56139">
            <a:off x="3578164" y="131110"/>
            <a:ext cx="2125232" cy="215486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58690" y="2420892"/>
            <a:ext cx="5904047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5774" dirty="0">
                <a:solidFill>
                  <a:srgbClr val="002060"/>
                </a:solidFill>
                <a:latin typeface="Livvic Bold Bold"/>
              </a:rPr>
              <a:t>Xin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chào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và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hẹn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gặp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lại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các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 </a:t>
            </a:r>
            <a:r>
              <a:rPr lang="en-US" sz="5774" dirty="0" err="1">
                <a:solidFill>
                  <a:srgbClr val="002060"/>
                </a:solidFill>
                <a:latin typeface="Livvic Bold Bold"/>
              </a:rPr>
              <a:t>em</a:t>
            </a:r>
            <a:r>
              <a:rPr lang="en-US" sz="5774" dirty="0">
                <a:solidFill>
                  <a:srgbClr val="002060"/>
                </a:solidFill>
                <a:latin typeface="Livvic Bold Bold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611A88-9B6F-4CFE-A4D6-48A10B394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7" y="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3"/>
    </mc:Choice>
    <mc:Fallback xmlns="">
      <p:transition spd="slow" advTm="8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88628" y="2423551"/>
            <a:ext cx="62856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6233A4-5C4B-4D1B-8E66-EFB577ECC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84" y="12958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-166254" y="605871"/>
            <a:ext cx="5652654" cy="9559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28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061EFF-B1DC-460E-A1C3-011DF1883B14}"/>
              </a:ext>
            </a:extLst>
          </p:cNvPr>
          <p:cNvSpPr txBox="1"/>
          <p:nvPr/>
        </p:nvSpPr>
        <p:spPr>
          <a:xfrm>
            <a:off x="1406236" y="2600857"/>
            <a:ext cx="93795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62597" lvl="1" indent="-531299">
              <a:lnSpc>
                <a:spcPct val="1500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002060"/>
                </a:solidFill>
                <a:latin typeface="Livvic" panose="020B0604020202020204" charset="0"/>
              </a:rPr>
              <a:t>Nhận</a:t>
            </a:r>
            <a:r>
              <a:rPr lang="en-US" sz="2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Livvic" panose="020B0604020202020204" charset="0"/>
              </a:rPr>
              <a:t>biết</a:t>
            </a:r>
            <a:r>
              <a:rPr lang="en-US" sz="2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Livvic" panose="020B060402020202020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Livvic" panose="020B0604020202020204" charset="0"/>
              </a:rPr>
              <a:t> cách tạo chiếc bát từ khối tròn và sự tương phản của khối.</a:t>
            </a:r>
            <a:endParaRPr lang="en-US" sz="2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1062597" lvl="1" indent="-531299">
              <a:lnSpc>
                <a:spcPct val="150000"/>
              </a:lnSpc>
              <a:buFont typeface="Arial"/>
              <a:buChar char="•"/>
            </a:pPr>
            <a:r>
              <a:rPr lang="en-US" sz="2000" b="1" dirty="0" err="1" smtClean="0">
                <a:solidFill>
                  <a:srgbClr val="002060"/>
                </a:solidFill>
                <a:latin typeface="Livvic" panose="020B0604020202020204" charset="0"/>
              </a:rPr>
              <a:t>Vẽ</a:t>
            </a:r>
            <a:r>
              <a:rPr lang="en-US" sz="2000" b="1" dirty="0" smtClean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2000" b="1" dirty="0" smtClean="0">
                <a:solidFill>
                  <a:srgbClr val="002060"/>
                </a:solidFill>
                <a:latin typeface="Livvic" panose="020B0604020202020204" charset="0"/>
              </a:rPr>
              <a:t>và </a:t>
            </a:r>
            <a:r>
              <a:rPr lang="vi-VN" sz="2000" b="1" dirty="0">
                <a:solidFill>
                  <a:srgbClr val="002060"/>
                </a:solidFill>
                <a:latin typeface="Livvic" panose="020B0604020202020204" charset="0"/>
              </a:rPr>
              <a:t>trang trí được chiếc bát.</a:t>
            </a:r>
            <a:endParaRPr lang="en-US" sz="2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1062597" lvl="1" indent="-531299">
              <a:lnSpc>
                <a:spcPct val="150000"/>
              </a:lnSpc>
              <a:buFont typeface="Arial"/>
              <a:buChar char="•"/>
            </a:pPr>
            <a:r>
              <a:rPr lang="vi-VN" sz="2000" b="1" dirty="0">
                <a:solidFill>
                  <a:srgbClr val="002060"/>
                </a:solidFill>
                <a:latin typeface="Livvic" panose="020B0604020202020204" charset="0"/>
              </a:rPr>
              <a:t>Biết quý trọng đồ dùng trong gia đình. Chỉ ra được khối lõm trong đồ dùng và sản phẩm mĩ thuật.</a:t>
            </a:r>
            <a:endParaRPr lang="en-US" sz="2000" b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6D33F4-45DA-4033-8FDB-72DEBC0E9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56" y="17272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5666508" y="-129754"/>
            <a:ext cx="4807527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KHÁM PHÁ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E1697F-83D3-4CF1-A853-0652D720EF71}"/>
              </a:ext>
            </a:extLst>
          </p:cNvPr>
          <p:cNvSpPr/>
          <p:nvPr/>
        </p:nvSpPr>
        <p:spPr>
          <a:xfrm>
            <a:off x="460664" y="1092636"/>
            <a:ext cx="11270672" cy="569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FA693B-1B84-4B14-AE48-DB6966956AC1}"/>
              </a:ext>
            </a:extLst>
          </p:cNvPr>
          <p:cNvSpPr txBox="1"/>
          <p:nvPr/>
        </p:nvSpPr>
        <p:spPr>
          <a:xfrm>
            <a:off x="983673" y="2165290"/>
            <a:ext cx="40449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kể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phận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bát</a:t>
            </a:r>
            <a:r>
              <a:rPr lang="en-US" sz="2400" dirty="0" smtClean="0">
                <a:latin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xét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dáng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bát</a:t>
            </a:r>
            <a:r>
              <a:rPr lang="en-US" sz="2400" dirty="0" smtClean="0">
                <a:latin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</a:rPr>
              <a:t>Họa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5124" name="Picture 4" descr="Pin on Mắt mí">
            <a:extLst>
              <a:ext uri="{FF2B5EF4-FFF2-40B4-BE49-F238E27FC236}">
                <a16:creationId xmlns:a16="http://schemas.microsoft.com/office/drawing/2014/main" xmlns="" id="{97525E4B-0CC4-4D16-A85B-6421B1D1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651"/>
            <a:ext cx="1179312" cy="11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B64986-D9FE-400A-9A64-DA4EEEED8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9" y="-12895"/>
            <a:ext cx="2197129" cy="1822266"/>
          </a:xfrm>
          <a:prstGeom prst="rect">
            <a:avLst/>
          </a:prstGeom>
        </p:spPr>
      </p:pic>
      <p:pic>
        <p:nvPicPr>
          <p:cNvPr id="1030" name="Picture 6" descr="Những món đồ gốm sứ Trung Quốc đắt nhất tại các sàn đấu giá năm 2014 | Nghệ  Thuật Xư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94" y="1809371"/>
            <a:ext cx="2961827" cy="194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Sơ lược về gốm sứ thời Minh của Trung Quốc – DIVA Gốm S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41" y="4196615"/>
            <a:ext cx="3003586" cy="192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Run tay cầm chiếc bát tưởng không đắt mà đắt khiến siêu xe cũng &quot;chào thua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41" y="1794296"/>
            <a:ext cx="2934370" cy="195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Bác trai đi kiểm định bát uống canh của Từ Hi Thái hậu, chuyên gia: Xin hỏi  bác họ gì?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94" y="4196615"/>
            <a:ext cx="3027706" cy="192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5576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254000" y="5603713"/>
            <a:ext cx="39624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  <a:spcBef>
                <a:spcPct val="0"/>
              </a:spcBef>
            </a:pP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tròn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từ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nặn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2133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4392381" y="5627611"/>
            <a:ext cx="325569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4"/>
              </a:lnSpc>
              <a:spcBef>
                <a:spcPct val="0"/>
              </a:spcBef>
            </a:pPr>
            <a:r>
              <a:rPr lang="vi-VN" sz="2245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Ấn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tròn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2245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2252488" y="692150"/>
            <a:ext cx="753548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467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7975600" y="5627611"/>
            <a:ext cx="4013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94"/>
              </a:lnSpc>
              <a:spcBef>
                <a:spcPct val="0"/>
              </a:spcBef>
            </a:pP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Nắn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thành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endParaRPr lang="en-US" sz="2133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8C9910D-F77C-4B48-8928-409D085DC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1" t="25648" r="54730" b="51481"/>
          <a:stretch/>
        </p:blipFill>
        <p:spPr>
          <a:xfrm>
            <a:off x="477226" y="2497595"/>
            <a:ext cx="3352801" cy="265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96EBC4AB-36A8-4DD9-A98E-BA75791ED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76" t="36296" r="8688" b="40741"/>
          <a:stretch/>
        </p:blipFill>
        <p:spPr>
          <a:xfrm>
            <a:off x="4313950" y="2518671"/>
            <a:ext cx="3510575" cy="265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5FBC76CA-CB9A-48F0-81B9-5C38C5DA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2" t="58518" r="54328" b="18519"/>
          <a:stretch/>
        </p:blipFill>
        <p:spPr>
          <a:xfrm>
            <a:off x="8345199" y="2509754"/>
            <a:ext cx="3223891" cy="26300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4B443BC3-670D-4270-9510-00D7000153FF}"/>
              </a:ext>
            </a:extLst>
          </p:cNvPr>
          <p:cNvSpPr txBox="1"/>
          <p:nvPr/>
        </p:nvSpPr>
        <p:spPr>
          <a:xfrm>
            <a:off x="355600" y="1498600"/>
            <a:ext cx="39624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  <a:spcBef>
                <a:spcPct val="0"/>
              </a:spcBef>
            </a:pPr>
            <a:r>
              <a:rPr lang="vi-VN" sz="2400" b="1" dirty="0" err="1">
                <a:solidFill>
                  <a:srgbClr val="035457"/>
                </a:solidFill>
                <a:latin typeface="Livvic" panose="020B0604020202020204" charset="0"/>
              </a:rPr>
              <a:t>Cách</a:t>
            </a:r>
            <a:r>
              <a:rPr lang="vi-VN" sz="24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400" b="1" dirty="0" err="1">
                <a:solidFill>
                  <a:srgbClr val="035457"/>
                </a:solidFill>
                <a:latin typeface="Livvic" panose="020B0604020202020204" charset="0"/>
              </a:rPr>
              <a:t>nặn</a:t>
            </a:r>
            <a:r>
              <a:rPr lang="vi-VN" sz="24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400" b="1" dirty="0" err="1">
                <a:solidFill>
                  <a:srgbClr val="035457"/>
                </a:solidFill>
                <a:latin typeface="Livvic" panose="020B0604020202020204" charset="0"/>
              </a:rPr>
              <a:t>cái</a:t>
            </a:r>
            <a:r>
              <a:rPr lang="vi-VN" sz="24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4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r>
              <a:rPr lang="vi-VN" sz="2400" b="1" dirty="0">
                <a:solidFill>
                  <a:srgbClr val="035457"/>
                </a:solidFill>
                <a:latin typeface="Livvic" panose="020B0604020202020204" charset="0"/>
              </a:rPr>
              <a:t>:</a:t>
            </a:r>
            <a:endParaRPr lang="en-US" sz="24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35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254000" y="5603713"/>
            <a:ext cx="39624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  <a:spcBef>
                <a:spcPct val="0"/>
              </a:spcBef>
            </a:pP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Đắp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nổi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2133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4392381" y="5627611"/>
            <a:ext cx="325569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4"/>
              </a:lnSpc>
              <a:spcBef>
                <a:spcPct val="0"/>
              </a:spcBef>
            </a:pPr>
            <a:r>
              <a:rPr lang="vi-VN" sz="2245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Khắc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2245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7975600" y="5627611"/>
            <a:ext cx="4013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94"/>
              </a:lnSpc>
              <a:spcBef>
                <a:spcPct val="0"/>
              </a:spcBef>
            </a:pP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Ấn</a:t>
            </a:r>
            <a:r>
              <a:rPr lang="vi-VN" sz="2133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133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endParaRPr lang="en-US" sz="2133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4B443BC3-670D-4270-9510-00D7000153FF}"/>
              </a:ext>
            </a:extLst>
          </p:cNvPr>
          <p:cNvSpPr txBox="1"/>
          <p:nvPr/>
        </p:nvSpPr>
        <p:spPr>
          <a:xfrm>
            <a:off x="355600" y="330200"/>
            <a:ext cx="39624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  <a:spcBef>
                <a:spcPct val="0"/>
              </a:spcBef>
            </a:pPr>
            <a:r>
              <a:rPr lang="vi-VN" sz="2400" b="1" dirty="0" err="1">
                <a:solidFill>
                  <a:srgbClr val="035457"/>
                </a:solidFill>
                <a:latin typeface="Livvic" panose="020B0604020202020204" charset="0"/>
              </a:rPr>
              <a:t>Cách</a:t>
            </a:r>
            <a:r>
              <a:rPr lang="vi-VN" sz="2400" b="1" dirty="0">
                <a:solidFill>
                  <a:srgbClr val="035457"/>
                </a:solidFill>
                <a:latin typeface="Livvic" panose="020B0604020202020204" charset="0"/>
              </a:rPr>
              <a:t> trang </a:t>
            </a:r>
            <a:r>
              <a:rPr lang="vi-VN" sz="2400" b="1" dirty="0" err="1">
                <a:solidFill>
                  <a:srgbClr val="035457"/>
                </a:solidFill>
                <a:latin typeface="Livvic" panose="020B0604020202020204" charset="0"/>
              </a:rPr>
              <a:t>trí</a:t>
            </a:r>
            <a:r>
              <a:rPr lang="vi-VN" sz="24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400" b="1" dirty="0" err="1">
                <a:solidFill>
                  <a:srgbClr val="035457"/>
                </a:solidFill>
                <a:latin typeface="Livvic" panose="020B0604020202020204" charset="0"/>
              </a:rPr>
              <a:t>cái</a:t>
            </a:r>
            <a:r>
              <a:rPr lang="vi-VN" sz="24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24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r>
              <a:rPr lang="vi-VN" sz="2400" b="1" dirty="0">
                <a:solidFill>
                  <a:srgbClr val="035457"/>
                </a:solidFill>
                <a:latin typeface="Livvic" panose="020B0604020202020204" charset="0"/>
              </a:rPr>
              <a:t>:</a:t>
            </a:r>
            <a:endParaRPr lang="en-US" sz="24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F43AFF3-02D3-4965-87FF-B8F69983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23" t="15683" r="18987" b="67352"/>
          <a:stretch/>
        </p:blipFill>
        <p:spPr>
          <a:xfrm>
            <a:off x="443031" y="960830"/>
            <a:ext cx="3191009" cy="259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3CE53EBD-1502-4F53-A433-746859C0B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5" t="28208" r="54845" b="52886"/>
          <a:stretch/>
        </p:blipFill>
        <p:spPr>
          <a:xfrm>
            <a:off x="4608009" y="890914"/>
            <a:ext cx="3164391" cy="2637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4E956535-E9DA-4A63-891C-9F4FA75B1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62" t="47548" r="26581" b="34542"/>
          <a:stretch/>
        </p:blipFill>
        <p:spPr>
          <a:xfrm>
            <a:off x="8641071" y="875038"/>
            <a:ext cx="3107899" cy="267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A5A418AE-6097-419A-AF81-3B6490C1E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2" t="69704" r="69415" b="12386"/>
          <a:stretch/>
        </p:blipFill>
        <p:spPr>
          <a:xfrm>
            <a:off x="9067800" y="3729831"/>
            <a:ext cx="1828800" cy="17325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78AA221E-DA8F-485C-85AB-FF65FD964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09" t="72963" r="10551" b="11116"/>
          <a:stretch/>
        </p:blipFill>
        <p:spPr>
          <a:xfrm>
            <a:off x="997135" y="3697149"/>
            <a:ext cx="2082799" cy="18489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84B3403D-79F7-48A4-BB8E-B2E36065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5" t="69718" r="38956" b="10103"/>
          <a:stretch/>
        </p:blipFill>
        <p:spPr>
          <a:xfrm>
            <a:off x="5187821" y="3655335"/>
            <a:ext cx="1948276" cy="18815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6FBA5D-B9AC-48F3-9A41-4023AABC4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140910"/>
            <a:ext cx="2197129" cy="1822266"/>
          </a:xfrm>
          <a:prstGeom prst="rect">
            <a:avLst/>
          </a:prstGeom>
        </p:spPr>
      </p:pic>
      <p:pic>
        <p:nvPicPr>
          <p:cNvPr id="2" name="Cắt dán b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3165" y="140910"/>
            <a:ext cx="11165670" cy="62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EAFD9CFF-BDF1-4479-AB40-C8A93FD76C9D}"/>
              </a:ext>
            </a:extLst>
          </p:cNvPr>
          <p:cNvSpPr/>
          <p:nvPr/>
        </p:nvSpPr>
        <p:spPr>
          <a:xfrm>
            <a:off x="1510146" y="210879"/>
            <a:ext cx="10557163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KIẾN TẠO KIẾN THỨC- KỸ NĂNG</a:t>
            </a:r>
          </a:p>
          <a:p>
            <a:pPr algn="ctr"/>
            <a:r>
              <a:rPr lang="en-US" sz="2400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cắt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2400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bát</a:t>
            </a:r>
            <a:endParaRPr lang="en-US" sz="2400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xmlns="" id="{057A2912-5170-4F31-81FB-EC726285E5D4}"/>
              </a:ext>
            </a:extLst>
          </p:cNvPr>
          <p:cNvSpPr/>
          <p:nvPr/>
        </p:nvSpPr>
        <p:spPr>
          <a:xfrm>
            <a:off x="182880" y="1837118"/>
            <a:ext cx="11884429" cy="5182936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3721F1F-387E-45A6-815A-2557FF00270F}"/>
              </a:ext>
            </a:extLst>
          </p:cNvPr>
          <p:cNvSpPr txBox="1"/>
          <p:nvPr/>
        </p:nvSpPr>
        <p:spPr>
          <a:xfrm>
            <a:off x="493469" y="5721430"/>
            <a:ext cx="2777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</a:rPr>
              <a:t>Gập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đôi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tờ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giấy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vẽ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5EBFCA0-882E-4659-9D56-822C4E4986D6}"/>
              </a:ext>
            </a:extLst>
          </p:cNvPr>
          <p:cNvSpPr txBox="1"/>
          <p:nvPr/>
        </p:nvSpPr>
        <p:spPr>
          <a:xfrm>
            <a:off x="4395279" y="5716361"/>
            <a:ext cx="301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</a:rPr>
              <a:t>Cắt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hoặc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xé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theo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vẽ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3A5D21-56F6-4A93-B70D-CAE197D83960}"/>
              </a:ext>
            </a:extLst>
          </p:cNvPr>
          <p:cNvSpPr txBox="1"/>
          <p:nvPr/>
        </p:nvSpPr>
        <p:spPr>
          <a:xfrm>
            <a:off x="8531826" y="5716361"/>
            <a:ext cx="254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</a:rPr>
              <a:t>Trang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trí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vẽ</a:t>
            </a:r>
            <a:r>
              <a:rPr 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màu</a:t>
            </a:r>
            <a:endParaRPr 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9D323E-42C6-404A-B793-98CD5ED5FC33}"/>
              </a:ext>
            </a:extLst>
          </p:cNvPr>
          <p:cNvSpPr txBox="1"/>
          <p:nvPr/>
        </p:nvSpPr>
        <p:spPr>
          <a:xfrm>
            <a:off x="9712036" y="900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193B937-D40C-457E-BEFE-B80113E76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4" y="-90587"/>
            <a:ext cx="2197129" cy="1822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635"/>
          <a:stretch/>
        </p:blipFill>
        <p:spPr>
          <a:xfrm>
            <a:off x="540295" y="2573844"/>
            <a:ext cx="2626342" cy="2860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3700" t="34334" r="1994" b="34477"/>
          <a:stretch/>
        </p:blipFill>
        <p:spPr>
          <a:xfrm>
            <a:off x="3524052" y="2573842"/>
            <a:ext cx="3944604" cy="286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33955" r="9211" b="34300"/>
          <a:stretch/>
        </p:blipFill>
        <p:spPr>
          <a:xfrm>
            <a:off x="7762800" y="2573842"/>
            <a:ext cx="4083200" cy="286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570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061EFF-B1DC-460E-A1C3-011DF1883B14}"/>
              </a:ext>
            </a:extLst>
          </p:cNvPr>
          <p:cNvSpPr txBox="1"/>
          <p:nvPr/>
        </p:nvSpPr>
        <p:spPr>
          <a:xfrm>
            <a:off x="1059872" y="2230445"/>
            <a:ext cx="93795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DA2964-D051-487F-90A8-44895C39CE04}"/>
              </a:ext>
            </a:extLst>
          </p:cNvPr>
          <p:cNvSpPr txBox="1"/>
          <p:nvPr/>
        </p:nvSpPr>
        <p:spPr>
          <a:xfrm>
            <a:off x="927463" y="3179583"/>
            <a:ext cx="108200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</a:rPr>
              <a:t>      -</a:t>
            </a:r>
            <a:r>
              <a:rPr lang="en-US" sz="2800" dirty="0" err="1">
                <a:latin typeface="Times New Roman" panose="02020603050405020304" pitchFamily="18" charset="0"/>
              </a:rPr>
              <a:t>Gập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nửa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bát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gập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bát</a:t>
            </a:r>
            <a:endParaRPr lang="en-US" sz="2800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</a:rPr>
              <a:t>         </a:t>
            </a:r>
            <a:r>
              <a:rPr lang="en-US" sz="2800" dirty="0" smtClean="0">
                <a:latin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</a:rPr>
              <a:t>Cắt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vẽ</a:t>
            </a:r>
            <a:endParaRPr lang="en-US" sz="2800" b="1" dirty="0">
              <a:latin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7BF380-4786-4706-A2AA-EFF70C6913DA}"/>
              </a:ext>
            </a:extLst>
          </p:cNvPr>
          <p:cNvSpPr txBox="1"/>
          <p:nvPr/>
        </p:nvSpPr>
        <p:spPr>
          <a:xfrm>
            <a:off x="1428650" y="4522445"/>
            <a:ext cx="591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008610-5B86-47B2-80E9-F55148F65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9" y="20409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5.4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391</Words>
  <Application>Microsoft Office PowerPoint</Application>
  <PresentationFormat>Widescreen</PresentationFormat>
  <Paragraphs>51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Livvic</vt:lpstr>
      <vt:lpstr>Livvic Bold</vt:lpstr>
      <vt:lpstr>Livvic Bold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63</cp:revision>
  <dcterms:created xsi:type="dcterms:W3CDTF">2021-10-24T01:35:39Z</dcterms:created>
  <dcterms:modified xsi:type="dcterms:W3CDTF">2023-04-16T13:41:02Z</dcterms:modified>
</cp:coreProperties>
</file>