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8" r:id="rId2"/>
    <p:sldId id="257" r:id="rId3"/>
    <p:sldId id="259" r:id="rId4"/>
    <p:sldId id="261" r:id="rId5"/>
    <p:sldId id="263" r:id="rId6"/>
    <p:sldId id="264" r:id="rId7"/>
    <p:sldId id="265" r:id="rId8"/>
    <p:sldId id="266" r:id="rId9"/>
    <p:sldId id="268" r:id="rId10"/>
    <p:sldId id="269" r:id="rId11"/>
    <p:sldId id="270" r:id="rId12"/>
    <p:sldId id="271" r:id="rId13"/>
    <p:sldId id="272" r:id="rId14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85" autoAdjust="0"/>
    <p:restoredTop sz="94660"/>
  </p:normalViewPr>
  <p:slideViewPr>
    <p:cSldViewPr>
      <p:cViewPr>
        <p:scale>
          <a:sx n="77" d="100"/>
          <a:sy n="77" d="100"/>
        </p:scale>
        <p:origin x="-1218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6DEC4-771B-474E-94E8-978072510454}" type="datetimeFigureOut">
              <a:rPr lang="vi-VN" smtClean="0"/>
              <a:t>20/12/2020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237C79-7E1E-4852-B83E-092038A5D78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85210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67BBF-A5B0-47B3-A8EA-A7A40D2A4CEE}" type="datetimeFigureOut">
              <a:rPr lang="en-US" smtClean="0"/>
              <a:t>20/12/2020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3772-2382-401F-BE4B-57C33A8C358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67BBF-A5B0-47B3-A8EA-A7A40D2A4CEE}" type="datetimeFigureOut">
              <a:rPr lang="en-US" smtClean="0"/>
              <a:t>20/12/2020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3772-2382-401F-BE4B-57C33A8C35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67BBF-A5B0-47B3-A8EA-A7A40D2A4CEE}" type="datetimeFigureOut">
              <a:rPr lang="en-US" smtClean="0"/>
              <a:t>20/12/2020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3772-2382-401F-BE4B-57C33A8C35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67BBF-A5B0-47B3-A8EA-A7A40D2A4CEE}" type="datetimeFigureOut">
              <a:rPr lang="en-US" smtClean="0"/>
              <a:t>20/12/2020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3772-2382-401F-BE4B-57C33A8C358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67BBF-A5B0-47B3-A8EA-A7A40D2A4CEE}" type="datetimeFigureOut">
              <a:rPr lang="en-US" smtClean="0"/>
              <a:t>20/12/2020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3772-2382-401F-BE4B-57C33A8C35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67BBF-A5B0-47B3-A8EA-A7A40D2A4CEE}" type="datetimeFigureOut">
              <a:rPr lang="en-US" smtClean="0"/>
              <a:t>20/12/2020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3772-2382-401F-BE4B-57C33A8C358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67BBF-A5B0-47B3-A8EA-A7A40D2A4CEE}" type="datetimeFigureOut">
              <a:rPr lang="en-US" smtClean="0"/>
              <a:t>20/12/2020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3772-2382-401F-BE4B-57C33A8C358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67BBF-A5B0-47B3-A8EA-A7A40D2A4CEE}" type="datetimeFigureOut">
              <a:rPr lang="en-US" smtClean="0"/>
              <a:t>20/12/2020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3772-2382-401F-BE4B-57C33A8C35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67BBF-A5B0-47B3-A8EA-A7A40D2A4CEE}" type="datetimeFigureOut">
              <a:rPr lang="en-US" smtClean="0"/>
              <a:t>20/12/2020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3772-2382-401F-BE4B-57C33A8C35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67BBF-A5B0-47B3-A8EA-A7A40D2A4CEE}" type="datetimeFigureOut">
              <a:rPr lang="en-US" smtClean="0"/>
              <a:t>20/12/2020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3772-2382-401F-BE4B-57C33A8C35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67BBF-A5B0-47B3-A8EA-A7A40D2A4CEE}" type="datetimeFigureOut">
              <a:rPr lang="en-US" smtClean="0"/>
              <a:t>20/12/2020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3772-2382-401F-BE4B-57C33A8C358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u="none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1C67BBF-A5B0-47B3-A8EA-A7A40D2A4CEE}" type="datetimeFigureOut">
              <a:rPr lang="en-US" smtClean="0"/>
              <a:t>20/12/2020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A743772-2382-401F-BE4B-57C33A8C358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u="none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00"/>
            <a:ext cx="9144000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06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utoShape 17"/>
          <p:cNvSpPr>
            <a:spLocks noChangeArrowheads="1"/>
          </p:cNvSpPr>
          <p:nvPr/>
        </p:nvSpPr>
        <p:spPr bwMode="auto">
          <a:xfrm>
            <a:off x="269789" y="1942070"/>
            <a:ext cx="2971800" cy="1371600"/>
          </a:xfrm>
          <a:prstGeom prst="cloudCallout">
            <a:avLst>
              <a:gd name="adj1" fmla="val 64745"/>
              <a:gd name="adj2" fmla="val 12269"/>
            </a:avLst>
          </a:prstGeom>
          <a:solidFill>
            <a:srgbClr val="CCFFCC"/>
          </a:solidFill>
          <a:ln w="19050">
            <a:solidFill>
              <a:srgbClr val="00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r>
              <a:rPr lang="en-US" sz="2200" b="1"/>
              <a:t>Bài văn cho em biết về </a:t>
            </a:r>
          </a:p>
          <a:p>
            <a:pPr algn="ctr" eaLnBrk="1" hangingPunct="1"/>
            <a:r>
              <a:rPr lang="en-US" sz="2200" b="1"/>
              <a:t>điều gì?</a:t>
            </a:r>
          </a:p>
        </p:txBody>
      </p:sp>
      <p:sp>
        <p:nvSpPr>
          <p:cNvPr id="18" name="AutoShape 18"/>
          <p:cNvSpPr>
            <a:spLocks noChangeArrowheads="1"/>
          </p:cNvSpPr>
          <p:nvPr/>
        </p:nvSpPr>
        <p:spPr bwMode="auto">
          <a:xfrm>
            <a:off x="3774989" y="2094470"/>
            <a:ext cx="4800600" cy="1828800"/>
          </a:xfrm>
          <a:prstGeom prst="horizontalScroll">
            <a:avLst>
              <a:gd name="adj" fmla="val 6944"/>
            </a:avLst>
          </a:prstGeom>
          <a:solidFill>
            <a:srgbClr val="FAEAC2"/>
          </a:solidFill>
          <a:ln w="28575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>
                <a:solidFill>
                  <a:schemeClr val="hlink"/>
                </a:solidFill>
              </a:rPr>
              <a:t>  </a:t>
            </a:r>
            <a:r>
              <a:rPr lang="en-US" sz="2400" b="1">
                <a:solidFill>
                  <a:schemeClr val="hlink"/>
                </a:solidFill>
              </a:rPr>
              <a:t>Bài văn ca ngợi tài năng, tấm </a:t>
            </a:r>
          </a:p>
          <a:p>
            <a:r>
              <a:rPr lang="en-US" sz="2400" b="1">
                <a:solidFill>
                  <a:schemeClr val="hlink"/>
                </a:solidFill>
              </a:rPr>
              <a:t>lòng nhân hậu và nhân cách cao</a:t>
            </a:r>
          </a:p>
          <a:p>
            <a:r>
              <a:rPr lang="en-US" sz="2400" b="1">
                <a:solidFill>
                  <a:schemeClr val="hlink"/>
                </a:solidFill>
              </a:rPr>
              <a:t>thượng của Hải Thượng Lãn Ông.</a:t>
            </a:r>
          </a:p>
        </p:txBody>
      </p:sp>
      <p:sp>
        <p:nvSpPr>
          <p:cNvPr id="19" name="AutoShape 19"/>
          <p:cNvSpPr>
            <a:spLocks noChangeArrowheads="1"/>
          </p:cNvSpPr>
          <p:nvPr/>
        </p:nvSpPr>
        <p:spPr bwMode="auto">
          <a:xfrm>
            <a:off x="4613189" y="951470"/>
            <a:ext cx="3810000" cy="1219200"/>
          </a:xfrm>
          <a:prstGeom prst="irregularSeal1">
            <a:avLst/>
          </a:prstGeom>
          <a:solidFill>
            <a:srgbClr val="E6FC10"/>
          </a:solidFill>
          <a:ln w="28575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200" b="1"/>
              <a:t>NỘI DUNG</a:t>
            </a:r>
          </a:p>
        </p:txBody>
      </p:sp>
    </p:spTree>
    <p:extLst>
      <p:ext uri="{BB962C8B-B14F-4D97-AF65-F5344CB8AC3E}">
        <p14:creationId xmlns:p14="http://schemas.microsoft.com/office/powerpoint/2010/main" val="1873737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18" grpId="0" animBg="1"/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0"/>
          <p:cNvSpPr>
            <a:spLocks noChangeArrowheads="1"/>
          </p:cNvSpPr>
          <p:nvPr/>
        </p:nvSpPr>
        <p:spPr bwMode="auto">
          <a:xfrm>
            <a:off x="304800" y="1600200"/>
            <a:ext cx="6781800" cy="3468687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1" hangingPunct="1"/>
            <a:r>
              <a:rPr lang="en-US" dirty="0"/>
              <a:t>    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lần</a:t>
            </a:r>
            <a:r>
              <a:rPr lang="en-US" sz="2400" dirty="0"/>
              <a:t>,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thuyền</a:t>
            </a:r>
            <a:r>
              <a:rPr lang="en-US" sz="2400" dirty="0"/>
              <a:t> </a:t>
            </a:r>
            <a:r>
              <a:rPr lang="en-US" sz="2400" dirty="0" err="1"/>
              <a:t>chài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đứa</a:t>
            </a:r>
            <a:r>
              <a:rPr lang="en-US" sz="2400" dirty="0"/>
              <a:t> con </a:t>
            </a:r>
            <a:r>
              <a:rPr lang="en-US" sz="2400" dirty="0" err="1"/>
              <a:t>nhỏ</a:t>
            </a:r>
            <a:r>
              <a:rPr lang="en-US" sz="2400" dirty="0"/>
              <a:t> </a:t>
            </a:r>
            <a:r>
              <a:rPr lang="en-US" sz="2400" dirty="0" err="1"/>
              <a:t>bị</a:t>
            </a:r>
            <a:r>
              <a:rPr lang="en-US" sz="2400" dirty="0"/>
              <a:t> </a:t>
            </a:r>
            <a:r>
              <a:rPr lang="en-US" sz="2400" dirty="0" err="1"/>
              <a:t>bệnh</a:t>
            </a:r>
            <a:r>
              <a:rPr lang="en-US" sz="2400" dirty="0"/>
              <a:t> </a:t>
            </a:r>
            <a:r>
              <a:rPr lang="en-US" sz="2400" dirty="0" err="1"/>
              <a:t>đậu</a:t>
            </a:r>
            <a:r>
              <a:rPr lang="en-US" sz="2400" dirty="0"/>
              <a:t> </a:t>
            </a:r>
            <a:r>
              <a:rPr lang="en-US" sz="2400" dirty="0" err="1"/>
              <a:t>nặng</a:t>
            </a:r>
            <a:r>
              <a:rPr lang="en-US" sz="2400" dirty="0"/>
              <a:t>, </a:t>
            </a:r>
            <a:r>
              <a:rPr lang="en-US" sz="2400" dirty="0" err="1"/>
              <a:t>nhưng</a:t>
            </a:r>
            <a:r>
              <a:rPr lang="en-US" sz="2400" dirty="0"/>
              <a:t> </a:t>
            </a:r>
            <a:r>
              <a:rPr lang="en-US" sz="2400" dirty="0" err="1"/>
              <a:t>nhà</a:t>
            </a:r>
            <a:r>
              <a:rPr lang="en-US" sz="2400" dirty="0"/>
              <a:t> </a:t>
            </a:r>
            <a:r>
              <a:rPr lang="en-US" sz="2400" dirty="0" err="1"/>
              <a:t>nghèo</a:t>
            </a:r>
            <a:r>
              <a:rPr lang="en-US" sz="2400" dirty="0"/>
              <a:t>,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tiền</a:t>
            </a:r>
            <a:r>
              <a:rPr lang="en-US" sz="2400" dirty="0"/>
              <a:t> </a:t>
            </a:r>
            <a:r>
              <a:rPr lang="en-US" sz="2400" dirty="0" err="1"/>
              <a:t>chữa</a:t>
            </a:r>
            <a:r>
              <a:rPr lang="en-US" sz="2400" dirty="0"/>
              <a:t>. </a:t>
            </a:r>
            <a:r>
              <a:rPr lang="en-US" sz="2400" dirty="0" err="1"/>
              <a:t>Lãn</a:t>
            </a:r>
            <a:r>
              <a:rPr lang="en-US" sz="2400" dirty="0"/>
              <a:t> </a:t>
            </a:r>
            <a:r>
              <a:rPr lang="en-US" sz="2400" dirty="0" err="1"/>
              <a:t>Ông</a:t>
            </a:r>
            <a:r>
              <a:rPr lang="en-US" sz="2400" dirty="0"/>
              <a:t> </a:t>
            </a:r>
            <a:r>
              <a:rPr lang="en-US" sz="2400" dirty="0" err="1"/>
              <a:t>biết</a:t>
            </a:r>
            <a:r>
              <a:rPr lang="en-US" sz="2400" dirty="0"/>
              <a:t> tin </a:t>
            </a:r>
            <a:r>
              <a:rPr lang="en-US" sz="2400" dirty="0" err="1"/>
              <a:t>bèn</a:t>
            </a:r>
            <a:r>
              <a:rPr lang="en-US" sz="2400" dirty="0"/>
              <a:t> </a:t>
            </a:r>
            <a:r>
              <a:rPr lang="en-US" sz="2400" dirty="0" err="1"/>
              <a:t>đến</a:t>
            </a:r>
            <a:r>
              <a:rPr lang="en-US" sz="2400" dirty="0"/>
              <a:t> </a:t>
            </a:r>
            <a:r>
              <a:rPr lang="en-US" sz="2400" dirty="0" err="1"/>
              <a:t>thăm</a:t>
            </a:r>
            <a:r>
              <a:rPr lang="en-US" sz="2400" dirty="0"/>
              <a:t>. </a:t>
            </a:r>
            <a:r>
              <a:rPr lang="en-US" sz="2400" dirty="0" err="1"/>
              <a:t>Giữa</a:t>
            </a:r>
            <a:r>
              <a:rPr lang="en-US" sz="2400" dirty="0"/>
              <a:t> </a:t>
            </a:r>
            <a:r>
              <a:rPr lang="en-US" sz="2400" dirty="0" err="1"/>
              <a:t>mùa</a:t>
            </a:r>
            <a:r>
              <a:rPr lang="en-US" sz="2400" dirty="0"/>
              <a:t> </a:t>
            </a:r>
            <a:r>
              <a:rPr lang="en-US" sz="2400" dirty="0" err="1"/>
              <a:t>hè</a:t>
            </a:r>
            <a:r>
              <a:rPr lang="en-US" sz="2400" dirty="0"/>
              <a:t> </a:t>
            </a:r>
            <a:r>
              <a:rPr lang="en-US" sz="2400" dirty="0" err="1"/>
              <a:t>nóng</a:t>
            </a:r>
            <a:r>
              <a:rPr lang="en-US" sz="2400" dirty="0"/>
              <a:t> </a:t>
            </a:r>
            <a:r>
              <a:rPr lang="en-US" sz="2400" dirty="0" err="1"/>
              <a:t>nực</a:t>
            </a:r>
            <a:r>
              <a:rPr lang="en-US" sz="2400" dirty="0"/>
              <a:t>, </a:t>
            </a:r>
            <a:r>
              <a:rPr lang="en-US" sz="2400" dirty="0" err="1"/>
              <a:t>cháu</a:t>
            </a:r>
            <a:r>
              <a:rPr lang="en-US" sz="2400" dirty="0"/>
              <a:t> </a:t>
            </a:r>
            <a:r>
              <a:rPr lang="en-US" sz="2400" dirty="0" err="1"/>
              <a:t>bé</a:t>
            </a:r>
            <a:r>
              <a:rPr lang="en-US" sz="2400" dirty="0"/>
              <a:t> </a:t>
            </a:r>
            <a:r>
              <a:rPr lang="en-US" sz="2400" dirty="0" err="1"/>
              <a:t>nằm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chiếc</a:t>
            </a:r>
            <a:r>
              <a:rPr lang="en-US" sz="2400" dirty="0"/>
              <a:t> </a:t>
            </a:r>
            <a:r>
              <a:rPr lang="en-US" sz="2400" dirty="0" err="1"/>
              <a:t>thuyền</a:t>
            </a:r>
            <a:r>
              <a:rPr lang="en-US" sz="2400" dirty="0"/>
              <a:t> </a:t>
            </a:r>
            <a:r>
              <a:rPr lang="en-US" sz="2400" dirty="0" err="1"/>
              <a:t>nhỏ</a:t>
            </a:r>
            <a:r>
              <a:rPr lang="en-US" sz="2400" dirty="0"/>
              <a:t> </a:t>
            </a:r>
            <a:r>
              <a:rPr lang="en-US" sz="2400" dirty="0" err="1"/>
              <a:t>hẹp</a:t>
            </a:r>
            <a:r>
              <a:rPr lang="en-US" sz="2400" dirty="0"/>
              <a:t>,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đầy</a:t>
            </a:r>
            <a:r>
              <a:rPr lang="en-US" sz="2400" dirty="0"/>
              <a:t> </a:t>
            </a:r>
            <a:r>
              <a:rPr lang="en-US" sz="2400" dirty="0" err="1"/>
              <a:t>mụn</a:t>
            </a:r>
            <a:r>
              <a:rPr lang="en-US" sz="2400" dirty="0"/>
              <a:t> </a:t>
            </a:r>
            <a:r>
              <a:rPr lang="en-US" sz="2400" dirty="0" err="1"/>
              <a:t>mủ</a:t>
            </a:r>
            <a:r>
              <a:rPr lang="en-US" sz="2400" dirty="0"/>
              <a:t>, </a:t>
            </a:r>
            <a:r>
              <a:rPr lang="en-US" sz="2400" dirty="0" err="1"/>
              <a:t>mùi</a:t>
            </a:r>
            <a:r>
              <a:rPr lang="en-US" sz="2400" dirty="0"/>
              <a:t> </a:t>
            </a:r>
            <a:r>
              <a:rPr lang="en-US" sz="2400" dirty="0" err="1"/>
              <a:t>hôi</a:t>
            </a:r>
            <a:r>
              <a:rPr lang="en-US" sz="2400" dirty="0"/>
              <a:t> </a:t>
            </a:r>
            <a:r>
              <a:rPr lang="en-US" sz="2400" dirty="0" err="1"/>
              <a:t>tanh</a:t>
            </a:r>
            <a:r>
              <a:rPr lang="en-US" sz="2400" dirty="0"/>
              <a:t> </a:t>
            </a:r>
            <a:r>
              <a:rPr lang="en-US" sz="2400" dirty="0" err="1"/>
              <a:t>bốc</a:t>
            </a:r>
            <a:r>
              <a:rPr lang="en-US" sz="2400" dirty="0"/>
              <a:t> </a:t>
            </a:r>
            <a:r>
              <a:rPr lang="en-US" sz="2400" dirty="0" err="1"/>
              <a:t>lên</a:t>
            </a:r>
            <a:r>
              <a:rPr lang="en-US" sz="2400" dirty="0"/>
              <a:t> </a:t>
            </a:r>
            <a:r>
              <a:rPr lang="en-US" sz="2400" dirty="0" err="1"/>
              <a:t>nồng</a:t>
            </a:r>
            <a:r>
              <a:rPr lang="en-US" sz="2400" dirty="0"/>
              <a:t> </a:t>
            </a:r>
            <a:r>
              <a:rPr lang="en-US" sz="2400" dirty="0" err="1"/>
              <a:t>nặc</a:t>
            </a:r>
            <a:r>
              <a:rPr lang="en-US" sz="2400" dirty="0"/>
              <a:t>. </a:t>
            </a:r>
            <a:r>
              <a:rPr lang="en-US" sz="2400" dirty="0" err="1"/>
              <a:t>Nhưng</a:t>
            </a:r>
            <a:r>
              <a:rPr lang="en-US" sz="2400" dirty="0"/>
              <a:t> </a:t>
            </a:r>
            <a:r>
              <a:rPr lang="en-US" sz="2400" dirty="0" err="1"/>
              <a:t>Lãn</a:t>
            </a:r>
            <a:r>
              <a:rPr lang="en-US" sz="2400" dirty="0"/>
              <a:t> </a:t>
            </a:r>
            <a:r>
              <a:rPr lang="en-US" sz="2400" dirty="0" err="1"/>
              <a:t>Ông</a:t>
            </a:r>
            <a:r>
              <a:rPr lang="en-US" sz="2400" dirty="0"/>
              <a:t> </a:t>
            </a:r>
            <a:r>
              <a:rPr lang="en-US" sz="2400" dirty="0" err="1"/>
              <a:t>vẫn</a:t>
            </a:r>
            <a:r>
              <a:rPr lang="en-US" sz="2400" dirty="0"/>
              <a:t>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ngại</a:t>
            </a:r>
            <a:r>
              <a:rPr lang="en-US" sz="2400" dirty="0"/>
              <a:t> </a:t>
            </a:r>
            <a:r>
              <a:rPr lang="en-US" sz="2400" dirty="0" err="1"/>
              <a:t>khổ</a:t>
            </a:r>
            <a:r>
              <a:rPr lang="en-US" sz="2400" dirty="0"/>
              <a:t>. </a:t>
            </a:r>
            <a:r>
              <a:rPr lang="en-US" sz="2400" dirty="0" err="1"/>
              <a:t>Ông</a:t>
            </a:r>
            <a:r>
              <a:rPr lang="en-US" sz="2400" dirty="0"/>
              <a:t> </a:t>
            </a:r>
            <a:r>
              <a:rPr lang="en-US" sz="2400" dirty="0" err="1"/>
              <a:t>ân</a:t>
            </a:r>
            <a:r>
              <a:rPr lang="en-US" sz="2400" dirty="0"/>
              <a:t> </a:t>
            </a:r>
            <a:r>
              <a:rPr lang="en-US" sz="2400" dirty="0" err="1"/>
              <a:t>cần</a:t>
            </a:r>
            <a:r>
              <a:rPr lang="en-US" sz="2400" dirty="0"/>
              <a:t> </a:t>
            </a:r>
            <a:r>
              <a:rPr lang="en-US" sz="2400" dirty="0" err="1"/>
              <a:t>chăm</a:t>
            </a:r>
            <a:r>
              <a:rPr lang="en-US" sz="2400" dirty="0"/>
              <a:t> </a:t>
            </a:r>
            <a:r>
              <a:rPr lang="en-US" sz="2400" dirty="0" err="1"/>
              <a:t>sóc</a:t>
            </a:r>
            <a:r>
              <a:rPr lang="en-US" sz="2400" dirty="0"/>
              <a:t> </a:t>
            </a:r>
            <a:r>
              <a:rPr lang="en-US" sz="2400" dirty="0" err="1"/>
              <a:t>đứa</a:t>
            </a:r>
            <a:r>
              <a:rPr lang="en-US" sz="2400" dirty="0"/>
              <a:t> </a:t>
            </a:r>
            <a:r>
              <a:rPr lang="en-US" sz="2400" dirty="0" err="1"/>
              <a:t>bé</a:t>
            </a:r>
            <a:r>
              <a:rPr lang="en-US" sz="2400" dirty="0"/>
              <a:t> </a:t>
            </a:r>
            <a:r>
              <a:rPr lang="en-US" sz="2400" dirty="0" err="1"/>
              <a:t>suốt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tháng</a:t>
            </a:r>
            <a:r>
              <a:rPr lang="en-US" sz="2400" dirty="0"/>
              <a:t> </a:t>
            </a:r>
            <a:r>
              <a:rPr lang="en-US" sz="2400" dirty="0" err="1"/>
              <a:t>trời</a:t>
            </a:r>
            <a:r>
              <a:rPr lang="en-US" sz="2400" dirty="0"/>
              <a:t> 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chữa</a:t>
            </a:r>
            <a:r>
              <a:rPr lang="en-US" sz="2400" dirty="0"/>
              <a:t> </a:t>
            </a:r>
            <a:r>
              <a:rPr lang="en-US" sz="2400" dirty="0" err="1"/>
              <a:t>khỏi</a:t>
            </a:r>
            <a:r>
              <a:rPr lang="en-US" sz="2400" dirty="0"/>
              <a:t> </a:t>
            </a:r>
            <a:r>
              <a:rPr lang="en-US" sz="2400" dirty="0" err="1"/>
              <a:t>bệnh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nó</a:t>
            </a:r>
            <a:r>
              <a:rPr lang="en-US" sz="2400" dirty="0"/>
              <a:t>. </a:t>
            </a:r>
            <a:r>
              <a:rPr lang="en-US" sz="2400" dirty="0" err="1"/>
              <a:t>Khi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giã</a:t>
            </a:r>
            <a:r>
              <a:rPr lang="en-US" sz="2400" dirty="0"/>
              <a:t> </a:t>
            </a:r>
            <a:r>
              <a:rPr lang="en-US" sz="2400" dirty="0" err="1"/>
              <a:t>nhà</a:t>
            </a:r>
            <a:r>
              <a:rPr lang="en-US" sz="2400" dirty="0"/>
              <a:t> </a:t>
            </a:r>
            <a:r>
              <a:rPr lang="en-US" sz="2400" dirty="0" err="1"/>
              <a:t>thuyền</a:t>
            </a:r>
            <a:r>
              <a:rPr lang="en-US" sz="2400" dirty="0"/>
              <a:t> </a:t>
            </a:r>
            <a:r>
              <a:rPr lang="en-US" sz="2400" dirty="0" err="1"/>
              <a:t>chài</a:t>
            </a:r>
            <a:r>
              <a:rPr lang="en-US" sz="2400" dirty="0"/>
              <a:t>, </a:t>
            </a:r>
            <a:r>
              <a:rPr lang="en-US" sz="2400" dirty="0" err="1"/>
              <a:t>ông</a:t>
            </a:r>
            <a:r>
              <a:rPr lang="en-US" sz="2400" dirty="0"/>
              <a:t> </a:t>
            </a:r>
            <a:r>
              <a:rPr lang="en-US" sz="2400" dirty="0" err="1"/>
              <a:t>chẳng</a:t>
            </a:r>
            <a:r>
              <a:rPr lang="en-US" sz="2400" dirty="0"/>
              <a:t> </a:t>
            </a:r>
            <a:r>
              <a:rPr lang="en-US" sz="2400" dirty="0" err="1"/>
              <a:t>những</a:t>
            </a:r>
            <a:r>
              <a:rPr lang="en-US" sz="2400" dirty="0"/>
              <a:t>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lấy</a:t>
            </a:r>
            <a:r>
              <a:rPr lang="en-US" sz="2400" dirty="0"/>
              <a:t> </a:t>
            </a:r>
            <a:r>
              <a:rPr lang="en-US" sz="2400" dirty="0" err="1"/>
              <a:t>tiền</a:t>
            </a:r>
            <a:r>
              <a:rPr lang="en-US" sz="2400" dirty="0"/>
              <a:t> </a:t>
            </a:r>
            <a:r>
              <a:rPr lang="en-US" sz="2400" dirty="0" err="1"/>
              <a:t>mà</a:t>
            </a:r>
            <a:r>
              <a:rPr lang="en-US" sz="2400" dirty="0"/>
              <a:t> </a:t>
            </a:r>
            <a:r>
              <a:rPr lang="en-US" sz="2400" dirty="0" err="1"/>
              <a:t>còn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thêm</a:t>
            </a:r>
            <a:r>
              <a:rPr lang="en-US" sz="2400" dirty="0"/>
              <a:t> </a:t>
            </a:r>
            <a:r>
              <a:rPr lang="en-US" sz="2400" dirty="0" err="1"/>
              <a:t>gạo</a:t>
            </a:r>
            <a:r>
              <a:rPr lang="en-US" sz="2400" dirty="0"/>
              <a:t>, </a:t>
            </a:r>
            <a:r>
              <a:rPr lang="en-US" sz="2400" dirty="0" err="1"/>
              <a:t>củi</a:t>
            </a:r>
            <a:r>
              <a:rPr lang="en-US" sz="2400" dirty="0"/>
              <a:t>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81000" y="3754437"/>
            <a:ext cx="1714500" cy="635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20"/>
          <p:cNvCxnSpPr/>
          <p:nvPr/>
        </p:nvCxnSpPr>
        <p:spPr>
          <a:xfrm>
            <a:off x="3200400" y="3754437"/>
            <a:ext cx="10668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20"/>
          <p:cNvCxnSpPr/>
          <p:nvPr/>
        </p:nvCxnSpPr>
        <p:spPr>
          <a:xfrm>
            <a:off x="4648200" y="3754437"/>
            <a:ext cx="1524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0"/>
          <p:cNvCxnSpPr/>
          <p:nvPr/>
        </p:nvCxnSpPr>
        <p:spPr>
          <a:xfrm>
            <a:off x="457200" y="4440237"/>
            <a:ext cx="9144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0"/>
          <p:cNvCxnSpPr/>
          <p:nvPr/>
        </p:nvCxnSpPr>
        <p:spPr>
          <a:xfrm>
            <a:off x="3048000" y="5202237"/>
            <a:ext cx="1714500" cy="635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0"/>
          <p:cNvCxnSpPr/>
          <p:nvPr/>
        </p:nvCxnSpPr>
        <p:spPr>
          <a:xfrm>
            <a:off x="1219200" y="4821237"/>
            <a:ext cx="14478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0"/>
          <p:cNvCxnSpPr/>
          <p:nvPr/>
        </p:nvCxnSpPr>
        <p:spPr>
          <a:xfrm>
            <a:off x="5715000" y="4440237"/>
            <a:ext cx="9144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20"/>
          <p:cNvCxnSpPr/>
          <p:nvPr/>
        </p:nvCxnSpPr>
        <p:spPr>
          <a:xfrm>
            <a:off x="5562600" y="4821237"/>
            <a:ext cx="9144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20"/>
          <p:cNvCxnSpPr/>
          <p:nvPr/>
        </p:nvCxnSpPr>
        <p:spPr>
          <a:xfrm>
            <a:off x="3429000" y="4821237"/>
            <a:ext cx="9144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20"/>
          <p:cNvCxnSpPr/>
          <p:nvPr/>
        </p:nvCxnSpPr>
        <p:spPr>
          <a:xfrm>
            <a:off x="5638800" y="5202237"/>
            <a:ext cx="6858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20"/>
          <p:cNvCxnSpPr/>
          <p:nvPr/>
        </p:nvCxnSpPr>
        <p:spPr>
          <a:xfrm>
            <a:off x="2590800" y="5583237"/>
            <a:ext cx="2286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20"/>
          <p:cNvCxnSpPr/>
          <p:nvPr/>
        </p:nvCxnSpPr>
        <p:spPr>
          <a:xfrm>
            <a:off x="1295400" y="6269037"/>
            <a:ext cx="16002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20"/>
          <p:cNvCxnSpPr/>
          <p:nvPr/>
        </p:nvCxnSpPr>
        <p:spPr>
          <a:xfrm>
            <a:off x="4114800" y="6269037"/>
            <a:ext cx="19812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04800" y="838200"/>
            <a:ext cx="2819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Luyện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đọc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diễn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cảm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873737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609600" y="2286000"/>
            <a:ext cx="6019800" cy="1981200"/>
          </a:xfrm>
          <a:prstGeom prst="horizontalScroll">
            <a:avLst>
              <a:gd name="adj" fmla="val 12500"/>
            </a:avLst>
          </a:prstGeom>
          <a:solidFill>
            <a:schemeClr val="bg2"/>
          </a:solidFill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b="1">
                <a:solidFill>
                  <a:schemeClr val="hlink"/>
                </a:solidFill>
              </a:rPr>
              <a:t>                    Về nhà </a:t>
            </a:r>
          </a:p>
          <a:p>
            <a:r>
              <a:rPr lang="en-US" sz="2400"/>
              <a:t> - Đọc lại bài tập đọc.</a:t>
            </a:r>
          </a:p>
          <a:p>
            <a:r>
              <a:rPr lang="en-US" sz="2400"/>
              <a:t> - Chuẩn bị bài: Thầy cúng đi bệnh viện.</a:t>
            </a:r>
          </a:p>
        </p:txBody>
      </p:sp>
    </p:spTree>
    <p:extLst>
      <p:ext uri="{BB962C8B-B14F-4D97-AF65-F5344CB8AC3E}">
        <p14:creationId xmlns:p14="http://schemas.microsoft.com/office/powerpoint/2010/main" val="187373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8" name="Picture 4" descr="n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989" name="WordArt 5"/>
          <p:cNvSpPr>
            <a:spLocks noChangeArrowheads="1" noChangeShapeType="1" noTextEdit="1"/>
          </p:cNvSpPr>
          <p:nvPr/>
        </p:nvSpPr>
        <p:spPr bwMode="auto">
          <a:xfrm>
            <a:off x="914400" y="1143000"/>
            <a:ext cx="7162800" cy="38576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spcFirstLastPara="1" wrap="none" fromWordArt="1">
            <a:prstTxWarp prst="textArchUp">
              <a:avLst>
                <a:gd name="adj" fmla="val 11072296"/>
              </a:avLst>
            </a:prstTxWarp>
          </a:bodyPr>
          <a:lstStyle/>
          <a:p>
            <a:pPr algn="ctr"/>
            <a:r>
              <a:rPr lang="en-US" b="1" kern="10">
                <a:ln w="9525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Times New Roman"/>
                <a:cs typeface="Times New Roman"/>
              </a:rPr>
              <a:t>GIỜ HỌC KẾT THÚC</a:t>
            </a:r>
          </a:p>
        </p:txBody>
      </p:sp>
      <p:sp>
        <p:nvSpPr>
          <p:cNvPr id="41990" name="WordArt 6"/>
          <p:cNvSpPr>
            <a:spLocks noChangeArrowheads="1" noChangeShapeType="1" noTextEdit="1"/>
          </p:cNvSpPr>
          <p:nvPr/>
        </p:nvSpPr>
        <p:spPr bwMode="auto">
          <a:xfrm>
            <a:off x="914400" y="2667000"/>
            <a:ext cx="7239000" cy="1905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28575">
                  <a:solidFill>
                    <a:srgbClr val="FF0066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XIN KÍNH CHÀO TẠM BIỆT</a:t>
            </a:r>
          </a:p>
        </p:txBody>
      </p:sp>
      <p:grpSp>
        <p:nvGrpSpPr>
          <p:cNvPr id="41992" name="Group 8"/>
          <p:cNvGrpSpPr>
            <a:grpSpLocks/>
          </p:cNvGrpSpPr>
          <p:nvPr/>
        </p:nvGrpSpPr>
        <p:grpSpPr bwMode="auto">
          <a:xfrm rot="482528" flipH="1">
            <a:off x="7467600" y="0"/>
            <a:ext cx="1514475" cy="1676400"/>
            <a:chOff x="0" y="2496"/>
            <a:chExt cx="1161" cy="1536"/>
          </a:xfrm>
        </p:grpSpPr>
        <p:pic>
          <p:nvPicPr>
            <p:cNvPr id="41993" name="Picture 9" descr="bocau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48973" flipH="1">
              <a:off x="105" y="2880"/>
              <a:ext cx="1056" cy="11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994" name="Picture 10" descr="bocau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48973" flipH="1">
              <a:off x="0" y="2496"/>
              <a:ext cx="1104" cy="11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1995" name="Group 11"/>
          <p:cNvGrpSpPr>
            <a:grpSpLocks/>
          </p:cNvGrpSpPr>
          <p:nvPr/>
        </p:nvGrpSpPr>
        <p:grpSpPr bwMode="auto">
          <a:xfrm rot="-970379">
            <a:off x="304800" y="0"/>
            <a:ext cx="1752600" cy="1676400"/>
            <a:chOff x="0" y="2496"/>
            <a:chExt cx="1161" cy="1536"/>
          </a:xfrm>
        </p:grpSpPr>
        <p:pic>
          <p:nvPicPr>
            <p:cNvPr id="41996" name="Picture 12" descr="bocau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48973" flipH="1">
              <a:off x="105" y="2880"/>
              <a:ext cx="1056" cy="11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997" name="Picture 13" descr="bocau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48973" flipH="1">
              <a:off x="0" y="2496"/>
              <a:ext cx="1104" cy="11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41998" name="Picture 14" descr="hoa 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87825"/>
            <a:ext cx="2843213" cy="267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696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1143000" y="1338590"/>
            <a:ext cx="7239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>
                <a:latin typeface="Amazone" pitchFamily="34" charset="0"/>
              </a:rPr>
              <a:t>    </a:t>
            </a:r>
            <a:r>
              <a:rPr lang="en-US" sz="2800" dirty="0" err="1">
                <a:latin typeface="Amazone" pitchFamily="34" charset="0"/>
              </a:rPr>
              <a:t>Luyện</a:t>
            </a:r>
            <a:r>
              <a:rPr lang="en-US" sz="2800" dirty="0">
                <a:latin typeface="Amazone" pitchFamily="34" charset="0"/>
              </a:rPr>
              <a:t> </a:t>
            </a:r>
            <a:r>
              <a:rPr lang="en-US" sz="2800" dirty="0" err="1">
                <a:latin typeface="Amazone" pitchFamily="34" charset="0"/>
              </a:rPr>
              <a:t>đọc</a:t>
            </a:r>
            <a:r>
              <a:rPr lang="en-US" sz="2800" dirty="0">
                <a:latin typeface="Amazone" pitchFamily="34" charset="0"/>
              </a:rPr>
              <a:t>                              </a:t>
            </a:r>
            <a:r>
              <a:rPr lang="en-US" sz="2800" dirty="0" err="1">
                <a:latin typeface="Amazone" pitchFamily="34" charset="0"/>
              </a:rPr>
              <a:t>Tìm</a:t>
            </a:r>
            <a:r>
              <a:rPr lang="en-US" sz="2800" dirty="0">
                <a:latin typeface="Amazone" pitchFamily="34" charset="0"/>
              </a:rPr>
              <a:t> </a:t>
            </a:r>
            <a:r>
              <a:rPr lang="en-US" sz="2800" dirty="0" err="1">
                <a:latin typeface="Amazone" pitchFamily="34" charset="0"/>
              </a:rPr>
              <a:t>hiểu</a:t>
            </a:r>
            <a:r>
              <a:rPr lang="en-US" sz="2800" dirty="0">
                <a:latin typeface="Amazone" pitchFamily="34" charset="0"/>
              </a:rPr>
              <a:t> </a:t>
            </a:r>
            <a:r>
              <a:rPr lang="en-US" sz="2800" dirty="0" err="1">
                <a:latin typeface="Amazone" pitchFamily="34" charset="0"/>
              </a:rPr>
              <a:t>bài</a:t>
            </a:r>
            <a:endParaRPr lang="en-US" sz="2800" dirty="0">
              <a:latin typeface="Amazone" pitchFamily="34" charset="0"/>
            </a:endParaRPr>
          </a:p>
        </p:txBody>
      </p:sp>
      <p:sp>
        <p:nvSpPr>
          <p:cNvPr id="21" name="Line 10"/>
          <p:cNvSpPr>
            <a:spLocks noChangeShapeType="1"/>
          </p:cNvSpPr>
          <p:nvPr/>
        </p:nvSpPr>
        <p:spPr bwMode="auto">
          <a:xfrm>
            <a:off x="3568700" y="1600200"/>
            <a:ext cx="22098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11"/>
          <p:cNvSpPr>
            <a:spLocks noChangeShapeType="1"/>
          </p:cNvSpPr>
          <p:nvPr/>
        </p:nvSpPr>
        <p:spPr bwMode="auto">
          <a:xfrm>
            <a:off x="4673600" y="1600200"/>
            <a:ext cx="0" cy="38100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59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471616" y="2514600"/>
            <a:ext cx="8229600" cy="2057400"/>
          </a:xfrm>
          <a:prstGeom prst="horizontalScroll">
            <a:avLst>
              <a:gd name="adj" fmla="val 7662"/>
            </a:avLst>
          </a:prstGeom>
          <a:solidFill>
            <a:srgbClr val="99FFCC">
              <a:alpha val="53000"/>
            </a:srgbClr>
          </a:solidFill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2400" b="1"/>
              <a:t>            Bài văn gồm 5 đoạn được chia thành 3 phần</a:t>
            </a:r>
            <a:r>
              <a:rPr lang="en-US" altLang="en-US" sz="2400"/>
              <a:t> </a:t>
            </a:r>
          </a:p>
          <a:p>
            <a:r>
              <a:rPr lang="en-US" altLang="en-US" sz="2400"/>
              <a:t>Phần 1(đoạn 1,2): Hải Thượng Lãn Ông ..... cho thêm gạo củi.</a:t>
            </a:r>
          </a:p>
          <a:p>
            <a:pPr eaLnBrk="1" hangingPunct="1"/>
            <a:r>
              <a:rPr lang="en-US" altLang="en-US" sz="2400"/>
              <a:t>Phần 2(đoạn 3): Một lần khác ...... càng hối hận.</a:t>
            </a:r>
          </a:p>
          <a:p>
            <a:r>
              <a:rPr lang="en-US" altLang="en-US" sz="2400"/>
              <a:t>Phần 3(đoạn 4,5): </a:t>
            </a:r>
            <a:r>
              <a:rPr lang="en-US" sz="2400"/>
              <a:t>còn lại.</a:t>
            </a: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381000" y="990600"/>
            <a:ext cx="6324600" cy="1524000"/>
          </a:xfrm>
          <a:prstGeom prst="irregularSeal1">
            <a:avLst/>
          </a:prstGeom>
          <a:solidFill>
            <a:srgbClr val="E6FC10"/>
          </a:solidFill>
          <a:ln w="12700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/>
              <a:t>Đọc và chia đoạn</a:t>
            </a:r>
          </a:p>
        </p:txBody>
      </p:sp>
    </p:spTree>
    <p:extLst>
      <p:ext uri="{BB962C8B-B14F-4D97-AF65-F5344CB8AC3E}">
        <p14:creationId xmlns:p14="http://schemas.microsoft.com/office/powerpoint/2010/main" val="1612177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914400" y="914400"/>
            <a:ext cx="7543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>
                <a:latin typeface="Amazone" pitchFamily="34" charset="0"/>
              </a:rPr>
              <a:t>    </a:t>
            </a:r>
            <a:r>
              <a:rPr lang="en-US" sz="2800" dirty="0" err="1">
                <a:latin typeface="Amazone" pitchFamily="34" charset="0"/>
              </a:rPr>
              <a:t>Luyện</a:t>
            </a:r>
            <a:r>
              <a:rPr lang="en-US" sz="2800" dirty="0">
                <a:latin typeface="Amazone" pitchFamily="34" charset="0"/>
              </a:rPr>
              <a:t> </a:t>
            </a:r>
            <a:r>
              <a:rPr lang="en-US" sz="2800" dirty="0" err="1">
                <a:latin typeface="Amazone" pitchFamily="34" charset="0"/>
              </a:rPr>
              <a:t>đọc</a:t>
            </a:r>
            <a:r>
              <a:rPr lang="en-US" sz="2800" dirty="0">
                <a:latin typeface="Amazone" pitchFamily="34" charset="0"/>
              </a:rPr>
              <a:t>                              </a:t>
            </a:r>
            <a:r>
              <a:rPr lang="en-US" sz="2800" dirty="0" err="1">
                <a:latin typeface="Amazone" pitchFamily="34" charset="0"/>
              </a:rPr>
              <a:t>Tìm</a:t>
            </a:r>
            <a:r>
              <a:rPr lang="en-US" sz="2800" dirty="0">
                <a:latin typeface="Amazone" pitchFamily="34" charset="0"/>
              </a:rPr>
              <a:t> </a:t>
            </a:r>
            <a:r>
              <a:rPr lang="en-US" sz="2800" dirty="0" err="1">
                <a:latin typeface="Amazone" pitchFamily="34" charset="0"/>
              </a:rPr>
              <a:t>hiểu</a:t>
            </a:r>
            <a:r>
              <a:rPr lang="en-US" sz="2800" dirty="0">
                <a:latin typeface="Amazone" pitchFamily="34" charset="0"/>
              </a:rPr>
              <a:t> </a:t>
            </a:r>
            <a:r>
              <a:rPr lang="en-US" sz="2800" dirty="0" err="1">
                <a:latin typeface="Amazone" pitchFamily="34" charset="0"/>
              </a:rPr>
              <a:t>bài</a:t>
            </a:r>
            <a:endParaRPr lang="en-US" sz="2800" dirty="0">
              <a:latin typeface="Amazone" pitchFamily="34" charset="0"/>
            </a:endParaRPr>
          </a:p>
        </p:txBody>
      </p:sp>
      <p:sp>
        <p:nvSpPr>
          <p:cNvPr id="15" name="Line 10"/>
          <p:cNvSpPr>
            <a:spLocks noChangeShapeType="1"/>
          </p:cNvSpPr>
          <p:nvPr/>
        </p:nvSpPr>
        <p:spPr bwMode="auto">
          <a:xfrm>
            <a:off x="3112365" y="1295400"/>
            <a:ext cx="2486025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11"/>
          <p:cNvSpPr>
            <a:spLocks noChangeShapeType="1"/>
          </p:cNvSpPr>
          <p:nvPr/>
        </p:nvSpPr>
        <p:spPr bwMode="auto">
          <a:xfrm>
            <a:off x="4343400" y="1295400"/>
            <a:ext cx="0" cy="38100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838200" y="1676400"/>
            <a:ext cx="312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/>
              <a:t>- Nhà nghèo, nồng nặc, </a:t>
            </a:r>
          </a:p>
        </p:txBody>
      </p:sp>
      <p:sp>
        <p:nvSpPr>
          <p:cNvPr id="20" name="Rectangle 33"/>
          <p:cNvSpPr>
            <a:spLocks noChangeArrowheads="1"/>
          </p:cNvSpPr>
          <p:nvPr/>
        </p:nvSpPr>
        <p:spPr bwMode="auto">
          <a:xfrm>
            <a:off x="5181600" y="1678116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/>
              <a:t>- </a:t>
            </a:r>
            <a:r>
              <a:rPr lang="en-US" sz="2200"/>
              <a:t>Hải Thượng Lãn Ông</a:t>
            </a:r>
          </a:p>
        </p:txBody>
      </p:sp>
      <p:sp>
        <p:nvSpPr>
          <p:cNvPr id="21" name="Rectangle 34"/>
          <p:cNvSpPr>
            <a:spLocks noChangeArrowheads="1"/>
          </p:cNvSpPr>
          <p:nvPr/>
        </p:nvSpPr>
        <p:spPr bwMode="auto">
          <a:xfrm>
            <a:off x="5219700" y="2059116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/>
              <a:t>- </a:t>
            </a:r>
            <a:r>
              <a:rPr lang="en-US" sz="2200"/>
              <a:t>Danh lợi</a:t>
            </a:r>
          </a:p>
        </p:txBody>
      </p:sp>
      <p:sp>
        <p:nvSpPr>
          <p:cNvPr id="22" name="Rectangle 35"/>
          <p:cNvSpPr>
            <a:spLocks noChangeArrowheads="1"/>
          </p:cNvSpPr>
          <p:nvPr/>
        </p:nvSpPr>
        <p:spPr bwMode="auto">
          <a:xfrm>
            <a:off x="5181600" y="2757616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/>
              <a:t>- </a:t>
            </a:r>
            <a:r>
              <a:rPr lang="en-US" sz="2200"/>
              <a:t>Tái phát</a:t>
            </a:r>
          </a:p>
        </p:txBody>
      </p:sp>
      <p:sp>
        <p:nvSpPr>
          <p:cNvPr id="23" name="Rectangle 36"/>
          <p:cNvSpPr>
            <a:spLocks noChangeArrowheads="1"/>
          </p:cNvSpPr>
          <p:nvPr/>
        </p:nvSpPr>
        <p:spPr bwMode="auto">
          <a:xfrm>
            <a:off x="5181600" y="2376616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/>
              <a:t>- </a:t>
            </a:r>
            <a:r>
              <a:rPr lang="en-US" sz="2200"/>
              <a:t>Bệnh đậu(đậu mùa)</a:t>
            </a:r>
          </a:p>
        </p:txBody>
      </p:sp>
      <p:sp>
        <p:nvSpPr>
          <p:cNvPr id="24" name="Rectangle 37"/>
          <p:cNvSpPr>
            <a:spLocks noChangeArrowheads="1"/>
          </p:cNvSpPr>
          <p:nvPr/>
        </p:nvSpPr>
        <p:spPr bwMode="auto">
          <a:xfrm>
            <a:off x="5181600" y="3138616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/>
              <a:t>- </a:t>
            </a:r>
            <a:r>
              <a:rPr lang="en-US" sz="2200"/>
              <a:t>Ngự y</a:t>
            </a:r>
          </a:p>
        </p:txBody>
      </p:sp>
      <p:sp>
        <p:nvSpPr>
          <p:cNvPr id="25" name="Rectangle 38"/>
          <p:cNvSpPr>
            <a:spLocks noChangeArrowheads="1"/>
          </p:cNvSpPr>
          <p:nvPr/>
        </p:nvSpPr>
        <p:spPr bwMode="auto">
          <a:xfrm>
            <a:off x="812800" y="2006600"/>
            <a:ext cx="335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/>
              <a:t>- tái phát, khuya, hối hận</a:t>
            </a:r>
          </a:p>
        </p:txBody>
      </p:sp>
      <p:sp>
        <p:nvSpPr>
          <p:cNvPr id="26" name="Rectangle 39"/>
          <p:cNvSpPr>
            <a:spLocks noChangeArrowheads="1"/>
          </p:cNvSpPr>
          <p:nvPr/>
        </p:nvSpPr>
        <p:spPr bwMode="auto">
          <a:xfrm>
            <a:off x="812800" y="2387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/>
              <a:t>- tiến cử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50800" y="3354859"/>
            <a:ext cx="43434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0000CC"/>
                </a:solidFill>
                <a:cs typeface="Times New Roman" pitchFamily="18" charset="0"/>
              </a:rPr>
              <a:t>     </a:t>
            </a:r>
            <a:r>
              <a:rPr lang="en-US" sz="2400">
                <a:cs typeface="Times New Roman" pitchFamily="18" charset="0"/>
              </a:rPr>
              <a:t>Ông ân cần  chăm sóc đứa bé suốt một tháng trời  và chữa khỏi bệnh cho nó.</a:t>
            </a:r>
          </a:p>
        </p:txBody>
      </p:sp>
      <p:cxnSp>
        <p:nvCxnSpPr>
          <p:cNvPr id="28" name="Straight Connector 27"/>
          <p:cNvCxnSpPr/>
          <p:nvPr/>
        </p:nvCxnSpPr>
        <p:spPr>
          <a:xfrm flipH="1">
            <a:off x="1955800" y="3431059"/>
            <a:ext cx="88900" cy="3556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9"/>
          <p:cNvCxnSpPr/>
          <p:nvPr/>
        </p:nvCxnSpPr>
        <p:spPr>
          <a:xfrm flipH="1">
            <a:off x="2489200" y="3799359"/>
            <a:ext cx="88900" cy="3556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0922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1"/>
          <p:cNvSpPr>
            <a:spLocks noChangeArrowheads="1"/>
          </p:cNvSpPr>
          <p:nvPr/>
        </p:nvSpPr>
        <p:spPr bwMode="auto">
          <a:xfrm>
            <a:off x="12357" y="1066800"/>
            <a:ext cx="3810000" cy="1447800"/>
          </a:xfrm>
          <a:prstGeom prst="cloudCallout">
            <a:avLst>
              <a:gd name="adj1" fmla="val 50167"/>
              <a:gd name="adj2" fmla="val 70394"/>
            </a:avLst>
          </a:prstGeom>
          <a:solidFill>
            <a:srgbClr val="CCFFCC"/>
          </a:solidFill>
          <a:ln w="19050">
            <a:solidFill>
              <a:srgbClr val="00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r>
              <a:rPr lang="en-US" sz="2200" b="1" dirty="0" smtClean="0"/>
              <a:t>1. </a:t>
            </a:r>
            <a:r>
              <a:rPr lang="en-US" sz="2200" b="1" dirty="0" err="1" smtClean="0"/>
              <a:t>Hải</a:t>
            </a:r>
            <a:r>
              <a:rPr lang="en-US" sz="2200" b="1" dirty="0" smtClean="0"/>
              <a:t> </a:t>
            </a:r>
            <a:r>
              <a:rPr lang="en-US" sz="2200" b="1" dirty="0" err="1"/>
              <a:t>Thượng</a:t>
            </a:r>
            <a:r>
              <a:rPr lang="en-US" sz="2200" b="1" dirty="0"/>
              <a:t> </a:t>
            </a:r>
            <a:r>
              <a:rPr lang="en-US" sz="2200" b="1" dirty="0" err="1"/>
              <a:t>Lãn</a:t>
            </a:r>
            <a:r>
              <a:rPr lang="en-US" sz="2200" b="1" dirty="0"/>
              <a:t> </a:t>
            </a:r>
            <a:r>
              <a:rPr lang="en-US" sz="2200" b="1" dirty="0" err="1"/>
              <a:t>Ông</a:t>
            </a:r>
            <a:r>
              <a:rPr lang="en-US" sz="2200" b="1" dirty="0"/>
              <a:t> </a:t>
            </a:r>
            <a:r>
              <a:rPr lang="en-US" sz="2200" b="1" dirty="0" err="1"/>
              <a:t>là</a:t>
            </a:r>
            <a:r>
              <a:rPr lang="en-US" sz="2200" b="1" dirty="0"/>
              <a:t> </a:t>
            </a:r>
            <a:r>
              <a:rPr lang="en-US" sz="2200" b="1" dirty="0" err="1"/>
              <a:t>người</a:t>
            </a:r>
            <a:r>
              <a:rPr lang="en-US" sz="2200" b="1" dirty="0"/>
              <a:t> </a:t>
            </a:r>
            <a:r>
              <a:rPr lang="en-US" sz="2200" b="1" dirty="0" err="1"/>
              <a:t>như</a:t>
            </a:r>
            <a:r>
              <a:rPr lang="en-US" sz="2200" b="1" dirty="0"/>
              <a:t> </a:t>
            </a:r>
            <a:r>
              <a:rPr lang="en-US" sz="2200" b="1" dirty="0" err="1"/>
              <a:t>thế</a:t>
            </a:r>
            <a:r>
              <a:rPr lang="en-US" sz="2200" b="1" dirty="0"/>
              <a:t> </a:t>
            </a:r>
            <a:r>
              <a:rPr lang="en-US" sz="2200" b="1" dirty="0" err="1"/>
              <a:t>nào</a:t>
            </a:r>
            <a:r>
              <a:rPr lang="en-US" sz="2200" b="1" dirty="0"/>
              <a:t>?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2971800" y="2819400"/>
            <a:ext cx="4876800" cy="1447800"/>
          </a:xfrm>
          <a:prstGeom prst="horizontalScroll">
            <a:avLst>
              <a:gd name="adj" fmla="val 12500"/>
            </a:avLst>
          </a:prstGeom>
          <a:solidFill>
            <a:srgbClr val="FEEB9C"/>
          </a:solidFill>
          <a:ln w="28575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/>
              <a:t>   </a:t>
            </a:r>
            <a:r>
              <a:rPr lang="en-US"/>
              <a:t>Hải Thượng Lãn Ông là một </a:t>
            </a:r>
          </a:p>
          <a:p>
            <a:r>
              <a:rPr lang="en-US"/>
              <a:t>thầy thuốc giàu lòng nhân ái.</a:t>
            </a:r>
          </a:p>
        </p:txBody>
      </p:sp>
    </p:spTree>
    <p:extLst>
      <p:ext uri="{BB962C8B-B14F-4D97-AF65-F5344CB8AC3E}">
        <p14:creationId xmlns:p14="http://schemas.microsoft.com/office/powerpoint/2010/main" val="1659018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4"/>
          <p:cNvSpPr>
            <a:spLocks noChangeArrowheads="1"/>
          </p:cNvSpPr>
          <p:nvPr/>
        </p:nvSpPr>
        <p:spPr bwMode="auto">
          <a:xfrm>
            <a:off x="1066800" y="3200400"/>
            <a:ext cx="7772400" cy="2133600"/>
          </a:xfrm>
          <a:prstGeom prst="horizontalScroll">
            <a:avLst>
              <a:gd name="adj" fmla="val 6588"/>
            </a:avLst>
          </a:prstGeom>
          <a:solidFill>
            <a:srgbClr val="FBEECD"/>
          </a:solidFill>
          <a:ln w="28575">
            <a:solidFill>
              <a:srgbClr val="6600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300"/>
              <a:t>      Lãn Ông nghe tin con của người thuyền chài bị bệnh đau </a:t>
            </a:r>
          </a:p>
          <a:p>
            <a:r>
              <a:rPr lang="en-US" sz="2300"/>
              <a:t>nặng, tự tìm đến thăm.Ông tận tụy chăm sóc người bệnh suốt</a:t>
            </a:r>
          </a:p>
          <a:p>
            <a:r>
              <a:rPr lang="en-US" sz="2300"/>
              <a:t> cả tháng trời, không ngại khổ, ngại bẩn. Ông không những</a:t>
            </a:r>
          </a:p>
          <a:p>
            <a:r>
              <a:rPr lang="en-US" sz="2300"/>
              <a:t> không lấy tiền mà còn cho họ gạo, củi.</a:t>
            </a:r>
          </a:p>
        </p:txBody>
      </p:sp>
      <p:sp>
        <p:nvSpPr>
          <p:cNvPr id="5" name="AutoShape 15"/>
          <p:cNvSpPr>
            <a:spLocks noChangeArrowheads="1"/>
          </p:cNvSpPr>
          <p:nvPr/>
        </p:nvSpPr>
        <p:spPr bwMode="auto">
          <a:xfrm>
            <a:off x="152400" y="990600"/>
            <a:ext cx="4419600" cy="1828800"/>
          </a:xfrm>
          <a:prstGeom prst="flowChartTerminator">
            <a:avLst/>
          </a:prstGeom>
          <a:solidFill>
            <a:srgbClr val="FFFFFF"/>
          </a:solidFill>
          <a:ln w="28575">
            <a:solidFill>
              <a:srgbClr val="66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 dirty="0"/>
              <a:t>     </a:t>
            </a:r>
            <a:r>
              <a:rPr lang="en-US" sz="2400" dirty="0" smtClean="0"/>
              <a:t>2. </a:t>
            </a:r>
            <a:r>
              <a:rPr lang="en-US" sz="2400" dirty="0" err="1"/>
              <a:t>Tìm</a:t>
            </a:r>
            <a:r>
              <a:rPr lang="en-US" sz="2400" dirty="0"/>
              <a:t> </a:t>
            </a:r>
            <a:r>
              <a:rPr lang="en-US" sz="2400" dirty="0" err="1"/>
              <a:t>những</a:t>
            </a:r>
            <a:r>
              <a:rPr lang="en-US" sz="2400" dirty="0"/>
              <a:t> chi </a:t>
            </a:r>
            <a:r>
              <a:rPr lang="en-US" sz="2400" dirty="0" err="1"/>
              <a:t>tiết</a:t>
            </a:r>
            <a:r>
              <a:rPr lang="en-US" sz="2400" dirty="0"/>
              <a:t> </a:t>
            </a:r>
            <a:r>
              <a:rPr lang="en-US" sz="2400" dirty="0" err="1"/>
              <a:t>nói</a:t>
            </a:r>
            <a:r>
              <a:rPr lang="en-US" sz="2400" dirty="0"/>
              <a:t> </a:t>
            </a:r>
            <a:r>
              <a:rPr lang="en-US" sz="2400" dirty="0" err="1"/>
              <a:t>lên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lòng</a:t>
            </a:r>
            <a:r>
              <a:rPr lang="en-US" sz="2400" dirty="0"/>
              <a:t> </a:t>
            </a:r>
            <a:r>
              <a:rPr lang="en-US" sz="2400" dirty="0" err="1"/>
              <a:t>nhân</a:t>
            </a:r>
            <a:r>
              <a:rPr lang="en-US" sz="2400" dirty="0"/>
              <a:t> </a:t>
            </a:r>
            <a:r>
              <a:rPr lang="en-US" sz="2400" dirty="0" err="1"/>
              <a:t>ái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Lãn</a:t>
            </a:r>
            <a:r>
              <a:rPr lang="en-US" sz="2400" dirty="0"/>
              <a:t> </a:t>
            </a:r>
            <a:r>
              <a:rPr lang="en-US" sz="2400" dirty="0" err="1"/>
              <a:t>Ông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endParaRPr lang="en-US" sz="2400" dirty="0"/>
          </a:p>
          <a:p>
            <a:r>
              <a:rPr lang="en-US" sz="2400" dirty="0"/>
              <a:t> </a:t>
            </a:r>
            <a:r>
              <a:rPr lang="en-US" sz="2400" dirty="0" err="1"/>
              <a:t>việc</a:t>
            </a:r>
            <a:r>
              <a:rPr lang="en-US" sz="2400" dirty="0"/>
              <a:t> </a:t>
            </a:r>
            <a:r>
              <a:rPr lang="en-US" sz="2400" dirty="0" err="1"/>
              <a:t>ông</a:t>
            </a:r>
            <a:r>
              <a:rPr lang="en-US" sz="2400" dirty="0"/>
              <a:t> </a:t>
            </a:r>
            <a:r>
              <a:rPr lang="en-US" sz="2400" dirty="0" err="1"/>
              <a:t>chữa</a:t>
            </a:r>
            <a:r>
              <a:rPr lang="en-US" sz="2400" dirty="0"/>
              <a:t> </a:t>
            </a:r>
            <a:r>
              <a:rPr lang="en-US" sz="2400" dirty="0" err="1"/>
              <a:t>bệnh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con </a:t>
            </a:r>
          </a:p>
          <a:p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thuyền</a:t>
            </a:r>
            <a:r>
              <a:rPr lang="en-US" sz="2400" dirty="0"/>
              <a:t> </a:t>
            </a:r>
            <a:r>
              <a:rPr lang="en-US" sz="2400" dirty="0" err="1"/>
              <a:t>chài</a:t>
            </a:r>
            <a:r>
              <a:rPr lang="en-US" sz="2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65896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6"/>
          <p:cNvSpPr>
            <a:spLocks noChangeArrowheads="1"/>
          </p:cNvSpPr>
          <p:nvPr/>
        </p:nvSpPr>
        <p:spPr bwMode="auto">
          <a:xfrm>
            <a:off x="1329381" y="3048000"/>
            <a:ext cx="7391400" cy="1652588"/>
          </a:xfrm>
          <a:prstGeom prst="horizontalScroll">
            <a:avLst>
              <a:gd name="adj" fmla="val 7060"/>
            </a:avLst>
          </a:prstGeom>
          <a:solidFill>
            <a:srgbClr val="FBEECD">
              <a:alpha val="25999"/>
            </a:srgbClr>
          </a:solidFill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/>
              <a:t>     Lãn Ông tự buộc tội mình về cái chết của một người</a:t>
            </a:r>
          </a:p>
          <a:p>
            <a:r>
              <a:rPr lang="en-US" sz="2400"/>
              <a:t>   bệnh không phải do ông gây ra. Điều đó chứng tỏ ông </a:t>
            </a:r>
          </a:p>
          <a:p>
            <a:r>
              <a:rPr lang="en-US" sz="2400"/>
              <a:t>   là một thầythuốc rất có lương tâm và trách nhiệm. </a:t>
            </a:r>
          </a:p>
        </p:txBody>
      </p:sp>
      <p:sp>
        <p:nvSpPr>
          <p:cNvPr id="4" name="AutoShape 8"/>
          <p:cNvSpPr>
            <a:spLocks noChangeArrowheads="1"/>
          </p:cNvSpPr>
          <p:nvPr/>
        </p:nvSpPr>
        <p:spPr bwMode="auto">
          <a:xfrm>
            <a:off x="148281" y="1066800"/>
            <a:ext cx="4876800" cy="1371600"/>
          </a:xfrm>
          <a:prstGeom prst="flowChartTerminator">
            <a:avLst/>
          </a:prstGeom>
          <a:solidFill>
            <a:srgbClr val="F0FD77">
              <a:alpha val="39999"/>
            </a:srgbClr>
          </a:solidFill>
          <a:ln w="2857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200" b="1" dirty="0" smtClean="0"/>
              <a:t>3.</a:t>
            </a:r>
            <a:r>
              <a:rPr lang="en-US" sz="2200" dirty="0" smtClean="0"/>
              <a:t> </a:t>
            </a:r>
            <a:r>
              <a:rPr lang="en-US" sz="2400" dirty="0" err="1"/>
              <a:t>Điều</a:t>
            </a:r>
            <a:r>
              <a:rPr lang="en-US" sz="2400" dirty="0"/>
              <a:t> </a:t>
            </a:r>
            <a:r>
              <a:rPr lang="en-US" sz="2400" dirty="0" err="1"/>
              <a:t>gì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/>
              <a:t> </a:t>
            </a:r>
            <a:r>
              <a:rPr lang="en-US" sz="2400" dirty="0" err="1"/>
              <a:t>hiện</a:t>
            </a:r>
            <a:r>
              <a:rPr lang="en-US" sz="2400" dirty="0"/>
              <a:t> </a:t>
            </a:r>
            <a:r>
              <a:rPr lang="en-US" sz="2400" dirty="0" err="1"/>
              <a:t>lòng</a:t>
            </a:r>
            <a:r>
              <a:rPr lang="en-US" sz="2400" dirty="0"/>
              <a:t> </a:t>
            </a:r>
            <a:r>
              <a:rPr lang="en-US" sz="2400" dirty="0" err="1"/>
              <a:t>nhân</a:t>
            </a:r>
            <a:endParaRPr lang="en-US" sz="2400" dirty="0"/>
          </a:p>
          <a:p>
            <a:r>
              <a:rPr lang="en-US" sz="2400" dirty="0"/>
              <a:t> </a:t>
            </a:r>
            <a:r>
              <a:rPr lang="en-US" sz="2400" dirty="0" err="1"/>
              <a:t>ái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Lãn</a:t>
            </a:r>
            <a:r>
              <a:rPr lang="en-US" sz="2400" dirty="0"/>
              <a:t> </a:t>
            </a:r>
            <a:r>
              <a:rPr lang="en-US" sz="2400" dirty="0" err="1"/>
              <a:t>Ông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việc</a:t>
            </a:r>
            <a:r>
              <a:rPr lang="en-US" sz="2400" dirty="0"/>
              <a:t> </a:t>
            </a:r>
            <a:r>
              <a:rPr lang="en-US" sz="2400" dirty="0" err="1"/>
              <a:t>ông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chữa</a:t>
            </a:r>
            <a:r>
              <a:rPr lang="en-US" sz="2400" dirty="0"/>
              <a:t> </a:t>
            </a:r>
            <a:r>
              <a:rPr lang="en-US" sz="2400" dirty="0" err="1"/>
              <a:t>bệnh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phụ</a:t>
            </a:r>
            <a:r>
              <a:rPr lang="en-US" sz="2400" dirty="0"/>
              <a:t> </a:t>
            </a:r>
            <a:r>
              <a:rPr lang="en-US" sz="2400" dirty="0" err="1"/>
              <a:t>nữ</a:t>
            </a:r>
            <a:r>
              <a:rPr lang="en-US" sz="2400" dirty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131902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5"/>
          <p:cNvSpPr txBox="1">
            <a:spLocks noChangeArrowheads="1"/>
          </p:cNvSpPr>
          <p:nvPr/>
        </p:nvSpPr>
        <p:spPr bwMode="auto">
          <a:xfrm>
            <a:off x="1371600" y="2744788"/>
            <a:ext cx="304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4" name="Text Box 16"/>
          <p:cNvSpPr txBox="1">
            <a:spLocks noChangeArrowheads="1"/>
          </p:cNvSpPr>
          <p:nvPr/>
        </p:nvSpPr>
        <p:spPr bwMode="auto">
          <a:xfrm>
            <a:off x="1660525" y="26670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" name="Text Box 17"/>
          <p:cNvSpPr txBox="1">
            <a:spLocks noChangeArrowheads="1"/>
          </p:cNvSpPr>
          <p:nvPr/>
        </p:nvSpPr>
        <p:spPr bwMode="auto">
          <a:xfrm>
            <a:off x="2209800" y="3049588"/>
            <a:ext cx="381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5699125" y="42672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7" name="Text Box 20"/>
          <p:cNvSpPr txBox="1">
            <a:spLocks noChangeArrowheads="1"/>
          </p:cNvSpPr>
          <p:nvPr/>
        </p:nvSpPr>
        <p:spPr bwMode="auto">
          <a:xfrm>
            <a:off x="3641725" y="30480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" name="Text Box 21"/>
          <p:cNvSpPr txBox="1">
            <a:spLocks noChangeArrowheads="1"/>
          </p:cNvSpPr>
          <p:nvPr/>
        </p:nvSpPr>
        <p:spPr bwMode="auto">
          <a:xfrm>
            <a:off x="3413125" y="32004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9" name="Text Box 22"/>
          <p:cNvSpPr txBox="1">
            <a:spLocks noChangeArrowheads="1"/>
          </p:cNvSpPr>
          <p:nvPr/>
        </p:nvSpPr>
        <p:spPr bwMode="auto">
          <a:xfrm>
            <a:off x="3260725" y="32004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0" name="Text Box 23"/>
          <p:cNvSpPr txBox="1">
            <a:spLocks noChangeArrowheads="1"/>
          </p:cNvSpPr>
          <p:nvPr/>
        </p:nvSpPr>
        <p:spPr bwMode="auto">
          <a:xfrm>
            <a:off x="2803525" y="32004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1" name="Text Box 24"/>
          <p:cNvSpPr txBox="1">
            <a:spLocks noChangeArrowheads="1"/>
          </p:cNvSpPr>
          <p:nvPr/>
        </p:nvSpPr>
        <p:spPr bwMode="auto">
          <a:xfrm>
            <a:off x="3108325" y="30480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2" name="Text Box 25"/>
          <p:cNvSpPr txBox="1">
            <a:spLocks noChangeArrowheads="1"/>
          </p:cNvSpPr>
          <p:nvPr/>
        </p:nvSpPr>
        <p:spPr bwMode="auto">
          <a:xfrm>
            <a:off x="3184525" y="32766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3" name="Text Box 26"/>
          <p:cNvSpPr txBox="1">
            <a:spLocks noChangeArrowheads="1"/>
          </p:cNvSpPr>
          <p:nvPr/>
        </p:nvSpPr>
        <p:spPr bwMode="auto">
          <a:xfrm>
            <a:off x="2727325" y="31242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4" name="Text Box 27"/>
          <p:cNvSpPr txBox="1">
            <a:spLocks noChangeArrowheads="1"/>
          </p:cNvSpPr>
          <p:nvPr/>
        </p:nvSpPr>
        <p:spPr bwMode="auto">
          <a:xfrm>
            <a:off x="2574925" y="31242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5" name="Text Box 28"/>
          <p:cNvSpPr txBox="1">
            <a:spLocks noChangeArrowheads="1"/>
          </p:cNvSpPr>
          <p:nvPr/>
        </p:nvSpPr>
        <p:spPr bwMode="auto">
          <a:xfrm>
            <a:off x="2117725" y="30480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6" name="Text Box 29"/>
          <p:cNvSpPr txBox="1">
            <a:spLocks noChangeArrowheads="1"/>
          </p:cNvSpPr>
          <p:nvPr/>
        </p:nvSpPr>
        <p:spPr bwMode="auto">
          <a:xfrm>
            <a:off x="7908925" y="51816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7" name="Text Box 30"/>
          <p:cNvSpPr txBox="1">
            <a:spLocks noChangeArrowheads="1"/>
          </p:cNvSpPr>
          <p:nvPr/>
        </p:nvSpPr>
        <p:spPr bwMode="auto">
          <a:xfrm>
            <a:off x="3032125" y="29718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8" name="Text Box 31"/>
          <p:cNvSpPr txBox="1">
            <a:spLocks noChangeArrowheads="1"/>
          </p:cNvSpPr>
          <p:nvPr/>
        </p:nvSpPr>
        <p:spPr bwMode="auto">
          <a:xfrm>
            <a:off x="3336925" y="28194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9" name="Text Box 32"/>
          <p:cNvSpPr txBox="1">
            <a:spLocks noChangeArrowheads="1"/>
          </p:cNvSpPr>
          <p:nvPr/>
        </p:nvSpPr>
        <p:spPr bwMode="auto">
          <a:xfrm>
            <a:off x="4175125" y="27432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0" name="Text Box 33"/>
          <p:cNvSpPr txBox="1">
            <a:spLocks noChangeArrowheads="1"/>
          </p:cNvSpPr>
          <p:nvPr/>
        </p:nvSpPr>
        <p:spPr bwMode="auto">
          <a:xfrm>
            <a:off x="3200400" y="36591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21" name="Text Box 34"/>
          <p:cNvSpPr txBox="1">
            <a:spLocks noChangeArrowheads="1"/>
          </p:cNvSpPr>
          <p:nvPr/>
        </p:nvSpPr>
        <p:spPr bwMode="auto">
          <a:xfrm>
            <a:off x="2422525" y="31242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2" name="Text Box 36"/>
          <p:cNvSpPr txBox="1">
            <a:spLocks noChangeArrowheads="1"/>
          </p:cNvSpPr>
          <p:nvPr/>
        </p:nvSpPr>
        <p:spPr bwMode="auto">
          <a:xfrm>
            <a:off x="3870325" y="33528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3" name="Text Box 37"/>
          <p:cNvSpPr txBox="1">
            <a:spLocks noChangeArrowheads="1"/>
          </p:cNvSpPr>
          <p:nvPr/>
        </p:nvSpPr>
        <p:spPr bwMode="auto">
          <a:xfrm>
            <a:off x="3794125" y="32766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" name="Text Box 39"/>
          <p:cNvSpPr txBox="1">
            <a:spLocks noChangeArrowheads="1"/>
          </p:cNvSpPr>
          <p:nvPr/>
        </p:nvSpPr>
        <p:spPr bwMode="auto">
          <a:xfrm>
            <a:off x="4403725" y="32004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5" name="Text Box 40"/>
          <p:cNvSpPr txBox="1">
            <a:spLocks noChangeArrowheads="1"/>
          </p:cNvSpPr>
          <p:nvPr/>
        </p:nvSpPr>
        <p:spPr bwMode="auto">
          <a:xfrm>
            <a:off x="4556125" y="32004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6" name="Text Box 41"/>
          <p:cNvSpPr txBox="1">
            <a:spLocks noChangeArrowheads="1"/>
          </p:cNvSpPr>
          <p:nvPr/>
        </p:nvSpPr>
        <p:spPr bwMode="auto">
          <a:xfrm>
            <a:off x="4479925" y="33528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7" name="Text Box 42"/>
          <p:cNvSpPr txBox="1">
            <a:spLocks noChangeArrowheads="1"/>
          </p:cNvSpPr>
          <p:nvPr/>
        </p:nvSpPr>
        <p:spPr bwMode="auto">
          <a:xfrm>
            <a:off x="4327525" y="33528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8" name="Text Box 43"/>
          <p:cNvSpPr txBox="1">
            <a:spLocks noChangeArrowheads="1"/>
          </p:cNvSpPr>
          <p:nvPr/>
        </p:nvSpPr>
        <p:spPr bwMode="auto">
          <a:xfrm>
            <a:off x="4022725" y="32766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9" name="Text Box 44"/>
          <p:cNvSpPr txBox="1">
            <a:spLocks noChangeArrowheads="1"/>
          </p:cNvSpPr>
          <p:nvPr/>
        </p:nvSpPr>
        <p:spPr bwMode="auto">
          <a:xfrm>
            <a:off x="3489325" y="32766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0" name="Text Box 46"/>
          <p:cNvSpPr txBox="1">
            <a:spLocks noChangeArrowheads="1"/>
          </p:cNvSpPr>
          <p:nvPr/>
        </p:nvSpPr>
        <p:spPr bwMode="auto">
          <a:xfrm>
            <a:off x="3276600" y="336232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1" name="Text Box 47"/>
          <p:cNvSpPr txBox="1">
            <a:spLocks noChangeArrowheads="1"/>
          </p:cNvSpPr>
          <p:nvPr/>
        </p:nvSpPr>
        <p:spPr bwMode="auto">
          <a:xfrm>
            <a:off x="4784725" y="34290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2" name="Text Box 48"/>
          <p:cNvSpPr txBox="1">
            <a:spLocks noChangeArrowheads="1"/>
          </p:cNvSpPr>
          <p:nvPr/>
        </p:nvSpPr>
        <p:spPr bwMode="auto">
          <a:xfrm>
            <a:off x="4937125" y="34290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3" name="Text Box 49"/>
          <p:cNvSpPr txBox="1">
            <a:spLocks noChangeArrowheads="1"/>
          </p:cNvSpPr>
          <p:nvPr/>
        </p:nvSpPr>
        <p:spPr bwMode="auto">
          <a:xfrm>
            <a:off x="5013325" y="34290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4" name="Text Box 50"/>
          <p:cNvSpPr txBox="1">
            <a:spLocks noChangeArrowheads="1"/>
          </p:cNvSpPr>
          <p:nvPr/>
        </p:nvSpPr>
        <p:spPr bwMode="auto">
          <a:xfrm>
            <a:off x="5165725" y="35814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5" name="Text Box 51"/>
          <p:cNvSpPr txBox="1">
            <a:spLocks noChangeArrowheads="1"/>
          </p:cNvSpPr>
          <p:nvPr/>
        </p:nvSpPr>
        <p:spPr bwMode="auto">
          <a:xfrm>
            <a:off x="5410200" y="3963988"/>
            <a:ext cx="381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36" name="Text Box 52"/>
          <p:cNvSpPr txBox="1">
            <a:spLocks noChangeArrowheads="1"/>
          </p:cNvSpPr>
          <p:nvPr/>
        </p:nvSpPr>
        <p:spPr bwMode="auto">
          <a:xfrm>
            <a:off x="5775325" y="39624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7" name="Text Box 53"/>
          <p:cNvSpPr txBox="1">
            <a:spLocks noChangeArrowheads="1"/>
          </p:cNvSpPr>
          <p:nvPr/>
        </p:nvSpPr>
        <p:spPr bwMode="auto">
          <a:xfrm>
            <a:off x="5927725" y="37338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8" name="Text Box 54"/>
          <p:cNvSpPr txBox="1">
            <a:spLocks noChangeArrowheads="1"/>
          </p:cNvSpPr>
          <p:nvPr/>
        </p:nvSpPr>
        <p:spPr bwMode="auto">
          <a:xfrm>
            <a:off x="5775325" y="37338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9" name="Text Box 55"/>
          <p:cNvSpPr txBox="1">
            <a:spLocks noChangeArrowheads="1"/>
          </p:cNvSpPr>
          <p:nvPr/>
        </p:nvSpPr>
        <p:spPr bwMode="auto">
          <a:xfrm>
            <a:off x="5622925" y="36576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0" name="Text Box 56"/>
          <p:cNvSpPr txBox="1">
            <a:spLocks noChangeArrowheads="1"/>
          </p:cNvSpPr>
          <p:nvPr/>
        </p:nvSpPr>
        <p:spPr bwMode="auto">
          <a:xfrm>
            <a:off x="5508625" y="3963988"/>
            <a:ext cx="184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41" name="Text Box 57"/>
          <p:cNvSpPr txBox="1">
            <a:spLocks noChangeArrowheads="1"/>
          </p:cNvSpPr>
          <p:nvPr/>
        </p:nvSpPr>
        <p:spPr bwMode="auto">
          <a:xfrm>
            <a:off x="5394325" y="35814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2" name="Text Box 58"/>
          <p:cNvSpPr txBox="1">
            <a:spLocks noChangeArrowheads="1"/>
          </p:cNvSpPr>
          <p:nvPr/>
        </p:nvSpPr>
        <p:spPr bwMode="auto">
          <a:xfrm>
            <a:off x="5546725" y="33528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3" name="Text Box 59"/>
          <p:cNvSpPr txBox="1">
            <a:spLocks noChangeArrowheads="1"/>
          </p:cNvSpPr>
          <p:nvPr/>
        </p:nvSpPr>
        <p:spPr bwMode="auto">
          <a:xfrm>
            <a:off x="6765925" y="25908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4" name="Text Box 61"/>
          <p:cNvSpPr txBox="1">
            <a:spLocks noChangeArrowheads="1"/>
          </p:cNvSpPr>
          <p:nvPr/>
        </p:nvSpPr>
        <p:spPr bwMode="auto">
          <a:xfrm>
            <a:off x="5241925" y="35814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5" name="Text Box 65"/>
          <p:cNvSpPr txBox="1">
            <a:spLocks noChangeArrowheads="1"/>
          </p:cNvSpPr>
          <p:nvPr/>
        </p:nvSpPr>
        <p:spPr bwMode="auto">
          <a:xfrm>
            <a:off x="593725" y="48006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6" name="Text Box 68"/>
          <p:cNvSpPr txBox="1">
            <a:spLocks noChangeArrowheads="1"/>
          </p:cNvSpPr>
          <p:nvPr/>
        </p:nvSpPr>
        <p:spPr bwMode="auto">
          <a:xfrm>
            <a:off x="2117725" y="54864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7" name="Text Box 69"/>
          <p:cNvSpPr txBox="1">
            <a:spLocks noChangeArrowheads="1"/>
          </p:cNvSpPr>
          <p:nvPr/>
        </p:nvSpPr>
        <p:spPr bwMode="auto">
          <a:xfrm>
            <a:off x="2270125" y="54864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8" name="Text Box 70"/>
          <p:cNvSpPr txBox="1">
            <a:spLocks noChangeArrowheads="1"/>
          </p:cNvSpPr>
          <p:nvPr/>
        </p:nvSpPr>
        <p:spPr bwMode="auto">
          <a:xfrm>
            <a:off x="2422525" y="54102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9" name="Text Box 71"/>
          <p:cNvSpPr txBox="1">
            <a:spLocks noChangeArrowheads="1"/>
          </p:cNvSpPr>
          <p:nvPr/>
        </p:nvSpPr>
        <p:spPr bwMode="auto">
          <a:xfrm>
            <a:off x="2574925" y="53340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0" name="Text Box 74"/>
          <p:cNvSpPr txBox="1">
            <a:spLocks noChangeArrowheads="1"/>
          </p:cNvSpPr>
          <p:nvPr/>
        </p:nvSpPr>
        <p:spPr bwMode="auto">
          <a:xfrm>
            <a:off x="4403725" y="50292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1" name="Text Box 75"/>
          <p:cNvSpPr txBox="1">
            <a:spLocks noChangeArrowheads="1"/>
          </p:cNvSpPr>
          <p:nvPr/>
        </p:nvSpPr>
        <p:spPr bwMode="auto">
          <a:xfrm>
            <a:off x="4479925" y="49530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2" name="Text Box 76"/>
          <p:cNvSpPr txBox="1">
            <a:spLocks noChangeArrowheads="1"/>
          </p:cNvSpPr>
          <p:nvPr/>
        </p:nvSpPr>
        <p:spPr bwMode="auto">
          <a:xfrm>
            <a:off x="5318125" y="49530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4" name="AutoShape 124"/>
          <p:cNvSpPr>
            <a:spLocks noChangeArrowheads="1"/>
          </p:cNvSpPr>
          <p:nvPr/>
        </p:nvSpPr>
        <p:spPr bwMode="auto">
          <a:xfrm>
            <a:off x="704936" y="1066800"/>
            <a:ext cx="4953000" cy="966788"/>
          </a:xfrm>
          <a:prstGeom prst="flowChartTerminator">
            <a:avLst/>
          </a:prstGeom>
          <a:solidFill>
            <a:srgbClr val="FCF2D8"/>
          </a:solidFill>
          <a:ln w="28575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 dirty="0" smtClean="0"/>
              <a:t>4. </a:t>
            </a:r>
            <a:r>
              <a:rPr lang="en-US" sz="2400" dirty="0" err="1" smtClean="0"/>
              <a:t>Vì</a:t>
            </a:r>
            <a:r>
              <a:rPr lang="en-US" sz="2400" dirty="0" smtClean="0"/>
              <a:t> </a:t>
            </a:r>
            <a:r>
              <a:rPr lang="en-US" sz="2400" dirty="0" err="1"/>
              <a:t>sao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/>
              <a:t> </a:t>
            </a:r>
            <a:r>
              <a:rPr lang="en-US" sz="2400" dirty="0" err="1"/>
              <a:t>nói</a:t>
            </a:r>
            <a:r>
              <a:rPr lang="en-US" sz="2400" dirty="0"/>
              <a:t> </a:t>
            </a:r>
            <a:r>
              <a:rPr lang="en-US" sz="2400" dirty="0" err="1"/>
              <a:t>Lãn</a:t>
            </a:r>
            <a:r>
              <a:rPr lang="en-US" sz="2400" dirty="0"/>
              <a:t> </a:t>
            </a:r>
            <a:r>
              <a:rPr lang="en-US" sz="2400" dirty="0" err="1"/>
              <a:t>Ông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màng</a:t>
            </a:r>
            <a:r>
              <a:rPr lang="en-US" sz="2400" dirty="0"/>
              <a:t> </a:t>
            </a:r>
            <a:r>
              <a:rPr lang="en-US" sz="2400" dirty="0" err="1"/>
              <a:t>danh</a:t>
            </a:r>
            <a:r>
              <a:rPr lang="en-US" sz="2400" dirty="0"/>
              <a:t> </a:t>
            </a:r>
            <a:r>
              <a:rPr lang="en-US" sz="2400" dirty="0" err="1"/>
              <a:t>lợi</a:t>
            </a:r>
            <a:r>
              <a:rPr lang="en-US" sz="2400" dirty="0"/>
              <a:t> ?</a:t>
            </a:r>
            <a:endParaRPr lang="en-US" sz="2400" b="1" i="1" dirty="0"/>
          </a:p>
        </p:txBody>
      </p:sp>
      <p:sp>
        <p:nvSpPr>
          <p:cNvPr id="55" name="AutoShape 125"/>
          <p:cNvSpPr>
            <a:spLocks noChangeArrowheads="1"/>
          </p:cNvSpPr>
          <p:nvPr/>
        </p:nvSpPr>
        <p:spPr bwMode="auto">
          <a:xfrm>
            <a:off x="781136" y="2667000"/>
            <a:ext cx="6705600" cy="1652588"/>
          </a:xfrm>
          <a:prstGeom prst="horizontalScroll">
            <a:avLst>
              <a:gd name="adj" fmla="val 12500"/>
            </a:avLst>
          </a:prstGeom>
          <a:solidFill>
            <a:srgbClr val="99FFCC">
              <a:alpha val="30000"/>
            </a:srgbClr>
          </a:solidFill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/>
              <a:t>    </a:t>
            </a:r>
            <a:r>
              <a:rPr lang="en-US" sz="2400" b="1"/>
              <a:t>Lãn Ông được tiến cử vào chức ngự y nhưng </a:t>
            </a:r>
          </a:p>
          <a:p>
            <a:r>
              <a:rPr lang="en-US" sz="2400" b="1"/>
              <a:t>ông đã khéo chối từ.</a:t>
            </a:r>
            <a:r>
              <a:rPr lang="en-US" sz="24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44102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4"/>
          <p:cNvSpPr txBox="1">
            <a:spLocks noChangeArrowheads="1"/>
          </p:cNvSpPr>
          <p:nvPr/>
        </p:nvSpPr>
        <p:spPr bwMode="auto">
          <a:xfrm>
            <a:off x="822325" y="14382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1371600" y="1897063"/>
            <a:ext cx="304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1660525" y="18192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auto">
          <a:xfrm>
            <a:off x="2209800" y="2201863"/>
            <a:ext cx="381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5699125" y="34194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" name="Text Box 20"/>
          <p:cNvSpPr txBox="1">
            <a:spLocks noChangeArrowheads="1"/>
          </p:cNvSpPr>
          <p:nvPr/>
        </p:nvSpPr>
        <p:spPr bwMode="auto">
          <a:xfrm>
            <a:off x="3641725" y="22002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9" name="Text Box 21"/>
          <p:cNvSpPr txBox="1">
            <a:spLocks noChangeArrowheads="1"/>
          </p:cNvSpPr>
          <p:nvPr/>
        </p:nvSpPr>
        <p:spPr bwMode="auto">
          <a:xfrm>
            <a:off x="3413125" y="23526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0" name="Text Box 22"/>
          <p:cNvSpPr txBox="1">
            <a:spLocks noChangeArrowheads="1"/>
          </p:cNvSpPr>
          <p:nvPr/>
        </p:nvSpPr>
        <p:spPr bwMode="auto">
          <a:xfrm>
            <a:off x="3260725" y="23526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1" name="Text Box 23"/>
          <p:cNvSpPr txBox="1">
            <a:spLocks noChangeArrowheads="1"/>
          </p:cNvSpPr>
          <p:nvPr/>
        </p:nvSpPr>
        <p:spPr bwMode="auto">
          <a:xfrm>
            <a:off x="2803525" y="23526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2" name="Text Box 24"/>
          <p:cNvSpPr txBox="1">
            <a:spLocks noChangeArrowheads="1"/>
          </p:cNvSpPr>
          <p:nvPr/>
        </p:nvSpPr>
        <p:spPr bwMode="auto">
          <a:xfrm>
            <a:off x="3108325" y="22002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3" name="Text Box 25"/>
          <p:cNvSpPr txBox="1">
            <a:spLocks noChangeArrowheads="1"/>
          </p:cNvSpPr>
          <p:nvPr/>
        </p:nvSpPr>
        <p:spPr bwMode="auto">
          <a:xfrm>
            <a:off x="3184525" y="24288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4" name="Text Box 26"/>
          <p:cNvSpPr txBox="1">
            <a:spLocks noChangeArrowheads="1"/>
          </p:cNvSpPr>
          <p:nvPr/>
        </p:nvSpPr>
        <p:spPr bwMode="auto">
          <a:xfrm>
            <a:off x="2727325" y="22764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5" name="Text Box 27"/>
          <p:cNvSpPr txBox="1">
            <a:spLocks noChangeArrowheads="1"/>
          </p:cNvSpPr>
          <p:nvPr/>
        </p:nvSpPr>
        <p:spPr bwMode="auto">
          <a:xfrm>
            <a:off x="2574925" y="22764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6" name="Text Box 28"/>
          <p:cNvSpPr txBox="1">
            <a:spLocks noChangeArrowheads="1"/>
          </p:cNvSpPr>
          <p:nvPr/>
        </p:nvSpPr>
        <p:spPr bwMode="auto">
          <a:xfrm>
            <a:off x="2117725" y="22002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7" name="Text Box 29"/>
          <p:cNvSpPr txBox="1">
            <a:spLocks noChangeArrowheads="1"/>
          </p:cNvSpPr>
          <p:nvPr/>
        </p:nvSpPr>
        <p:spPr bwMode="auto">
          <a:xfrm>
            <a:off x="7908925" y="43338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8" name="Text Box 30"/>
          <p:cNvSpPr txBox="1">
            <a:spLocks noChangeArrowheads="1"/>
          </p:cNvSpPr>
          <p:nvPr/>
        </p:nvSpPr>
        <p:spPr bwMode="auto">
          <a:xfrm>
            <a:off x="3032125" y="21240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9" name="Text Box 31"/>
          <p:cNvSpPr txBox="1">
            <a:spLocks noChangeArrowheads="1"/>
          </p:cNvSpPr>
          <p:nvPr/>
        </p:nvSpPr>
        <p:spPr bwMode="auto">
          <a:xfrm>
            <a:off x="3336925" y="19716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0" name="Text Box 32"/>
          <p:cNvSpPr txBox="1">
            <a:spLocks noChangeArrowheads="1"/>
          </p:cNvSpPr>
          <p:nvPr/>
        </p:nvSpPr>
        <p:spPr bwMode="auto">
          <a:xfrm>
            <a:off x="4175125" y="18954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1" name="Text Box 33"/>
          <p:cNvSpPr txBox="1">
            <a:spLocks noChangeArrowheads="1"/>
          </p:cNvSpPr>
          <p:nvPr/>
        </p:nvSpPr>
        <p:spPr bwMode="auto">
          <a:xfrm>
            <a:off x="3200400" y="2811463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22" name="Text Box 34"/>
          <p:cNvSpPr txBox="1">
            <a:spLocks noChangeArrowheads="1"/>
          </p:cNvSpPr>
          <p:nvPr/>
        </p:nvSpPr>
        <p:spPr bwMode="auto">
          <a:xfrm>
            <a:off x="2422525" y="22764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3" name="Text Box 36"/>
          <p:cNvSpPr txBox="1">
            <a:spLocks noChangeArrowheads="1"/>
          </p:cNvSpPr>
          <p:nvPr/>
        </p:nvSpPr>
        <p:spPr bwMode="auto">
          <a:xfrm>
            <a:off x="3870325" y="25050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" name="Text Box 37"/>
          <p:cNvSpPr txBox="1">
            <a:spLocks noChangeArrowheads="1"/>
          </p:cNvSpPr>
          <p:nvPr/>
        </p:nvSpPr>
        <p:spPr bwMode="auto">
          <a:xfrm>
            <a:off x="3794125" y="24288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5" name="Text Box 39"/>
          <p:cNvSpPr txBox="1">
            <a:spLocks noChangeArrowheads="1"/>
          </p:cNvSpPr>
          <p:nvPr/>
        </p:nvSpPr>
        <p:spPr bwMode="auto">
          <a:xfrm>
            <a:off x="4403725" y="23526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6" name="Text Box 40"/>
          <p:cNvSpPr txBox="1">
            <a:spLocks noChangeArrowheads="1"/>
          </p:cNvSpPr>
          <p:nvPr/>
        </p:nvSpPr>
        <p:spPr bwMode="auto">
          <a:xfrm>
            <a:off x="4556125" y="23526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7" name="Text Box 41"/>
          <p:cNvSpPr txBox="1">
            <a:spLocks noChangeArrowheads="1"/>
          </p:cNvSpPr>
          <p:nvPr/>
        </p:nvSpPr>
        <p:spPr bwMode="auto">
          <a:xfrm>
            <a:off x="4479925" y="25050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8" name="Text Box 42"/>
          <p:cNvSpPr txBox="1">
            <a:spLocks noChangeArrowheads="1"/>
          </p:cNvSpPr>
          <p:nvPr/>
        </p:nvSpPr>
        <p:spPr bwMode="auto">
          <a:xfrm>
            <a:off x="4327525" y="25050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9" name="Text Box 43"/>
          <p:cNvSpPr txBox="1">
            <a:spLocks noChangeArrowheads="1"/>
          </p:cNvSpPr>
          <p:nvPr/>
        </p:nvSpPr>
        <p:spPr bwMode="auto">
          <a:xfrm>
            <a:off x="4022725" y="24288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0" name="Text Box 44"/>
          <p:cNvSpPr txBox="1">
            <a:spLocks noChangeArrowheads="1"/>
          </p:cNvSpPr>
          <p:nvPr/>
        </p:nvSpPr>
        <p:spPr bwMode="auto">
          <a:xfrm>
            <a:off x="3489325" y="24288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1" name="Text Box 46"/>
          <p:cNvSpPr txBox="1">
            <a:spLocks noChangeArrowheads="1"/>
          </p:cNvSpPr>
          <p:nvPr/>
        </p:nvSpPr>
        <p:spPr bwMode="auto">
          <a:xfrm>
            <a:off x="3276600" y="25146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2" name="Text Box 47"/>
          <p:cNvSpPr txBox="1">
            <a:spLocks noChangeArrowheads="1"/>
          </p:cNvSpPr>
          <p:nvPr/>
        </p:nvSpPr>
        <p:spPr bwMode="auto">
          <a:xfrm>
            <a:off x="4784725" y="25812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3" name="Text Box 48"/>
          <p:cNvSpPr txBox="1">
            <a:spLocks noChangeArrowheads="1"/>
          </p:cNvSpPr>
          <p:nvPr/>
        </p:nvSpPr>
        <p:spPr bwMode="auto">
          <a:xfrm>
            <a:off x="4937125" y="25812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4" name="Text Box 49"/>
          <p:cNvSpPr txBox="1">
            <a:spLocks noChangeArrowheads="1"/>
          </p:cNvSpPr>
          <p:nvPr/>
        </p:nvSpPr>
        <p:spPr bwMode="auto">
          <a:xfrm>
            <a:off x="5013325" y="25812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5" name="Text Box 50"/>
          <p:cNvSpPr txBox="1">
            <a:spLocks noChangeArrowheads="1"/>
          </p:cNvSpPr>
          <p:nvPr/>
        </p:nvSpPr>
        <p:spPr bwMode="auto">
          <a:xfrm>
            <a:off x="5165725" y="27336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6" name="Text Box 51"/>
          <p:cNvSpPr txBox="1">
            <a:spLocks noChangeArrowheads="1"/>
          </p:cNvSpPr>
          <p:nvPr/>
        </p:nvSpPr>
        <p:spPr bwMode="auto">
          <a:xfrm>
            <a:off x="5410200" y="3116263"/>
            <a:ext cx="381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37" name="Text Box 52"/>
          <p:cNvSpPr txBox="1">
            <a:spLocks noChangeArrowheads="1"/>
          </p:cNvSpPr>
          <p:nvPr/>
        </p:nvSpPr>
        <p:spPr bwMode="auto">
          <a:xfrm>
            <a:off x="5775325" y="31146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8" name="Text Box 53"/>
          <p:cNvSpPr txBox="1">
            <a:spLocks noChangeArrowheads="1"/>
          </p:cNvSpPr>
          <p:nvPr/>
        </p:nvSpPr>
        <p:spPr bwMode="auto">
          <a:xfrm>
            <a:off x="5927725" y="28860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9" name="Text Box 54"/>
          <p:cNvSpPr txBox="1">
            <a:spLocks noChangeArrowheads="1"/>
          </p:cNvSpPr>
          <p:nvPr/>
        </p:nvSpPr>
        <p:spPr bwMode="auto">
          <a:xfrm>
            <a:off x="5775325" y="28860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0" name="Text Box 55"/>
          <p:cNvSpPr txBox="1">
            <a:spLocks noChangeArrowheads="1"/>
          </p:cNvSpPr>
          <p:nvPr/>
        </p:nvSpPr>
        <p:spPr bwMode="auto">
          <a:xfrm>
            <a:off x="5622925" y="28098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1" name="Text Box 56"/>
          <p:cNvSpPr txBox="1">
            <a:spLocks noChangeArrowheads="1"/>
          </p:cNvSpPr>
          <p:nvPr/>
        </p:nvSpPr>
        <p:spPr bwMode="auto">
          <a:xfrm>
            <a:off x="5508625" y="1562402"/>
            <a:ext cx="184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42" name="Text Box 57"/>
          <p:cNvSpPr txBox="1">
            <a:spLocks noChangeArrowheads="1"/>
          </p:cNvSpPr>
          <p:nvPr/>
        </p:nvSpPr>
        <p:spPr bwMode="auto">
          <a:xfrm>
            <a:off x="5394325" y="27336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3" name="Text Box 58"/>
          <p:cNvSpPr txBox="1">
            <a:spLocks noChangeArrowheads="1"/>
          </p:cNvSpPr>
          <p:nvPr/>
        </p:nvSpPr>
        <p:spPr bwMode="auto">
          <a:xfrm>
            <a:off x="5546725" y="25050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4" name="Text Box 59"/>
          <p:cNvSpPr txBox="1">
            <a:spLocks noChangeArrowheads="1"/>
          </p:cNvSpPr>
          <p:nvPr/>
        </p:nvSpPr>
        <p:spPr bwMode="auto">
          <a:xfrm>
            <a:off x="6765925" y="17430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5" name="Text Box 60"/>
          <p:cNvSpPr txBox="1">
            <a:spLocks noChangeArrowheads="1"/>
          </p:cNvSpPr>
          <p:nvPr/>
        </p:nvSpPr>
        <p:spPr bwMode="auto">
          <a:xfrm>
            <a:off x="7604125" y="14382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6" name="Text Box 61"/>
          <p:cNvSpPr txBox="1">
            <a:spLocks noChangeArrowheads="1"/>
          </p:cNvSpPr>
          <p:nvPr/>
        </p:nvSpPr>
        <p:spPr bwMode="auto">
          <a:xfrm>
            <a:off x="5241925" y="27336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7" name="Text Box 65"/>
          <p:cNvSpPr txBox="1">
            <a:spLocks noChangeArrowheads="1"/>
          </p:cNvSpPr>
          <p:nvPr/>
        </p:nvSpPr>
        <p:spPr bwMode="auto">
          <a:xfrm>
            <a:off x="593725" y="39528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8" name="Text Box 68"/>
          <p:cNvSpPr txBox="1">
            <a:spLocks noChangeArrowheads="1"/>
          </p:cNvSpPr>
          <p:nvPr/>
        </p:nvSpPr>
        <p:spPr bwMode="auto">
          <a:xfrm>
            <a:off x="2117725" y="46386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9" name="Text Box 69"/>
          <p:cNvSpPr txBox="1">
            <a:spLocks noChangeArrowheads="1"/>
          </p:cNvSpPr>
          <p:nvPr/>
        </p:nvSpPr>
        <p:spPr bwMode="auto">
          <a:xfrm>
            <a:off x="2270125" y="46386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0" name="Text Box 70"/>
          <p:cNvSpPr txBox="1">
            <a:spLocks noChangeArrowheads="1"/>
          </p:cNvSpPr>
          <p:nvPr/>
        </p:nvSpPr>
        <p:spPr bwMode="auto">
          <a:xfrm>
            <a:off x="2422525" y="45624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1" name="Text Box 71"/>
          <p:cNvSpPr txBox="1">
            <a:spLocks noChangeArrowheads="1"/>
          </p:cNvSpPr>
          <p:nvPr/>
        </p:nvSpPr>
        <p:spPr bwMode="auto">
          <a:xfrm>
            <a:off x="2574925" y="44862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2" name="Text Box 74"/>
          <p:cNvSpPr txBox="1">
            <a:spLocks noChangeArrowheads="1"/>
          </p:cNvSpPr>
          <p:nvPr/>
        </p:nvSpPr>
        <p:spPr bwMode="auto">
          <a:xfrm>
            <a:off x="4403725" y="41814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3" name="Text Box 75"/>
          <p:cNvSpPr txBox="1">
            <a:spLocks noChangeArrowheads="1"/>
          </p:cNvSpPr>
          <p:nvPr/>
        </p:nvSpPr>
        <p:spPr bwMode="auto">
          <a:xfrm>
            <a:off x="4479925" y="41052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4" name="Text Box 76"/>
          <p:cNvSpPr txBox="1">
            <a:spLocks noChangeArrowheads="1"/>
          </p:cNvSpPr>
          <p:nvPr/>
        </p:nvSpPr>
        <p:spPr bwMode="auto">
          <a:xfrm>
            <a:off x="5318125" y="41052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5" name="AutoShape 54"/>
          <p:cNvSpPr>
            <a:spLocks noChangeArrowheads="1"/>
          </p:cNvSpPr>
          <p:nvPr/>
        </p:nvSpPr>
        <p:spPr bwMode="auto">
          <a:xfrm>
            <a:off x="214469" y="691289"/>
            <a:ext cx="4330700" cy="1143000"/>
          </a:xfrm>
          <a:prstGeom prst="flowChartTerminator">
            <a:avLst/>
          </a:prstGeom>
          <a:solidFill>
            <a:srgbClr val="99FFCC">
              <a:alpha val="17999"/>
            </a:srgbClr>
          </a:solidFill>
          <a:ln w="9525">
            <a:miter lim="800000"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99FFCC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en-US" sz="2200" b="1" dirty="0"/>
              <a:t>  </a:t>
            </a:r>
            <a:r>
              <a:rPr lang="en-US" sz="2200" b="1" dirty="0" smtClean="0"/>
              <a:t>5. </a:t>
            </a:r>
            <a:r>
              <a:rPr lang="en-US" sz="2400" b="1" dirty="0" err="1" smtClean="0"/>
              <a:t>Em</a:t>
            </a:r>
            <a:r>
              <a:rPr lang="en-US" sz="2400" b="1" dirty="0" smtClean="0"/>
              <a:t> </a:t>
            </a:r>
            <a:r>
              <a:rPr lang="en-US" sz="2400" b="1" dirty="0" err="1"/>
              <a:t>hiểu</a:t>
            </a:r>
            <a:r>
              <a:rPr lang="en-US" sz="2400" b="1" dirty="0"/>
              <a:t> </a:t>
            </a:r>
            <a:r>
              <a:rPr lang="en-US" sz="2400" b="1" dirty="0" err="1"/>
              <a:t>nội</a:t>
            </a:r>
            <a:r>
              <a:rPr lang="en-US" sz="2400" b="1" dirty="0"/>
              <a:t> dung </a:t>
            </a:r>
            <a:r>
              <a:rPr lang="en-US" sz="2400" b="1" dirty="0" err="1"/>
              <a:t>hai</a:t>
            </a:r>
            <a:r>
              <a:rPr lang="en-US" sz="2400" b="1" dirty="0"/>
              <a:t> </a:t>
            </a:r>
            <a:r>
              <a:rPr lang="en-US" sz="2400" b="1" dirty="0" err="1"/>
              <a:t>câu</a:t>
            </a:r>
            <a:endParaRPr lang="en-US" sz="2400" b="1" dirty="0"/>
          </a:p>
          <a:p>
            <a:r>
              <a:rPr lang="en-US" sz="2400" b="1" dirty="0"/>
              <a:t> </a:t>
            </a:r>
            <a:r>
              <a:rPr lang="en-US" sz="2400" b="1" dirty="0" err="1"/>
              <a:t>thơ</a:t>
            </a:r>
            <a:r>
              <a:rPr lang="en-US" sz="2400" b="1" dirty="0"/>
              <a:t> </a:t>
            </a:r>
            <a:r>
              <a:rPr lang="en-US" sz="2400" b="1" dirty="0" err="1"/>
              <a:t>cuối</a:t>
            </a:r>
            <a:r>
              <a:rPr lang="en-US" sz="2400" b="1" dirty="0"/>
              <a:t> </a:t>
            </a:r>
            <a:r>
              <a:rPr lang="en-US" sz="2400" b="1" dirty="0" err="1"/>
              <a:t>bài</a:t>
            </a:r>
            <a:r>
              <a:rPr lang="en-US" sz="2400" b="1" dirty="0"/>
              <a:t> </a:t>
            </a:r>
            <a:r>
              <a:rPr lang="en-US" sz="2400" b="1" dirty="0" err="1"/>
              <a:t>như</a:t>
            </a:r>
            <a:r>
              <a:rPr lang="en-US" sz="2400" b="1" dirty="0"/>
              <a:t> </a:t>
            </a:r>
            <a:r>
              <a:rPr lang="en-US" sz="2400" b="1" dirty="0" err="1"/>
              <a:t>thế</a:t>
            </a:r>
            <a:r>
              <a:rPr lang="en-US" sz="2400" b="1" dirty="0"/>
              <a:t> </a:t>
            </a:r>
            <a:r>
              <a:rPr lang="en-US" sz="2400" b="1" dirty="0" err="1"/>
              <a:t>nào</a:t>
            </a:r>
            <a:r>
              <a:rPr lang="en-US" sz="2400" b="1" dirty="0"/>
              <a:t>?</a:t>
            </a:r>
            <a:r>
              <a:rPr lang="en-US" sz="2200" b="1" dirty="0">
                <a:latin typeface="Arial" charset="0"/>
              </a:rPr>
              <a:t> </a:t>
            </a:r>
            <a:endParaRPr lang="en-US" sz="2200" dirty="0">
              <a:latin typeface="Arial" charset="0"/>
            </a:endParaRPr>
          </a:p>
        </p:txBody>
      </p:sp>
      <p:sp>
        <p:nvSpPr>
          <p:cNvPr id="56" name="AutoShape 55"/>
          <p:cNvSpPr>
            <a:spLocks noChangeArrowheads="1"/>
          </p:cNvSpPr>
          <p:nvPr/>
        </p:nvSpPr>
        <p:spPr bwMode="auto">
          <a:xfrm>
            <a:off x="228600" y="2103739"/>
            <a:ext cx="8039100" cy="762000"/>
          </a:xfrm>
          <a:prstGeom prst="flowChartTerminator">
            <a:avLst/>
          </a:prstGeom>
          <a:solidFill>
            <a:srgbClr val="F8FEC2"/>
          </a:solidFill>
          <a:ln w="9525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 err="1"/>
              <a:t>Lãn</a:t>
            </a:r>
            <a:r>
              <a:rPr lang="en-US" sz="2400" dirty="0"/>
              <a:t> </a:t>
            </a:r>
            <a:r>
              <a:rPr lang="en-US" sz="2400" dirty="0" err="1"/>
              <a:t>Ông</a:t>
            </a:r>
            <a:r>
              <a:rPr lang="en-US" sz="2400" dirty="0"/>
              <a:t>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màng</a:t>
            </a:r>
            <a:r>
              <a:rPr lang="en-US" sz="2400" dirty="0"/>
              <a:t> </a:t>
            </a:r>
            <a:r>
              <a:rPr lang="en-US" sz="2400" dirty="0" err="1"/>
              <a:t>công</a:t>
            </a:r>
            <a:r>
              <a:rPr lang="en-US" sz="2400" dirty="0"/>
              <a:t> </a:t>
            </a:r>
            <a:r>
              <a:rPr lang="en-US" sz="2400" dirty="0" err="1"/>
              <a:t>danh</a:t>
            </a:r>
            <a:r>
              <a:rPr lang="en-US" sz="2400" dirty="0"/>
              <a:t>, </a:t>
            </a:r>
            <a:r>
              <a:rPr lang="en-US" sz="2400" dirty="0" err="1"/>
              <a:t>chỉ</a:t>
            </a:r>
            <a:r>
              <a:rPr lang="en-US" sz="2400" dirty="0"/>
              <a:t> </a:t>
            </a:r>
            <a:r>
              <a:rPr lang="en-US" sz="2400" dirty="0" err="1"/>
              <a:t>chăm</a:t>
            </a:r>
            <a:r>
              <a:rPr lang="en-US" sz="2400" dirty="0"/>
              <a:t> </a:t>
            </a:r>
            <a:r>
              <a:rPr lang="en-US" sz="2400" dirty="0" err="1"/>
              <a:t>làm</a:t>
            </a:r>
            <a:r>
              <a:rPr lang="en-US" sz="2400" dirty="0"/>
              <a:t> </a:t>
            </a:r>
            <a:r>
              <a:rPr lang="en-US" sz="2400" dirty="0" err="1"/>
              <a:t>việc</a:t>
            </a:r>
            <a:r>
              <a:rPr lang="en-US" sz="2400" dirty="0"/>
              <a:t> </a:t>
            </a:r>
            <a:r>
              <a:rPr lang="en-US" sz="2400" dirty="0" err="1"/>
              <a:t>nghĩa</a:t>
            </a:r>
            <a:r>
              <a:rPr lang="en-US" sz="2400" dirty="0"/>
              <a:t>.</a:t>
            </a:r>
          </a:p>
        </p:txBody>
      </p:sp>
      <p:sp>
        <p:nvSpPr>
          <p:cNvPr id="57" name="AutoShape 56"/>
          <p:cNvSpPr>
            <a:spLocks noChangeArrowheads="1"/>
          </p:cNvSpPr>
          <p:nvPr/>
        </p:nvSpPr>
        <p:spPr bwMode="auto">
          <a:xfrm>
            <a:off x="228600" y="3018139"/>
            <a:ext cx="7924800" cy="990600"/>
          </a:xfrm>
          <a:prstGeom prst="flowChartTerminator">
            <a:avLst/>
          </a:prstGeom>
          <a:solidFill>
            <a:srgbClr val="FCEDCC"/>
          </a:solidFill>
          <a:ln w="1905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/>
              <a:t>    Công danh rồi sẽ trôi đi, chỉ có tấm lòng nhân nghĩa là </a:t>
            </a:r>
          </a:p>
          <a:p>
            <a:r>
              <a:rPr lang="en-US" sz="2400"/>
              <a:t>còn mãi mãi.</a:t>
            </a:r>
          </a:p>
        </p:txBody>
      </p:sp>
      <p:sp>
        <p:nvSpPr>
          <p:cNvPr id="58" name="AutoShape 57"/>
          <p:cNvSpPr>
            <a:spLocks noChangeArrowheads="1"/>
          </p:cNvSpPr>
          <p:nvPr/>
        </p:nvSpPr>
        <p:spPr bwMode="auto">
          <a:xfrm>
            <a:off x="228600" y="4199239"/>
            <a:ext cx="7848600" cy="952500"/>
          </a:xfrm>
          <a:prstGeom prst="flowChartTerminator">
            <a:avLst/>
          </a:prstGeom>
          <a:solidFill>
            <a:srgbClr val="CCFFFF">
              <a:alpha val="75999"/>
            </a:srgbClr>
          </a:solidFill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/>
              <a:t>    Công danh chẳng đáng coi trọng. Tấm lòng nhân nghĩa </a:t>
            </a:r>
          </a:p>
          <a:p>
            <a:r>
              <a:rPr lang="en-US" sz="2400"/>
              <a:t>mới đáng quý, không thể đổi thay.</a:t>
            </a:r>
          </a:p>
        </p:txBody>
      </p:sp>
    </p:spTree>
    <p:extLst>
      <p:ext uri="{BB962C8B-B14F-4D97-AF65-F5344CB8AC3E}">
        <p14:creationId xmlns:p14="http://schemas.microsoft.com/office/powerpoint/2010/main" val="3964995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 animBg="1"/>
      <p:bldP spid="56" grpId="0" animBg="1"/>
      <p:bldP spid="57" grpId="0" animBg="1"/>
      <p:bldP spid="5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4&quot;&gt;&lt;property id=&quot;20148&quot; value=&quot;5&quot;/&gt;&lt;property id=&quot;20300&quot; value=&quot;Slide 1&quot;/&gt;&lt;property id=&quot;20307&quot; value=&quot;258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object type=&quot;3&quot; unique_id=&quot;10006&quot;&gt;&lt;property id=&quot;20148&quot; value=&quot;5&quot;/&gt;&lt;property id=&quot;20300&quot; value=&quot;Slide 3&quot;/&gt;&lt;property id=&quot;20307&quot; value=&quot;259&quot;/&gt;&lt;/object&gt;&lt;object type=&quot;3&quot; unique_id=&quot;10007&quot;&gt;&lt;property id=&quot;20148&quot; value=&quot;5&quot;/&gt;&lt;property id=&quot;20300&quot; value=&quot;Slide 4&quot;/&gt;&lt;property id=&quot;20307&quot; value=&quot;261&quot;/&gt;&lt;/object&gt;&lt;object type=&quot;3&quot; unique_id=&quot;10008&quot;&gt;&lt;property id=&quot;20148&quot; value=&quot;5&quot;/&gt;&lt;property id=&quot;20300&quot; value=&quot;Slide 5&quot;/&gt;&lt;property id=&quot;20307&quot; value=&quot;263&quot;/&gt;&lt;/object&gt;&lt;object type=&quot;3&quot; unique_id=&quot;10009&quot;&gt;&lt;property id=&quot;20148&quot; value=&quot;5&quot;/&gt;&lt;property id=&quot;20300&quot; value=&quot;Slide 6&quot;/&gt;&lt;property id=&quot;20307&quot; value=&quot;264&quot;/&gt;&lt;/object&gt;&lt;object type=&quot;3&quot; unique_id=&quot;10010&quot;&gt;&lt;property id=&quot;20148&quot; value=&quot;5&quot;/&gt;&lt;property id=&quot;20300&quot; value=&quot;Slide 7&quot;/&gt;&lt;property id=&quot;20307&quot; value=&quot;265&quot;/&gt;&lt;/object&gt;&lt;object type=&quot;3&quot; unique_id=&quot;10011&quot;&gt;&lt;property id=&quot;20148&quot; value=&quot;5&quot;/&gt;&lt;property id=&quot;20300&quot; value=&quot;Slide 8&quot;/&gt;&lt;property id=&quot;20307&quot; value=&quot;266&quot;/&gt;&lt;/object&gt;&lt;object type=&quot;3&quot; unique_id=&quot;10012&quot;&gt;&lt;property id=&quot;20148&quot; value=&quot;5&quot;/&gt;&lt;property id=&quot;20300&quot; value=&quot;Slide 9&quot;/&gt;&lt;property id=&quot;20307&quot; value=&quot;268&quot;/&gt;&lt;/object&gt;&lt;object type=&quot;3&quot; unique_id=&quot;10013&quot;&gt;&lt;property id=&quot;20148&quot; value=&quot;5&quot;/&gt;&lt;property id=&quot;20300&quot; value=&quot;Slide 10&quot;/&gt;&lt;property id=&quot;20307&quot; value=&quot;269&quot;/&gt;&lt;/object&gt;&lt;object type=&quot;3&quot; unique_id=&quot;10014&quot;&gt;&lt;property id=&quot;20148&quot; value=&quot;5&quot;/&gt;&lt;property id=&quot;20300&quot; value=&quot;Slide 11&quot;/&gt;&lt;property id=&quot;20307&quot; value=&quot;270&quot;/&gt;&lt;/object&gt;&lt;object type=&quot;3&quot; unique_id=&quot;10015&quot;&gt;&lt;property id=&quot;20148&quot; value=&quot;5&quot;/&gt;&lt;property id=&quot;20300&quot; value=&quot;Slide 12&quot;/&gt;&lt;property id=&quot;20307&quot; value=&quot;271&quot;/&gt;&lt;/object&gt;&lt;object type=&quot;3&quot; unique_id=&quot;10016&quot;&gt;&lt;property id=&quot;20148&quot; value=&quot;5&quot;/&gt;&lt;property id=&quot;20300&quot; value=&quot;Slide 13&quot;/&gt;&lt;property id=&quot;20307&quot; value=&quot;272&quot;/&gt;&lt;/object&gt;&lt;/object&gt;&lt;object type=&quot;8&quot; unique_id=&quot;1003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567</Words>
  <Application>Microsoft Office PowerPoint</Application>
  <PresentationFormat>On-screen Show (4:3)</PresentationFormat>
  <Paragraphs>57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Slipstream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Thứ hai, ngày 24 tháng 12 năm 2018 Tập đọc :</dc:title>
  <dc:creator>Admin</dc:creator>
  <cp:lastModifiedBy>MTC</cp:lastModifiedBy>
  <cp:revision>11</cp:revision>
  <dcterms:created xsi:type="dcterms:W3CDTF">2018-12-23T02:20:19Z</dcterms:created>
  <dcterms:modified xsi:type="dcterms:W3CDTF">2020-12-20T13:08:44Z</dcterms:modified>
</cp:coreProperties>
</file>