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29" r:id="rId1"/>
  </p:sldMasterIdLst>
  <p:notesMasterIdLst>
    <p:notesMasterId r:id="rId19"/>
  </p:notesMasterIdLst>
  <p:sldIdLst>
    <p:sldId id="317" r:id="rId2"/>
    <p:sldId id="298" r:id="rId3"/>
    <p:sldId id="299" r:id="rId4"/>
    <p:sldId id="300" r:id="rId5"/>
    <p:sldId id="301" r:id="rId6"/>
    <p:sldId id="302" r:id="rId7"/>
    <p:sldId id="304" r:id="rId8"/>
    <p:sldId id="305" r:id="rId9"/>
    <p:sldId id="308" r:id="rId10"/>
    <p:sldId id="306" r:id="rId11"/>
    <p:sldId id="307" r:id="rId12"/>
    <p:sldId id="303" r:id="rId13"/>
    <p:sldId id="313" r:id="rId14"/>
    <p:sldId id="309" r:id="rId15"/>
    <p:sldId id="310" r:id="rId16"/>
    <p:sldId id="311" r:id="rId17"/>
    <p:sldId id="312" r:id="rId18"/>
  </p:sldIdLst>
  <p:sldSz cx="9144000" cy="6858000" type="screen4x3"/>
  <p:notesSz cx="6858000" cy="9144000"/>
  <p:embeddedFontLst>
    <p:embeddedFont>
      <p:font typeface=".VnTime" pitchFamily="34" charset="0"/>
      <p:regular r:id="rId20"/>
      <p:bold r:id="rId21"/>
      <p:italic r:id="rId22"/>
      <p:boldItalic r:id="rId23"/>
    </p:embeddedFont>
    <p:embeddedFont>
      <p:font typeface="VNI-Script" pitchFamily="2" charset="0"/>
      <p:italic r:id="rId24"/>
    </p:embeddedFont>
    <p:embeddedFont>
      <p:font typeface="VNI-Revue" pitchFamily="2" charset="0"/>
      <p:bold r:id="rId25"/>
    </p:embeddedFont>
  </p:embeddedFontLst>
  <p:custDataLst>
    <p:tags r:id="rId26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.VnTime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.VnTime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.VnTime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.VnTime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.VnTime" pitchFamily="34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.VnTime" pitchFamily="34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.VnTime" pitchFamily="34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.VnTime" pitchFamily="34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.VnTime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00"/>
    <a:srgbClr val="000000"/>
    <a:srgbClr val="97EBFF"/>
    <a:srgbClr val="CCFF66"/>
    <a:srgbClr val="FFFFCC"/>
    <a:srgbClr val="FF0000"/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17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1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6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6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86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6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E64B6C7D-5D03-411A-B7B2-CB012841B4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8512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1F141D-A1A5-435F-BDDD-D67D068009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45B61-796B-4561-9101-3F632393B4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05E17B-3AAB-4425-A7F2-7DFB5AF0DE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BFBB3F-3FC8-4341-9B1D-B01B374A6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22B12A-4C3D-43AD-B574-8469C15722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9A505-887B-4F13-87E0-700A7E1435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E1E54A-6758-421F-B6C4-BDA1E70A52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56AA28-2EF7-40D6-8F86-D87D12E71D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1A9A0-9000-4204-B84E-D43E5363C5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BE826-96FD-4FD4-82D6-3308022887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989BF-E47C-4C3B-9C7A-F3A194A239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F50AD5-5EF6-46B0-AD55-3C71098819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9B764-B3AB-404B-AB7E-FD557655FF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935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35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35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FA070467-CC78-411D-A9E0-9275BF3EB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0" i="0" u="none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Relationship Id="rId9" Type="http://schemas.openxmlformats.org/officeDocument/2006/relationships/image" Target="../media/image9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6" descr="hd2"/>
          <p:cNvSpPr>
            <a:spLocks noChangeArrowheads="1" noChangeShapeType="1" noTextEdit="1"/>
          </p:cNvSpPr>
          <p:nvPr/>
        </p:nvSpPr>
        <p:spPr bwMode="auto">
          <a:xfrm>
            <a:off x="838200" y="1530350"/>
            <a:ext cx="4114800" cy="3810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21542"/>
              </a:avLst>
            </a:prstTxWarp>
          </a:bodyPr>
          <a:lstStyle/>
          <a:p>
            <a:pPr algn="ctr"/>
            <a:r>
              <a:rPr lang="en-US" sz="36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stretch>
                    <a:fillRect/>
                  </a:stretch>
                </a:blip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Tiếng</a:t>
            </a:r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stretch>
                    <a:fillRect/>
                  </a:stretch>
                </a:blip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0">
                  <a:blip r:embed="rId2"/>
                  <a:srcRect/>
                  <a:stretch>
                    <a:fillRect/>
                  </a:stretch>
                </a:blip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Việt</a:t>
            </a:r>
            <a:endParaRPr lang="en-US" sz="36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blipFill dpi="0" rotWithShape="0">
                <a:blip r:embed="rId2"/>
                <a:srcRect/>
                <a:stretch>
                  <a:fillRect/>
                </a:stretch>
              </a:blipFill>
              <a:effectLst>
                <a:outerShdw dist="53882" dir="2700000" algn="ctr" rotWithShape="0">
                  <a:srgbClr val="9999FF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WordArt 7" descr="lollipop[1]"/>
          <p:cNvSpPr>
            <a:spLocks noChangeArrowheads="1" noChangeShapeType="1" noTextEdit="1"/>
          </p:cNvSpPr>
          <p:nvPr/>
        </p:nvSpPr>
        <p:spPr bwMode="auto">
          <a:xfrm>
            <a:off x="5591175" y="2501900"/>
            <a:ext cx="16002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333399"/>
                  </a:solidFill>
                  <a:round/>
                  <a:headEnd/>
                  <a:tailEnd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latin typeface="VNI-Revue"/>
              </a:rPr>
              <a:t>5</a:t>
            </a:r>
          </a:p>
        </p:txBody>
      </p:sp>
      <p:pic>
        <p:nvPicPr>
          <p:cNvPr id="5" name="Picture 10" descr="0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4838700"/>
            <a:ext cx="169545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4"/>
          <p:cNvSpPr>
            <a:spLocks noChangeArrowheads="1" noChangeShapeType="1" noTextEdit="1"/>
          </p:cNvSpPr>
          <p:nvPr/>
        </p:nvSpPr>
        <p:spPr bwMode="auto">
          <a:xfrm>
            <a:off x="685800" y="620713"/>
            <a:ext cx="8172450" cy="903287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107763" dir="8100000" algn="ctr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TRƯỜNG TIỂU </a:t>
            </a:r>
            <a:r>
              <a:rPr lang="vi-VN" sz="3600" kern="10" dirty="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107763" dir="8100000" algn="ctr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HỌC</a:t>
            </a:r>
            <a:r>
              <a:rPr lang="en-US" sz="3600" kern="10" smtClean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92D050"/>
                </a:solidFill>
                <a:effectLst>
                  <a:outerShdw dist="107763" dir="8100000" algn="ctr" rotWithShape="0">
                    <a:srgbClr val="808080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GIA THỤY</a:t>
            </a:r>
            <a:endParaRPr lang="en-US" sz="3600" kern="10">
              <a:ln w="9525">
                <a:solidFill>
                  <a:schemeClr val="tx1"/>
                </a:solidFill>
                <a:round/>
                <a:headEnd/>
                <a:tailEnd/>
              </a:ln>
              <a:solidFill>
                <a:srgbClr val="92D050"/>
              </a:solidFill>
              <a:effectLst>
                <a:outerShdw dist="107763" dir="8100000" algn="ctr" rotWithShape="0">
                  <a:srgbClr val="808080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2054" name="Picture 11" descr="16258966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334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2" descr="021422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5146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3" descr="021422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2578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4" descr="021422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766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5" descr="16258966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6670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6" descr="16258966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2192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7" descr="16258966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55626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8" descr="16258966[1]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5181600"/>
            <a:ext cx="4762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19" descr="1STAR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1066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0" descr="1STAR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0668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21" descr="1STAR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962400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22" descr="1STAROL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3349625"/>
            <a:ext cx="381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26" descr="pinksparkle6df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429000"/>
            <a:ext cx="6858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30" descr="th_b9hsm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143000"/>
            <a:ext cx="2000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8" name="Picture 34" descr="th_b9hsm1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6019800"/>
            <a:ext cx="200025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624721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09600" y="2590800"/>
            <a:ext cx="6705600" cy="13716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90575" y="609600"/>
            <a:ext cx="7562850" cy="552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52400" y="6135688"/>
            <a:ext cx="8839200" cy="43021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200">
                <a:latin typeface="Times New Roman" pitchFamily="18" charset="0"/>
                <a:cs typeface="Times New Roman" pitchFamily="18" charset="0"/>
              </a:rPr>
              <a:t>Cây cỏ nước Nam góp phần làm cho binh lính thêm khỏe mạnh, can trường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09600" y="2590800"/>
            <a:ext cx="6705600" cy="13716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14400" y="762000"/>
            <a:ext cx="7315200" cy="527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89013" y="6172200"/>
            <a:ext cx="7165975" cy="43021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200">
                <a:latin typeface="Times New Roman" pitchFamily="18" charset="0"/>
                <a:cs typeface="Times New Roman" pitchFamily="18" charset="0"/>
              </a:rPr>
              <a:t>Tuệ Tĩnh và học trò trồng và phát triển cây thuốc Nam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09600" y="2590800"/>
            <a:ext cx="6705600" cy="13716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2400" y="2743200"/>
            <a:ext cx="5054600" cy="16002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09600" y="304800"/>
            <a:ext cx="35052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2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Kể chuyện theo nhóm:</a:t>
            </a:r>
          </a:p>
        </p:txBody>
      </p:sp>
      <p:sp>
        <p:nvSpPr>
          <p:cNvPr id="9" name="Rectangle 8"/>
          <p:cNvSpPr/>
          <p:nvPr/>
        </p:nvSpPr>
        <p:spPr>
          <a:xfrm>
            <a:off x="2248678" y="735189"/>
            <a:ext cx="4646658" cy="43088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2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KỂ TỪNG TRANH THEO NHÓM 4</a:t>
            </a:r>
          </a:p>
        </p:txBody>
      </p:sp>
      <p:pic>
        <p:nvPicPr>
          <p:cNvPr id="27655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" y="1524000"/>
            <a:ext cx="2867025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3713" y="1524000"/>
            <a:ext cx="2909887" cy="266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3613" y="1524000"/>
            <a:ext cx="2943225" cy="262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" y="4471988"/>
            <a:ext cx="2895600" cy="215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9900" y="4437063"/>
            <a:ext cx="2933700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43613" y="4437063"/>
            <a:ext cx="2943225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09600" y="2590800"/>
            <a:ext cx="6705600" cy="1371600"/>
          </a:xfrm>
          <a:prstGeom prst="roundRect">
            <a:avLst/>
          </a:prstGeom>
          <a:noFill/>
        </p:spPr>
        <p:txBody>
          <a:bodyPr wrap="none" anchor="ctr">
            <a:spAutoFit/>
          </a:bodyPr>
          <a:lstStyle/>
          <a:p>
            <a:pPr algn="ctr" eaLnBrk="0" hangingPunct="0"/>
            <a:endParaRPr lang="en-US" sz="5400" b="1">
              <a:latin typeface="VNI-Script" pitchFamily="2" charset="0"/>
              <a:ea typeface="VNI-Script" pitchFamily="2" charset="0"/>
              <a:cs typeface="VNI-Script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2400" y="2743200"/>
            <a:ext cx="5054600" cy="1600200"/>
          </a:xfrm>
          <a:prstGeom prst="roundRect">
            <a:avLst/>
          </a:prstGeom>
          <a:noFill/>
        </p:spPr>
        <p:txBody>
          <a:bodyPr wrap="none" anchor="ctr">
            <a:spAutoFit/>
          </a:bodyPr>
          <a:lstStyle/>
          <a:p>
            <a:pPr algn="ctr" eaLnBrk="0" hangingPunct="0"/>
            <a:endParaRPr lang="en-US" sz="5400" b="1">
              <a:latin typeface="VNI-Script" pitchFamily="2" charset="0"/>
              <a:ea typeface="VNI-Script" pitchFamily="2" charset="0"/>
              <a:cs typeface="VNI-Script" pitchFamily="2" charset="0"/>
            </a:endParaRPr>
          </a:p>
        </p:txBody>
      </p:sp>
      <p:pic>
        <p:nvPicPr>
          <p:cNvPr id="28675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6688" y="325438"/>
            <a:ext cx="2867025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3725" y="315913"/>
            <a:ext cx="2909888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69025" y="315913"/>
            <a:ext cx="2941638" cy="189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8113" y="3733800"/>
            <a:ext cx="2895600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09913" y="3698875"/>
            <a:ext cx="29337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69025" y="3695700"/>
            <a:ext cx="2941638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6169025" y="5646738"/>
            <a:ext cx="2903538" cy="11080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/>
            <a:r>
              <a:rPr lang="en-US" sz="2200">
                <a:solidFill>
                  <a:srgbClr val="FFFFFF"/>
                </a:solidFill>
                <a:latin typeface="VNI-Script" pitchFamily="2" charset="0"/>
                <a:ea typeface="VNI-Script" pitchFamily="2" charset="0"/>
                <a:cs typeface="VNI-Script" pitchFamily="2" charset="0"/>
              </a:rPr>
              <a:t>Tuệ Tĩnh và học trò trồng và phát triển cây thuốc Nam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109913" y="5646738"/>
            <a:ext cx="2933700" cy="96996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/>
            <a:r>
              <a:rPr lang="en-US" sz="1900">
                <a:solidFill>
                  <a:srgbClr val="FFFFFF"/>
                </a:solidFill>
                <a:latin typeface="VNI-Script" pitchFamily="2" charset="0"/>
                <a:ea typeface="VNI-Script" pitchFamily="2" charset="0"/>
                <a:cs typeface="VNI-Script" pitchFamily="2" charset="0"/>
              </a:rPr>
              <a:t>Cây cỏ nước Nam góp phần làm cho binh lính thêm khỏe mạnh, can trường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6688" y="5646738"/>
            <a:ext cx="2728912" cy="11080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/>
            <a:r>
              <a:rPr lang="en-US" sz="2200">
                <a:solidFill>
                  <a:srgbClr val="FFFFFF"/>
                </a:solidFill>
                <a:latin typeface="VNI-Script" pitchFamily="2" charset="0"/>
                <a:ea typeface="VNI-Script" pitchFamily="2" charset="0"/>
                <a:cs typeface="VNI-Script" pitchFamily="2" charset="0"/>
              </a:rPr>
              <a:t>Quân dân nhà Trần chuẩn bị thuốc Nam cho cuộc chiến đấu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169025" y="2359025"/>
            <a:ext cx="2903538" cy="76835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/>
            <a:r>
              <a:rPr lang="en-US" sz="2200">
                <a:solidFill>
                  <a:srgbClr val="FFFFFF"/>
                </a:solidFill>
                <a:latin typeface="VNI-Script" pitchFamily="2" charset="0"/>
                <a:ea typeface="VNI-Script" pitchFamily="2" charset="0"/>
                <a:cs typeface="VNI-Script" pitchFamily="2" charset="0"/>
              </a:rPr>
              <a:t>Nhà Nguyên cấm bán thuốc men cho nước ta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148013" y="2336800"/>
            <a:ext cx="2933700" cy="11080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/>
            <a:r>
              <a:rPr lang="en-US" sz="2200">
                <a:solidFill>
                  <a:srgbClr val="FFFFFF"/>
                </a:solidFill>
                <a:latin typeface="VNI-Script" pitchFamily="2" charset="0"/>
                <a:ea typeface="VNI-Script" pitchFamily="2" charset="0"/>
                <a:cs typeface="VNI-Script" pitchFamily="2" charset="0"/>
              </a:rPr>
              <a:t>Quân dân nhà Trần tập luyện để chuẩn bị đánh giặc Nguyên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90500" y="2336800"/>
            <a:ext cx="2867025" cy="110807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/>
            <a:r>
              <a:rPr lang="en-US" sz="2200">
                <a:solidFill>
                  <a:srgbClr val="FFFFFF"/>
                </a:solidFill>
                <a:latin typeface="VNI-Script" pitchFamily="2" charset="0"/>
                <a:ea typeface="VNI-Script" pitchFamily="2" charset="0"/>
                <a:cs typeface="VNI-Script" pitchFamily="2" charset="0"/>
              </a:rPr>
              <a:t>Tuệ Tĩnh giảng giải cho học trò về cây cỏ nước Nam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09600" y="2590800"/>
            <a:ext cx="6705600" cy="13716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2400" y="2743200"/>
            <a:ext cx="5054600" cy="16002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701" name="TextBox 1"/>
          <p:cNvSpPr txBox="1">
            <a:spLocks noChangeArrowheads="1"/>
          </p:cNvSpPr>
          <p:nvPr/>
        </p:nvSpPr>
        <p:spPr bwMode="auto">
          <a:xfrm>
            <a:off x="609600" y="-76200"/>
            <a:ext cx="35052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2254031" y="354189"/>
            <a:ext cx="4635949" cy="43088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2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KỂ CÂU CHUYỆN THEO NHÓM 6</a:t>
            </a:r>
          </a:p>
        </p:txBody>
      </p:sp>
      <p:pic>
        <p:nvPicPr>
          <p:cNvPr id="29703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" y="990600"/>
            <a:ext cx="286702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4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3713" y="990600"/>
            <a:ext cx="290988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5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3613" y="1001800"/>
            <a:ext cx="2943225" cy="2917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6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" y="4154859"/>
            <a:ext cx="2895600" cy="2474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7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9900" y="4114801"/>
            <a:ext cx="29337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8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43613" y="4114801"/>
            <a:ext cx="2943225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09600" y="2590800"/>
            <a:ext cx="6705600" cy="1371600"/>
          </a:xfrm>
          <a:prstGeom prst="roundRect">
            <a:avLst/>
          </a:prstGeom>
          <a:noFill/>
        </p:spPr>
        <p:txBody>
          <a:bodyPr wrap="none" anchor="ctr">
            <a:spAutoFit/>
          </a:bodyPr>
          <a:lstStyle/>
          <a:p>
            <a:pPr algn="ctr" eaLnBrk="0" hangingPunct="0"/>
            <a:endParaRPr lang="en-US" sz="5400" b="1">
              <a:latin typeface="VNI-Script" pitchFamily="2" charset="0"/>
              <a:ea typeface="VNI-Script" pitchFamily="2" charset="0"/>
              <a:cs typeface="VNI-Script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2400" y="2743200"/>
            <a:ext cx="5054600" cy="1600200"/>
          </a:xfrm>
          <a:prstGeom prst="roundRect">
            <a:avLst/>
          </a:prstGeom>
          <a:noFill/>
        </p:spPr>
        <p:txBody>
          <a:bodyPr wrap="none" anchor="ctr">
            <a:spAutoFit/>
          </a:bodyPr>
          <a:lstStyle/>
          <a:p>
            <a:pPr algn="ctr" eaLnBrk="0" hangingPunct="0"/>
            <a:endParaRPr lang="en-US" sz="5400" b="1">
              <a:latin typeface="VNI-Script" pitchFamily="2" charset="0"/>
              <a:ea typeface="VNI-Script" pitchFamily="2" charset="0"/>
              <a:cs typeface="VNI-Script" pitchFamily="2" charset="0"/>
            </a:endParaRPr>
          </a:p>
        </p:txBody>
      </p:sp>
      <p:sp>
        <p:nvSpPr>
          <p:cNvPr id="30723" name="TextBox 5"/>
          <p:cNvSpPr txBox="1">
            <a:spLocks noChangeArrowheads="1"/>
          </p:cNvSpPr>
          <p:nvPr/>
        </p:nvSpPr>
        <p:spPr bwMode="auto">
          <a:xfrm>
            <a:off x="2514600" y="188913"/>
            <a:ext cx="41148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US" sz="2200">
                <a:latin typeface="VNI-Script" pitchFamily="2" charset="0"/>
              </a:rPr>
              <a:t>Thứ tư, ngày 7 tháng 10 năm 2015</a:t>
            </a:r>
          </a:p>
          <a:p>
            <a:pPr algn="ctr" eaLnBrk="0" hangingPunct="0"/>
            <a:r>
              <a:rPr lang="en-US" sz="2200" b="1" u="sng">
                <a:latin typeface="VNI-Script" pitchFamily="2" charset="0"/>
              </a:rPr>
              <a:t>Kể chuyện</a:t>
            </a:r>
          </a:p>
        </p:txBody>
      </p:sp>
      <p:sp>
        <p:nvSpPr>
          <p:cNvPr id="8" name="Rectangle 7"/>
          <p:cNvSpPr/>
          <p:nvPr/>
        </p:nvSpPr>
        <p:spPr>
          <a:xfrm>
            <a:off x="3099903" y="914815"/>
            <a:ext cx="2944204" cy="43088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en-US" sz="2200" b="1" cap="all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CÂY CỎ NƯỚC NAM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609600" y="1550988"/>
            <a:ext cx="39624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US" sz="2200" b="1">
                <a:solidFill>
                  <a:srgbClr val="FF0000"/>
                </a:solidFill>
                <a:latin typeface="VNI-Script" pitchFamily="2" charset="0"/>
                <a:ea typeface="VNI-Script" pitchFamily="2" charset="0"/>
                <a:cs typeface="VNI-Script" pitchFamily="2" charset="0"/>
              </a:rPr>
              <a:t>II. Thi kể chuyện trước lớp:</a:t>
            </a:r>
          </a:p>
        </p:txBody>
      </p:sp>
      <p:pic>
        <p:nvPicPr>
          <p:cNvPr id="30726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" y="2273300"/>
            <a:ext cx="2867025" cy="191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3713" y="2287588"/>
            <a:ext cx="2909887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3613" y="2254250"/>
            <a:ext cx="2943225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9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" y="4471988"/>
            <a:ext cx="2895600" cy="185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9900" y="4437063"/>
            <a:ext cx="2933700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1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43613" y="4437063"/>
            <a:ext cx="2943225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09600" y="2590800"/>
            <a:ext cx="6705600" cy="13716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09600" y="457200"/>
            <a:ext cx="67056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600" y="1422399"/>
            <a:ext cx="8686800" cy="255454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y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Tuệ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Tĩnh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thuốc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chữa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ngọn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09600" y="2590800"/>
            <a:ext cx="6705600" cy="13716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09545" y="2129135"/>
            <a:ext cx="672491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en-US" sz="54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CỦNG CỐ - DẶN DÒ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422400" y="2743200"/>
            <a:ext cx="5054600" cy="16002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09600" y="2590800"/>
            <a:ext cx="6705600" cy="13716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71479" y="957679"/>
            <a:ext cx="380104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en-US" sz="5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ÔN BÀI </a:t>
            </a:r>
            <a:r>
              <a:rPr lang="en-US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CŨ</a:t>
            </a:r>
          </a:p>
        </p:txBody>
      </p:sp>
      <p:sp>
        <p:nvSpPr>
          <p:cNvPr id="4" name="Flowchart: Predefined Process 3"/>
          <p:cNvSpPr/>
          <p:nvPr/>
        </p:nvSpPr>
        <p:spPr>
          <a:xfrm>
            <a:off x="2209800" y="2590800"/>
            <a:ext cx="5511800" cy="1600200"/>
          </a:xfrm>
          <a:prstGeom prst="flowChartPredefinedProcess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2400" y="2743200"/>
            <a:ext cx="5054600" cy="16002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2984500"/>
            <a:ext cx="8763000" cy="95410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chuyện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ngợi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chống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099903" y="202027"/>
            <a:ext cx="2944204" cy="43088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en-US" sz="2200" b="1" cap="all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CÂY CỎ NƯỚC NAM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3600" y="838200"/>
            <a:ext cx="4762500" cy="566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09600" y="2590800"/>
            <a:ext cx="6705600" cy="1371600"/>
          </a:xfrm>
          <a:prstGeom prst="roundRect">
            <a:avLst/>
          </a:prstGeom>
          <a:noFill/>
        </p:spPr>
        <p:txBody>
          <a:bodyPr wrap="none" anchor="ctr">
            <a:spAutoFit/>
          </a:bodyPr>
          <a:lstStyle/>
          <a:p>
            <a:pPr algn="ctr" eaLnBrk="0" hangingPunct="0"/>
            <a:endParaRPr lang="en-US" sz="5400" b="1">
              <a:latin typeface="VNI-Script" pitchFamily="2" charset="0"/>
              <a:ea typeface="VNI-Script" pitchFamily="2" charset="0"/>
              <a:cs typeface="VNI-Script" pitchFamily="2" charset="0"/>
            </a:endParaRPr>
          </a:p>
        </p:txBody>
      </p:sp>
      <p:sp>
        <p:nvSpPr>
          <p:cNvPr id="4" name="Flowchart: Predefined Process 3"/>
          <p:cNvSpPr/>
          <p:nvPr/>
        </p:nvSpPr>
        <p:spPr>
          <a:xfrm>
            <a:off x="2209800" y="2590800"/>
            <a:ext cx="5511800" cy="1600200"/>
          </a:xfrm>
          <a:prstGeom prst="flowChartPredefinedProcess">
            <a:avLst/>
          </a:prstGeom>
          <a:noFill/>
        </p:spPr>
        <p:txBody>
          <a:bodyPr wrap="none" anchor="ctr">
            <a:spAutoFit/>
          </a:bodyPr>
          <a:lstStyle/>
          <a:p>
            <a:pPr algn="ctr" eaLnBrk="0" hangingPunct="0"/>
            <a:endParaRPr lang="en-US" sz="5400" b="1">
              <a:latin typeface="VNI-Script" pitchFamily="2" charset="0"/>
              <a:ea typeface="VNI-Script" pitchFamily="2" charset="0"/>
              <a:cs typeface="VNI-Script" pitchFamily="2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422400" y="2743200"/>
            <a:ext cx="5054600" cy="1600200"/>
          </a:xfrm>
          <a:prstGeom prst="roundRect">
            <a:avLst/>
          </a:prstGeom>
          <a:noFill/>
        </p:spPr>
        <p:txBody>
          <a:bodyPr wrap="none" anchor="ctr">
            <a:spAutoFit/>
          </a:bodyPr>
          <a:lstStyle/>
          <a:p>
            <a:pPr algn="ctr" eaLnBrk="0" hangingPunct="0"/>
            <a:endParaRPr lang="en-US" sz="5400" b="1">
              <a:latin typeface="VNI-Script" pitchFamily="2" charset="0"/>
              <a:ea typeface="VNI-Script" pitchFamily="2" charset="0"/>
              <a:cs typeface="VNI-Script" pitchFamily="2" charset="0"/>
            </a:endParaRPr>
          </a:p>
        </p:txBody>
      </p:sp>
      <p:pic>
        <p:nvPicPr>
          <p:cNvPr id="2" name="Shape">
            <a:hlinkClick r:id="" action="ppaction://media"/>
          </p:cNvPr>
          <p:cNvPicPr>
            <a:picLocks noChangeAspect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3870325" y="2584450"/>
            <a:ext cx="184150" cy="9144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857625" y="2851150"/>
            <a:ext cx="184150" cy="9144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474437" y="703439"/>
            <a:ext cx="4195123" cy="430887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en-US" sz="22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TÌM HIỂU NỘI  DUNG TRANH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" y="1600200"/>
            <a:ext cx="2867025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3713" y="1600200"/>
            <a:ext cx="2909887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43613" y="1600200"/>
            <a:ext cx="2943225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5" y="4237038"/>
            <a:ext cx="2895600" cy="2239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009900" y="4202113"/>
            <a:ext cx="2933700" cy="227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43613" y="4202113"/>
            <a:ext cx="2943225" cy="227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09600" y="2590800"/>
            <a:ext cx="6705600" cy="13716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609600"/>
            <a:ext cx="7232650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177925" y="6032500"/>
            <a:ext cx="6553200" cy="431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200">
                <a:latin typeface="Times New Roman" pitchFamily="18" charset="0"/>
                <a:cs typeface="Times New Roman" pitchFamily="18" charset="0"/>
              </a:rPr>
              <a:t>Tuệ Tĩnh giảng giải cho học trò về cây cỏ nước Nam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09600" y="2590800"/>
            <a:ext cx="6705600" cy="13716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9013" y="381000"/>
            <a:ext cx="7165975" cy="544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89013" y="6032500"/>
            <a:ext cx="7165975" cy="431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200">
                <a:latin typeface="Times New Roman" pitchFamily="18" charset="0"/>
                <a:cs typeface="Times New Roman" pitchFamily="18" charset="0"/>
              </a:rPr>
              <a:t>Quân dân nhà Trần tập luyện để chuẩn bị đánh giặc Nguyên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09600" y="2590800"/>
            <a:ext cx="6705600" cy="13716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381000"/>
            <a:ext cx="7772400" cy="562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89013" y="6172200"/>
            <a:ext cx="7165975" cy="43021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200">
                <a:latin typeface="Times New Roman" pitchFamily="18" charset="0"/>
                <a:cs typeface="Times New Roman" pitchFamily="18" charset="0"/>
              </a:rPr>
              <a:t>Nhà Nguyên cấm bán thuốc men cho nước ta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609600" y="2590800"/>
            <a:ext cx="6705600" cy="1371600"/>
          </a:xfrm>
          <a:prstGeom prst="roundRect">
            <a:avLst/>
          </a:prstGeom>
          <a:noFill/>
        </p:spPr>
        <p:txBody>
          <a:bodyPr wrap="none" anchor="ctr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endParaRPr lang="en-US" sz="5400" b="1" cap="all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457200"/>
            <a:ext cx="7543800" cy="567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989013" y="6172200"/>
            <a:ext cx="7165975" cy="43021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0" hangingPunct="0">
              <a:defRPr/>
            </a:pPr>
            <a:r>
              <a:rPr lang="en-US" sz="2200">
                <a:latin typeface="Times New Roman" pitchFamily="18" charset="0"/>
                <a:cs typeface="Times New Roman" pitchFamily="18" charset="0"/>
              </a:rPr>
              <a:t>Quân dân nhà Trần chuẩn bị thuốc Nam cho cuộc chiến đấu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0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317&quot;/&gt;&lt;/object&gt;&lt;object type=&quot;3&quot; unique_id=&quot;10004&quot;&gt;&lt;property id=&quot;20148&quot; value=&quot;5&quot;/&gt;&lt;property id=&quot;20300&quot; value=&quot;Slide 2&quot;/&gt;&lt;property id=&quot;20307&quot; value=&quot;298&quot;/&gt;&lt;/object&gt;&lt;object type=&quot;3&quot; unique_id=&quot;10005&quot;&gt;&lt;property id=&quot;20148&quot; value=&quot;5&quot;/&gt;&lt;property id=&quot;20300&quot; value=&quot;Slide 3&quot;/&gt;&lt;property id=&quot;20307&quot; value=&quot;299&quot;/&gt;&lt;/object&gt;&lt;object type=&quot;3&quot; unique_id=&quot;10006&quot;&gt;&lt;property id=&quot;20148&quot; value=&quot;5&quot;/&gt;&lt;property id=&quot;20300&quot; value=&quot;Slide 4&quot;/&gt;&lt;property id=&quot;20307&quot; value=&quot;300&quot;/&gt;&lt;/object&gt;&lt;object type=&quot;3&quot; unique_id=&quot;10007&quot;&gt;&lt;property id=&quot;20148&quot; value=&quot;5&quot;/&gt;&lt;property id=&quot;20300&quot; value=&quot;Slide 5&quot;/&gt;&lt;property id=&quot;20307&quot; value=&quot;301&quot;/&gt;&lt;/object&gt;&lt;object type=&quot;3&quot; unique_id=&quot;10008&quot;&gt;&lt;property id=&quot;20148&quot; value=&quot;5&quot;/&gt;&lt;property id=&quot;20300&quot; value=&quot;Slide 6&quot;/&gt;&lt;property id=&quot;20307&quot; value=&quot;302&quot;/&gt;&lt;/object&gt;&lt;object type=&quot;3&quot; unique_id=&quot;10009&quot;&gt;&lt;property id=&quot;20148&quot; value=&quot;5&quot;/&gt;&lt;property id=&quot;20300&quot; value=&quot;Slide 7&quot;/&gt;&lt;property id=&quot;20307&quot; value=&quot;304&quot;/&gt;&lt;/object&gt;&lt;object type=&quot;3&quot; unique_id=&quot;10010&quot;&gt;&lt;property id=&quot;20148&quot; value=&quot;5&quot;/&gt;&lt;property id=&quot;20300&quot; value=&quot;Slide 8&quot;/&gt;&lt;property id=&quot;20307&quot; value=&quot;305&quot;/&gt;&lt;/object&gt;&lt;object type=&quot;3&quot; unique_id=&quot;10011&quot;&gt;&lt;property id=&quot;20148&quot; value=&quot;5&quot;/&gt;&lt;property id=&quot;20300&quot; value=&quot;Slide 9&quot;/&gt;&lt;property id=&quot;20307&quot; value=&quot;308&quot;/&gt;&lt;/object&gt;&lt;object type=&quot;3&quot; unique_id=&quot;10012&quot;&gt;&lt;property id=&quot;20148&quot; value=&quot;5&quot;/&gt;&lt;property id=&quot;20300&quot; value=&quot;Slide 10&quot;/&gt;&lt;property id=&quot;20307&quot; value=&quot;306&quot;/&gt;&lt;/object&gt;&lt;object type=&quot;3&quot; unique_id=&quot;10013&quot;&gt;&lt;property id=&quot;20148&quot; value=&quot;5&quot;/&gt;&lt;property id=&quot;20300&quot; value=&quot;Slide 11&quot;/&gt;&lt;property id=&quot;20307&quot; value=&quot;307&quot;/&gt;&lt;/object&gt;&lt;object type=&quot;3&quot; unique_id=&quot;10014&quot;&gt;&lt;property id=&quot;20148&quot; value=&quot;5&quot;/&gt;&lt;property id=&quot;20300&quot; value=&quot;Slide 12&quot;/&gt;&lt;property id=&quot;20307&quot; value=&quot;303&quot;/&gt;&lt;/object&gt;&lt;object type=&quot;3&quot; unique_id=&quot;10015&quot;&gt;&lt;property id=&quot;20148&quot; value=&quot;5&quot;/&gt;&lt;property id=&quot;20300&quot; value=&quot;Slide 13&quot;/&gt;&lt;property id=&quot;20307&quot; value=&quot;313&quot;/&gt;&lt;/object&gt;&lt;object type=&quot;3&quot; unique_id=&quot;10016&quot;&gt;&lt;property id=&quot;20148&quot; value=&quot;5&quot;/&gt;&lt;property id=&quot;20300&quot; value=&quot;Slide 14&quot;/&gt;&lt;property id=&quot;20307&quot; value=&quot;309&quot;/&gt;&lt;/object&gt;&lt;object type=&quot;3&quot; unique_id=&quot;10017&quot;&gt;&lt;property id=&quot;20148&quot; value=&quot;5&quot;/&gt;&lt;property id=&quot;20300&quot; value=&quot;Slide 15&quot;/&gt;&lt;property id=&quot;20307&quot; value=&quot;310&quot;/&gt;&lt;/object&gt;&lt;object type=&quot;3&quot; unique_id=&quot;10018&quot;&gt;&lt;property id=&quot;20148&quot; value=&quot;5&quot;/&gt;&lt;property id=&quot;20300&quot; value=&quot;Slide 16&quot;/&gt;&lt;property id=&quot;20307&quot; value=&quot;311&quot;/&gt;&lt;/object&gt;&lt;object type=&quot;3&quot; unique_id=&quot;10019&quot;&gt;&lt;property id=&quot;20148&quot; value=&quot;5&quot;/&gt;&lt;property id=&quot;20300&quot; value=&quot;Slide 17&quot;/&gt;&lt;property id=&quot;20307&quot; value=&quot;312&quot;/&gt;&lt;/object&gt;&lt;/object&gt;&lt;object type=&quot;8&quot; unique_id=&quot;10038&quot;&gt;&lt;/object&gt;&lt;/object&gt;&lt;/database&gt;"/>
  <p:tag name="MMPROD_NEXTUNIQUEID" val="10010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wrap="none" lIns="91440" tIns="45720" rIns="91440" bIns="45720">
        <a:spAutoFit/>
        <a:scene3d>
          <a:camera prst="orthographicFront">
            <a:rot lat="0" lon="0" rev="0"/>
          </a:camera>
          <a:lightRig rig="contrasting" dir="t">
            <a:rot lat="0" lon="0" rev="4500000"/>
          </a:lightRig>
        </a:scene3d>
        <a:sp3d contourW="6350" prstMaterial="metal">
          <a:bevelT w="127000" h="31750" prst="relaxedInset"/>
          <a:contourClr>
            <a:schemeClr val="accent1">
              <a:shade val="75000"/>
            </a:schemeClr>
          </a:contourClr>
        </a:sp3d>
      </a:bodyPr>
      <a:lstStyle>
        <a:defPPr algn="ctr">
          <a:defRPr sz="5400" b="1" cap="all" spc="0" smtClean="0">
            <a:ln w="0"/>
            <a:gradFill flip="none">
              <a:gsLst>
                <a:gs pos="0">
                  <a:schemeClr val="accent1">
                    <a:tint val="75000"/>
                    <a:shade val="75000"/>
                    <a:satMod val="170000"/>
                  </a:schemeClr>
                </a:gs>
                <a:gs pos="49000">
                  <a:schemeClr val="accent1">
                    <a:tint val="88000"/>
                    <a:shade val="65000"/>
                    <a:satMod val="172000"/>
                  </a:schemeClr>
                </a:gs>
                <a:gs pos="50000">
                  <a:schemeClr val="accent1">
                    <a:shade val="65000"/>
                    <a:satMod val="130000"/>
                  </a:schemeClr>
                </a:gs>
                <a:gs pos="92000">
                  <a:schemeClr val="accent1">
                    <a:shade val="50000"/>
                    <a:satMod val="120000"/>
                  </a:schemeClr>
                </a:gs>
                <a:gs pos="100000">
                  <a:schemeClr val="accent1">
                    <a:shade val="48000"/>
                    <a:satMod val="120000"/>
                  </a:schemeClr>
                </a:gs>
              </a:gsLst>
              <a:lin ang="5400000"/>
            </a:gradFill>
            <a:effectLst>
              <a:reflection blurRad="12700" stA="50000" endPos="50000" dist="5000" dir="5400000" sy="-100000" rotWithShape="0"/>
            </a:effectLst>
            <a:latin typeface="Times New Roman" pitchFamily="18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.VnTime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2200">
            <a:latin typeface="Times New Roman" pitchFamily="18" charset="0"/>
            <a:cs typeface="Times New Roman" pitchFamily="18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1486</TotalTime>
  <Words>229</Words>
  <Application>Microsoft Office PowerPoint</Application>
  <PresentationFormat>On-screen Show (4:3)</PresentationFormat>
  <Paragraphs>30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.VnTime</vt:lpstr>
      <vt:lpstr>Times New Roman</vt:lpstr>
      <vt:lpstr>VNI-Script</vt:lpstr>
      <vt:lpstr>VNI-Revue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thầy cô  đến thăm lớp 4/1</dc:title>
  <dc:creator>User</dc:creator>
  <cp:lastModifiedBy>MTC</cp:lastModifiedBy>
  <cp:revision>76</cp:revision>
  <dcterms:created xsi:type="dcterms:W3CDTF">2008-09-22T13:06:27Z</dcterms:created>
  <dcterms:modified xsi:type="dcterms:W3CDTF">2020-10-24T00:33:35Z</dcterms:modified>
</cp:coreProperties>
</file>