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7" r:id="rId4"/>
    <p:sldId id="258" r:id="rId5"/>
    <p:sldId id="259" r:id="rId6"/>
    <p:sldId id="260" r:id="rId7"/>
    <p:sldId id="261" r:id="rId8"/>
    <p:sldId id="275" r:id="rId9"/>
    <p:sldId id="262" r:id="rId10"/>
    <p:sldId id="263" r:id="rId11"/>
    <p:sldId id="264" r:id="rId12"/>
    <p:sldId id="265" r:id="rId13"/>
    <p:sldId id="266" r:id="rId14"/>
    <p:sldId id="267" r:id="rId15"/>
    <p:sldId id="268" r:id="rId16"/>
    <p:sldId id="269" r:id="rId17"/>
    <p:sldId id="271" r:id="rId18"/>
    <p:sldId id="272" r:id="rId19"/>
    <p:sldId id="273" r:id="rId20"/>
    <p:sldId id="276"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93" d="100"/>
          <a:sy n="93" d="100"/>
        </p:scale>
        <p:origin x="30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6D129-200B-4FE1-8B8C-3E101CDCECE6}"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57FE96-D366-492B-B8C1-BB9FCB7F2A5A}" type="slidenum">
              <a:rPr lang="en-US" smtClean="0"/>
              <a:t>‹#›</a:t>
            </a:fld>
            <a:endParaRPr lang="en-US"/>
          </a:p>
        </p:txBody>
      </p:sp>
    </p:spTree>
    <p:extLst>
      <p:ext uri="{BB962C8B-B14F-4D97-AF65-F5344CB8AC3E}">
        <p14:creationId xmlns:p14="http://schemas.microsoft.com/office/powerpoint/2010/main" val="199848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Lần</a:t>
            </a:r>
            <a:r>
              <a:rPr lang="en-US" baseline="0" dirty="0" smtClean="0"/>
              <a:t> 1 </a:t>
            </a:r>
            <a:r>
              <a:rPr lang="en-US" dirty="0" smtClean="0"/>
              <a:t>GV </a:t>
            </a:r>
            <a:r>
              <a:rPr lang="en-US" dirty="0" err="1" smtClean="0"/>
              <a:t>kích</a:t>
            </a:r>
            <a:r>
              <a:rPr lang="en-US" baseline="0" dirty="0" smtClean="0"/>
              <a:t> </a:t>
            </a:r>
            <a:r>
              <a:rPr lang="en-US" baseline="0" dirty="0" err="1" smtClean="0"/>
              <a:t>vào</a:t>
            </a:r>
            <a:r>
              <a:rPr lang="en-US" baseline="0" dirty="0" smtClean="0"/>
              <a:t> </a:t>
            </a:r>
            <a:r>
              <a:rPr lang="en-US" baseline="0" dirty="0" err="1" smtClean="0"/>
              <a:t>ngôi</a:t>
            </a:r>
            <a:r>
              <a:rPr lang="en-US" baseline="0" dirty="0" smtClean="0"/>
              <a:t> </a:t>
            </a:r>
            <a:r>
              <a:rPr lang="en-US" baseline="0" dirty="0" err="1" smtClean="0"/>
              <a:t>sao</a:t>
            </a:r>
            <a:r>
              <a:rPr lang="en-US" baseline="0" dirty="0" smtClean="0"/>
              <a:t> </a:t>
            </a:r>
            <a:r>
              <a:rPr lang="en-US" baseline="0" dirty="0" err="1" smtClean="0"/>
              <a:t>bất</a:t>
            </a:r>
            <a:r>
              <a:rPr lang="en-US" baseline="0" dirty="0" smtClean="0"/>
              <a:t> </a:t>
            </a:r>
            <a:r>
              <a:rPr lang="en-US" baseline="0" dirty="0" err="1" smtClean="0"/>
              <a:t>kì</a:t>
            </a:r>
            <a:r>
              <a:rPr lang="en-US" baseline="0" dirty="0" smtClean="0"/>
              <a:t> </a:t>
            </a:r>
            <a:r>
              <a:rPr lang="en-US" baseline="0" dirty="0" err="1" smtClean="0"/>
              <a:t>theo</a:t>
            </a:r>
            <a:r>
              <a:rPr lang="en-US" baseline="0" dirty="0" smtClean="0"/>
              <a:t> HS </a:t>
            </a:r>
            <a:r>
              <a:rPr lang="en-US" baseline="0" dirty="0" err="1" smtClean="0"/>
              <a:t>chọn</a:t>
            </a:r>
            <a:r>
              <a:rPr lang="en-US" baseline="0" dirty="0" smtClean="0"/>
              <a:t>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sau</a:t>
            </a:r>
            <a:r>
              <a:rPr lang="en-US" baseline="0" dirty="0" smtClean="0"/>
              <a:t> </a:t>
            </a:r>
            <a:r>
              <a:rPr lang="en-US" baseline="0" dirty="0" err="1" smtClean="0"/>
              <a:t>đó</a:t>
            </a:r>
            <a:r>
              <a:rPr lang="en-US" baseline="0" dirty="0" smtClean="0"/>
              <a:t> </a:t>
            </a:r>
            <a:r>
              <a:rPr lang="en-US" baseline="0" dirty="0" err="1" smtClean="0"/>
              <a:t>kích</a:t>
            </a:r>
            <a:r>
              <a:rPr lang="en-US" baseline="0" dirty="0" smtClean="0"/>
              <a:t> </a:t>
            </a:r>
            <a:r>
              <a:rPr lang="en-US" baseline="0" dirty="0" err="1" smtClean="0"/>
              <a:t>lại</a:t>
            </a:r>
            <a:r>
              <a:rPr lang="en-US" baseline="0" dirty="0" smtClean="0"/>
              <a:t> </a:t>
            </a:r>
            <a:r>
              <a:rPr lang="en-US" baseline="0" dirty="0" err="1" smtClean="0"/>
              <a:t>vào</a:t>
            </a:r>
            <a:r>
              <a:rPr lang="en-US" baseline="0" dirty="0" smtClean="0"/>
              <a:t> </a:t>
            </a:r>
            <a:r>
              <a:rPr lang="en-US" baseline="0" dirty="0" err="1" smtClean="0"/>
              <a:t>ngôi</a:t>
            </a:r>
            <a:r>
              <a:rPr lang="en-US" baseline="0" dirty="0" smtClean="0"/>
              <a:t> </a:t>
            </a:r>
            <a:r>
              <a:rPr lang="en-US" baseline="0" dirty="0" err="1" smtClean="0"/>
              <a:t>sao</a:t>
            </a:r>
            <a:r>
              <a:rPr lang="en-US" baseline="0" dirty="0" smtClean="0"/>
              <a:t> </a:t>
            </a:r>
            <a:r>
              <a:rPr lang="en-US" baseline="0" dirty="0" err="1" smtClean="0"/>
              <a:t>đó</a:t>
            </a:r>
            <a:r>
              <a:rPr lang="en-US" baseline="0" dirty="0" smtClean="0"/>
              <a:t>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 </a:t>
            </a:r>
            <a:r>
              <a:rPr lang="en-US" baseline="0" dirty="0" err="1" smtClean="0"/>
              <a:t>Kích</a:t>
            </a:r>
            <a:r>
              <a:rPr lang="en-US" baseline="0" dirty="0" smtClean="0"/>
              <a:t> </a:t>
            </a:r>
            <a:r>
              <a:rPr lang="en-US" baseline="0" dirty="0" err="1" smtClean="0"/>
              <a:t>vào</a:t>
            </a:r>
            <a:r>
              <a:rPr lang="en-US" baseline="0" dirty="0" smtClean="0"/>
              <a:t> </a:t>
            </a:r>
            <a:r>
              <a:rPr lang="en-US" baseline="0" dirty="0" err="1" smtClean="0"/>
              <a:t>màn</a:t>
            </a:r>
            <a:r>
              <a:rPr lang="en-US" baseline="0" dirty="0" smtClean="0"/>
              <a:t> </a:t>
            </a:r>
            <a:r>
              <a:rPr lang="en-US" baseline="0" dirty="0" err="1" smtClean="0"/>
              <a:t>hình</a:t>
            </a:r>
            <a:r>
              <a:rPr lang="en-US" baseline="0" dirty="0" smtClean="0"/>
              <a:t> </a:t>
            </a:r>
            <a:r>
              <a:rPr lang="en-US" baseline="0" dirty="0" err="1" smtClean="0"/>
              <a:t>để</a:t>
            </a:r>
            <a:r>
              <a:rPr lang="en-US" baseline="0" dirty="0" smtClean="0"/>
              <a:t> </a:t>
            </a:r>
            <a:r>
              <a:rPr lang="en-US" baseline="0" dirty="0" err="1" smtClean="0"/>
              <a:t>hiện</a:t>
            </a:r>
            <a:r>
              <a:rPr lang="en-US" baseline="0" dirty="0" smtClean="0"/>
              <a:t> ô </a:t>
            </a:r>
            <a:r>
              <a:rPr lang="en-US" baseline="0" dirty="0" err="1" smtClean="0"/>
              <a:t>chữ</a:t>
            </a:r>
            <a:r>
              <a:rPr lang="en-US" baseline="0" dirty="0" smtClean="0"/>
              <a:t> hang </a:t>
            </a:r>
            <a:r>
              <a:rPr lang="en-US" baseline="0" dirty="0" err="1" smtClean="0"/>
              <a:t>dọc</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2</a:t>
            </a:fld>
            <a:endParaRPr lang="en-US"/>
          </a:p>
        </p:txBody>
      </p:sp>
    </p:spTree>
    <p:extLst>
      <p:ext uri="{BB962C8B-B14F-4D97-AF65-F5344CB8AC3E}">
        <p14:creationId xmlns:p14="http://schemas.microsoft.com/office/powerpoint/2010/main" val="247955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kích</a:t>
            </a:r>
            <a:r>
              <a:rPr lang="en-US" baseline="0" dirty="0" smtClean="0"/>
              <a:t> </a:t>
            </a:r>
            <a:r>
              <a:rPr lang="en-US" baseline="0" dirty="0" err="1" smtClean="0"/>
              <a:t>vào</a:t>
            </a:r>
            <a:r>
              <a:rPr lang="en-US" baseline="0" dirty="0" smtClean="0"/>
              <a:t> </a:t>
            </a:r>
            <a:r>
              <a:rPr lang="en-US" baseline="0" dirty="0" err="1" smtClean="0"/>
              <a:t>từng</a:t>
            </a:r>
            <a:r>
              <a:rPr lang="en-US" baseline="0" dirty="0" smtClean="0"/>
              <a:t> </a:t>
            </a:r>
            <a:r>
              <a:rPr lang="en-US" baseline="0" dirty="0" err="1" smtClean="0"/>
              <a:t>từ</a:t>
            </a:r>
            <a:r>
              <a:rPr lang="en-US" baseline="0" dirty="0" smtClean="0"/>
              <a:t> </a:t>
            </a:r>
            <a:r>
              <a:rPr lang="en-US" baseline="0" dirty="0" err="1" smtClean="0"/>
              <a:t>bên</a:t>
            </a:r>
            <a:r>
              <a:rPr lang="en-US" baseline="0" dirty="0" smtClean="0"/>
              <a:t> </a:t>
            </a:r>
            <a:r>
              <a:rPr lang="en-US" baseline="0" dirty="0" err="1" smtClean="0"/>
              <a:t>tay</a:t>
            </a:r>
            <a:r>
              <a:rPr lang="en-US" baseline="0" dirty="0" smtClean="0"/>
              <a:t> </a:t>
            </a:r>
            <a:r>
              <a:rPr lang="en-US" baseline="0" dirty="0" err="1" smtClean="0"/>
              <a:t>phải</a:t>
            </a:r>
            <a:r>
              <a:rPr lang="en-US" baseline="0" dirty="0" smtClean="0"/>
              <a:t> </a:t>
            </a:r>
            <a:r>
              <a:rPr lang="en-US" baseline="0" dirty="0" err="1" smtClean="0"/>
              <a:t>để</a:t>
            </a:r>
            <a:r>
              <a:rPr lang="en-US" baseline="0" dirty="0" smtClean="0"/>
              <a:t> </a:t>
            </a:r>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 </a:t>
            </a:r>
            <a:r>
              <a:rPr lang="en-US" baseline="0" dirty="0" err="1" smtClean="0"/>
              <a:t>trong</a:t>
            </a:r>
            <a:r>
              <a:rPr lang="en-US" baseline="0" dirty="0" smtClean="0"/>
              <a:t> </a:t>
            </a:r>
            <a:r>
              <a:rPr lang="en-US" baseline="0" dirty="0" err="1" smtClean="0"/>
              <a:t>bảng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13</a:t>
            </a:fld>
            <a:endParaRPr lang="en-US"/>
          </a:p>
        </p:txBody>
      </p:sp>
    </p:spTree>
    <p:extLst>
      <p:ext uri="{BB962C8B-B14F-4D97-AF65-F5344CB8AC3E}">
        <p14:creationId xmlns:p14="http://schemas.microsoft.com/office/powerpoint/2010/main" val="199439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14</a:t>
            </a:fld>
            <a:endParaRPr lang="en-US"/>
          </a:p>
        </p:txBody>
      </p:sp>
    </p:spTree>
    <p:extLst>
      <p:ext uri="{BB962C8B-B14F-4D97-AF65-F5344CB8AC3E}">
        <p14:creationId xmlns:p14="http://schemas.microsoft.com/office/powerpoint/2010/main" val="20762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ChangeArrowheads="1" noTextEdit="1"/>
          </p:cNvSpPr>
          <p:nvPr>
            <p:ph type="sldImg" idx="4294967295"/>
          </p:nvPr>
        </p:nvSpPr>
        <p:spPr>
          <a:ln/>
        </p:spPr>
      </p:sp>
      <p:sp>
        <p:nvSpPr>
          <p:cNvPr id="16386" name="Text Placeholder 2"/>
          <p:cNvSpPr>
            <a:spLocks noGrp="1" noChangeArrowheads="1"/>
          </p:cNvSpPr>
          <p:nvPr>
            <p:ph type="body" idx="4294967295"/>
          </p:nvPr>
        </p:nvSpPr>
        <p:spPr/>
        <p:txBody>
          <a:bodyPr>
            <a:prstTxWarp prst="textNoShape">
              <a:avLst/>
            </a:prstTxWarp>
          </a:bodyPr>
          <a:lstStyle/>
          <a:p>
            <a:r>
              <a:rPr lang="en-US" altLang="zh-CN" dirty="0" smtClean="0"/>
              <a:t>GV</a:t>
            </a:r>
            <a:r>
              <a:rPr lang="en-US" altLang="zh-CN" baseline="0" dirty="0" smtClean="0"/>
              <a:t> </a:t>
            </a:r>
            <a:r>
              <a:rPr lang="en-US" altLang="zh-CN" baseline="0" dirty="0" err="1" smtClean="0"/>
              <a:t>yêu</a:t>
            </a:r>
            <a:r>
              <a:rPr lang="en-US" altLang="zh-CN" baseline="0" dirty="0" smtClean="0"/>
              <a:t> </a:t>
            </a:r>
            <a:r>
              <a:rPr lang="en-US" altLang="zh-CN" baseline="0" dirty="0" err="1" smtClean="0"/>
              <a:t>cầu</a:t>
            </a:r>
            <a:r>
              <a:rPr lang="en-US" altLang="zh-CN" baseline="0" dirty="0" smtClean="0"/>
              <a:t> HS </a:t>
            </a:r>
            <a:r>
              <a:rPr lang="en-US" altLang="zh-CN" baseline="0" dirty="0" err="1" smtClean="0"/>
              <a:t>giải</a:t>
            </a:r>
            <a:r>
              <a:rPr lang="en-US" altLang="zh-CN" baseline="0" dirty="0" smtClean="0"/>
              <a:t> </a:t>
            </a:r>
            <a:r>
              <a:rPr lang="en-US" altLang="zh-CN" baseline="0" dirty="0" err="1" smtClean="0"/>
              <a:t>nghĩa</a:t>
            </a:r>
            <a:r>
              <a:rPr lang="en-US" altLang="zh-CN" baseline="0" dirty="0" smtClean="0"/>
              <a:t> </a:t>
            </a:r>
            <a:r>
              <a:rPr lang="en-US" altLang="zh-CN" baseline="0" dirty="0" err="1" smtClean="0"/>
              <a:t>từ</a:t>
            </a:r>
            <a:r>
              <a:rPr lang="en-US" altLang="zh-CN" baseline="0" dirty="0" smtClean="0"/>
              <a:t> “</a:t>
            </a:r>
            <a:r>
              <a:rPr lang="en-US" altLang="zh-CN" baseline="0" dirty="0" err="1" smtClean="0"/>
              <a:t>tập</a:t>
            </a:r>
            <a:r>
              <a:rPr lang="en-US" altLang="zh-CN" baseline="0" dirty="0" smtClean="0"/>
              <a:t> </a:t>
            </a:r>
            <a:r>
              <a:rPr lang="en-US" altLang="zh-CN" baseline="0" dirty="0" err="1" smtClean="0"/>
              <a:t>quán</a:t>
            </a:r>
            <a:r>
              <a:rPr lang="en-US" altLang="zh-CN" baseline="0" dirty="0" smtClean="0"/>
              <a:t>” </a:t>
            </a:r>
            <a:r>
              <a:rPr lang="en-US" altLang="zh-CN" baseline="0" dirty="0" err="1" smtClean="0"/>
              <a:t>và</a:t>
            </a:r>
            <a:r>
              <a:rPr lang="en-US" altLang="zh-CN" baseline="0" dirty="0" smtClean="0"/>
              <a:t> “ </a:t>
            </a:r>
            <a:r>
              <a:rPr lang="en-US" altLang="zh-CN" baseline="0" dirty="0" err="1" smtClean="0"/>
              <a:t>đồng</a:t>
            </a:r>
            <a:r>
              <a:rPr lang="en-US" altLang="zh-CN" baseline="0" dirty="0" smtClean="0"/>
              <a:t> </a:t>
            </a:r>
            <a:r>
              <a:rPr lang="en-US" altLang="zh-CN" baseline="0" dirty="0" err="1" smtClean="0"/>
              <a:t>bào</a:t>
            </a:r>
            <a:r>
              <a:rPr lang="en-US" altLang="zh-CN"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smtClean="0">
                <a:latin typeface="Times New Roman" panose="02020603050405020304" pitchFamily="18" charset="0"/>
              </a:rPr>
              <a:t>Tập</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quán</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thói</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quen</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đã</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thành</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nếp</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trong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đời</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sống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của</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cộng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đồng</a:t>
            </a:r>
            <a:r>
              <a:rPr lang="en-US" altLang="zh-CN" sz="1200" dirty="0" smtClean="0">
                <a:latin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smtClean="0">
                <a:latin typeface="Times New Roman" panose="02020603050405020304" pitchFamily="18" charset="0"/>
              </a:rPr>
              <a:t>Đồng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bào</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những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người</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cùng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giống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nòi</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cùng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đất</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nước</a:t>
            </a:r>
            <a:r>
              <a:rPr lang="en-US" altLang="zh-CN" sz="1200" dirty="0" smtClean="0">
                <a:latin typeface="Times New Roman" panose="02020603050405020304" pitchFamily="18" charset="0"/>
              </a:rPr>
              <a:t> ( </a:t>
            </a:r>
            <a:r>
              <a:rPr lang="en-US" altLang="zh-CN" sz="1200" dirty="0" err="1" smtClean="0">
                <a:latin typeface="Times New Roman" panose="02020603050405020304" pitchFamily="18" charset="0"/>
              </a:rPr>
              <a:t>đồng</a:t>
            </a:r>
            <a:r>
              <a:rPr lang="en-US" altLang="zh-CN" sz="1200" dirty="0" smtClean="0">
                <a:latin typeface="Times New Roman" panose="02020603050405020304" pitchFamily="18" charset="0"/>
              </a:rPr>
              <a:t> : </a:t>
            </a:r>
            <a:r>
              <a:rPr lang="en-US" altLang="zh-CN" sz="1200" dirty="0" err="1" smtClean="0">
                <a:latin typeface="Times New Roman" panose="02020603050405020304" pitchFamily="18" charset="0"/>
              </a:rPr>
              <a:t>cùng,bào</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màng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bọc</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thai</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nhi</a:t>
            </a:r>
            <a:r>
              <a:rPr lang="en-US" altLang="zh-CN" sz="1200" dirty="0" smtClean="0">
                <a:latin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latin typeface="Times New Roman" panose="02020603050405020304" pitchFamily="18" charset="0"/>
            </a:endParaRPr>
          </a:p>
          <a:p>
            <a:endParaRPr lang="en-US" altLang="zh-CN" dirty="0" smtClean="0"/>
          </a:p>
        </p:txBody>
      </p:sp>
    </p:spTree>
    <p:extLst>
      <p:ext uri="{BB962C8B-B14F-4D97-AF65-F5344CB8AC3E}">
        <p14:creationId xmlns:p14="http://schemas.microsoft.com/office/powerpoint/2010/main" val="172505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Ngoài</a:t>
            </a:r>
            <a:r>
              <a:rPr lang="en-US" baseline="0" dirty="0" smtClean="0"/>
              <a:t> </a:t>
            </a:r>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trên</a:t>
            </a:r>
            <a:r>
              <a:rPr lang="en-US" baseline="0" dirty="0" smtClean="0"/>
              <a:t>, GV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cho</a:t>
            </a:r>
            <a:r>
              <a:rPr lang="en-US" baseline="0" dirty="0" smtClean="0"/>
              <a:t> HS </a:t>
            </a:r>
            <a:r>
              <a:rPr lang="en-US" baseline="0" dirty="0" err="1" smtClean="0"/>
              <a:t>tìm</a:t>
            </a:r>
            <a:r>
              <a:rPr lang="en-US" baseline="0" dirty="0" smtClean="0"/>
              <a:t> </a:t>
            </a:r>
            <a:r>
              <a:rPr lang="en-US" baseline="0" dirty="0" err="1" smtClean="0"/>
              <a:t>thêm</a:t>
            </a:r>
            <a:r>
              <a:rPr lang="en-US" baseline="0" dirty="0" smtClean="0"/>
              <a:t> </a:t>
            </a:r>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khác</a:t>
            </a:r>
            <a:r>
              <a:rPr lang="en-US" baseline="0" dirty="0" smtClean="0"/>
              <a:t> </a:t>
            </a:r>
            <a:r>
              <a:rPr lang="en-US" baseline="0" dirty="0" err="1" smtClean="0"/>
              <a:t>và</a:t>
            </a:r>
            <a:r>
              <a:rPr lang="en-US" baseline="0" dirty="0" smtClean="0"/>
              <a:t> </a:t>
            </a:r>
            <a:r>
              <a:rPr lang="en-US" baseline="0" dirty="0" err="1" smtClean="0"/>
              <a:t>giải</a:t>
            </a:r>
            <a:r>
              <a:rPr lang="en-US" baseline="0" dirty="0" smtClean="0"/>
              <a:t> </a:t>
            </a:r>
            <a:r>
              <a:rPr lang="en-US" baseline="0" dirty="0" err="1" smtClean="0"/>
              <a:t>nghĩa</a:t>
            </a:r>
            <a:r>
              <a:rPr lang="en-US" baseline="0" dirty="0" smtClean="0"/>
              <a:t>.</a:t>
            </a:r>
            <a:endParaRPr lang="en-US" dirty="0" smtClean="0"/>
          </a:p>
          <a:p>
            <a:r>
              <a:rPr lang="en-US" dirty="0" smtClean="0"/>
              <a:t>GV </a:t>
            </a:r>
            <a:r>
              <a:rPr lang="en-US" dirty="0" err="1" smtClean="0"/>
              <a:t>dựa</a:t>
            </a:r>
            <a:r>
              <a:rPr lang="en-US" baseline="0" dirty="0" smtClean="0"/>
              <a:t> </a:t>
            </a:r>
            <a:r>
              <a:rPr lang="en-US" baseline="0" dirty="0" err="1" smtClean="0"/>
              <a:t>vào</a:t>
            </a:r>
            <a:r>
              <a:rPr lang="en-US" baseline="0" dirty="0" smtClean="0"/>
              <a:t> SGV </a:t>
            </a:r>
            <a:r>
              <a:rPr lang="en-US" baseline="0" dirty="0" err="1" smtClean="0"/>
              <a:t>để</a:t>
            </a:r>
            <a:r>
              <a:rPr lang="en-US" baseline="0" dirty="0" smtClean="0"/>
              <a:t> </a:t>
            </a:r>
            <a:r>
              <a:rPr lang="en-US" baseline="0" dirty="0" err="1" smtClean="0"/>
              <a:t>giải</a:t>
            </a:r>
            <a:r>
              <a:rPr lang="en-US" baseline="0" dirty="0" smtClean="0"/>
              <a:t> </a:t>
            </a:r>
            <a:r>
              <a:rPr lang="en-US" baseline="0" dirty="0" err="1" smtClean="0"/>
              <a:t>nghĩa</a:t>
            </a:r>
            <a:r>
              <a:rPr lang="en-US" baseline="0" dirty="0" smtClean="0"/>
              <a:t> </a:t>
            </a:r>
            <a:r>
              <a:rPr lang="en-US" baseline="0" dirty="0" err="1" smtClean="0"/>
              <a:t>những</a:t>
            </a:r>
            <a:r>
              <a:rPr lang="en-US" baseline="0" dirty="0" smtClean="0"/>
              <a:t> </a:t>
            </a:r>
            <a:r>
              <a:rPr lang="en-US" baseline="0" dirty="0" err="1" smtClean="0"/>
              <a:t>từ</a:t>
            </a:r>
            <a:r>
              <a:rPr lang="en-US" baseline="0" dirty="0" smtClean="0"/>
              <a:t> </a:t>
            </a:r>
            <a:r>
              <a:rPr lang="en-US" baseline="0" dirty="0" err="1" smtClean="0"/>
              <a:t>mà</a:t>
            </a:r>
            <a:r>
              <a:rPr lang="en-US" baseline="0" dirty="0" smtClean="0"/>
              <a:t> HS </a:t>
            </a:r>
            <a:r>
              <a:rPr lang="en-US" baseline="0" dirty="0" err="1" smtClean="0"/>
              <a:t>ko</a:t>
            </a:r>
            <a:r>
              <a:rPr lang="en-US" baseline="0" dirty="0" smtClean="0"/>
              <a:t> </a:t>
            </a:r>
            <a:r>
              <a:rPr lang="en-US" baseline="0" dirty="0" err="1" smtClean="0"/>
              <a:t>hiểu</a:t>
            </a:r>
            <a:r>
              <a:rPr lang="en-US" baseline="0" dirty="0" smtClean="0"/>
              <a:t> </a:t>
            </a:r>
            <a:r>
              <a:rPr lang="en-US" baseline="0" dirty="0" err="1" smtClean="0"/>
              <a:t>nghĩa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18</a:t>
            </a:fld>
            <a:endParaRPr lang="en-US"/>
          </a:p>
        </p:txBody>
      </p:sp>
    </p:spTree>
    <p:extLst>
      <p:ext uri="{BB962C8B-B14F-4D97-AF65-F5344CB8AC3E}">
        <p14:creationId xmlns:p14="http://schemas.microsoft.com/office/powerpoint/2010/main" val="74522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61AD44-1CE1-427C-B70F-F5068905E7F4}"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0352619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1AD44-1CE1-427C-B70F-F5068905E7F4}"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42880290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1AD44-1CE1-427C-B70F-F5068905E7F4}"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9992810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1AD44-1CE1-427C-B70F-F5068905E7F4}"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8105349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1AD44-1CE1-427C-B70F-F5068905E7F4}"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177640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1AD44-1CE1-427C-B70F-F5068905E7F4}"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88005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1AD44-1CE1-427C-B70F-F5068905E7F4}"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005540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1AD44-1CE1-427C-B70F-F5068905E7F4}"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286662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61AD44-1CE1-427C-B70F-F5068905E7F4}"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20098161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1AD44-1CE1-427C-B70F-F5068905E7F4}"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5797500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1AD44-1CE1-427C-B70F-F5068905E7F4}"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34567413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61AD44-1CE1-427C-B70F-F5068905E7F4}"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63688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61AD44-1CE1-427C-B70F-F5068905E7F4}"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67739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1AD44-1CE1-427C-B70F-F5068905E7F4}" type="datetimeFigureOut">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64998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61AD44-1CE1-427C-B70F-F5068905E7F4}" type="datetimeFigureOut">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2241058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1AD44-1CE1-427C-B70F-F5068905E7F4}"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20825573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1AD44-1CE1-427C-B70F-F5068905E7F4}" type="datetimeFigureOut">
              <a:rPr lang="en-US" smtClean="0"/>
              <a:t>9/19/2023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CE92F-7B00-49F0-A61F-0FBA6F709039}" type="slidenum">
              <a:rPr lang="en-US" smtClean="0"/>
              <a:t>‹#›</a:t>
            </a:fld>
            <a:endParaRPr lang="en-US"/>
          </a:p>
        </p:txBody>
      </p:sp>
    </p:spTree>
    <p:extLst>
      <p:ext uri="{BB962C8B-B14F-4D97-AF65-F5344CB8AC3E}">
        <p14:creationId xmlns:p14="http://schemas.microsoft.com/office/powerpoint/2010/main" val="144624937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3" r:id="rId4"/>
    <p:sldLayoutId id="2147483651" r:id="rId5"/>
    <p:sldLayoutId id="2147483652" r:id="rId6"/>
    <p:sldLayoutId id="2147483653" r:id="rId7"/>
    <p:sldLayoutId id="2147483654" r:id="rId8"/>
    <p:sldLayoutId id="2147483655" r:id="rId9"/>
    <p:sldLayoutId id="2147483664" r:id="rId10"/>
    <p:sldLayoutId id="2147483662" r:id="rId11"/>
    <p:sldLayoutId id="2147483660"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6549276" y="2546011"/>
            <a:ext cx="4019050" cy="1015663"/>
          </a:xfrm>
          <a:prstGeom prst="rect">
            <a:avLst/>
          </a:prstGeom>
          <a:noFill/>
        </p:spPr>
        <p:txBody>
          <a:bodyPr wrap="none" lIns="91440" tIns="45720" rIns="91440" bIns="45720">
            <a:spAutoFit/>
          </a:bodyPr>
          <a:lstStyle/>
          <a:p>
            <a:pPr algn="ctr"/>
            <a:r>
              <a:rPr lang="en-US" sz="6000" b="1" dirty="0" smtClean="0">
                <a:ln w="22225">
                  <a:solidFill>
                    <a:schemeClr val="accent2"/>
                  </a:solidFill>
                  <a:prstDash val="solid"/>
                </a:ln>
                <a:solidFill>
                  <a:schemeClr val="accent2">
                    <a:lumMod val="40000"/>
                    <a:lumOff val="60000"/>
                  </a:schemeClr>
                </a:solidFill>
              </a:rPr>
              <a:t>KHỞI ĐỘNG</a:t>
            </a:r>
            <a:endParaRPr lang="en-US" sz="6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085224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8199" name="Picture 13"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357257"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trung si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256" y="0"/>
            <a:ext cx="5834744"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0" y="5632991"/>
            <a:ext cx="12221028" cy="548620"/>
            <a:chOff x="29034" y="2895602"/>
            <a:chExt cx="12221028" cy="548620"/>
          </a:xfrm>
        </p:grpSpPr>
        <p:sp>
          <p:nvSpPr>
            <p:cNvPr id="10" name="Text Box 9"/>
            <p:cNvSpPr txBox="1">
              <a:spLocks noChangeArrowheads="1"/>
            </p:cNvSpPr>
            <p:nvPr/>
          </p:nvSpPr>
          <p:spPr bwMode="auto">
            <a:xfrm>
              <a:off x="29034" y="2921002"/>
              <a:ext cx="1993900" cy="523220"/>
            </a:xfrm>
            <a:prstGeom prst="rect">
              <a:avLst/>
            </a:prstGeom>
            <a:noFill/>
            <a:ln>
              <a:noFill/>
            </a:ln>
          </p:spPr>
          <p:txBody>
            <a:bodyPr wrap="square">
              <a:spAutoFit/>
            </a:bodyPr>
            <a:lstStyle/>
            <a:p>
              <a:pPr>
                <a:spcBef>
                  <a:spcPct val="50000"/>
                </a:spcBef>
              </a:pPr>
              <a:r>
                <a:rPr lang="en-US" altLang="zh-CN" sz="2800" b="1" dirty="0" err="1">
                  <a:latin typeface="Times New Roman" panose="02020603050405020304" pitchFamily="18" charset="0"/>
                </a:rPr>
                <a:t>Quân</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nhân</a:t>
              </a:r>
              <a:r>
                <a:rPr lang="en-US" altLang="zh-CN" sz="2800" b="1" dirty="0">
                  <a:latin typeface="Times New Roman" panose="02020603050405020304" pitchFamily="18" charset="0"/>
                </a:rPr>
                <a:t>:</a:t>
              </a:r>
            </a:p>
          </p:txBody>
        </p:sp>
        <p:sp>
          <p:nvSpPr>
            <p:cNvPr id="11" name="Text Box 17"/>
            <p:cNvSpPr txBox="1"/>
            <p:nvPr/>
          </p:nvSpPr>
          <p:spPr>
            <a:xfrm>
              <a:off x="1956713" y="2895602"/>
              <a:ext cx="10293349" cy="523220"/>
            </a:xfrm>
            <a:prstGeom prst="rect">
              <a:avLst/>
            </a:prstGeom>
            <a:noFill/>
            <a:ln w="9525">
              <a:noFill/>
            </a:ln>
          </p:spPr>
          <p:txBody>
            <a:bodyPr wrap="square">
              <a:spAutoFit/>
            </a:bodyPr>
            <a:lstStyle/>
            <a:p>
              <a:r>
                <a:rPr lang="en-US" altLang="zh-CN" sz="2800" dirty="0" err="1">
                  <a:latin typeface="Times New Roman" panose="02020603050405020304" pitchFamily="18" charset="0"/>
                </a:rPr>
                <a:t>Là</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những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người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phục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vụ</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trong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quân</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đội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giữ</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những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cấp</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bậc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khác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nhau</a:t>
              </a:r>
              <a:r>
                <a:rPr lang="en-US" altLang="zh-CN" sz="2800" dirty="0">
                  <a:latin typeface="Times New Roman" panose="02020603050405020304" pitchFamily="18" charset="0"/>
                </a:rPr>
                <a:t>.</a:t>
              </a:r>
            </a:p>
          </p:txBody>
        </p:sp>
      </p:grpSp>
    </p:spTree>
    <p:extLst>
      <p:ext uri="{BB962C8B-B14F-4D97-AF65-F5344CB8AC3E}">
        <p14:creationId xmlns:p14="http://schemas.microsoft.com/office/powerpoint/2010/main" val="788201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9219" name="Picture 6" descr="bac s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5086"/>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3"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595086"/>
            <a:ext cx="4092268" cy="313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7868" y="595086"/>
            <a:ext cx="3934131" cy="3133724"/>
          </a:xfrm>
          <a:prstGeom prst="rect">
            <a:avLst/>
          </a:prstGeom>
        </p:spPr>
      </p:pic>
      <p:sp>
        <p:nvSpPr>
          <p:cNvPr id="10" name="Text Box 17"/>
          <p:cNvSpPr txBox="1"/>
          <p:nvPr/>
        </p:nvSpPr>
        <p:spPr>
          <a:xfrm>
            <a:off x="-61067" y="4140534"/>
            <a:ext cx="12588347" cy="1569660"/>
          </a:xfrm>
          <a:prstGeom prst="rect">
            <a:avLst/>
          </a:prstGeom>
          <a:noFill/>
          <a:ln w="9525">
            <a:noFill/>
          </a:ln>
        </p:spPr>
        <p:txBody>
          <a:bodyPr wrap="square">
            <a:spAutoFit/>
          </a:bodyPr>
          <a:lstStyle/>
          <a:p>
            <a:pPr>
              <a:lnSpc>
                <a:spcPct val="150000"/>
              </a:lnSpc>
            </a:pPr>
            <a:r>
              <a:rPr lang="en-US" altLang="zh-CN" sz="3200" b="1" i="1" dirty="0" err="1" smtClean="0">
                <a:latin typeface="Times New Roman" panose="02020603050405020304" pitchFamily="18" charset="0"/>
              </a:rPr>
              <a:t>Trí</a:t>
            </a:r>
            <a:r>
              <a:rPr lang="en-US" altLang="zh-CN" sz="3200" b="1" i="1" dirty="0" smtClean="0">
                <a:latin typeface="Times New Roman" panose="02020603050405020304" pitchFamily="18" charset="0"/>
              </a:rPr>
              <a:t> </a:t>
            </a:r>
            <a:r>
              <a:rPr lang="en-US" altLang="zh-CN" sz="3200" b="1" i="1" dirty="0" err="1" smtClean="0">
                <a:latin typeface="Times New Roman" panose="02020603050405020304" pitchFamily="18" charset="0"/>
              </a:rPr>
              <a:t>thức</a:t>
            </a:r>
            <a:r>
              <a:rPr lang="en-US" altLang="zh-CN" sz="3200" b="1" i="1" dirty="0" smtClean="0">
                <a:latin typeface="Times New Roman" panose="02020603050405020304" pitchFamily="18" charset="0"/>
              </a:rPr>
              <a:t>: </a:t>
            </a:r>
            <a:r>
              <a:rPr lang="en-US" altLang="zh-CN" sz="3200" dirty="0" err="1" smtClean="0">
                <a:latin typeface="Times New Roman" panose="02020603050405020304" pitchFamily="18" charset="0"/>
              </a:rPr>
              <a:t>Là</a:t>
            </a:r>
            <a:r>
              <a:rPr lang="en-US" altLang="zh-CN" sz="3200" dirty="0" smtClean="0">
                <a:latin typeface="Times New Roman" panose="02020603050405020304" pitchFamily="18" charset="0"/>
              </a:rPr>
              <a:t> </a:t>
            </a:r>
            <a:r>
              <a:rPr lang="en-US" altLang="zh-CN" sz="3200" dirty="0" err="1">
                <a:latin typeface="Times New Roman" panose="02020603050405020304" pitchFamily="18" charset="0"/>
              </a:rPr>
              <a:t>những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làm</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việc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lao</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động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trí</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óc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có</a:t>
            </a:r>
            <a:r>
              <a:rPr lang="en-US" altLang="zh-CN" sz="3200" dirty="0">
                <a:latin typeface="Times New Roman" panose="02020603050405020304" pitchFamily="18" charset="0"/>
              </a:rPr>
              <a:t> tri </a:t>
            </a:r>
            <a:r>
              <a:rPr lang="en-US" altLang="zh-CN" sz="3200" dirty="0" err="1">
                <a:latin typeface="Times New Roman" panose="02020603050405020304" pitchFamily="18" charset="0"/>
              </a:rPr>
              <a:t>thức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chuyên</a:t>
            </a:r>
            <a:r>
              <a:rPr lang="en-US" altLang="zh-CN" sz="3200" dirty="0">
                <a:latin typeface="Times New Roman" panose="02020603050405020304" pitchFamily="18" charset="0"/>
              </a:rPr>
              <a:t> </a:t>
            </a:r>
            <a:r>
              <a:rPr lang="en-US" altLang="zh-CN" sz="3200" dirty="0" err="1" smtClean="0">
                <a:latin typeface="Times New Roman" panose="02020603050405020304" pitchFamily="18" charset="0"/>
              </a:rPr>
              <a:t>môn</a:t>
            </a:r>
            <a:r>
              <a:rPr lang="en-US" altLang="zh-CN" sz="3200" dirty="0" smtClean="0">
                <a:latin typeface="Times New Roman" panose="02020603050405020304" pitchFamily="18" charset="0"/>
              </a:rPr>
              <a:t> </a:t>
            </a:r>
            <a:r>
              <a:rPr lang="en-US" altLang="zh-CN" sz="3200" dirty="0" err="1">
                <a:latin typeface="Times New Roman" panose="02020603050405020304" pitchFamily="18" charset="0"/>
              </a:rPr>
              <a:t>cần</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thiết</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cho</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nghề</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nghiệp</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của</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mình</a:t>
            </a:r>
            <a:r>
              <a:rPr lang="en-US" altLang="zh-CN" sz="3200" dirty="0">
                <a:latin typeface="Times New Roman" panose="02020603050405020304" pitchFamily="18" charset="0"/>
              </a:rPr>
              <a:t>.</a:t>
            </a:r>
          </a:p>
        </p:txBody>
      </p:sp>
    </p:spTree>
    <p:extLst>
      <p:ext uri="{BB962C8B-B14F-4D97-AF65-F5344CB8AC3E}">
        <p14:creationId xmlns:p14="http://schemas.microsoft.com/office/powerpoint/2010/main" val="1163445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10243" name="AutoShape 17" descr="Káº¿t quáº£ hÃ¬nh áº£nh cho áº¢nh chá»¥p vá» há»c sinh trong nhÃ  trÆ°á»ng"/>
          <p:cNvSpPr>
            <a:spLocks noChangeAspect="1" noChangeArrowheads="1"/>
          </p:cNvSpPr>
          <p:nvPr/>
        </p:nvSpPr>
        <p:spPr bwMode="auto">
          <a:xfrm>
            <a:off x="5943600" y="385572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4" name="AutoShape 19" descr="Káº¿t quáº£ hÃ¬nh áº£nh cho áº¢nh chá»¥p vá» há»c sinh trong nhÃ  trÆ°á»ng"/>
          <p:cNvSpPr>
            <a:spLocks noChangeAspect="1" noChangeArrowheads="1"/>
          </p:cNvSpPr>
          <p:nvPr/>
        </p:nvSpPr>
        <p:spPr bwMode="auto">
          <a:xfrm>
            <a:off x="5943600" y="385572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5" name="AutoShape 21" descr="Káº¿t quáº£ hÃ¬nh áº£nh cho áº¢nh chá»¥p vá» há»c sinh trong nhÃ  trÆ°á»ng"/>
          <p:cNvSpPr>
            <a:spLocks noChangeAspect="1" noChangeArrowheads="1"/>
          </p:cNvSpPr>
          <p:nvPr/>
        </p:nvSpPr>
        <p:spPr bwMode="auto">
          <a:xfrm>
            <a:off x="5943600" y="385572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9119"/>
            <a:ext cx="6386286" cy="399142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285" y="579120"/>
            <a:ext cx="5805715" cy="3991428"/>
          </a:xfrm>
          <a:prstGeom prst="rect">
            <a:avLst/>
          </a:prstGeom>
        </p:spPr>
      </p:pic>
      <p:sp>
        <p:nvSpPr>
          <p:cNvPr id="12" name="Text Box 17"/>
          <p:cNvSpPr txBox="1"/>
          <p:nvPr/>
        </p:nvSpPr>
        <p:spPr>
          <a:xfrm>
            <a:off x="2735943" y="5058121"/>
            <a:ext cx="8976360" cy="584775"/>
          </a:xfrm>
          <a:prstGeom prst="rect">
            <a:avLst/>
          </a:prstGeom>
          <a:noFill/>
          <a:ln w="9525">
            <a:noFill/>
          </a:ln>
        </p:spPr>
        <p:txBody>
          <a:bodyPr wrap="square">
            <a:spAutoFit/>
          </a:bodyPr>
          <a:lstStyle/>
          <a:p>
            <a:r>
              <a:rPr lang="en-US" sz="3200" b="1" i="1" noProof="1" smtClean="0">
                <a:latin typeface="Times New Roman" panose="02020603050405020304" pitchFamily="18" charset="0"/>
                <a:cs typeface="Times New Roman" panose="02020603050405020304" pitchFamily="18" charset="0"/>
              </a:rPr>
              <a:t>Học sinh: </a:t>
            </a:r>
            <a:r>
              <a:rPr lang="en-US" sz="3200" noProof="1" smtClean="0">
                <a:latin typeface="Times New Roman" panose="02020603050405020304" pitchFamily="18" charset="0"/>
                <a:cs typeface="Times New Roman" panose="02020603050405020304" pitchFamily="18" charset="0"/>
              </a:rPr>
              <a:t>Là người học trong các nhà trường.</a:t>
            </a:r>
            <a:endParaRPr lang="en-US" sz="32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6237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24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0244"/>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102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P spid="10245" grpId="0"/>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1DB3DB8F-99C7-4953-9924-1B89476E5059}"/>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12" name="Group 111"/>
          <p:cNvGraphicFramePr>
            <a:graphicFrameLocks noGrp="1"/>
          </p:cNvGraphicFramePr>
          <p:nvPr>
            <p:extLst/>
          </p:nvPr>
        </p:nvGraphicFramePr>
        <p:xfrm>
          <a:off x="214143" y="1235756"/>
          <a:ext cx="7826771" cy="4635050"/>
        </p:xfrm>
        <a:graphic>
          <a:graphicData uri="http://schemas.openxmlformats.org/drawingml/2006/table">
            <a:tbl>
              <a:tblPr/>
              <a:tblGrid>
                <a:gridCol w="2325856">
                  <a:extLst>
                    <a:ext uri="{9D8B030D-6E8A-4147-A177-3AD203B41FA5}">
                      <a16:colId xmlns:a16="http://schemas.microsoft.com/office/drawing/2014/main" val="20000"/>
                    </a:ext>
                  </a:extLst>
                </a:gridCol>
                <a:gridCol w="5500915">
                  <a:extLst>
                    <a:ext uri="{9D8B030D-6E8A-4147-A177-3AD203B41FA5}">
                      <a16:colId xmlns:a16="http://schemas.microsoft.com/office/drawing/2014/main" val="20001"/>
                    </a:ext>
                  </a:extLst>
                </a:gridCol>
              </a:tblGrid>
              <a:tr h="6641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2600" b="1" i="0" u="none" strike="noStrike" cap="none" normalizeH="0" baseline="0" dirty="0" err="1"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Nhóm</a:t>
                      </a:r>
                      <a:r>
                        <a:rPr kumimoji="0" lang="en-US" altLang="ko-KR" sz="2600" b="1" i="0" u="none" strike="noStrike" cap="none" normalizeH="0" baseline="0" dirty="0"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ko-KR" sz="2600" b="1" i="0" u="none" strike="noStrike" cap="none" normalizeH="0" baseline="0" dirty="0" err="1"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từ</a:t>
                      </a:r>
                      <a:endParaRPr kumimoji="0" lang="en-US" altLang="ko-KR" sz="2600" b="1" i="0" u="none" strike="noStrike" cap="none" normalizeH="0" baseline="0" dirty="0"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2600" b="1" i="0" u="none" strike="noStrike" cap="none" normalizeH="0" baseline="0" dirty="0" err="1"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Từ</a:t>
                      </a:r>
                      <a:r>
                        <a:rPr kumimoji="0" lang="en-US" altLang="ko-KR" sz="2600" b="1" i="0" u="none" strike="noStrike" cap="none" normalizeH="0" baseline="0" dirty="0"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ko-KR" sz="2600" b="1" i="0" u="none" strike="noStrike" cap="none" normalizeH="0" baseline="0" dirty="0" err="1"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ngữ</a:t>
                      </a:r>
                      <a:endParaRPr kumimoji="0" lang="en-US" altLang="ko-KR" sz="2600" b="1" i="0" u="none" strike="noStrike" cap="none" normalizeH="0" baseline="0" dirty="0"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0179">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8208">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0179">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3" name="Text Box 15"/>
          <p:cNvSpPr txBox="1">
            <a:spLocks noChangeArrowheads="1"/>
          </p:cNvSpPr>
          <p:nvPr/>
        </p:nvSpPr>
        <p:spPr bwMode="auto">
          <a:xfrm>
            <a:off x="235573" y="1974654"/>
            <a:ext cx="2249488"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smtClean="0">
                <a:solidFill>
                  <a:srgbClr val="FF0000"/>
                </a:solidFill>
                <a:latin typeface="Times New Roman" panose="02020603050405020304" pitchFamily="18" charset="0"/>
              </a:rPr>
              <a:t>a) </a:t>
            </a:r>
            <a:r>
              <a:rPr lang="en-US" altLang="en-US" sz="2600" b="1" dirty="0" err="1" smtClean="0">
                <a:solidFill>
                  <a:srgbClr val="FF0000"/>
                </a:solidFill>
                <a:latin typeface="Times New Roman" panose="02020603050405020304" pitchFamily="18" charset="0"/>
              </a:rPr>
              <a:t>Công</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6" name="Text Box 16"/>
          <p:cNvSpPr txBox="1">
            <a:spLocks noChangeArrowheads="1"/>
          </p:cNvSpPr>
          <p:nvPr/>
        </p:nvSpPr>
        <p:spPr bwMode="auto">
          <a:xfrm>
            <a:off x="119856" y="2653317"/>
            <a:ext cx="2133600"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 </a:t>
            </a:r>
            <a:r>
              <a:rPr lang="en-US" altLang="en-US" sz="2600" b="1" dirty="0" smtClean="0">
                <a:solidFill>
                  <a:srgbClr val="FF0000"/>
                </a:solidFill>
                <a:latin typeface="Times New Roman" panose="02020603050405020304" pitchFamily="18" charset="0"/>
              </a:rPr>
              <a:t>b) </a:t>
            </a:r>
            <a:r>
              <a:rPr lang="en-US" altLang="en-US" sz="2600" b="1" dirty="0" err="1" smtClean="0">
                <a:solidFill>
                  <a:srgbClr val="FF0000"/>
                </a:solidFill>
                <a:latin typeface="Times New Roman" panose="02020603050405020304" pitchFamily="18" charset="0"/>
              </a:rPr>
              <a:t>Nông</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dân</a:t>
            </a:r>
            <a:endParaRPr lang="en-US" altLang="en-US" sz="2600" b="1" dirty="0">
              <a:solidFill>
                <a:srgbClr val="FF0000"/>
              </a:solidFill>
              <a:latin typeface="Times New Roman" panose="02020603050405020304" pitchFamily="18" charset="0"/>
            </a:endParaRPr>
          </a:p>
        </p:txBody>
      </p:sp>
      <p:sp>
        <p:nvSpPr>
          <p:cNvPr id="17" name="Text Box 17"/>
          <p:cNvSpPr txBox="1">
            <a:spLocks noChangeArrowheads="1"/>
          </p:cNvSpPr>
          <p:nvPr/>
        </p:nvSpPr>
        <p:spPr bwMode="auto">
          <a:xfrm>
            <a:off x="210286" y="3285635"/>
            <a:ext cx="2565910"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smtClean="0">
                <a:solidFill>
                  <a:srgbClr val="FF0000"/>
                </a:solidFill>
                <a:latin typeface="Times New Roman" panose="02020603050405020304" pitchFamily="18" charset="0"/>
              </a:rPr>
              <a:t>c) </a:t>
            </a:r>
            <a:r>
              <a:rPr lang="en-US" altLang="en-US" sz="2600" b="1" dirty="0" err="1" smtClean="0">
                <a:solidFill>
                  <a:srgbClr val="FF0000"/>
                </a:solidFill>
                <a:latin typeface="Times New Roman" panose="02020603050405020304" pitchFamily="18" charset="0"/>
              </a:rPr>
              <a:t>Doanh</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8" name="Text Box 16"/>
          <p:cNvSpPr txBox="1">
            <a:spLocks noChangeArrowheads="1"/>
          </p:cNvSpPr>
          <p:nvPr/>
        </p:nvSpPr>
        <p:spPr bwMode="auto">
          <a:xfrm>
            <a:off x="210286" y="3964298"/>
            <a:ext cx="2207588"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smtClean="0">
                <a:solidFill>
                  <a:srgbClr val="FF0000"/>
                </a:solidFill>
                <a:latin typeface="Times New Roman" panose="02020603050405020304" pitchFamily="18" charset="0"/>
              </a:rPr>
              <a:t>d) </a:t>
            </a:r>
            <a:r>
              <a:rPr lang="en-US" altLang="en-US" sz="2600" b="1" dirty="0" err="1" smtClean="0">
                <a:solidFill>
                  <a:srgbClr val="FF0000"/>
                </a:solidFill>
                <a:latin typeface="Times New Roman" panose="02020603050405020304" pitchFamily="18" charset="0"/>
              </a:rPr>
              <a:t>Quân</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9" name="Text Box 16"/>
          <p:cNvSpPr txBox="1">
            <a:spLocks noChangeArrowheads="1"/>
          </p:cNvSpPr>
          <p:nvPr/>
        </p:nvSpPr>
        <p:spPr bwMode="auto">
          <a:xfrm>
            <a:off x="235573" y="4636747"/>
            <a:ext cx="1774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smtClean="0">
                <a:solidFill>
                  <a:srgbClr val="FF0000"/>
                </a:solidFill>
                <a:latin typeface="Times New Roman" panose="02020603050405020304" pitchFamily="18" charset="0"/>
              </a:rPr>
              <a:t>e) </a:t>
            </a:r>
            <a:r>
              <a:rPr lang="en-US" altLang="en-US" sz="2600" b="1" dirty="0" err="1" smtClean="0">
                <a:solidFill>
                  <a:srgbClr val="FF0000"/>
                </a:solidFill>
                <a:latin typeface="Times New Roman" panose="02020603050405020304" pitchFamily="18" charset="0"/>
              </a:rPr>
              <a:t>Trí</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thức</a:t>
            </a:r>
            <a:endParaRPr lang="en-US" altLang="en-US" sz="2600" b="1" dirty="0">
              <a:solidFill>
                <a:srgbClr val="FF0000"/>
              </a:solidFill>
              <a:latin typeface="Times New Roman" panose="02020603050405020304" pitchFamily="18" charset="0"/>
            </a:endParaRPr>
          </a:p>
        </p:txBody>
      </p:sp>
      <p:sp>
        <p:nvSpPr>
          <p:cNvPr id="20" name="Text Box 16"/>
          <p:cNvSpPr txBox="1">
            <a:spLocks noChangeArrowheads="1"/>
          </p:cNvSpPr>
          <p:nvPr/>
        </p:nvSpPr>
        <p:spPr bwMode="auto">
          <a:xfrm>
            <a:off x="235573" y="5300308"/>
            <a:ext cx="1956876"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smtClean="0">
                <a:solidFill>
                  <a:srgbClr val="FF0000"/>
                </a:solidFill>
                <a:latin typeface="Times New Roman" panose="02020603050405020304" pitchFamily="18" charset="0"/>
              </a:rPr>
              <a:t>d) </a:t>
            </a:r>
            <a:r>
              <a:rPr lang="en-US" altLang="en-US" sz="2600" b="1" dirty="0" err="1" smtClean="0">
                <a:solidFill>
                  <a:srgbClr val="FF0000"/>
                </a:solidFill>
                <a:latin typeface="Times New Roman" panose="02020603050405020304" pitchFamily="18" charset="0"/>
              </a:rPr>
              <a:t>Học</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sinh</a:t>
            </a:r>
            <a:endParaRPr lang="en-US" altLang="en-US" sz="2600" b="1" dirty="0">
              <a:solidFill>
                <a:srgbClr val="FF0000"/>
              </a:solidFill>
              <a:latin typeface="Times New Roman" panose="02020603050405020304" pitchFamily="18" charset="0"/>
            </a:endParaRPr>
          </a:p>
        </p:txBody>
      </p:sp>
      <p:sp>
        <p:nvSpPr>
          <p:cNvPr id="2" name="TextBox 1"/>
          <p:cNvSpPr txBox="1"/>
          <p:nvPr/>
        </p:nvSpPr>
        <p:spPr>
          <a:xfrm>
            <a:off x="8233913" y="3134523"/>
            <a:ext cx="1198109" cy="477838"/>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cày</a:t>
            </a:r>
          </a:p>
        </p:txBody>
      </p:sp>
      <p:sp>
        <p:nvSpPr>
          <p:cNvPr id="33" name="TextBox 32"/>
          <p:cNvSpPr txBox="1"/>
          <p:nvPr/>
        </p:nvSpPr>
        <p:spPr>
          <a:xfrm>
            <a:off x="10087433" y="1329078"/>
            <a:ext cx="1055688"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đại úy</a:t>
            </a:r>
          </a:p>
        </p:txBody>
      </p:sp>
      <p:sp>
        <p:nvSpPr>
          <p:cNvPr id="34" name="TextBox 33"/>
          <p:cNvSpPr txBox="1"/>
          <p:nvPr/>
        </p:nvSpPr>
        <p:spPr>
          <a:xfrm>
            <a:off x="8251375" y="1918041"/>
            <a:ext cx="1516744"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trung sĩ</a:t>
            </a:r>
          </a:p>
        </p:txBody>
      </p:sp>
      <p:sp>
        <p:nvSpPr>
          <p:cNvPr id="35" name="TextBox 34"/>
          <p:cNvSpPr txBox="1"/>
          <p:nvPr/>
        </p:nvSpPr>
        <p:spPr>
          <a:xfrm>
            <a:off x="10087433" y="1954893"/>
            <a:ext cx="1494972"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điện</a:t>
            </a:r>
          </a:p>
        </p:txBody>
      </p:sp>
      <p:sp>
        <p:nvSpPr>
          <p:cNvPr id="36" name="TextBox 35"/>
          <p:cNvSpPr txBox="1"/>
          <p:nvPr/>
        </p:nvSpPr>
        <p:spPr>
          <a:xfrm>
            <a:off x="8233913" y="2546922"/>
            <a:ext cx="1679348"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cơ khí</a:t>
            </a:r>
          </a:p>
        </p:txBody>
      </p:sp>
      <p:sp>
        <p:nvSpPr>
          <p:cNvPr id="37" name="TextBox 36"/>
          <p:cNvSpPr txBox="1"/>
          <p:nvPr/>
        </p:nvSpPr>
        <p:spPr>
          <a:xfrm>
            <a:off x="10087433" y="2539086"/>
            <a:ext cx="1185863"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cấy</a:t>
            </a:r>
            <a:endParaRPr lang="en-US" altLang="en-US" sz="2500" b="1"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8251375" y="1341778"/>
            <a:ext cx="1516744"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giáo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viên</a:t>
            </a:r>
            <a:endParaRPr lang="en-US" sz="25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9613478" y="3117972"/>
            <a:ext cx="253569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học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tiểu</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8210780" y="3809795"/>
            <a:ext cx="2782434" cy="476250"/>
          </a:xfrm>
          <a:prstGeom prst="rect">
            <a:avLst/>
          </a:prstGeom>
          <a:solidFill>
            <a:schemeClr val="accent6">
              <a:lumMod val="40000"/>
              <a:lumOff val="60000"/>
            </a:schemeClr>
          </a:solidFill>
        </p:spPr>
        <p:txBody>
          <a:bodyPr wrap="square">
            <a:spAutoFit/>
          </a:bodyPr>
          <a:lstStyle/>
          <a:p>
            <a:r>
              <a:rPr lang="en-US" altLang="en-US" sz="2500" b="1" dirty="0" err="1" smtClean="0">
                <a:latin typeface="Times New Roman" panose="02020603050405020304" pitchFamily="18" charset="0"/>
                <a:cs typeface="Times New Roman" panose="02020603050405020304" pitchFamily="18" charset="0"/>
              </a:rPr>
              <a:t>học</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11060854" y="3837109"/>
            <a:ext cx="104310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bác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8255687" y="4463375"/>
            <a:ext cx="934187"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kĩ</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sư</a:t>
            </a:r>
            <a:endParaRPr lang="en-US" altLang="en-US" sz="2500" b="1"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9419776" y="4456728"/>
            <a:ext cx="1853520"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tiểu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thương</a:t>
            </a:r>
            <a:endParaRPr lang="en-US" sz="25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06307" y="5086008"/>
            <a:ext cx="1451429"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chủ</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tiệm</a:t>
            </a:r>
            <a:endParaRPr lang="en-US" altLang="en-US" sz="25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2570191" y="4632666"/>
            <a:ext cx="1435752"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giáo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viên</a:t>
            </a:r>
            <a:endParaRPr lang="en-US" sz="25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598058" y="3980478"/>
            <a:ext cx="1039015"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đại úy</a:t>
            </a:r>
          </a:p>
        </p:txBody>
      </p:sp>
      <p:sp>
        <p:nvSpPr>
          <p:cNvPr id="27" name="TextBox 26"/>
          <p:cNvSpPr txBox="1"/>
          <p:nvPr/>
        </p:nvSpPr>
        <p:spPr>
          <a:xfrm>
            <a:off x="3817257" y="3980478"/>
            <a:ext cx="1308952"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583542" y="2018053"/>
            <a:ext cx="1494972"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điện</a:t>
            </a:r>
          </a:p>
        </p:txBody>
      </p:sp>
      <p:sp>
        <p:nvSpPr>
          <p:cNvPr id="29" name="TextBox 28"/>
          <p:cNvSpPr txBox="1"/>
          <p:nvPr/>
        </p:nvSpPr>
        <p:spPr>
          <a:xfrm>
            <a:off x="4189526" y="2018053"/>
            <a:ext cx="1679348"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cơ khí</a:t>
            </a:r>
          </a:p>
        </p:txBody>
      </p:sp>
      <p:sp>
        <p:nvSpPr>
          <p:cNvPr id="30" name="TextBox 29"/>
          <p:cNvSpPr txBox="1"/>
          <p:nvPr/>
        </p:nvSpPr>
        <p:spPr>
          <a:xfrm>
            <a:off x="2570191" y="2683478"/>
            <a:ext cx="1185863"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cấy</a:t>
            </a:r>
            <a:endParaRPr lang="en-US" altLang="en-US" sz="25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3989333" y="2668455"/>
            <a:ext cx="1198109"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cày</a:t>
            </a:r>
            <a:endParaRPr lang="en-US" altLang="en-US" sz="25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2580595" y="5316488"/>
            <a:ext cx="253569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học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tiểu</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5215730" y="5316970"/>
            <a:ext cx="2782434" cy="476250"/>
          </a:xfrm>
          <a:prstGeom prst="rect">
            <a:avLst/>
          </a:prstGeom>
          <a:solidFill>
            <a:schemeClr val="accent6">
              <a:lumMod val="40000"/>
              <a:lumOff val="60000"/>
            </a:schemeClr>
          </a:solidFill>
        </p:spPr>
        <p:txBody>
          <a:bodyPr wrap="square">
            <a:spAutoFit/>
          </a:bodyPr>
          <a:lstStyle/>
          <a:p>
            <a:r>
              <a:rPr lang="en-US" altLang="en-US" sz="2500" b="1" dirty="0" err="1" smtClean="0">
                <a:latin typeface="Times New Roman" panose="02020603050405020304" pitchFamily="18" charset="0"/>
                <a:cs typeface="Times New Roman" panose="02020603050405020304" pitchFamily="18" charset="0"/>
              </a:rPr>
              <a:t>học</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4193497" y="4632666"/>
            <a:ext cx="104310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bác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5400140" y="4642303"/>
            <a:ext cx="934187"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kĩ</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sư</a:t>
            </a:r>
            <a:endParaRPr lang="en-US" altLang="en-US" sz="2500" b="1"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2637746" y="3331978"/>
            <a:ext cx="1853520"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tiểu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thương</a:t>
            </a:r>
            <a:endParaRPr lang="en-US" sz="2500" b="1"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4855591" y="3337254"/>
            <a:ext cx="1451429"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chủ</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tiệm</a:t>
            </a:r>
            <a:endParaRPr lang="en-US" altLang="en-US" sz="2500" b="1" dirty="0">
              <a:latin typeface="Times New Roman" panose="02020603050405020304" pitchFamily="18" charset="0"/>
              <a:cs typeface="Times New Roman" panose="02020603050405020304" pitchFamily="18" charset="0"/>
            </a:endParaRPr>
          </a:p>
        </p:txBody>
      </p:sp>
      <p:pic>
        <p:nvPicPr>
          <p:cNvPr id="50" name="Picture 2" descr="Raise hand fre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32" y="42140"/>
            <a:ext cx="1079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6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3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3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3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3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par>
                                <p:cTn id="91" presetID="1" presetClass="exit" presetSubtype="0" fill="hold" grpId="1" nodeType="withEffect">
                                  <p:stCondLst>
                                    <p:cond delay="0"/>
                                  </p:stCondLst>
                                  <p:childTnLst>
                                    <p:set>
                                      <p:cBhvr>
                                        <p:cTn id="92" dur="1" fill="hold">
                                          <p:stCondLst>
                                            <p:cond delay="0"/>
                                          </p:stCondLst>
                                        </p:cTn>
                                        <p:tgtEl>
                                          <p:spTgt spid="3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4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par>
                                <p:cTn id="103" presetID="1" presetClass="exit" presetSubtype="0" fill="hold" grpId="1" nodeType="withEffect">
                                  <p:stCondLst>
                                    <p:cond delay="0"/>
                                  </p:stCondLst>
                                  <p:childTnLst>
                                    <p:set>
                                      <p:cBhvr>
                                        <p:cTn id="104" dur="1" fill="hold">
                                          <p:stCondLst>
                                            <p:cond delay="0"/>
                                          </p:stCondLst>
                                        </p:cTn>
                                        <p:tgtEl>
                                          <p:spTgt spid="41"/>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7"/>
                                        </p:tgtEl>
                                        <p:attrNameLst>
                                          <p:attrName>style.visibility</p:attrName>
                                        </p:attrNameLst>
                                      </p:cBhvr>
                                      <p:to>
                                        <p:strVal val="visible"/>
                                      </p:to>
                                    </p:set>
                                  </p:childTnLst>
                                </p:cTn>
                              </p:par>
                              <p:par>
                                <p:cTn id="109" presetID="1" presetClass="exit" presetSubtype="0" fill="hold" grpId="1" nodeType="withEffect">
                                  <p:stCondLst>
                                    <p:cond delay="0"/>
                                  </p:stCondLst>
                                  <p:childTnLst>
                                    <p:set>
                                      <p:cBhvr>
                                        <p:cTn id="110" dur="1" fill="hold">
                                          <p:stCondLst>
                                            <p:cond delay="0"/>
                                          </p:stCondLst>
                                        </p:cTn>
                                        <p:tgtEl>
                                          <p:spTgt spid="42"/>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par>
                                <p:cTn id="115" presetID="1" presetClass="exit" presetSubtype="0" fill="hold" grpId="1" nodeType="withEffect">
                                  <p:stCondLst>
                                    <p:cond delay="0"/>
                                  </p:stCondLst>
                                  <p:childTnLst>
                                    <p:set>
                                      <p:cBhvr>
                                        <p:cTn id="116" dur="1" fill="hold">
                                          <p:stCondLst>
                                            <p:cond delay="0"/>
                                          </p:stCondLst>
                                        </p:cTn>
                                        <p:tgtEl>
                                          <p:spTgt spid="43"/>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9"/>
                                        </p:tgtEl>
                                        <p:attrNameLst>
                                          <p:attrName>style.visibility</p:attrName>
                                        </p:attrNameLst>
                                      </p:cBhvr>
                                      <p:to>
                                        <p:strVal val="visible"/>
                                      </p:to>
                                    </p:set>
                                  </p:childTnLst>
                                </p:cTn>
                              </p:par>
                              <p:par>
                                <p:cTn id="121" presetID="1" presetClass="exit" presetSubtype="0" fill="hold" grpId="1" nodeType="withEffect">
                                  <p:stCondLst>
                                    <p:cond delay="0"/>
                                  </p:stCondLst>
                                  <p:childTnLst>
                                    <p:set>
                                      <p:cBhvr>
                                        <p:cTn id="122"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P spid="19" grpId="0"/>
      <p:bldP spid="20" grpId="0"/>
      <p:bldP spid="2" grpId="0" animBg="1"/>
      <p:bldP spid="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24" grpId="0" animBg="1"/>
      <p:bldP spid="25" grpId="0" animBg="1"/>
      <p:bldP spid="27" grpId="0" animBg="1"/>
      <p:bldP spid="28" grpId="0" animBg="1"/>
      <p:bldP spid="29" grpId="0" animBg="1"/>
      <p:bldP spid="30" grpId="0" animBg="1"/>
      <p:bldP spid="31" grpId="0" animBg="1"/>
      <p:bldP spid="32" grpId="0" animBg="1"/>
      <p:bldP spid="45" grpId="0" animBg="1"/>
      <p:bldP spid="46" grpId="0" animBg="1"/>
      <p:bldP spid="47" grpId="0" animBg="1"/>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B3DB8F-99C7-4953-9924-1B89476E5059}"/>
              </a:ext>
            </a:extLst>
          </p:cNvPr>
          <p:cNvPicPr>
            <a:picLocks noChangeAspect="1"/>
          </p:cNvPicPr>
          <p:nvPr/>
        </p:nvPicPr>
        <p:blipFill>
          <a:blip r:embed="rId3"/>
          <a:stretch>
            <a:fillRect/>
          </a:stretch>
        </p:blipFill>
        <p:spPr>
          <a:xfrm>
            <a:off x="0" y="0"/>
            <a:ext cx="12192000" cy="6858000"/>
          </a:xfrm>
          <a:prstGeom prst="rect">
            <a:avLst/>
          </a:prstGeom>
        </p:spPr>
      </p:pic>
      <p:sp>
        <p:nvSpPr>
          <p:cNvPr id="17410" name="Text Box 17409"/>
          <p:cNvSpPr txBox="1"/>
          <p:nvPr/>
        </p:nvSpPr>
        <p:spPr>
          <a:xfrm>
            <a:off x="910" y="1007329"/>
            <a:ext cx="11915319" cy="1481175"/>
          </a:xfrm>
          <a:prstGeom prst="rect">
            <a:avLst/>
          </a:prstGeom>
          <a:noFill/>
          <a:ln w="9525">
            <a:noFill/>
          </a:ln>
        </p:spPr>
        <p:txBody>
          <a:bodyPr wrap="square">
            <a:spAutoFit/>
          </a:bodyPr>
          <a:lstStyle/>
          <a:p>
            <a:pPr>
              <a:lnSpc>
                <a:spcPct val="150000"/>
              </a:lnSpc>
              <a:spcBef>
                <a:spcPct val="50000"/>
              </a:spcBef>
            </a:pPr>
            <a:r>
              <a:rPr sz="3200" b="1" noProof="1" smtClean="0">
                <a:latin typeface="Times New Roman" panose="02020603050405020304" pitchFamily="18" charset="0"/>
              </a:rPr>
              <a:t>2</a:t>
            </a:r>
            <a:r>
              <a:rPr sz="3200" b="1" noProof="1">
                <a:latin typeface="Times New Roman" panose="02020603050405020304" pitchFamily="18" charset="0"/>
              </a:rPr>
              <a:t>. Các thành ngữ, tục ngữ dưới đây nói lên những phẩm chất gì của người Việt Nam ta?</a:t>
            </a:r>
            <a:endParaRPr sz="3200" b="1" noProof="1">
              <a:solidFill>
                <a:srgbClr val="FF0000"/>
              </a:solidFill>
              <a:latin typeface="Times New Roman" panose="02020603050405020304" pitchFamily="18" charset="0"/>
            </a:endParaRPr>
          </a:p>
        </p:txBody>
      </p:sp>
      <p:sp>
        <p:nvSpPr>
          <p:cNvPr id="17411" name="Text Box 17410"/>
          <p:cNvSpPr txBox="1">
            <a:spLocks noChangeArrowheads="1"/>
          </p:cNvSpPr>
          <p:nvPr/>
        </p:nvSpPr>
        <p:spPr bwMode="auto">
          <a:xfrm>
            <a:off x="2769054" y="270328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dirty="0">
                <a:latin typeface="Times New Roman" panose="02020603050405020304" pitchFamily="18" charset="0"/>
              </a:rPr>
              <a:t>a) </a:t>
            </a:r>
            <a:r>
              <a:rPr lang="en-US" altLang="zh-CN" sz="3200" dirty="0" err="1">
                <a:latin typeface="Times New Roman" panose="02020603050405020304" pitchFamily="18" charset="0"/>
              </a:rPr>
              <a:t>Chịu</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thương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chịu</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khó</a:t>
            </a:r>
            <a:r>
              <a:rPr lang="en-US" altLang="zh-CN" sz="3200" dirty="0">
                <a:latin typeface="Times New Roman" panose="02020603050405020304" pitchFamily="18" charset="0"/>
              </a:rPr>
              <a:t>. </a:t>
            </a:r>
          </a:p>
        </p:txBody>
      </p:sp>
      <p:sp>
        <p:nvSpPr>
          <p:cNvPr id="17413" name="Text Box 17412"/>
          <p:cNvSpPr txBox="1">
            <a:spLocks noChangeArrowheads="1"/>
          </p:cNvSpPr>
          <p:nvPr/>
        </p:nvSpPr>
        <p:spPr bwMode="auto">
          <a:xfrm>
            <a:off x="2769054" y="346528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a:latin typeface="Times New Roman" panose="02020603050405020304" pitchFamily="18" charset="0"/>
              </a:rPr>
              <a:t>b) Dám nghĩ dám làm. </a:t>
            </a:r>
          </a:p>
        </p:txBody>
      </p:sp>
      <p:sp>
        <p:nvSpPr>
          <p:cNvPr id="17415" name="Text Box 17414"/>
          <p:cNvSpPr txBox="1">
            <a:spLocks noChangeArrowheads="1"/>
          </p:cNvSpPr>
          <p:nvPr/>
        </p:nvSpPr>
        <p:spPr bwMode="auto">
          <a:xfrm>
            <a:off x="2769054" y="415108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dirty="0">
                <a:latin typeface="Times New Roman" panose="02020603050405020304" pitchFamily="18" charset="0"/>
              </a:rPr>
              <a:t>c) </a:t>
            </a:r>
            <a:r>
              <a:rPr lang="en-US" altLang="zh-CN" sz="3200" dirty="0" err="1">
                <a:latin typeface="Times New Roman" panose="02020603050405020304" pitchFamily="18" charset="0"/>
              </a:rPr>
              <a:t>Muôn</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như</a:t>
            </a:r>
            <a:r>
              <a:rPr lang="en-US" altLang="zh-CN" sz="3200" dirty="0">
                <a:latin typeface="Times New Roman" panose="02020603050405020304" pitchFamily="18" charset="0"/>
              </a:rPr>
              <a:t> </a:t>
            </a:r>
            <a:r>
              <a:rPr lang="en-US" altLang="zh-CN" sz="3200" dirty="0" err="1" smtClean="0">
                <a:latin typeface="Times New Roman" panose="02020603050405020304" pitchFamily="18" charset="0"/>
              </a:rPr>
              <a:t>một</a:t>
            </a:r>
            <a:r>
              <a:rPr lang="en-US" altLang="zh-CN" sz="3200" dirty="0" smtClean="0">
                <a:latin typeface="Times New Roman" panose="02020603050405020304" pitchFamily="18" charset="0"/>
              </a:rPr>
              <a:t>. </a:t>
            </a:r>
            <a:endParaRPr lang="en-US" altLang="zh-CN" sz="3200" dirty="0">
              <a:latin typeface="Times New Roman" panose="02020603050405020304" pitchFamily="18" charset="0"/>
            </a:endParaRPr>
          </a:p>
        </p:txBody>
      </p:sp>
      <p:sp>
        <p:nvSpPr>
          <p:cNvPr id="17416" name="Text Box 17415"/>
          <p:cNvSpPr txBox="1">
            <a:spLocks noChangeArrowheads="1"/>
          </p:cNvSpPr>
          <p:nvPr/>
        </p:nvSpPr>
        <p:spPr bwMode="auto">
          <a:xfrm>
            <a:off x="2769054" y="483688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a:latin typeface="Times New Roman" panose="02020603050405020304" pitchFamily="18" charset="0"/>
              </a:rPr>
              <a:t>d) Trọng nghĩa khinh tài (tài: tiền của).</a:t>
            </a:r>
          </a:p>
        </p:txBody>
      </p:sp>
      <p:sp>
        <p:nvSpPr>
          <p:cNvPr id="17417" name="Text Box 17416"/>
          <p:cNvSpPr txBox="1">
            <a:spLocks noChangeArrowheads="1"/>
          </p:cNvSpPr>
          <p:nvPr/>
        </p:nvSpPr>
        <p:spPr bwMode="auto">
          <a:xfrm>
            <a:off x="2769054" y="5522685"/>
            <a:ext cx="723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dirty="0">
                <a:latin typeface="Times New Roman" panose="02020603050405020304" pitchFamily="18" charset="0"/>
              </a:rPr>
              <a:t>e) </a:t>
            </a:r>
            <a:r>
              <a:rPr lang="en-US" altLang="zh-CN" sz="3200" dirty="0" err="1">
                <a:latin typeface="Times New Roman" panose="02020603050405020304" pitchFamily="18" charset="0"/>
              </a:rPr>
              <a:t>Uống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nước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nhớ</a:t>
            </a:r>
            <a:r>
              <a:rPr lang="en-US" altLang="zh-CN" sz="3200" dirty="0">
                <a:latin typeface="Times New Roman" panose="02020603050405020304" pitchFamily="18" charset="0"/>
              </a:rPr>
              <a:t> </a:t>
            </a:r>
            <a:r>
              <a:rPr lang="en-US" altLang="zh-CN" sz="3200" dirty="0" err="1" smtClean="0">
                <a:latin typeface="Times New Roman" panose="02020603050405020304" pitchFamily="18" charset="0"/>
              </a:rPr>
              <a:t>nguồn</a:t>
            </a:r>
            <a:r>
              <a:rPr lang="en-US" altLang="zh-CN" sz="3200" dirty="0" smtClean="0">
                <a:latin typeface="Times New Roman" panose="02020603050405020304" pitchFamily="18" charset="0"/>
              </a:rPr>
              <a:t>.</a:t>
            </a:r>
            <a:endParaRPr lang="en-US" altLang="zh-CN" sz="3200" dirty="0">
              <a:latin typeface="Times New Roman" panose="02020603050405020304" pitchFamily="18" charset="0"/>
            </a:endParaRPr>
          </a:p>
        </p:txBody>
      </p:sp>
      <p:pic>
        <p:nvPicPr>
          <p:cNvPr id="9" name="Picture 13" descr="Question premium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 y="49441"/>
            <a:ext cx="1043669" cy="104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39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17413" grpId="0"/>
      <p:bldP spid="17415" grpId="0"/>
      <p:bldP spid="17416" grpId="0"/>
      <p:bldP spid="174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33798" name="Text Box 6"/>
          <p:cNvSpPr txBox="1">
            <a:spLocks noChangeArrowheads="1"/>
          </p:cNvSpPr>
          <p:nvPr/>
        </p:nvSpPr>
        <p:spPr bwMode="auto">
          <a:xfrm>
            <a:off x="5673725" y="2049463"/>
            <a:ext cx="6130925" cy="954087"/>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defPPr>
              <a:defRPr lang="en-US"/>
            </a:defPPr>
            <a:lvl1pPr eaLnBrk="1" hangingPunct="1">
              <a:spcBef>
                <a:spcPct val="50000"/>
              </a:spcBef>
              <a:buFontTx/>
              <a:buNone/>
              <a:defRPr sz="2800" b="1">
                <a:solidFill>
                  <a:srgbClr val="0000FF"/>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2. </a:t>
            </a:r>
            <a:r>
              <a:rPr lang="en-US" altLang="en-US" dirty="0" err="1"/>
              <a:t>Cần</a:t>
            </a:r>
            <a:r>
              <a:rPr lang="en-US" altLang="en-US" dirty="0"/>
              <a:t> </a:t>
            </a:r>
            <a:r>
              <a:rPr lang="en-US" altLang="en-US" dirty="0" err="1"/>
              <a:t>cù</a:t>
            </a:r>
            <a:r>
              <a:rPr lang="en-US" altLang="en-US" dirty="0"/>
              <a:t>, </a:t>
            </a:r>
            <a:r>
              <a:rPr lang="en-US" altLang="en-US" dirty="0" err="1"/>
              <a:t>ch</a:t>
            </a:r>
            <a:r>
              <a:rPr lang="vi-VN" altLang="en-US" dirty="0"/>
              <a:t>ă</a:t>
            </a:r>
            <a:r>
              <a:rPr lang="en-US" altLang="en-US" dirty="0"/>
              <a:t>m </a:t>
            </a:r>
            <a:r>
              <a:rPr lang="en-US" altLang="en-US" dirty="0" err="1"/>
              <a:t>chỉ</a:t>
            </a:r>
            <a:r>
              <a:rPr lang="en-US" altLang="en-US" dirty="0"/>
              <a:t>, </a:t>
            </a:r>
            <a:r>
              <a:rPr lang="en-US" altLang="en-US" dirty="0" err="1"/>
              <a:t>không</a:t>
            </a:r>
            <a:r>
              <a:rPr lang="en-US" altLang="en-US" dirty="0"/>
              <a:t> </a:t>
            </a:r>
            <a:r>
              <a:rPr lang="en-US" altLang="en-US" dirty="0" err="1"/>
              <a:t>ngại</a:t>
            </a:r>
            <a:r>
              <a:rPr lang="en-US" altLang="en-US" dirty="0"/>
              <a:t> </a:t>
            </a:r>
            <a:r>
              <a:rPr lang="en-US" altLang="en-US" dirty="0" err="1"/>
              <a:t>khó</a:t>
            </a:r>
            <a:r>
              <a:rPr lang="en-US" altLang="en-US" dirty="0"/>
              <a:t> </a:t>
            </a:r>
            <a:r>
              <a:rPr lang="en-US" altLang="en-US" dirty="0" err="1"/>
              <a:t>ngại</a:t>
            </a:r>
            <a:r>
              <a:rPr lang="en-US" altLang="en-US" dirty="0"/>
              <a:t> </a:t>
            </a:r>
            <a:r>
              <a:rPr lang="en-US" altLang="en-US" dirty="0" err="1"/>
              <a:t>khổ</a:t>
            </a:r>
            <a:r>
              <a:rPr lang="en-US" altLang="en-US" dirty="0"/>
              <a:t>. </a:t>
            </a:r>
          </a:p>
        </p:txBody>
      </p:sp>
      <p:sp>
        <p:nvSpPr>
          <p:cNvPr id="33799" name="Text Box 7"/>
          <p:cNvSpPr txBox="1">
            <a:spLocks noChangeArrowheads="1"/>
          </p:cNvSpPr>
          <p:nvPr/>
        </p:nvSpPr>
        <p:spPr bwMode="auto">
          <a:xfrm>
            <a:off x="5702300" y="3332163"/>
            <a:ext cx="6118225" cy="954087"/>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3. Mạnh dạn, táo bạo, có nhiều sáng kiến và dám thực hiện sáng kiến đó.</a:t>
            </a:r>
          </a:p>
        </p:txBody>
      </p:sp>
      <p:sp>
        <p:nvSpPr>
          <p:cNvPr id="10248" name="Text Box 8"/>
          <p:cNvSpPr txBox="1">
            <a:spLocks noChangeArrowheads="1"/>
          </p:cNvSpPr>
          <p:nvPr/>
        </p:nvSpPr>
        <p:spPr bwMode="auto">
          <a:xfrm>
            <a:off x="368300" y="2074863"/>
            <a:ext cx="4198938" cy="523875"/>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b. </a:t>
            </a:r>
            <a:r>
              <a:rPr lang="en-US" altLang="en-US" dirty="0" err="1"/>
              <a:t>Dám</a:t>
            </a:r>
            <a:r>
              <a:rPr lang="en-US" altLang="en-US" dirty="0"/>
              <a:t> </a:t>
            </a:r>
            <a:r>
              <a:rPr lang="en-US" altLang="en-US" dirty="0" err="1"/>
              <a:t>nghĩ</a:t>
            </a:r>
            <a:r>
              <a:rPr lang="en-US" altLang="en-US" dirty="0"/>
              <a:t> </a:t>
            </a:r>
            <a:r>
              <a:rPr lang="en-US" altLang="en-US" dirty="0" err="1"/>
              <a:t>dám</a:t>
            </a:r>
            <a:r>
              <a:rPr lang="en-US" altLang="en-US" dirty="0"/>
              <a:t> </a:t>
            </a:r>
            <a:r>
              <a:rPr lang="en-US" altLang="en-US" dirty="0" err="1"/>
              <a:t>làm</a:t>
            </a:r>
            <a:r>
              <a:rPr lang="en-US" altLang="en-US" dirty="0"/>
              <a:t>.</a:t>
            </a:r>
          </a:p>
        </p:txBody>
      </p:sp>
      <p:sp>
        <p:nvSpPr>
          <p:cNvPr id="10249" name="Text Box 9"/>
          <p:cNvSpPr txBox="1">
            <a:spLocks noChangeArrowheads="1"/>
          </p:cNvSpPr>
          <p:nvPr/>
        </p:nvSpPr>
        <p:spPr bwMode="auto">
          <a:xfrm>
            <a:off x="395288" y="1106488"/>
            <a:ext cx="4176712" cy="523875"/>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a. Chịu th</a:t>
            </a:r>
            <a:r>
              <a:rPr lang="vi-VN" altLang="en-US" sz="2800" b="1">
                <a:solidFill>
                  <a:srgbClr val="008000"/>
                </a:solidFill>
                <a:latin typeface="Times New Roman" panose="02020603050405020304" pitchFamily="18" charset="0"/>
                <a:cs typeface="Times New Roman" panose="02020603050405020304" pitchFamily="18" charset="0"/>
              </a:rPr>
              <a:t>ươ</a:t>
            </a:r>
            <a:r>
              <a:rPr lang="en-US" altLang="en-US" sz="2800" b="1">
                <a:solidFill>
                  <a:srgbClr val="008000"/>
                </a:solidFill>
                <a:latin typeface="Times New Roman" panose="02020603050405020304" pitchFamily="18" charset="0"/>
                <a:cs typeface="Times New Roman" panose="02020603050405020304" pitchFamily="18" charset="0"/>
              </a:rPr>
              <a:t>ng chịu khó.</a:t>
            </a:r>
          </a:p>
        </p:txBody>
      </p:sp>
      <p:sp>
        <p:nvSpPr>
          <p:cNvPr id="2" name="Text Box 5"/>
          <p:cNvSpPr txBox="1">
            <a:spLocks noChangeArrowheads="1"/>
          </p:cNvSpPr>
          <p:nvPr/>
        </p:nvSpPr>
        <p:spPr bwMode="auto">
          <a:xfrm>
            <a:off x="395288" y="3030538"/>
            <a:ext cx="4176712" cy="519112"/>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lt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lt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lt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lt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9pPr>
          </a:lstStyle>
          <a:p>
            <a:pPr>
              <a:defRPr/>
            </a:pPr>
            <a:r>
              <a:rPr lang="en-US" altLang="en-US" dirty="0"/>
              <a:t>c. </a:t>
            </a:r>
            <a:r>
              <a:rPr lang="en-US" altLang="en-US" dirty="0" err="1"/>
              <a:t>Muôn</a:t>
            </a:r>
            <a:r>
              <a:rPr lang="en-US" altLang="en-US" dirty="0"/>
              <a:t> ng</a:t>
            </a:r>
            <a:r>
              <a:rPr lang="vi-VN" altLang="en-US" dirty="0"/>
              <a:t>ư</a:t>
            </a:r>
            <a:r>
              <a:rPr lang="en-US" altLang="en-US" dirty="0" err="1"/>
              <a:t>ời</a:t>
            </a:r>
            <a:r>
              <a:rPr lang="en-US" altLang="en-US" dirty="0"/>
              <a:t> </a:t>
            </a:r>
            <a:r>
              <a:rPr lang="en-US" altLang="en-US" dirty="0" err="1"/>
              <a:t>nh</a:t>
            </a:r>
            <a:r>
              <a:rPr lang="vi-VN" altLang="en-US" dirty="0"/>
              <a:t>ư</a:t>
            </a:r>
            <a:r>
              <a:rPr lang="en-US" altLang="en-US" dirty="0"/>
              <a:t> </a:t>
            </a:r>
            <a:r>
              <a:rPr lang="en-US" altLang="en-US" dirty="0" err="1"/>
              <a:t>một</a:t>
            </a:r>
            <a:r>
              <a:rPr lang="en-US" altLang="en-US" dirty="0"/>
              <a:t>.</a:t>
            </a:r>
          </a:p>
        </p:txBody>
      </p:sp>
      <p:sp>
        <p:nvSpPr>
          <p:cNvPr id="33802" name="Text Box 10"/>
          <p:cNvSpPr txBox="1">
            <a:spLocks noChangeArrowheads="1"/>
          </p:cNvSpPr>
          <p:nvPr/>
        </p:nvSpPr>
        <p:spPr bwMode="auto">
          <a:xfrm>
            <a:off x="5732463" y="5705475"/>
            <a:ext cx="6130925" cy="954088"/>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defPPr>
              <a:defRPr lang="en-US"/>
            </a:defPPr>
            <a:lvl1pPr eaLnBrk="1" hangingPunct="1">
              <a:spcBef>
                <a:spcPct val="50000"/>
              </a:spcBef>
              <a:buFontTx/>
              <a:buNone/>
              <a:defRPr sz="2800" b="1">
                <a:solidFill>
                  <a:srgbClr val="0000FF"/>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5. </a:t>
            </a:r>
            <a:r>
              <a:rPr lang="en-US" altLang="en-US" dirty="0" err="1"/>
              <a:t>Đoàn</a:t>
            </a:r>
            <a:r>
              <a:rPr lang="en-US" altLang="en-US" dirty="0"/>
              <a:t> </a:t>
            </a:r>
            <a:r>
              <a:rPr lang="en-US" altLang="en-US" dirty="0" err="1"/>
              <a:t>kết</a:t>
            </a:r>
            <a:r>
              <a:rPr lang="en-US" altLang="en-US" dirty="0"/>
              <a:t>, </a:t>
            </a:r>
            <a:r>
              <a:rPr lang="en-US" altLang="en-US" dirty="0" err="1"/>
              <a:t>thống</a:t>
            </a:r>
            <a:r>
              <a:rPr lang="en-US" altLang="en-US" dirty="0"/>
              <a:t> </a:t>
            </a:r>
            <a:r>
              <a:rPr lang="en-US" altLang="en-US" dirty="0" err="1"/>
              <a:t>nhất</a:t>
            </a:r>
            <a:r>
              <a:rPr lang="en-US" altLang="en-US" dirty="0"/>
              <a:t> </a:t>
            </a:r>
            <a:r>
              <a:rPr lang="en-US" altLang="en-US" dirty="0" err="1"/>
              <a:t>trong</a:t>
            </a:r>
            <a:r>
              <a:rPr lang="en-US" altLang="en-US" dirty="0"/>
              <a:t> ý </a:t>
            </a:r>
            <a:r>
              <a:rPr lang="en-US" altLang="en-US" dirty="0" err="1"/>
              <a:t>chí</a:t>
            </a:r>
            <a:r>
              <a:rPr lang="en-US" altLang="en-US" dirty="0"/>
              <a:t> </a:t>
            </a:r>
            <a:r>
              <a:rPr lang="en-US" altLang="en-US" dirty="0" err="1"/>
              <a:t>và</a:t>
            </a:r>
            <a:r>
              <a:rPr lang="en-US" altLang="en-US" dirty="0"/>
              <a:t> </a:t>
            </a:r>
            <a:r>
              <a:rPr lang="en-US" altLang="en-US" dirty="0" err="1"/>
              <a:t>hành</a:t>
            </a:r>
            <a:r>
              <a:rPr lang="en-US" altLang="en-US" dirty="0"/>
              <a:t> </a:t>
            </a:r>
            <a:r>
              <a:rPr lang="vi-VN" altLang="en-US" dirty="0"/>
              <a:t>đ</a:t>
            </a:r>
            <a:r>
              <a:rPr lang="en-US" altLang="en-US" dirty="0" err="1"/>
              <a:t>ộng</a:t>
            </a:r>
            <a:r>
              <a:rPr lang="en-US" altLang="en-US" dirty="0"/>
              <a:t>. </a:t>
            </a:r>
          </a:p>
        </p:txBody>
      </p:sp>
      <p:sp>
        <p:nvSpPr>
          <p:cNvPr id="9" name="Text Box 8"/>
          <p:cNvSpPr txBox="1">
            <a:spLocks noChangeArrowheads="1"/>
          </p:cNvSpPr>
          <p:nvPr/>
        </p:nvSpPr>
        <p:spPr bwMode="auto">
          <a:xfrm>
            <a:off x="5707063" y="815975"/>
            <a:ext cx="6118225" cy="954088"/>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defPPr>
              <a:defRPr lang="en-US"/>
            </a:defPPr>
            <a:lvl1pPr eaLnBrk="1" hangingPunct="1">
              <a:spcBef>
                <a:spcPct val="50000"/>
              </a:spcBef>
              <a:buFontTx/>
              <a:buNone/>
              <a:defRPr sz="2800" b="1">
                <a:solidFill>
                  <a:srgbClr val="0000FF"/>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1. </a:t>
            </a:r>
            <a:r>
              <a:rPr lang="en-US" altLang="en-US" dirty="0" err="1"/>
              <a:t>Coi</a:t>
            </a:r>
            <a:r>
              <a:rPr lang="en-US" altLang="en-US" dirty="0"/>
              <a:t> </a:t>
            </a:r>
            <a:r>
              <a:rPr lang="en-US" altLang="en-US" dirty="0" err="1"/>
              <a:t>trọng</a:t>
            </a:r>
            <a:r>
              <a:rPr lang="en-US" altLang="en-US" dirty="0"/>
              <a:t> </a:t>
            </a:r>
            <a:r>
              <a:rPr lang="vi-VN" altLang="en-US" dirty="0"/>
              <a:t>đ</a:t>
            </a:r>
            <a:r>
              <a:rPr lang="en-US" altLang="en-US" dirty="0" err="1"/>
              <a:t>ạo</a:t>
            </a:r>
            <a:r>
              <a:rPr lang="en-US" altLang="en-US" dirty="0"/>
              <a:t> </a:t>
            </a:r>
            <a:r>
              <a:rPr lang="en-US" altLang="en-US" dirty="0" err="1"/>
              <a:t>lý</a:t>
            </a:r>
            <a:r>
              <a:rPr lang="en-US" altLang="en-US" dirty="0"/>
              <a:t> </a:t>
            </a:r>
            <a:r>
              <a:rPr lang="en-US" altLang="en-US" dirty="0" err="1"/>
              <a:t>và</a:t>
            </a:r>
            <a:r>
              <a:rPr lang="en-US" altLang="en-US" dirty="0"/>
              <a:t> </a:t>
            </a:r>
            <a:r>
              <a:rPr lang="en-US" altLang="en-US" dirty="0" err="1"/>
              <a:t>tình</a:t>
            </a:r>
            <a:r>
              <a:rPr lang="en-US" altLang="en-US" dirty="0"/>
              <a:t> </a:t>
            </a:r>
            <a:r>
              <a:rPr lang="en-US" altLang="en-US" dirty="0" err="1"/>
              <a:t>cảm</a:t>
            </a:r>
            <a:r>
              <a:rPr lang="en-US" altLang="en-US" dirty="0"/>
              <a:t>, </a:t>
            </a:r>
            <a:r>
              <a:rPr lang="en-US" altLang="en-US" dirty="0" err="1"/>
              <a:t>coi</a:t>
            </a:r>
            <a:r>
              <a:rPr lang="en-US" altLang="en-US" dirty="0"/>
              <a:t> </a:t>
            </a:r>
            <a:r>
              <a:rPr lang="en-US" altLang="en-US" dirty="0" err="1"/>
              <a:t>nhẹ</a:t>
            </a:r>
            <a:r>
              <a:rPr lang="en-US" altLang="en-US" dirty="0"/>
              <a:t> </a:t>
            </a:r>
            <a:r>
              <a:rPr lang="en-US" altLang="en-US" dirty="0" err="1"/>
              <a:t>tiền</a:t>
            </a:r>
            <a:r>
              <a:rPr lang="en-US" altLang="en-US" dirty="0"/>
              <a:t> </a:t>
            </a:r>
            <a:r>
              <a:rPr lang="en-US" altLang="en-US" dirty="0" err="1"/>
              <a:t>bạc</a:t>
            </a:r>
            <a:r>
              <a:rPr lang="en-US" altLang="en-US" dirty="0"/>
              <a:t>.</a:t>
            </a:r>
          </a:p>
        </p:txBody>
      </p:sp>
      <p:sp>
        <p:nvSpPr>
          <p:cNvPr id="10" name="Text Box 11"/>
          <p:cNvSpPr txBox="1">
            <a:spLocks noChangeArrowheads="1"/>
          </p:cNvSpPr>
          <p:nvPr/>
        </p:nvSpPr>
        <p:spPr bwMode="auto">
          <a:xfrm>
            <a:off x="5703888" y="4559300"/>
            <a:ext cx="6130925" cy="954088"/>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altLang="en-US" sz="2800" b="1" dirty="0">
                <a:solidFill>
                  <a:srgbClr val="0000FF"/>
                </a:solidFill>
                <a:latin typeface="Times New Roman" panose="02020603050405020304" pitchFamily="18" charset="0"/>
                <a:cs typeface="Times New Roman" panose="02020603050405020304" pitchFamily="18" charset="0"/>
              </a:rPr>
              <a:t>5. </a:t>
            </a:r>
            <a:r>
              <a:rPr lang="en-US" altLang="en-US" sz="2800" b="1" dirty="0" err="1">
                <a:solidFill>
                  <a:srgbClr val="0000FF"/>
                </a:solidFill>
                <a:latin typeface="Times New Roman" panose="02020603050405020304" pitchFamily="18" charset="0"/>
                <a:cs typeface="Times New Roman" panose="02020603050405020304" pitchFamily="18" charset="0"/>
              </a:rPr>
              <a:t>Biết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n ng</a:t>
            </a:r>
            <a:r>
              <a:rPr lang="vi-VN" altLang="en-US" sz="2800" b="1" dirty="0">
                <a:solidFill>
                  <a:srgbClr val="0000FF"/>
                </a:solidFill>
                <a:latin typeface="Times New Roman" panose="02020603050405020304" pitchFamily="18" charset="0"/>
                <a:cs typeface="Times New Roman" panose="02020603050405020304" pitchFamily="18" charset="0"/>
              </a:rPr>
              <a:t>ư</a:t>
            </a:r>
            <a:r>
              <a:rPr lang="en-US" altLang="en-US" sz="2800" b="1" dirty="0" err="1">
                <a:solidFill>
                  <a:srgbClr val="0000FF"/>
                </a:solidFill>
                <a:latin typeface="Times New Roman" panose="02020603050405020304" pitchFamily="18" charset="0"/>
                <a:cs typeface="Times New Roman" panose="02020603050405020304" pitchFamily="18" charset="0"/>
              </a:rPr>
              <a:t>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đ</a:t>
            </a:r>
            <a:r>
              <a:rPr lang="en-US" altLang="en-US" sz="2800" b="1" dirty="0">
                <a:solidFill>
                  <a:srgbClr val="0000FF"/>
                </a:solidFill>
                <a:latin typeface="Times New Roman" panose="02020603050405020304" pitchFamily="18" charset="0"/>
                <a:cs typeface="Times New Roman" panose="02020603050405020304" pitchFamily="18" charset="0"/>
              </a:rPr>
              <a:t>ã </a:t>
            </a:r>
            <a:r>
              <a:rPr lang="vi-VN" altLang="en-US" sz="2800" b="1" dirty="0">
                <a:solidFill>
                  <a:srgbClr val="0000FF"/>
                </a:solidFill>
                <a:latin typeface="Times New Roman" panose="02020603050405020304" pitchFamily="18" charset="0"/>
                <a:cs typeface="Times New Roman" panose="02020603050405020304" pitchFamily="18" charset="0"/>
              </a:rPr>
              <a:t>đ</a:t>
            </a:r>
            <a:r>
              <a:rPr lang="en-US" altLang="en-US" sz="2800" b="1" dirty="0" err="1">
                <a:solidFill>
                  <a:srgbClr val="0000FF"/>
                </a:solidFill>
                <a:latin typeface="Times New Roman" panose="02020603050405020304" pitchFamily="18" charset="0"/>
                <a:cs typeface="Times New Roman" panose="02020603050405020304" pitchFamily="18" charset="0"/>
              </a:rPr>
              <a:t>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đ</a:t>
            </a:r>
            <a:r>
              <a:rPr lang="en-US" altLang="en-US" sz="2800" b="1" dirty="0" err="1">
                <a:solidFill>
                  <a:srgbClr val="0000FF"/>
                </a:solidFill>
                <a:latin typeface="Times New Roman" panose="02020603050405020304" pitchFamily="18" charset="0"/>
                <a:cs typeface="Times New Roman" panose="02020603050405020304" pitchFamily="18" charset="0"/>
              </a:rPr>
              <a:t>iều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tốt</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đ</a:t>
            </a:r>
            <a:r>
              <a:rPr lang="en-US" altLang="en-US" sz="2800" b="1" dirty="0" err="1">
                <a:solidFill>
                  <a:srgbClr val="0000FF"/>
                </a:solidFill>
                <a:latin typeface="Times New Roman" panose="02020603050405020304" pitchFamily="18" charset="0"/>
                <a:cs typeface="Times New Roman" panose="02020603050405020304" pitchFamily="18" charset="0"/>
              </a:rPr>
              <a:t>ẹp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mình</a:t>
            </a:r>
            <a:r>
              <a:rPr lang="en-US" altLang="en-US" sz="2800" b="1" dirty="0">
                <a:solidFill>
                  <a:srgbClr val="0000FF"/>
                </a:solidFill>
                <a:latin typeface="Times New Roman" panose="02020603050405020304" pitchFamily="18" charset="0"/>
                <a:cs typeface="Times New Roman" panose="02020603050405020304" pitchFamily="18" charset="0"/>
              </a:rPr>
              <a:t>. </a:t>
            </a:r>
          </a:p>
        </p:txBody>
      </p:sp>
      <p:sp>
        <p:nvSpPr>
          <p:cNvPr id="13" name="Text Box 5"/>
          <p:cNvSpPr txBox="1">
            <a:spLocks noChangeArrowheads="1"/>
          </p:cNvSpPr>
          <p:nvPr/>
        </p:nvSpPr>
        <p:spPr bwMode="auto">
          <a:xfrm>
            <a:off x="407988" y="4203700"/>
            <a:ext cx="4175125" cy="954088"/>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lt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lt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lt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lt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9pPr>
          </a:lstStyle>
          <a:p>
            <a:pPr>
              <a:defRPr/>
            </a:pPr>
            <a:r>
              <a:rPr lang="en-US" altLang="en-US" dirty="0"/>
              <a:t>d. </a:t>
            </a:r>
            <a:r>
              <a:rPr lang="en-US" altLang="en-US" dirty="0" err="1"/>
              <a:t>Trọng</a:t>
            </a:r>
            <a:r>
              <a:rPr lang="en-US" altLang="en-US" dirty="0"/>
              <a:t> </a:t>
            </a:r>
            <a:r>
              <a:rPr lang="en-US" altLang="en-US" dirty="0" err="1"/>
              <a:t>nghĩa</a:t>
            </a:r>
            <a:r>
              <a:rPr lang="en-US" altLang="en-US" dirty="0"/>
              <a:t> </a:t>
            </a:r>
            <a:r>
              <a:rPr lang="en-US" altLang="en-US" dirty="0" err="1"/>
              <a:t>khinh</a:t>
            </a:r>
            <a:r>
              <a:rPr lang="en-US" altLang="en-US" dirty="0"/>
              <a:t> </a:t>
            </a:r>
            <a:r>
              <a:rPr lang="en-US" altLang="en-US" dirty="0" err="1"/>
              <a:t>tài</a:t>
            </a:r>
            <a:r>
              <a:rPr lang="en-US" altLang="en-US" dirty="0"/>
              <a:t> (</a:t>
            </a:r>
            <a:r>
              <a:rPr lang="en-US" altLang="en-US" dirty="0" err="1"/>
              <a:t>tài</a:t>
            </a:r>
            <a:r>
              <a:rPr lang="en-US" altLang="en-US" dirty="0"/>
              <a:t> : </a:t>
            </a:r>
            <a:r>
              <a:rPr lang="en-US" altLang="en-US" dirty="0" err="1"/>
              <a:t>tiền</a:t>
            </a:r>
            <a:r>
              <a:rPr lang="en-US" altLang="en-US" dirty="0"/>
              <a:t> </a:t>
            </a:r>
            <a:r>
              <a:rPr lang="en-US" altLang="en-US" dirty="0" err="1"/>
              <a:t>của</a:t>
            </a:r>
            <a:r>
              <a:rPr lang="en-US" altLang="en-US" dirty="0"/>
              <a:t>).</a:t>
            </a:r>
          </a:p>
        </p:txBody>
      </p:sp>
      <p:sp>
        <p:nvSpPr>
          <p:cNvPr id="14" name="Text Box 5"/>
          <p:cNvSpPr txBox="1">
            <a:spLocks noChangeArrowheads="1"/>
          </p:cNvSpPr>
          <p:nvPr/>
        </p:nvSpPr>
        <p:spPr bwMode="auto">
          <a:xfrm>
            <a:off x="392113" y="5600700"/>
            <a:ext cx="4175125" cy="519113"/>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lt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lt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lt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lt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9pPr>
          </a:lstStyle>
          <a:p>
            <a:pPr>
              <a:defRPr/>
            </a:pPr>
            <a:r>
              <a:rPr lang="en-US" altLang="en-US" dirty="0" err="1"/>
              <a:t>e.Uống</a:t>
            </a:r>
            <a:r>
              <a:rPr lang="en-US" altLang="en-US" dirty="0"/>
              <a:t> n</a:t>
            </a:r>
            <a:r>
              <a:rPr lang="vi-VN" altLang="en-US" dirty="0"/>
              <a:t>ư</a:t>
            </a:r>
            <a:r>
              <a:rPr lang="en-US" altLang="en-US" dirty="0" err="1"/>
              <a:t>ớc</a:t>
            </a:r>
            <a:r>
              <a:rPr lang="en-US" altLang="en-US" dirty="0"/>
              <a:t> </a:t>
            </a:r>
            <a:r>
              <a:rPr lang="en-US" altLang="en-US" dirty="0" err="1"/>
              <a:t>nhớ</a:t>
            </a:r>
            <a:r>
              <a:rPr lang="en-US" altLang="en-US" dirty="0"/>
              <a:t> </a:t>
            </a:r>
            <a:r>
              <a:rPr lang="en-US" altLang="en-US" dirty="0" err="1"/>
              <a:t>nguồn</a:t>
            </a:r>
            <a:r>
              <a:rPr lang="en-US" altLang="en-US" dirty="0"/>
              <a:t>.</a:t>
            </a:r>
          </a:p>
        </p:txBody>
      </p:sp>
      <p:cxnSp>
        <p:nvCxnSpPr>
          <p:cNvPr id="4" name="Straight Arrow Connector 3"/>
          <p:cNvCxnSpPr>
            <a:cxnSpLocks/>
            <a:stCxn id="2" idx="3"/>
            <a:endCxn id="33802" idx="1"/>
          </p:cNvCxnSpPr>
          <p:nvPr/>
        </p:nvCxnSpPr>
        <p:spPr>
          <a:xfrm>
            <a:off x="4572000" y="3289300"/>
            <a:ext cx="1160463" cy="2894013"/>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10248" idx="3"/>
            <a:endCxn id="33799" idx="1"/>
          </p:cNvCxnSpPr>
          <p:nvPr/>
        </p:nvCxnSpPr>
        <p:spPr>
          <a:xfrm>
            <a:off x="4567238" y="2336800"/>
            <a:ext cx="1135062" cy="1471613"/>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stCxn id="10249" idx="3"/>
            <a:endCxn id="33798" idx="1"/>
          </p:cNvCxnSpPr>
          <p:nvPr/>
        </p:nvCxnSpPr>
        <p:spPr>
          <a:xfrm>
            <a:off x="4572000" y="1368425"/>
            <a:ext cx="1101725" cy="1158875"/>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13" idx="3"/>
            <a:endCxn id="9" idx="1"/>
          </p:cNvCxnSpPr>
          <p:nvPr/>
        </p:nvCxnSpPr>
        <p:spPr>
          <a:xfrm flipV="1">
            <a:off x="4583113" y="1292225"/>
            <a:ext cx="1123950" cy="3387725"/>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stCxn id="14" idx="3"/>
            <a:endCxn id="10" idx="1"/>
          </p:cNvCxnSpPr>
          <p:nvPr/>
        </p:nvCxnSpPr>
        <p:spPr>
          <a:xfrm flipV="1">
            <a:off x="4567238" y="5035550"/>
            <a:ext cx="1136650" cy="823913"/>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741715" y="167243"/>
            <a:ext cx="10216744" cy="584775"/>
          </a:xfrm>
          <a:prstGeom prst="rect">
            <a:avLst/>
          </a:prstGeom>
        </p:spPr>
        <p:txBody>
          <a:bodyPr wrap="square">
            <a:spAutoFit/>
          </a:bodyPr>
          <a:lstStyle/>
          <a:p>
            <a:r>
              <a:rPr lang="en-US" altLang="en-US" sz="3200" b="1" dirty="0" err="1">
                <a:latin typeface="Times New Roman" panose="02020603050405020304" pitchFamily="18" charset="0"/>
                <a:cs typeface="Times New Roman" panose="02020603050405020304" pitchFamily="18" charset="0"/>
              </a:rPr>
              <a:t>Nối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thành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tục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vào</a:t>
            </a:r>
            <a:r>
              <a:rPr lang="en-US" altLang="en-US" sz="3200" b="1" dirty="0">
                <a:latin typeface="Times New Roman" panose="02020603050405020304" pitchFamily="18" charset="0"/>
                <a:cs typeface="Times New Roman" panose="02020603050405020304" pitchFamily="18" charset="0"/>
              </a:rPr>
              <a:t> ý </a:t>
            </a:r>
            <a:r>
              <a:rPr lang="en-US" altLang="en-US" sz="3200" b="1" dirty="0" err="1">
                <a:latin typeface="Times New Roman" panose="02020603050405020304" pitchFamily="18" charset="0"/>
                <a:cs typeface="Times New Roman" panose="02020603050405020304" pitchFamily="18" charset="0"/>
              </a:rPr>
              <a:t>nghĩa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thích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hợp</a:t>
            </a:r>
            <a:r>
              <a:rPr lang="en-US" altLang="en-US" sz="3200" b="1" dirty="0">
                <a:latin typeface="Times New Roman" panose="02020603050405020304" pitchFamily="18" charset="0"/>
                <a:cs typeface="Times New Roman" panose="02020603050405020304" pitchFamily="18" charset="0"/>
              </a:rPr>
              <a:t> </a:t>
            </a:r>
            <a:endParaRPr lang="en-US" sz="3200" dirty="0"/>
          </a:p>
        </p:txBody>
      </p:sp>
      <p:pic>
        <p:nvPicPr>
          <p:cNvPr id="22" name="Picture 18" descr="Confusion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6148" y="64899"/>
            <a:ext cx="909082" cy="90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736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249"/>
                                        </p:tgtEl>
                                        <p:attrNameLst>
                                          <p:attrName>style.visibility</p:attrName>
                                        </p:attrNameLst>
                                      </p:cBhvr>
                                      <p:to>
                                        <p:strVal val="visible"/>
                                      </p:to>
                                    </p:set>
                                    <p:animEffect transition="in" filter="randombar(horizontal)">
                                      <p:cBhvr>
                                        <p:cTn id="11" dur="500"/>
                                        <p:tgtEl>
                                          <p:spTgt spid="1024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248"/>
                                        </p:tgtEl>
                                        <p:attrNameLst>
                                          <p:attrName>style.visibility</p:attrName>
                                        </p:attrNameLst>
                                      </p:cBhvr>
                                      <p:to>
                                        <p:strVal val="visible"/>
                                      </p:to>
                                    </p:set>
                                    <p:animEffect transition="in" filter="randombar(horizontal)">
                                      <p:cBhvr>
                                        <p:cTn id="14" dur="500"/>
                                        <p:tgtEl>
                                          <p:spTgt spid="1024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nodeType="afterGroup">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nodeType="afterGroup">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33798"/>
                                        </p:tgtEl>
                                        <p:attrNameLst>
                                          <p:attrName>style.visibility</p:attrName>
                                        </p:attrNameLst>
                                      </p:cBhvr>
                                      <p:to>
                                        <p:strVal val="visible"/>
                                      </p:to>
                                    </p:set>
                                    <p:animEffect transition="in" filter="barn(inVertical)">
                                      <p:cBhvr>
                                        <p:cTn id="31" dur="500"/>
                                        <p:tgtEl>
                                          <p:spTgt spid="33798"/>
                                        </p:tgtEl>
                                      </p:cBhvr>
                                    </p:animEffect>
                                  </p:childTnLst>
                                </p:cTn>
                              </p:par>
                            </p:childTnLst>
                          </p:cTn>
                        </p:par>
                        <p:par>
                          <p:cTn id="32" fill="hold" nodeType="afterGroup">
                            <p:stCondLst>
                              <p:cond delay="1500"/>
                            </p:stCondLst>
                            <p:childTnLst>
                              <p:par>
                                <p:cTn id="33" presetID="16" presetClass="entr" presetSubtype="21" fill="hold" grpId="0" nodeType="afterEffect">
                                  <p:stCondLst>
                                    <p:cond delay="0"/>
                                  </p:stCondLst>
                                  <p:childTnLst>
                                    <p:set>
                                      <p:cBhvr>
                                        <p:cTn id="34" dur="1" fill="hold">
                                          <p:stCondLst>
                                            <p:cond delay="0"/>
                                          </p:stCondLst>
                                        </p:cTn>
                                        <p:tgtEl>
                                          <p:spTgt spid="33799"/>
                                        </p:tgtEl>
                                        <p:attrNameLst>
                                          <p:attrName>style.visibility</p:attrName>
                                        </p:attrNameLst>
                                      </p:cBhvr>
                                      <p:to>
                                        <p:strVal val="visible"/>
                                      </p:to>
                                    </p:set>
                                    <p:animEffect transition="in" filter="barn(inVertical)">
                                      <p:cBhvr>
                                        <p:cTn id="35" dur="500"/>
                                        <p:tgtEl>
                                          <p:spTgt spid="33799"/>
                                        </p:tgtEl>
                                      </p:cBhvr>
                                    </p:animEffect>
                                  </p:childTnLst>
                                </p:cTn>
                              </p:par>
                            </p:childTnLst>
                          </p:cTn>
                        </p:par>
                        <p:par>
                          <p:cTn id="36" fill="hold" nodeType="afterGroup">
                            <p:stCondLst>
                              <p:cond delay="2000"/>
                            </p:stCondLst>
                            <p:childTnLst>
                              <p:par>
                                <p:cTn id="37" presetID="16" presetClass="entr" presetSubtype="2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par>
                          <p:cTn id="40" fill="hold" nodeType="afterGroup">
                            <p:stCondLst>
                              <p:cond delay="2500"/>
                            </p:stCondLst>
                            <p:childTnLst>
                              <p:par>
                                <p:cTn id="41" presetID="16" presetClass="entr" presetSubtype="21" fill="hold" grpId="0" nodeType="afterEffect">
                                  <p:stCondLst>
                                    <p:cond delay="0"/>
                                  </p:stCondLst>
                                  <p:childTnLst>
                                    <p:set>
                                      <p:cBhvr>
                                        <p:cTn id="42" dur="1" fill="hold">
                                          <p:stCondLst>
                                            <p:cond delay="0"/>
                                          </p:stCondLst>
                                        </p:cTn>
                                        <p:tgtEl>
                                          <p:spTgt spid="33802"/>
                                        </p:tgtEl>
                                        <p:attrNameLst>
                                          <p:attrName>style.visibility</p:attrName>
                                        </p:attrNameLst>
                                      </p:cBhvr>
                                      <p:to>
                                        <p:strVal val="visible"/>
                                      </p:to>
                                    </p:set>
                                    <p:animEffect transition="in" filter="barn(inVertical)">
                                      <p:cBhvr>
                                        <p:cTn id="43" dur="500"/>
                                        <p:tgtEl>
                                          <p:spTgt spid="3380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diamond(in)">
                                      <p:cBhvr>
                                        <p:cTn id="48" dur="6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plus(in)">
                                      <p:cBhvr>
                                        <p:cTn id="53" dur="700"/>
                                        <p:tgtEl>
                                          <p:spTgt spid="18"/>
                                        </p:tgtEl>
                                      </p:cBhvr>
                                    </p:animEffect>
                                  </p:childTnLst>
                                </p:cTn>
                              </p:par>
                            </p:childTnLst>
                          </p:cTn>
                        </p:par>
                      </p:childTnLst>
                    </p:cTn>
                  </p:par>
                  <p:par>
                    <p:cTn id="54" fill="hold">
                      <p:stCondLst>
                        <p:cond delay="indefinite"/>
                      </p:stCondLst>
                      <p:childTnLst>
                        <p:par>
                          <p:cTn id="55" fill="hold" nodeType="afterGroup">
                            <p:stCondLst>
                              <p:cond delay="0"/>
                            </p:stCondLst>
                            <p:childTnLst>
                              <p:par>
                                <p:cTn id="56" presetID="6" presetClass="entr" presetSubtype="16"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circle(in)">
                                      <p:cBhvr>
                                        <p:cTn id="58" dur="700"/>
                                        <p:tgtEl>
                                          <p:spTgt spid="4"/>
                                        </p:tgtEl>
                                      </p:cBhvr>
                                    </p:animEffect>
                                  </p:childTnLst>
                                </p:cTn>
                              </p:par>
                            </p:childTnLst>
                          </p:cTn>
                        </p:par>
                      </p:childTnLst>
                    </p:cTn>
                  </p:par>
                  <p:par>
                    <p:cTn id="59" fill="hold">
                      <p:stCondLst>
                        <p:cond delay="indefinite"/>
                      </p:stCondLst>
                      <p:childTnLst>
                        <p:par>
                          <p:cTn id="60" fill="hold" nodeType="afterGroup">
                            <p:stCondLst>
                              <p:cond delay="0"/>
                            </p:stCondLst>
                            <p:childTnLst>
                              <p:par>
                                <p:cTn id="61" presetID="8" presetClass="entr" presetSubtype="16"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diamond(in)">
                                      <p:cBhvr>
                                        <p:cTn id="63" dur="800"/>
                                        <p:tgtEl>
                                          <p:spTgt spid="23"/>
                                        </p:tgtEl>
                                      </p:cBhvr>
                                    </p:animEffect>
                                  </p:childTnLst>
                                </p:cTn>
                              </p:par>
                            </p:childTnLst>
                          </p:cTn>
                        </p:par>
                      </p:childTnLst>
                    </p:cTn>
                  </p:par>
                  <p:par>
                    <p:cTn id="64" fill="hold">
                      <p:stCondLst>
                        <p:cond delay="indefinite"/>
                      </p:stCondLst>
                      <p:childTnLst>
                        <p:par>
                          <p:cTn id="65" fill="hold" nodeType="afterGroup">
                            <p:stCondLst>
                              <p:cond delay="0"/>
                            </p:stCondLst>
                            <p:childTnLst>
                              <p:par>
                                <p:cTn id="66" presetID="13" presetClass="entr" presetSubtype="16"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plus(in)">
                                      <p:cBhvr>
                                        <p:cTn id="68" dur="9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P spid="33799" grpId="0" animBg="1"/>
      <p:bldP spid="10248" grpId="0" animBg="1"/>
      <p:bldP spid="10249" grpId="0" animBg="1"/>
      <p:bldP spid="2" grpId="0" animBg="1"/>
      <p:bldP spid="33802" grpId="0" animBg="1"/>
      <p:bldP spid="9" grpId="0" animBg="1"/>
      <p:bldP spid="10" grpId="0" animBg="1"/>
      <p:bldP spid="13" grpId="0" animBg="1"/>
      <p:bldP spid="14"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B3DB8F-99C7-4953-9924-1B89476E5059}"/>
              </a:ext>
            </a:extLst>
          </p:cNvPr>
          <p:cNvPicPr>
            <a:picLocks noChangeAspect="1"/>
          </p:cNvPicPr>
          <p:nvPr/>
        </p:nvPicPr>
        <p:blipFill>
          <a:blip r:embed="rId4"/>
          <a:stretch>
            <a:fillRect/>
          </a:stretch>
        </p:blipFill>
        <p:spPr>
          <a:xfrm>
            <a:off x="0" y="0"/>
            <a:ext cx="12192000" cy="6858000"/>
          </a:xfrm>
          <a:prstGeom prst="rect">
            <a:avLst/>
          </a:prstGeom>
        </p:spPr>
      </p:pic>
      <p:sp>
        <p:nvSpPr>
          <p:cNvPr id="15362" name="Hình chữ nhật 1"/>
          <p:cNvSpPr>
            <a:spLocks noChangeArrowheads="1"/>
          </p:cNvSpPr>
          <p:nvPr>
            <p:custDataLst>
              <p:tags r:id="rId1"/>
            </p:custDataLst>
          </p:nvPr>
        </p:nvSpPr>
        <p:spPr bwMode="auto">
          <a:xfrm>
            <a:off x="334962" y="181957"/>
            <a:ext cx="11522075"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zh-CN" sz="2800" b="1" dirty="0">
                <a:latin typeface="Times New Roman" panose="02020603050405020304" pitchFamily="18" charset="0"/>
              </a:rPr>
              <a:t>3. </a:t>
            </a:r>
            <a:r>
              <a:rPr lang="en-US" altLang="zh-CN" sz="2800" b="1" dirty="0" err="1">
                <a:latin typeface="Times New Roman" panose="02020603050405020304" pitchFamily="18" charset="0"/>
              </a:rPr>
              <a:t>Đọc</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truyện</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sau</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và</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trả</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lời</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câu</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hỏi</a:t>
            </a:r>
            <a:r>
              <a:rPr lang="en-US" altLang="zh-CN" sz="2800" b="1" dirty="0">
                <a:latin typeface="Times New Roman" panose="02020603050405020304" pitchFamily="18" charset="0"/>
              </a:rPr>
              <a:t> :</a:t>
            </a:r>
          </a:p>
          <a:p>
            <a:pPr algn="ctr"/>
            <a:r>
              <a:rPr lang="en-US" altLang="zh-CN" sz="2800" b="1" dirty="0">
                <a:latin typeface="Times New Roman" panose="02020603050405020304" pitchFamily="18" charset="0"/>
              </a:rPr>
              <a:t>Con </a:t>
            </a:r>
            <a:r>
              <a:rPr lang="en-US" altLang="zh-CN" sz="2800" b="1" dirty="0" err="1">
                <a:latin typeface="Times New Roman" panose="02020603050405020304" pitchFamily="18" charset="0"/>
              </a:rPr>
              <a:t>Rồng</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cháu</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Tiên</a:t>
            </a:r>
            <a:r>
              <a:rPr lang="en-US" altLang="zh-CN" sz="2800" b="1" dirty="0">
                <a:latin typeface="Times New Roman" panose="02020603050405020304" pitchFamily="18" charset="0"/>
              </a:rPr>
              <a:t> </a:t>
            </a:r>
          </a:p>
          <a:p>
            <a:pPr algn="just"/>
            <a:r>
              <a:rPr lang="vi-VN" altLang="en-US" sz="2600" b="1" dirty="0">
                <a:latin typeface="Times New Roman" panose="02020603050405020304" pitchFamily="18" charset="0"/>
              </a:rPr>
              <a:t>	</a:t>
            </a:r>
            <a:r>
              <a:rPr lang="vi-VN" altLang="en-US" sz="2600" dirty="0">
                <a:latin typeface="Times New Roman" panose="02020603050405020304" pitchFamily="18" charset="0"/>
              </a:rPr>
              <a:t>Ngày xửa ngày xưa;</a:t>
            </a:r>
            <a:r>
              <a:rPr lang="en-US" altLang="zh-CN" sz="2600" dirty="0">
                <a:latin typeface="Times New Roman" panose="02020603050405020304" pitchFamily="18" charset="0"/>
              </a:rPr>
              <a:t> </a:t>
            </a:r>
            <a:r>
              <a:rPr lang="vi-VN" altLang="en-US" sz="2600" dirty="0">
                <a:latin typeface="Times New Roman" panose="02020603050405020304" pitchFamily="18" charset="0"/>
              </a:rPr>
              <a:t>ở miền đất Lạc </a:t>
            </a:r>
            <a:r>
              <a:rPr lang="en-US" altLang="vi-VN" sz="2600" dirty="0">
                <a:latin typeface="Times New Roman" panose="02020603050405020304" pitchFamily="18" charset="0"/>
              </a:rPr>
              <a:t>V</a:t>
            </a:r>
            <a:r>
              <a:rPr lang="vi-VN" altLang="en-US" sz="2600" dirty="0">
                <a:latin typeface="Times New Roman" panose="02020603050405020304" pitchFamily="18" charset="0"/>
              </a:rPr>
              <a:t>iệt, có một vị thần tên là Lạc Long Quân.Thần mình rồng, sức khỏe vô địch, lại có nhiều phép lạ. Bấy giờ, ở vùng núi cao có nàng </a:t>
            </a:r>
            <a:r>
              <a:rPr lang="en-US" altLang="zh-CN" sz="2600" dirty="0">
                <a:latin typeface="Times New Roman" panose="02020603050405020304" pitchFamily="18" charset="0"/>
              </a:rPr>
              <a:t>Â</a:t>
            </a:r>
            <a:r>
              <a:rPr lang="vi-VN" altLang="en-US" sz="2600" dirty="0">
                <a:latin typeface="Times New Roman" panose="02020603050405020304" pitchFamily="18" charset="0"/>
              </a:rPr>
              <a:t>u Cơ xinh đẹp tuyệt trần, nghe vùng đất Lạc Việt có nhiều hoa thơm cỏ lạ bèn tìm đến thăm. Hai người gặp nhau,</a:t>
            </a:r>
            <a:r>
              <a:rPr lang="en-US" altLang="zh-CN" sz="2600" dirty="0">
                <a:latin typeface="Times New Roman" panose="02020603050405020304" pitchFamily="18" charset="0"/>
              </a:rPr>
              <a:t> </a:t>
            </a:r>
            <a:r>
              <a:rPr lang="vi-VN" altLang="en-US" sz="2600" dirty="0">
                <a:latin typeface="Times New Roman" panose="02020603050405020304" pitchFamily="18" charset="0"/>
              </a:rPr>
              <a:t>kết thành vợ chồng. Đ</a:t>
            </a:r>
            <a:r>
              <a:rPr lang="en-US" altLang="vi-VN" sz="2600" dirty="0">
                <a:latin typeface="Times New Roman" panose="02020603050405020304" pitchFamily="18" charset="0"/>
              </a:rPr>
              <a:t>ế</a:t>
            </a:r>
            <a:r>
              <a:rPr lang="vi-VN" altLang="en-US" sz="2600" dirty="0">
                <a:latin typeface="Times New Roman" panose="02020603050405020304" pitchFamily="18" charset="0"/>
              </a:rPr>
              <a:t>n kì sinh nở, </a:t>
            </a:r>
            <a:r>
              <a:rPr lang="en-US" altLang="vi-VN" sz="2600" dirty="0">
                <a:latin typeface="Times New Roman" panose="02020603050405020304" pitchFamily="18" charset="0"/>
              </a:rPr>
              <a:t>Â</a:t>
            </a:r>
            <a:r>
              <a:rPr lang="vi-VN" altLang="en-US" sz="2600" dirty="0">
                <a:latin typeface="Times New Roman" panose="02020603050405020304" pitchFamily="18" charset="0"/>
              </a:rPr>
              <a:t>u Cơ sinh ra một cái bọc trăm trứng. Kì lạ thay, trăm trứng nở một trăm người con đẹp đẽ, hồng hào và lớn nhanh như thổi. S</a:t>
            </a:r>
            <a:r>
              <a:rPr lang="en-US" altLang="vi-VN" sz="2600" dirty="0">
                <a:latin typeface="Times New Roman" panose="02020603050405020304" pitchFamily="18" charset="0"/>
              </a:rPr>
              <a:t>ố</a:t>
            </a:r>
            <a:r>
              <a:rPr lang="vi-VN" altLang="en-US" sz="2600" dirty="0">
                <a:latin typeface="Times New Roman" panose="02020603050405020304" pitchFamily="18" charset="0"/>
              </a:rPr>
              <a:t>ng với nhau được ít lâu, Lạc Long Quân bảo vợ :</a:t>
            </a:r>
          </a:p>
          <a:p>
            <a:pPr algn="just"/>
            <a:r>
              <a:rPr lang="vi-VN" altLang="en-US" sz="2600" dirty="0">
                <a:latin typeface="Times New Roman" panose="02020603050405020304" pitchFamily="18" charset="0"/>
              </a:rPr>
              <a:t>	-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 </a:t>
            </a:r>
          </a:p>
          <a:p>
            <a:pPr algn="just"/>
            <a:r>
              <a:rPr lang="vi-VN" altLang="en-US" sz="2600" dirty="0">
                <a:latin typeface="Times New Roman" panose="02020603050405020304" pitchFamily="18" charset="0"/>
              </a:rPr>
              <a:t>	Một trăm người con của Lạc Long Quân và </a:t>
            </a:r>
            <a:r>
              <a:rPr lang="en-US" altLang="vi-VN" sz="2600" dirty="0">
                <a:latin typeface="Times New Roman" panose="02020603050405020304" pitchFamily="18" charset="0"/>
              </a:rPr>
              <a:t>Â</a:t>
            </a:r>
            <a:r>
              <a:rPr lang="vi-VN" altLang="en-US" sz="2600" dirty="0">
                <a:latin typeface="Times New Roman" panose="02020603050405020304" pitchFamily="18" charset="0"/>
              </a:rPr>
              <a:t>u Cơ sau này trở thành tổ tiên của người Việt Nam ta. Cũng bởi sự tích này mà người Việt Nam thường tự hào xưng là con Rồng cháu Tiên và thân mật gọi nhau là </a:t>
            </a:r>
            <a:r>
              <a:rPr lang="vi-VN" altLang="en-US" sz="2600" i="1" dirty="0">
                <a:latin typeface="Times New Roman" panose="02020603050405020304" pitchFamily="18" charset="0"/>
              </a:rPr>
              <a:t>đồng bào.</a:t>
            </a:r>
          </a:p>
          <a:p>
            <a:pPr algn="just"/>
            <a:r>
              <a:rPr lang="vi-VN" altLang="en-US" sz="2600" i="1" dirty="0">
                <a:latin typeface="Times New Roman" panose="02020603050405020304" pitchFamily="18" charset="0"/>
              </a:rPr>
              <a:t> </a:t>
            </a:r>
            <a:r>
              <a:rPr lang="en-US" altLang="zh-CN" sz="2600" i="1" dirty="0">
                <a:latin typeface="Times New Roman" panose="02020603050405020304" pitchFamily="18" charset="0"/>
              </a:rPr>
              <a:t>	                                                                                      Theo </a:t>
            </a:r>
            <a:r>
              <a:rPr lang="en-US" altLang="zh-CN" sz="2600" i="1" dirty="0" err="1">
                <a:latin typeface="Times New Roman" panose="02020603050405020304" pitchFamily="18" charset="0"/>
              </a:rPr>
              <a:t>Nguyễn</a:t>
            </a:r>
            <a:r>
              <a:rPr lang="en-US" altLang="zh-CN" sz="2600" i="1" dirty="0">
                <a:latin typeface="Times New Roman" panose="02020603050405020304" pitchFamily="18" charset="0"/>
              </a:rPr>
              <a:t> </a:t>
            </a:r>
            <a:r>
              <a:rPr lang="en-US" altLang="zh-CN" sz="2600" i="1" dirty="0" err="1">
                <a:latin typeface="Times New Roman" panose="02020603050405020304" pitchFamily="18" charset="0"/>
              </a:rPr>
              <a:t>Đổng</a:t>
            </a:r>
            <a:r>
              <a:rPr lang="en-US" altLang="zh-CN" sz="2600" i="1" dirty="0">
                <a:latin typeface="Times New Roman" panose="02020603050405020304" pitchFamily="18" charset="0"/>
              </a:rPr>
              <a:t> Chi</a:t>
            </a:r>
          </a:p>
        </p:txBody>
      </p:sp>
    </p:spTree>
    <p:extLst>
      <p:ext uri="{BB962C8B-B14F-4D97-AF65-F5344CB8AC3E}">
        <p14:creationId xmlns:p14="http://schemas.microsoft.com/office/powerpoint/2010/main" val="46919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14340" name="Text Box 6"/>
          <p:cNvSpPr txBox="1">
            <a:spLocks noChangeArrowheads="1"/>
          </p:cNvSpPr>
          <p:nvPr/>
        </p:nvSpPr>
        <p:spPr bwMode="auto">
          <a:xfrm>
            <a:off x="351972" y="486230"/>
            <a:ext cx="11430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lgn="just">
              <a:spcBef>
                <a:spcPct val="50000"/>
              </a:spcBef>
            </a:pPr>
            <a:r>
              <a:rPr lang="en-US" altLang="zh-CN" sz="3600" b="1" dirty="0">
                <a:latin typeface="Times New Roman" panose="02020603050405020304" pitchFamily="18" charset="0"/>
              </a:rPr>
              <a:t>a. </a:t>
            </a:r>
            <a:r>
              <a:rPr lang="en-US" altLang="zh-CN" sz="3600" b="1" dirty="0" err="1">
                <a:latin typeface="Times New Roman" panose="02020603050405020304" pitchFamily="18" charset="0"/>
              </a:rPr>
              <a:t>Vì</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sao</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người</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Việt</a:t>
            </a:r>
            <a:r>
              <a:rPr lang="en-US" altLang="zh-CN" sz="3600" b="1" dirty="0">
                <a:latin typeface="Times New Roman" panose="02020603050405020304" pitchFamily="18" charset="0"/>
              </a:rPr>
              <a:t> Nam ta </a:t>
            </a:r>
            <a:r>
              <a:rPr lang="en-US" altLang="zh-CN" sz="3600" b="1" dirty="0" err="1">
                <a:latin typeface="Times New Roman" panose="02020603050405020304" pitchFamily="18" charset="0"/>
              </a:rPr>
              <a:t>gọi</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nhau</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là</a:t>
            </a:r>
            <a:r>
              <a:rPr lang="en-US" altLang="zh-CN" sz="3600" b="1" dirty="0">
                <a:latin typeface="Times New Roman" panose="02020603050405020304" pitchFamily="18" charset="0"/>
              </a:rPr>
              <a:t> </a:t>
            </a:r>
            <a:r>
              <a:rPr lang="en-US" altLang="zh-CN" sz="3600" b="1" i="1" dirty="0" err="1">
                <a:latin typeface="Times New Roman" panose="02020603050405020304" pitchFamily="18" charset="0"/>
              </a:rPr>
              <a:t>đồng</a:t>
            </a:r>
            <a:r>
              <a:rPr lang="en-US" altLang="zh-CN" sz="3600" b="1" i="1" dirty="0">
                <a:latin typeface="Times New Roman" panose="02020603050405020304" pitchFamily="18" charset="0"/>
              </a:rPr>
              <a:t> </a:t>
            </a:r>
            <a:r>
              <a:rPr lang="en-US" altLang="zh-CN" sz="3600" b="1" i="1" dirty="0" err="1">
                <a:latin typeface="Times New Roman" panose="02020603050405020304" pitchFamily="18" charset="0"/>
              </a:rPr>
              <a:t>bào</a:t>
            </a:r>
            <a:r>
              <a:rPr lang="en-US" altLang="zh-CN" sz="3600" b="1" dirty="0">
                <a:latin typeface="Times New Roman" panose="02020603050405020304" pitchFamily="18" charset="0"/>
              </a:rPr>
              <a:t>?</a:t>
            </a:r>
          </a:p>
        </p:txBody>
      </p:sp>
      <p:sp>
        <p:nvSpPr>
          <p:cNvPr id="14341" name="Text Box 7"/>
          <p:cNvSpPr txBox="1">
            <a:spLocks noChangeArrowheads="1"/>
          </p:cNvSpPr>
          <p:nvPr/>
        </p:nvSpPr>
        <p:spPr bwMode="auto">
          <a:xfrm>
            <a:off x="351972" y="2667001"/>
            <a:ext cx="111442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lgn="just"/>
            <a:r>
              <a:rPr lang="en-US" altLang="zh-CN" sz="3600" b="1" dirty="0">
                <a:latin typeface="Times New Roman" panose="02020603050405020304" pitchFamily="18" charset="0"/>
              </a:rPr>
              <a:t>b. </a:t>
            </a:r>
            <a:r>
              <a:rPr lang="en-US" altLang="zh-CN" sz="3600" b="1" dirty="0" err="1">
                <a:latin typeface="Times New Roman" panose="02020603050405020304" pitchFamily="18" charset="0"/>
              </a:rPr>
              <a:t>Tìm</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từ</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bắt</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đầu</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bằng</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tiếng</a:t>
            </a:r>
            <a:r>
              <a:rPr lang="en-US" altLang="zh-CN" sz="3600" b="1" dirty="0">
                <a:latin typeface="Times New Roman" panose="02020603050405020304" pitchFamily="18" charset="0"/>
              </a:rPr>
              <a:t> </a:t>
            </a:r>
            <a:r>
              <a:rPr lang="en-US" altLang="zh-CN" sz="3600" b="1" i="1" dirty="0" err="1">
                <a:solidFill>
                  <a:srgbClr val="FF0000"/>
                </a:solidFill>
                <a:latin typeface="Times New Roman" panose="02020603050405020304" pitchFamily="18" charset="0"/>
              </a:rPr>
              <a:t>đồng</a:t>
            </a:r>
            <a:r>
              <a:rPr lang="en-US" altLang="zh-CN" sz="3600" b="1" i="1" dirty="0">
                <a:latin typeface="Times New Roman" panose="02020603050405020304" pitchFamily="18" charset="0"/>
              </a:rPr>
              <a:t> </a:t>
            </a:r>
            <a:r>
              <a:rPr lang="en-US" altLang="zh-CN" sz="3600" b="1" dirty="0">
                <a:latin typeface="Times New Roman" panose="02020603050405020304" pitchFamily="18" charset="0"/>
              </a:rPr>
              <a:t>(</a:t>
            </a:r>
            <a:r>
              <a:rPr lang="en-US" altLang="zh-CN" sz="3600" b="1" dirty="0" err="1">
                <a:latin typeface="Times New Roman" panose="02020603050405020304" pitchFamily="18" charset="0"/>
              </a:rPr>
              <a:t>có</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nghĩa</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là</a:t>
            </a:r>
            <a:r>
              <a:rPr lang="en-US" altLang="zh-CN" sz="3600" b="1" dirty="0">
                <a:latin typeface="Times New Roman" panose="02020603050405020304" pitchFamily="18" charset="0"/>
              </a:rPr>
              <a:t> “</a:t>
            </a:r>
            <a:r>
              <a:rPr lang="en-US" altLang="zh-CN" sz="3600" b="1" dirty="0" err="1">
                <a:solidFill>
                  <a:srgbClr val="FF0000"/>
                </a:solidFill>
                <a:latin typeface="Times New Roman" panose="02020603050405020304" pitchFamily="18" charset="0"/>
              </a:rPr>
              <a:t>cùng</a:t>
            </a:r>
            <a:r>
              <a:rPr lang="en-US" altLang="zh-CN" sz="3600" b="1" dirty="0">
                <a:latin typeface="Times New Roman" panose="02020603050405020304" pitchFamily="18" charset="0"/>
              </a:rPr>
              <a:t>”)</a:t>
            </a:r>
          </a:p>
          <a:p>
            <a:pPr algn="just"/>
            <a:r>
              <a:rPr lang="en-US" altLang="zh-CN" sz="3600" dirty="0" smtClean="0">
                <a:solidFill>
                  <a:srgbClr val="0000CC"/>
                </a:solidFill>
                <a:latin typeface="Times New Roman" panose="02020603050405020304" pitchFamily="18" charset="0"/>
              </a:rPr>
              <a:t>M</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đồng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hương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người</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cùng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quê</a:t>
            </a:r>
            <a:r>
              <a:rPr lang="en-US" altLang="zh-CN" sz="3600" dirty="0">
                <a:solidFill>
                  <a:srgbClr val="0000CC"/>
                </a:solidFill>
                <a:latin typeface="Times New Roman" panose="02020603050405020304" pitchFamily="18" charset="0"/>
              </a:rPr>
              <a:t>)</a:t>
            </a:r>
          </a:p>
          <a:p>
            <a:pPr algn="just"/>
            <a:r>
              <a:rPr lang="en-US" altLang="zh-CN" sz="3600" dirty="0">
                <a:solidFill>
                  <a:srgbClr val="0000CC"/>
                </a:solidFill>
                <a:latin typeface="Times New Roman" panose="02020603050405020304" pitchFamily="18" charset="0"/>
              </a:rPr>
              <a:t>     </a:t>
            </a:r>
            <a:r>
              <a:rPr lang="en-US" altLang="zh-CN" sz="3600" dirty="0" smtClean="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đồng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lòng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cùng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một</a:t>
            </a:r>
            <a:r>
              <a:rPr lang="en-US" altLang="zh-CN" sz="3600" dirty="0">
                <a:solidFill>
                  <a:srgbClr val="0000CC"/>
                </a:solidFill>
                <a:latin typeface="Times New Roman" panose="02020603050405020304" pitchFamily="18" charset="0"/>
              </a:rPr>
              <a:t> ý </a:t>
            </a:r>
            <a:r>
              <a:rPr lang="en-US" altLang="zh-CN" sz="3600" dirty="0" err="1">
                <a:solidFill>
                  <a:srgbClr val="0000CC"/>
                </a:solidFill>
                <a:latin typeface="Times New Roman" panose="02020603050405020304" pitchFamily="18" charset="0"/>
              </a:rPr>
              <a:t>chí</a:t>
            </a:r>
            <a:r>
              <a:rPr lang="en-US" altLang="zh-CN" sz="3600" dirty="0">
                <a:solidFill>
                  <a:srgbClr val="0000CC"/>
                </a:solidFill>
                <a:latin typeface="Times New Roman" panose="02020603050405020304" pitchFamily="18" charset="0"/>
              </a:rPr>
              <a:t>)</a:t>
            </a:r>
          </a:p>
        </p:txBody>
      </p:sp>
      <p:sp>
        <p:nvSpPr>
          <p:cNvPr id="14342" name="Text Box 15"/>
          <p:cNvSpPr txBox="1">
            <a:spLocks noChangeArrowheads="1"/>
          </p:cNvSpPr>
          <p:nvPr/>
        </p:nvSpPr>
        <p:spPr bwMode="auto">
          <a:xfrm>
            <a:off x="351972" y="1248230"/>
            <a:ext cx="1143000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Người</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Việt</a:t>
            </a:r>
            <a:r>
              <a:rPr lang="en-US" altLang="zh-CN" sz="3600" dirty="0">
                <a:solidFill>
                  <a:srgbClr val="0000CC"/>
                </a:solidFill>
                <a:latin typeface="Times New Roman" panose="02020603050405020304" pitchFamily="18" charset="0"/>
              </a:rPr>
              <a:t> Nam ta </a:t>
            </a:r>
            <a:r>
              <a:rPr lang="en-US" altLang="zh-CN" sz="3600" dirty="0" err="1">
                <a:solidFill>
                  <a:srgbClr val="0000CC"/>
                </a:solidFill>
                <a:latin typeface="Times New Roman" panose="02020603050405020304" pitchFamily="18" charset="0"/>
              </a:rPr>
              <a:t>gọi</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nhau</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l</a:t>
            </a:r>
            <a:r>
              <a:rPr lang="en-US" altLang="zh-CN" sz="3600" dirty="0" err="1">
                <a:solidFill>
                  <a:srgbClr val="0000CC"/>
                </a:solidFill>
                <a:latin typeface="Times New Roman" panose="02020603050405020304" pitchFamily="18" charset="0"/>
                <a:cs typeface="Times New Roman" panose="02020603050405020304" pitchFamily="18" charset="0"/>
              </a:rPr>
              <a:t>à</a:t>
            </a:r>
            <a:r>
              <a:rPr lang="en-US" altLang="zh-CN" sz="3600" dirty="0">
                <a:solidFill>
                  <a:srgbClr val="0000CC"/>
                </a:solidFill>
                <a:latin typeface="Times New Roman" panose="02020603050405020304" pitchFamily="18" charset="0"/>
              </a:rPr>
              <a:t> </a:t>
            </a:r>
            <a:r>
              <a:rPr lang="en-US" altLang="zh-CN" sz="3600" i="1" dirty="0" err="1">
                <a:solidFill>
                  <a:srgbClr val="0000CC"/>
                </a:solidFill>
                <a:latin typeface="Times New Roman" panose="02020603050405020304" pitchFamily="18" charset="0"/>
              </a:rPr>
              <a:t>đồng</a:t>
            </a:r>
            <a:r>
              <a:rPr lang="en-US" altLang="zh-CN" sz="3600" i="1" dirty="0">
                <a:solidFill>
                  <a:srgbClr val="0000CC"/>
                </a:solidFill>
                <a:latin typeface="Times New Roman" panose="02020603050405020304" pitchFamily="18" charset="0"/>
              </a:rPr>
              <a:t> </a:t>
            </a:r>
            <a:r>
              <a:rPr lang="en-US" altLang="zh-CN" sz="3600" i="1" dirty="0" err="1">
                <a:solidFill>
                  <a:srgbClr val="0000CC"/>
                </a:solidFill>
                <a:latin typeface="Times New Roman" panose="02020603050405020304" pitchFamily="18" charset="0"/>
              </a:rPr>
              <a:t>b</a:t>
            </a:r>
            <a:r>
              <a:rPr lang="en-US" altLang="zh-CN" sz="3600" i="1" dirty="0" err="1">
                <a:solidFill>
                  <a:srgbClr val="0000CC"/>
                </a:solidFill>
                <a:latin typeface="Times New Roman" panose="02020603050405020304" pitchFamily="18" charset="0"/>
                <a:cs typeface="Times New Roman" panose="02020603050405020304" pitchFamily="18" charset="0"/>
              </a:rPr>
              <a:t>à</a:t>
            </a:r>
            <a:r>
              <a:rPr lang="en-US" altLang="zh-CN" sz="3600" i="1" dirty="0" err="1">
                <a:solidFill>
                  <a:srgbClr val="0000CC"/>
                </a:solidFill>
                <a:latin typeface="Times New Roman" panose="02020603050405020304" pitchFamily="18" charset="0"/>
              </a:rPr>
              <a:t>o</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vì</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tất</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cả</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đều</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được</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sinh</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ra</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từ</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bọc</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trăm</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trứng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của</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mẹ</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Âu</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Cơ</a:t>
            </a:r>
            <a:r>
              <a:rPr lang="en-US" altLang="zh-CN" sz="3600" dirty="0">
                <a:solidFill>
                  <a:srgbClr val="0000CC"/>
                </a:solidFill>
                <a:latin typeface="Times New Roman" panose="02020603050405020304" pitchFamily="18" charset="0"/>
              </a:rPr>
              <a:t>.</a:t>
            </a:r>
            <a:endParaRPr lang="en-US" altLang="zh-CN" sz="3600" dirty="0">
              <a:solidFill>
                <a:srgbClr val="0000CC"/>
              </a:solidFill>
              <a:latin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351972" y="4651374"/>
            <a:ext cx="11430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lgn="just">
              <a:spcBef>
                <a:spcPct val="50000"/>
              </a:spcBef>
            </a:pPr>
            <a:r>
              <a:rPr lang="en-US" altLang="zh-CN" sz="3600" b="1" dirty="0">
                <a:latin typeface="Times New Roman" panose="02020603050405020304" pitchFamily="18" charset="0"/>
              </a:rPr>
              <a:t>c</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Đặt</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câu</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với</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một</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trong</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những</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từ</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vừa</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tìm</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được</a:t>
            </a:r>
            <a:r>
              <a:rPr lang="en-US" altLang="zh-CN" sz="3600" b="1" dirty="0" smtClean="0">
                <a:latin typeface="Times New Roman" panose="02020603050405020304" pitchFamily="18" charset="0"/>
              </a:rPr>
              <a:t>?</a:t>
            </a:r>
            <a:endParaRPr lang="en-US" altLang="zh-CN" sz="3600" b="1" dirty="0">
              <a:latin typeface="Times New Roman" panose="02020603050405020304" pitchFamily="18" charset="0"/>
            </a:endParaRPr>
          </a:p>
        </p:txBody>
      </p:sp>
      <p:pic>
        <p:nvPicPr>
          <p:cNvPr id="8" name="Picture 18" descr="Confusion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8030" y="48986"/>
            <a:ext cx="1055914" cy="105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08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14341"/>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1"/>
      <p:bldP spid="14340" grpId="2"/>
      <p:bldP spid="14341" grpId="1"/>
      <p:bldP spid="14341" grpId="2"/>
      <p:bldP spid="14342" grpId="0"/>
      <p:bldP spid="14342" grpId="1"/>
      <p:bldP spid="6" grpId="1"/>
      <p:bldP spid="6"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1DB3DB8F-99C7-4953-9924-1B89476E5059}"/>
              </a:ext>
            </a:extLst>
          </p:cNvPr>
          <p:cNvPicPr>
            <a:picLocks noChangeAspect="1"/>
          </p:cNvPicPr>
          <p:nvPr/>
        </p:nvPicPr>
        <p:blipFill>
          <a:blip r:embed="rId3"/>
          <a:stretch>
            <a:fillRect/>
          </a:stretch>
        </p:blipFill>
        <p:spPr>
          <a:xfrm>
            <a:off x="0" y="0"/>
            <a:ext cx="12192000" cy="6858000"/>
          </a:xfrm>
          <a:prstGeom prst="rect">
            <a:avLst/>
          </a:prstGeom>
        </p:spPr>
      </p:pic>
      <p:sp>
        <p:nvSpPr>
          <p:cNvPr id="14338" name="Text Box 7"/>
          <p:cNvSpPr txBox="1">
            <a:spLocks noChangeArrowheads="1"/>
          </p:cNvSpPr>
          <p:nvPr/>
        </p:nvSpPr>
        <p:spPr bwMode="auto">
          <a:xfrm>
            <a:off x="203200" y="207912"/>
            <a:ext cx="10958286"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imes New Roman" panose="02020603050405020304" pitchFamily="18" charset="0"/>
              </a:rPr>
              <a:t>b</a:t>
            </a:r>
            <a:r>
              <a:rPr lang="en-US" altLang="en-US" b="1" dirty="0" smtClean="0">
                <a:latin typeface="Times New Roman" panose="02020603050405020304" pitchFamily="18" charset="0"/>
              </a:rPr>
              <a:t>. </a:t>
            </a:r>
            <a:r>
              <a:rPr lang="en-US" altLang="en-US" b="1" dirty="0" err="1">
                <a:latin typeface="Times New Roman" panose="02020603050405020304" pitchFamily="18" charset="0"/>
              </a:rPr>
              <a:t>Những</a:t>
            </a:r>
            <a:r>
              <a:rPr lang="en-US" altLang="en-US" b="1" dirty="0">
                <a:latin typeface="Times New Roman" panose="02020603050405020304" pitchFamily="18" charset="0"/>
              </a:rPr>
              <a:t> </a:t>
            </a:r>
            <a:r>
              <a:rPr lang="en-US" altLang="en-US" b="1" dirty="0" err="1">
                <a:latin typeface="Times New Roman" panose="02020603050405020304" pitchFamily="18" charset="0"/>
              </a:rPr>
              <a:t>từ</a:t>
            </a:r>
            <a:r>
              <a:rPr lang="en-US" altLang="en-US" b="1" dirty="0">
                <a:latin typeface="Times New Roman" panose="02020603050405020304" pitchFamily="18" charset="0"/>
              </a:rPr>
              <a:t> </a:t>
            </a:r>
            <a:r>
              <a:rPr lang="en-US" altLang="en-US" b="1" dirty="0" err="1">
                <a:latin typeface="Times New Roman" panose="02020603050405020304" pitchFamily="18" charset="0"/>
              </a:rPr>
              <a:t>nào</a:t>
            </a:r>
            <a:r>
              <a:rPr lang="en-US" altLang="en-US" b="1" dirty="0">
                <a:latin typeface="Times New Roman" panose="02020603050405020304" pitchFamily="18" charset="0"/>
              </a:rPr>
              <a:t> </a:t>
            </a:r>
            <a:r>
              <a:rPr lang="en-US" altLang="en-US" b="1" dirty="0" err="1">
                <a:latin typeface="Times New Roman" panose="02020603050405020304" pitchFamily="18" charset="0"/>
              </a:rPr>
              <a:t>bắt</a:t>
            </a:r>
            <a:r>
              <a:rPr lang="en-US" altLang="en-US" b="1" dirty="0">
                <a:latin typeface="Times New Roman" panose="02020603050405020304" pitchFamily="18" charset="0"/>
              </a:rPr>
              <a:t> </a:t>
            </a:r>
            <a:r>
              <a:rPr lang="en-US" altLang="en-US" b="1" dirty="0" err="1">
                <a:latin typeface="Times New Roman" panose="02020603050405020304" pitchFamily="18" charset="0"/>
              </a:rPr>
              <a:t>đầu</a:t>
            </a:r>
            <a:r>
              <a:rPr lang="en-US" altLang="en-US" b="1" dirty="0">
                <a:latin typeface="Times New Roman" panose="02020603050405020304" pitchFamily="18" charset="0"/>
              </a:rPr>
              <a:t> </a:t>
            </a:r>
            <a:r>
              <a:rPr lang="en-US" altLang="en-US" b="1" dirty="0" err="1">
                <a:latin typeface="Times New Roman" panose="02020603050405020304" pitchFamily="18" charset="0"/>
              </a:rPr>
              <a:t>bằng</a:t>
            </a:r>
            <a:r>
              <a:rPr lang="en-US" altLang="en-US" b="1" dirty="0">
                <a:latin typeface="Times New Roman" panose="02020603050405020304" pitchFamily="18" charset="0"/>
              </a:rPr>
              <a:t> </a:t>
            </a:r>
            <a:r>
              <a:rPr lang="en-US" altLang="en-US" b="1" dirty="0" err="1">
                <a:latin typeface="Times New Roman" panose="02020603050405020304" pitchFamily="18" charset="0"/>
              </a:rPr>
              <a:t>tiếng</a:t>
            </a:r>
            <a:r>
              <a:rPr lang="en-US" altLang="en-US" b="1" dirty="0">
                <a:latin typeface="Times New Roman" panose="02020603050405020304" pitchFamily="18" charset="0"/>
              </a:rPr>
              <a:t> </a:t>
            </a:r>
            <a:r>
              <a:rPr lang="en-US" altLang="en-US" b="1" i="1" dirty="0" err="1">
                <a:solidFill>
                  <a:srgbClr val="FF0000"/>
                </a:solidFill>
                <a:latin typeface="Times New Roman" panose="02020603050405020304" pitchFamily="18" charset="0"/>
              </a:rPr>
              <a:t>đồng</a:t>
            </a:r>
            <a:r>
              <a:rPr lang="en-US" altLang="en-US" b="1" dirty="0">
                <a:latin typeface="Times New Roman" panose="02020603050405020304" pitchFamily="18" charset="0"/>
              </a:rPr>
              <a:t> (</a:t>
            </a:r>
            <a:r>
              <a:rPr lang="en-US" altLang="en-US" b="1" dirty="0" err="1">
                <a:latin typeface="Times New Roman" panose="02020603050405020304" pitchFamily="18" charset="0"/>
              </a:rPr>
              <a:t>có</a:t>
            </a:r>
            <a:r>
              <a:rPr lang="en-US" altLang="en-US" b="1" dirty="0">
                <a:latin typeface="Times New Roman" panose="02020603050405020304" pitchFamily="18" charset="0"/>
              </a:rPr>
              <a:t> </a:t>
            </a:r>
            <a:r>
              <a:rPr lang="en-US" altLang="en-US" b="1" dirty="0" err="1">
                <a:latin typeface="Times New Roman" panose="02020603050405020304" pitchFamily="18" charset="0"/>
              </a:rPr>
              <a:t>nghĩa</a:t>
            </a:r>
            <a:r>
              <a:rPr lang="en-US" altLang="en-US" b="1" dirty="0">
                <a:latin typeface="Times New Roman" panose="02020603050405020304" pitchFamily="18" charset="0"/>
              </a:rPr>
              <a:t> </a:t>
            </a:r>
            <a:r>
              <a:rPr lang="en-US" altLang="en-US" b="1" dirty="0" err="1">
                <a:latin typeface="Times New Roman" panose="02020603050405020304" pitchFamily="18" charset="0"/>
              </a:rPr>
              <a:t>là</a:t>
            </a:r>
            <a:r>
              <a:rPr lang="en-US" altLang="en-US" b="1" dirty="0">
                <a:latin typeface="Times New Roman" panose="02020603050405020304" pitchFamily="18" charset="0"/>
              </a:rPr>
              <a:t> “</a:t>
            </a:r>
            <a:r>
              <a:rPr lang="en-US" altLang="en-US" b="1" dirty="0" err="1">
                <a:latin typeface="Times New Roman" panose="02020603050405020304" pitchFamily="18" charset="0"/>
              </a:rPr>
              <a:t>cùng</a:t>
            </a:r>
            <a:r>
              <a:rPr lang="en-US" altLang="en-US" b="1" dirty="0">
                <a:latin typeface="Times New Roman" panose="02020603050405020304" pitchFamily="18" charset="0"/>
              </a:rPr>
              <a:t>”)</a:t>
            </a:r>
          </a:p>
        </p:txBody>
      </p:sp>
      <p:sp>
        <p:nvSpPr>
          <p:cNvPr id="2" name="Rectangle 1"/>
          <p:cNvSpPr/>
          <p:nvPr/>
        </p:nvSpPr>
        <p:spPr>
          <a:xfrm>
            <a:off x="762000" y="1301750"/>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môn</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4364"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25" y="2152650"/>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9829800" y="4810125"/>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tâm</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0" name="Rectangle 29"/>
          <p:cNvSpPr/>
          <p:nvPr/>
        </p:nvSpPr>
        <p:spPr>
          <a:xfrm>
            <a:off x="6675438" y="4810125"/>
            <a:ext cx="188595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hành</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Rectangle 30"/>
          <p:cNvSpPr/>
          <p:nvPr/>
        </p:nvSpPr>
        <p:spPr>
          <a:xfrm>
            <a:off x="6675438" y="1301750"/>
            <a:ext cx="188595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ca</a:t>
            </a:r>
          </a:p>
        </p:txBody>
      </p:sp>
      <p:sp>
        <p:nvSpPr>
          <p:cNvPr id="32" name="Rectangle 31"/>
          <p:cNvSpPr/>
          <p:nvPr/>
        </p:nvSpPr>
        <p:spPr>
          <a:xfrm>
            <a:off x="3546475" y="3898900"/>
            <a:ext cx="1884363"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âm</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a:off x="3552825" y="4795838"/>
            <a:ext cx="188595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tiền</a:t>
            </a:r>
          </a:p>
        </p:txBody>
      </p:sp>
      <p:sp>
        <p:nvSpPr>
          <p:cNvPr id="34" name="Rectangle 33"/>
          <p:cNvSpPr/>
          <p:nvPr/>
        </p:nvSpPr>
        <p:spPr>
          <a:xfrm>
            <a:off x="6689725" y="3898900"/>
            <a:ext cx="188595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phục</a:t>
            </a:r>
          </a:p>
        </p:txBody>
      </p:sp>
      <p:sp>
        <p:nvSpPr>
          <p:cNvPr id="35" name="Rectangle 34"/>
          <p:cNvSpPr/>
          <p:nvPr/>
        </p:nvSpPr>
        <p:spPr>
          <a:xfrm>
            <a:off x="735013" y="3000375"/>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chí</a:t>
            </a:r>
          </a:p>
        </p:txBody>
      </p:sp>
      <p:sp>
        <p:nvSpPr>
          <p:cNvPr id="36" name="Rectangle 35"/>
          <p:cNvSpPr/>
          <p:nvPr/>
        </p:nvSpPr>
        <p:spPr>
          <a:xfrm>
            <a:off x="735013" y="3898900"/>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đội</a:t>
            </a:r>
          </a:p>
        </p:txBody>
      </p:sp>
      <p:sp>
        <p:nvSpPr>
          <p:cNvPr id="37" name="Rectangle 36"/>
          <p:cNvSpPr/>
          <p:nvPr/>
        </p:nvSpPr>
        <p:spPr>
          <a:xfrm>
            <a:off x="735013" y="4795838"/>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thau</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8" name="Rectangle 37"/>
          <p:cNvSpPr/>
          <p:nvPr/>
        </p:nvSpPr>
        <p:spPr>
          <a:xfrm>
            <a:off x="6694488" y="2170113"/>
            <a:ext cx="188595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thanh</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9" name="Rectangle 38"/>
          <p:cNvSpPr/>
          <p:nvPr/>
        </p:nvSpPr>
        <p:spPr>
          <a:xfrm>
            <a:off x="9812338" y="2170113"/>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bằng</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40" name="Rectangle 39"/>
          <p:cNvSpPr/>
          <p:nvPr/>
        </p:nvSpPr>
        <p:spPr>
          <a:xfrm>
            <a:off x="9812338" y="3048000"/>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tình</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41" name="Rectangle 40"/>
          <p:cNvSpPr/>
          <p:nvPr/>
        </p:nvSpPr>
        <p:spPr>
          <a:xfrm>
            <a:off x="9829800" y="3929063"/>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ý</a:t>
            </a:r>
          </a:p>
        </p:txBody>
      </p:sp>
      <p:sp>
        <p:nvSpPr>
          <p:cNvPr id="42" name="Rectangle 41"/>
          <p:cNvSpPr/>
          <p:nvPr/>
        </p:nvSpPr>
        <p:spPr>
          <a:xfrm>
            <a:off x="9832975" y="1301750"/>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cảm</a:t>
            </a:r>
          </a:p>
        </p:txBody>
      </p:sp>
      <p:sp>
        <p:nvSpPr>
          <p:cNvPr id="43" name="Rectangle 42"/>
          <p:cNvSpPr/>
          <p:nvPr/>
        </p:nvSpPr>
        <p:spPr>
          <a:xfrm>
            <a:off x="762000" y="2143125"/>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ngũ</a:t>
            </a:r>
          </a:p>
        </p:txBody>
      </p:sp>
      <p:sp>
        <p:nvSpPr>
          <p:cNvPr id="57" name="Rectangle 56"/>
          <p:cNvSpPr/>
          <p:nvPr/>
        </p:nvSpPr>
        <p:spPr>
          <a:xfrm>
            <a:off x="6675438" y="3036888"/>
            <a:ext cx="1885950" cy="52228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hồ</a:t>
            </a:r>
          </a:p>
        </p:txBody>
      </p:sp>
      <p:sp>
        <p:nvSpPr>
          <p:cNvPr id="58" name="Rectangle 57"/>
          <p:cNvSpPr/>
          <p:nvPr/>
        </p:nvSpPr>
        <p:spPr>
          <a:xfrm>
            <a:off x="3546475" y="3000375"/>
            <a:ext cx="1884363"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nghĩa</a:t>
            </a:r>
          </a:p>
        </p:txBody>
      </p:sp>
      <p:sp>
        <p:nvSpPr>
          <p:cNvPr id="59" name="Rectangle 58"/>
          <p:cNvSpPr/>
          <p:nvPr/>
        </p:nvSpPr>
        <p:spPr>
          <a:xfrm>
            <a:off x="3551238" y="2143125"/>
            <a:ext cx="188595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ruộng</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Rectangle 59"/>
          <p:cNvSpPr/>
          <p:nvPr/>
        </p:nvSpPr>
        <p:spPr>
          <a:xfrm>
            <a:off x="3546475" y="1301750"/>
            <a:ext cx="1884363"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quê</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4"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1650" y="3019425"/>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7838" y="4821238"/>
            <a:ext cx="522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3857625"/>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7838" y="2152650"/>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2974975"/>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900" y="47704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25" y="130968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7838" y="1311275"/>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6713" y="2155825"/>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0138" y="30480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438" y="3940175"/>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438" y="2208213"/>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1563" y="130968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1563" y="48593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4175" y="3914775"/>
            <a:ext cx="522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6713" y="4802188"/>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838" y="3937000"/>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8775" y="2995613"/>
            <a:ext cx="523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2588" y="130175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Picture 33" descr="Confused premium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0057" y="68263"/>
            <a:ext cx="1219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0" name="Picture 32" descr="Crocodile free stick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00" y="5548313"/>
            <a:ext cx="15970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34" descr="Crocodile free stick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5670550"/>
            <a:ext cx="1192213"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36" descr="Hippopotamus free stick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19562">
            <a:off x="6623050" y="536575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Picture 38" descr="Llama free stick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2688" y="5716588"/>
            <a:ext cx="112871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8283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4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4364"/>
                                        </p:tgtEl>
                                        <p:attrNameLst>
                                          <p:attrName>style.visibility</p:attrName>
                                        </p:attrNameLst>
                                      </p:cBhvr>
                                      <p:to>
                                        <p:strVal val="visible"/>
                                      </p:to>
                                    </p:set>
                                    <p:animEffect transition="in" filter="fade">
                                      <p:cBhvr>
                                        <p:cTn id="13" dur="500"/>
                                        <p:tgtEl>
                                          <p:spTgt spid="14364"/>
                                        </p:tgtEl>
                                      </p:cBhvr>
                                    </p:animEffect>
                                  </p:childTnLst>
                                </p:cTn>
                              </p:par>
                            </p:childTnLst>
                          </p:cTn>
                        </p:par>
                      </p:childTnLst>
                    </p:cTn>
                  </p:par>
                </p:childTnLst>
              </p:cTn>
              <p:nextCondLst>
                <p:cond evt="onClick" delay="0">
                  <p:tgtEl>
                    <p:spTgt spid="43"/>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childTnLst>
                          </p:cTn>
                        </p:par>
                      </p:childTnLst>
                    </p:cTn>
                  </p:par>
                </p:childTnLst>
              </p:cTn>
              <p:nextCondLst>
                <p:cond evt="onClick" delay="0">
                  <p:tgtEl>
                    <p:spTgt spid="37"/>
                  </p:tgtEl>
                </p:cond>
              </p:nextCondLst>
            </p:seq>
            <p:seq concurrent="1" nextAc="seek">
              <p:cTn id="32" restart="whenNotActive" fill="hold" evtFilter="cancelBubble" nodeType="interactiveSeq">
                <p:stCondLst>
                  <p:cond evt="onClick" delay="0">
                    <p:tgtEl>
                      <p:spTgt spid="60"/>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childTnLst>
                          </p:cTn>
                        </p:par>
                      </p:childTnLst>
                    </p:cTn>
                  </p:par>
                </p:childTnLst>
              </p:cTn>
              <p:nextCondLst>
                <p:cond evt="onClick" delay="0">
                  <p:tgtEl>
                    <p:spTgt spid="60"/>
                  </p:tgtEl>
                </p:cond>
              </p:nextCondLst>
            </p:seq>
            <p:seq concurrent="1" nextAc="seek">
              <p:cTn id="38" restart="whenNotActive" fill="hold" evtFilter="cancelBubble" nodeType="interactiveSeq">
                <p:stCondLst>
                  <p:cond evt="onClick" delay="0">
                    <p:tgtEl>
                      <p:spTgt spid="5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childTnLst>
                    </p:cTn>
                  </p:par>
                </p:childTnLst>
              </p:cTn>
              <p:nextCondLst>
                <p:cond evt="onClick" delay="0">
                  <p:tgtEl>
                    <p:spTgt spid="59"/>
                  </p:tgtEl>
                </p:cond>
              </p:nextCondLst>
            </p:seq>
            <p:seq concurrent="1" nextAc="seek">
              <p:cTn id="44" restart="whenNotActive" fill="hold" evtFilter="cancelBubble" nodeType="interactiveSeq">
                <p:stCondLst>
                  <p:cond evt="onClick" delay="0">
                    <p:tgtEl>
                      <p:spTgt spid="58"/>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childTnLst>
                          </p:cTn>
                        </p:par>
                      </p:childTnLst>
                    </p:cTn>
                  </p:par>
                </p:childTnLst>
              </p:cTn>
              <p:nextCondLst>
                <p:cond evt="onClick" delay="0">
                  <p:tgtEl>
                    <p:spTgt spid="58"/>
                  </p:tgtEl>
                </p:cond>
              </p:nextCondLst>
            </p:seq>
            <p:seq concurrent="1" nextAc="seek">
              <p:cTn id="50" restart="whenNotActive" fill="hold" evtFilter="cancelBubble" nodeType="interactiveSeq">
                <p:stCondLst>
                  <p:cond evt="onClick" delay="0">
                    <p:tgtEl>
                      <p:spTgt spid="3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childTnLst>
                          </p:cTn>
                        </p:par>
                      </p:childTnLst>
                    </p:cTn>
                  </p:par>
                </p:childTnLst>
              </p:cTn>
              <p:nextCondLst>
                <p:cond evt="onClick" delay="0">
                  <p:tgtEl>
                    <p:spTgt spid="32"/>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childTnLst>
                          </p:cTn>
                        </p:par>
                      </p:childTnLst>
                    </p:cTn>
                  </p:par>
                </p:childTnLst>
              </p:cTn>
              <p:nextCondLst>
                <p:cond evt="onClick" delay="0">
                  <p:tgtEl>
                    <p:spTgt spid="33"/>
                  </p:tgtEl>
                </p:cond>
              </p:nextCondLst>
            </p:seq>
            <p:seq concurrent="1" nextAc="seek">
              <p:cTn id="62" restart="whenNotActive" fill="hold" evtFilter="cancelBubble" nodeType="interactiveSeq">
                <p:stCondLst>
                  <p:cond evt="onClick" delay="0">
                    <p:tgtEl>
                      <p:spTgt spid="31"/>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500"/>
                                        <p:tgtEl>
                                          <p:spTgt spid="76"/>
                                        </p:tgtEl>
                                      </p:cBhvr>
                                    </p:animEffect>
                                  </p:childTnLst>
                                </p:cTn>
                              </p:par>
                            </p:childTnLst>
                          </p:cTn>
                        </p:par>
                      </p:childTnLst>
                    </p:cTn>
                  </p:par>
                </p:childTnLst>
              </p:cTn>
              <p:nextCondLst>
                <p:cond evt="onClick" delay="0">
                  <p:tgtEl>
                    <p:spTgt spid="31"/>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fade">
                                      <p:cBhvr>
                                        <p:cTn id="73" dur="500"/>
                                        <p:tgtEl>
                                          <p:spTgt spid="75"/>
                                        </p:tgtEl>
                                      </p:cBhvr>
                                    </p:animEffect>
                                  </p:childTnLst>
                                </p:cTn>
                              </p:par>
                            </p:childTnLst>
                          </p:cTn>
                        </p:par>
                      </p:childTnLst>
                    </p:cTn>
                  </p:par>
                </p:childTnLst>
              </p:cTn>
              <p:nextCondLst>
                <p:cond evt="onClick" delay="0">
                  <p:tgtEl>
                    <p:spTgt spid="38"/>
                  </p:tgtEl>
                </p:cond>
              </p:nextCondLst>
            </p:seq>
            <p:seq concurrent="1" nextAc="seek">
              <p:cTn id="74" restart="whenNotActive" fill="hold" evtFilter="cancelBubble" nodeType="interactiveSeq">
                <p:stCondLst>
                  <p:cond evt="onClick" delay="0">
                    <p:tgtEl>
                      <p:spTgt spid="5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500"/>
                                        <p:tgtEl>
                                          <p:spTgt spid="73"/>
                                        </p:tgtEl>
                                      </p:cBhvr>
                                    </p:animEffect>
                                  </p:childTnLst>
                                </p:cTn>
                              </p:par>
                            </p:childTnLst>
                          </p:cTn>
                        </p:par>
                      </p:childTnLst>
                    </p:cTn>
                  </p:par>
                </p:childTnLst>
              </p:cTn>
              <p:nextCondLst>
                <p:cond evt="onClick" delay="0">
                  <p:tgtEl>
                    <p:spTgt spid="57"/>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ntr" presetSubtype="0" fill="hold" nodeType="click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childTnLst>
                          </p:cTn>
                        </p:par>
                      </p:childTnLst>
                    </p:cTn>
                  </p:par>
                </p:childTnLst>
              </p:cTn>
              <p:nextCondLst>
                <p:cond evt="onClick" delay="0">
                  <p:tgtEl>
                    <p:spTgt spid="34"/>
                  </p:tgtEl>
                </p:cond>
              </p:nextCondLst>
            </p:seq>
            <p:seq concurrent="1" nextAc="seek">
              <p:cTn id="86" restart="whenNotActive" fill="hold" evtFilter="cancelBubble" nodeType="interactiveSeq">
                <p:stCondLst>
                  <p:cond evt="onClick" delay="0">
                    <p:tgtEl>
                      <p:spTgt spid="30"/>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ntr" presetSubtype="0" fill="hold" nodeType="click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childTnLst>
                    </p:cTn>
                  </p:par>
                </p:childTnLst>
              </p:cTn>
              <p:nextCondLst>
                <p:cond evt="onClick" delay="0">
                  <p:tgtEl>
                    <p:spTgt spid="30"/>
                  </p:tgtEl>
                </p:cond>
              </p:nextCondLst>
            </p:seq>
            <p:seq concurrent="1" nextAc="seek">
              <p:cTn id="92" restart="whenNotActive" fill="hold" evtFilter="cancelBubble" nodeType="interactiveSeq">
                <p:stCondLst>
                  <p:cond evt="onClick" delay="0">
                    <p:tgtEl>
                      <p:spTgt spid="4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ntr" presetSubtype="0" fill="hold" nodeType="click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fade">
                                      <p:cBhvr>
                                        <p:cTn id="97" dur="500"/>
                                        <p:tgtEl>
                                          <p:spTgt spid="82"/>
                                        </p:tgtEl>
                                      </p:cBhvr>
                                    </p:animEffect>
                                  </p:childTnLst>
                                </p:cTn>
                              </p:par>
                            </p:childTnLst>
                          </p:cTn>
                        </p:par>
                      </p:childTnLst>
                    </p:cTn>
                  </p:par>
                </p:childTnLst>
              </p:cTn>
              <p:nextCondLst>
                <p:cond evt="onClick" delay="0">
                  <p:tgtEl>
                    <p:spTgt spid="42"/>
                  </p:tgtEl>
                </p:cond>
              </p:nextCondLst>
            </p:seq>
            <p:seq concurrent="1" nextAc="seek">
              <p:cTn id="98" restart="whenNotActive" fill="hold" evtFilter="cancelBubble" nodeType="interactiveSeq">
                <p:stCondLst>
                  <p:cond evt="onClick" delay="0">
                    <p:tgtEl>
                      <p:spTgt spid="39"/>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0" presetClass="entr" presetSubtype="0" fill="hold" nodeType="click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fade">
                                      <p:cBhvr>
                                        <p:cTn id="103" dur="500"/>
                                        <p:tgtEl>
                                          <p:spTgt spid="72"/>
                                        </p:tgtEl>
                                      </p:cBhvr>
                                    </p:animEffect>
                                  </p:childTnLst>
                                </p:cTn>
                              </p:par>
                            </p:childTnLst>
                          </p:cTn>
                        </p:par>
                      </p:childTnLst>
                    </p:cTn>
                  </p:par>
                </p:childTnLst>
              </p:cTn>
              <p:nextCondLst>
                <p:cond evt="onClick" delay="0">
                  <p:tgtEl>
                    <p:spTgt spid="39"/>
                  </p:tgtEl>
                </p:cond>
              </p:nextCondLst>
            </p:seq>
            <p:seq concurrent="1" nextAc="seek">
              <p:cTn id="104" restart="whenNotActive" fill="hold" evtFilter="cancelBubble" nodeType="interactiveSeq">
                <p:stCondLst>
                  <p:cond evt="onClick" delay="0">
                    <p:tgtEl>
                      <p:spTgt spid="40"/>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0" presetClass="entr" presetSubtype="0" fill="hold" nodeType="click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500"/>
                                        <p:tgtEl>
                                          <p:spTgt spid="81"/>
                                        </p:tgtEl>
                                      </p:cBhvr>
                                    </p:animEffect>
                                  </p:childTnLst>
                                </p:cTn>
                              </p:par>
                            </p:childTnLst>
                          </p:cTn>
                        </p:par>
                      </p:childTnLst>
                    </p:cTn>
                  </p:par>
                </p:childTnLst>
              </p:cTn>
              <p:nextCondLst>
                <p:cond evt="onClick" delay="0">
                  <p:tgtEl>
                    <p:spTgt spid="40"/>
                  </p:tgtEl>
                </p:cond>
              </p:nextCondLst>
            </p:seq>
            <p:seq concurrent="1" nextAc="seek">
              <p:cTn id="110" restart="whenNotActive" fill="hold" evtFilter="cancelBubble" nodeType="interactiveSeq">
                <p:stCondLst>
                  <p:cond evt="onClick" delay="0">
                    <p:tgtEl>
                      <p:spTgt spid="41"/>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0" presetClass="entr" presetSubtype="0" fill="hold" nodeType="click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500"/>
                                        <p:tgtEl>
                                          <p:spTgt spid="78"/>
                                        </p:tgtEl>
                                      </p:cBhvr>
                                    </p:animEffect>
                                  </p:childTnLst>
                                </p:cTn>
                              </p:par>
                            </p:childTnLst>
                          </p:cTn>
                        </p:par>
                      </p:childTnLst>
                    </p:cTn>
                  </p:par>
                </p:childTnLst>
              </p:cTn>
              <p:nextCondLst>
                <p:cond evt="onClick" delay="0">
                  <p:tgtEl>
                    <p:spTgt spid="41"/>
                  </p:tgtEl>
                </p:cond>
              </p:nextCondLst>
            </p:seq>
            <p:seq concurrent="1" nextAc="seek">
              <p:cTn id="116" restart="whenNotActive" fill="hold" evtFilter="cancelBubble" nodeType="interactiveSeq">
                <p:stCondLst>
                  <p:cond evt="onClick" delay="0">
                    <p:tgtEl>
                      <p:spTgt spid="29"/>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0" presetClass="entr" presetSubtype="0" fill="hold" nodeType="click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fade">
                                      <p:cBhvr>
                                        <p:cTn id="121" dur="500"/>
                                        <p:tgtEl>
                                          <p:spTgt spid="79"/>
                                        </p:tgtEl>
                                      </p:cBhvr>
                                    </p:animEffect>
                                  </p:childTnLst>
                                </p:cTn>
                              </p:par>
                            </p:childTnLst>
                          </p:cTn>
                        </p:par>
                      </p:childTnLst>
                    </p:cTn>
                  </p:par>
                </p:childTnLst>
              </p:cTn>
              <p:nextCondLst>
                <p:cond evt="onClick" delay="0">
                  <p:tgtEl>
                    <p:spTgt spid="29"/>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15362" name="Text Box 4"/>
          <p:cNvSpPr txBox="1">
            <a:spLocks noChangeArrowheads="1"/>
          </p:cNvSpPr>
          <p:nvPr/>
        </p:nvSpPr>
        <p:spPr bwMode="auto">
          <a:xfrm>
            <a:off x="1280886" y="560103"/>
            <a:ext cx="91440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imes New Roman" panose="02020603050405020304" pitchFamily="18" charset="0"/>
              </a:rPr>
              <a:t>c</a:t>
            </a:r>
            <a:r>
              <a:rPr lang="en-US" altLang="en-US" b="1" dirty="0" smtClean="0">
                <a:latin typeface="Times New Roman" panose="02020603050405020304" pitchFamily="18" charset="0"/>
              </a:rPr>
              <a:t>. </a:t>
            </a:r>
            <a:r>
              <a:rPr lang="en-US" altLang="en-US" b="1" dirty="0" err="1">
                <a:latin typeface="Times New Roman" panose="02020603050405020304" pitchFamily="18" charset="0"/>
              </a:rPr>
              <a:t>Đặt</a:t>
            </a:r>
            <a:r>
              <a:rPr lang="en-US" altLang="en-US" b="1" dirty="0">
                <a:latin typeface="Times New Roman" panose="02020603050405020304" pitchFamily="18" charset="0"/>
              </a:rPr>
              <a:t> </a:t>
            </a:r>
            <a:r>
              <a:rPr lang="en-US" altLang="en-US" b="1" dirty="0" err="1">
                <a:latin typeface="Times New Roman" panose="02020603050405020304" pitchFamily="18" charset="0"/>
              </a:rPr>
              <a:t>câu</a:t>
            </a:r>
            <a:r>
              <a:rPr lang="en-US" altLang="en-US" b="1" dirty="0">
                <a:latin typeface="Times New Roman" panose="02020603050405020304" pitchFamily="18" charset="0"/>
              </a:rPr>
              <a:t> </a:t>
            </a:r>
            <a:r>
              <a:rPr lang="en-US" altLang="en-US" b="1" dirty="0" err="1">
                <a:latin typeface="Times New Roman" panose="02020603050405020304" pitchFamily="18" charset="0"/>
              </a:rPr>
              <a:t>với</a:t>
            </a:r>
            <a:r>
              <a:rPr lang="en-US" altLang="en-US" b="1" dirty="0">
                <a:latin typeface="Times New Roman" panose="02020603050405020304" pitchFamily="18" charset="0"/>
              </a:rPr>
              <a:t> </a:t>
            </a:r>
            <a:r>
              <a:rPr lang="en-US" altLang="en-US" b="1" dirty="0" err="1">
                <a:latin typeface="Times New Roman" panose="02020603050405020304" pitchFamily="18" charset="0"/>
              </a:rPr>
              <a:t>một</a:t>
            </a:r>
            <a:r>
              <a:rPr lang="en-US" altLang="en-US" b="1" dirty="0">
                <a:latin typeface="Times New Roman" panose="02020603050405020304" pitchFamily="18" charset="0"/>
              </a:rPr>
              <a:t> </a:t>
            </a:r>
            <a:r>
              <a:rPr lang="en-US" altLang="en-US" b="1" dirty="0" err="1">
                <a:latin typeface="Times New Roman" panose="02020603050405020304" pitchFamily="18" charset="0"/>
              </a:rPr>
              <a:t>trong</a:t>
            </a:r>
            <a:r>
              <a:rPr lang="en-US" altLang="en-US" b="1" dirty="0">
                <a:latin typeface="Times New Roman" panose="02020603050405020304" pitchFamily="18" charset="0"/>
              </a:rPr>
              <a:t> </a:t>
            </a:r>
            <a:r>
              <a:rPr lang="en-US" altLang="en-US" b="1" dirty="0" err="1">
                <a:latin typeface="Times New Roman" panose="02020603050405020304" pitchFamily="18" charset="0"/>
              </a:rPr>
              <a:t>những</a:t>
            </a:r>
            <a:r>
              <a:rPr lang="en-US" altLang="en-US" b="1" dirty="0">
                <a:latin typeface="Times New Roman" panose="02020603050405020304" pitchFamily="18" charset="0"/>
              </a:rPr>
              <a:t> </a:t>
            </a:r>
            <a:r>
              <a:rPr lang="en-US" altLang="en-US" b="1" dirty="0" err="1">
                <a:latin typeface="Times New Roman" panose="02020603050405020304" pitchFamily="18" charset="0"/>
              </a:rPr>
              <a:t>từ</a:t>
            </a:r>
            <a:r>
              <a:rPr lang="en-US" altLang="en-US" b="1" dirty="0">
                <a:latin typeface="Times New Roman" panose="02020603050405020304" pitchFamily="18" charset="0"/>
              </a:rPr>
              <a:t> </a:t>
            </a:r>
            <a:r>
              <a:rPr lang="en-US" altLang="en-US" b="1" dirty="0" err="1">
                <a:latin typeface="Times New Roman" panose="02020603050405020304" pitchFamily="18" charset="0"/>
              </a:rPr>
              <a:t>vừa</a:t>
            </a:r>
            <a:r>
              <a:rPr lang="en-US" altLang="en-US" b="1" dirty="0">
                <a:latin typeface="Times New Roman" panose="02020603050405020304" pitchFamily="18" charset="0"/>
              </a:rPr>
              <a:t> </a:t>
            </a:r>
            <a:r>
              <a:rPr lang="en-US" altLang="en-US" b="1" dirty="0" err="1">
                <a:latin typeface="Times New Roman" panose="02020603050405020304" pitchFamily="18" charset="0"/>
              </a:rPr>
              <a:t>tìm</a:t>
            </a:r>
            <a:r>
              <a:rPr lang="en-US" altLang="en-US" b="1" dirty="0">
                <a:latin typeface="Times New Roman" panose="02020603050405020304" pitchFamily="18" charset="0"/>
              </a:rPr>
              <a:t> </a:t>
            </a:r>
            <a:r>
              <a:rPr lang="en-US" altLang="en-US" b="1" dirty="0" err="1">
                <a:latin typeface="Times New Roman" panose="02020603050405020304" pitchFamily="18" charset="0"/>
              </a:rPr>
              <a:t>được</a:t>
            </a:r>
            <a:r>
              <a:rPr lang="en-US" altLang="en-US" b="1" dirty="0">
                <a:latin typeface="Times New Roman" panose="02020603050405020304" pitchFamily="18" charset="0"/>
              </a:rPr>
              <a:t>:</a:t>
            </a:r>
          </a:p>
        </p:txBody>
      </p:sp>
      <p:sp>
        <p:nvSpPr>
          <p:cNvPr id="18" name="Text Box 4"/>
          <p:cNvSpPr txBox="1">
            <a:spLocks noChangeArrowheads="1"/>
          </p:cNvSpPr>
          <p:nvPr/>
        </p:nvSpPr>
        <p:spPr bwMode="auto">
          <a:xfrm>
            <a:off x="762000" y="1726281"/>
            <a:ext cx="901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Tôi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cs typeface="Times New Roman" panose="02020603050405020304" pitchFamily="18" charset="0"/>
              </a:rPr>
              <a:t>và</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anh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ấy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đồng</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hương</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nhau</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15368" name="Text Box 8"/>
          <p:cNvSpPr txBox="1">
            <a:spLocks noChangeArrowheads="1"/>
          </p:cNvSpPr>
          <p:nvPr/>
        </p:nvSpPr>
        <p:spPr bwMode="auto">
          <a:xfrm>
            <a:off x="762000" y="3391972"/>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Cả</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lớp</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đồng</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thanh</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hát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một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bài</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15369" name="Text Box 9"/>
          <p:cNvSpPr txBox="1">
            <a:spLocks noChangeArrowheads="1"/>
          </p:cNvSpPr>
          <p:nvPr/>
        </p:nvSpPr>
        <p:spPr bwMode="auto">
          <a:xfrm>
            <a:off x="762000" y="2496622"/>
            <a:ext cx="108603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học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sinh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trường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em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mặc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đồng</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phục</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cs typeface="Times New Roman" panose="02020603050405020304" pitchFamily="18" charset="0"/>
              </a:rPr>
              <a:t>rất</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đẹp</a:t>
            </a:r>
            <a:r>
              <a:rPr lang="en-US" altLang="en-US" sz="2800" dirty="0">
                <a:solidFill>
                  <a:srgbClr val="0000FF"/>
                </a:solidFill>
                <a:latin typeface="Times New Roman" panose="02020603050405020304" pitchFamily="18" charset="0"/>
                <a:cs typeface="Times New Roman" panose="02020603050405020304" pitchFamily="18" charset="0"/>
              </a:rPr>
              <a:t>.</a:t>
            </a:r>
          </a:p>
        </p:txBody>
      </p:sp>
      <p:pic>
        <p:nvPicPr>
          <p:cNvPr id="15367" name="Picture 18" descr="Confusion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6086" y="101374"/>
            <a:ext cx="1055914" cy="105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762000" y="4243966"/>
            <a:ext cx="1143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dirty="0" smtClean="0">
                <a:solidFill>
                  <a:srgbClr val="0000FF"/>
                </a:solidFill>
                <a:latin typeface="Times New Roman" panose="02020603050405020304" pitchFamily="18" charset="0"/>
              </a:rPr>
              <a:t>- </a:t>
            </a:r>
            <a:r>
              <a:rPr lang="en-US" altLang="zh-CN" sz="2800" dirty="0" err="1" smtClean="0">
                <a:solidFill>
                  <a:srgbClr val="0000FF"/>
                </a:solidFill>
                <a:latin typeface="Times New Roman" panose="02020603050405020304" pitchFamily="18" charset="0"/>
              </a:rPr>
              <a:t>Người</a:t>
            </a:r>
            <a:r>
              <a:rPr lang="en-US" altLang="zh-CN" sz="2800" dirty="0" smtClean="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dân</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Việt</a:t>
            </a:r>
            <a:r>
              <a:rPr lang="en-US" altLang="zh-CN" sz="2800" dirty="0">
                <a:solidFill>
                  <a:srgbClr val="0000FF"/>
                </a:solidFill>
                <a:latin typeface="Times New Roman" panose="02020603050405020304" pitchFamily="18" charset="0"/>
              </a:rPr>
              <a:t> </a:t>
            </a:r>
            <a:r>
              <a:rPr lang="en-US" altLang="zh-CN" sz="2800" dirty="0" smtClean="0">
                <a:solidFill>
                  <a:srgbClr val="0000FF"/>
                </a:solidFill>
                <a:latin typeface="Times New Roman" panose="02020603050405020304" pitchFamily="18" charset="0"/>
              </a:rPr>
              <a:t>Nam </a:t>
            </a:r>
            <a:r>
              <a:rPr lang="en-US" altLang="zh-CN" sz="2800" dirty="0" err="1" smtClean="0">
                <a:solidFill>
                  <a:srgbClr val="0000FF"/>
                </a:solidFill>
                <a:latin typeface="Times New Roman" panose="02020603050405020304" pitchFamily="18" charset="0"/>
              </a:rPr>
              <a:t>quyết</a:t>
            </a:r>
            <a:r>
              <a:rPr lang="en-US" altLang="zh-CN" sz="2800" dirty="0" smtClean="0">
                <a:solidFill>
                  <a:srgbClr val="0000FF"/>
                </a:solidFill>
                <a:latin typeface="Times New Roman" panose="02020603050405020304" pitchFamily="18" charset="0"/>
              </a:rPr>
              <a:t> </a:t>
            </a:r>
            <a:r>
              <a:rPr lang="en-US" altLang="zh-CN" sz="2800" dirty="0" err="1" smtClean="0">
                <a:solidFill>
                  <a:srgbClr val="0000FF"/>
                </a:solidFill>
                <a:latin typeface="Times New Roman" panose="02020603050405020304" pitchFamily="18" charset="0"/>
              </a:rPr>
              <a:t>tâm</a:t>
            </a:r>
            <a:r>
              <a:rPr lang="en-US" altLang="zh-CN" sz="2800" dirty="0" smtClean="0">
                <a:solidFill>
                  <a:srgbClr val="0000FF"/>
                </a:solidFill>
                <a:latin typeface="Times New Roman" panose="02020603050405020304" pitchFamily="18" charset="0"/>
              </a:rPr>
              <a:t> </a:t>
            </a:r>
            <a:r>
              <a:rPr lang="en-US" altLang="zh-CN" sz="2800" dirty="0" err="1">
                <a:solidFill>
                  <a:srgbClr val="C00000"/>
                </a:solidFill>
                <a:latin typeface="Times New Roman" panose="02020603050405020304" pitchFamily="18" charset="0"/>
              </a:rPr>
              <a:t>đồng</a:t>
            </a:r>
            <a:r>
              <a:rPr lang="en-US" altLang="zh-CN" sz="2800" dirty="0">
                <a:solidFill>
                  <a:srgbClr val="C00000"/>
                </a:solidFill>
                <a:latin typeface="Times New Roman" panose="02020603050405020304" pitchFamily="18" charset="0"/>
              </a:rPr>
              <a:t> </a:t>
            </a:r>
            <a:r>
              <a:rPr lang="en-US" altLang="zh-CN" sz="2800" dirty="0" err="1">
                <a:solidFill>
                  <a:srgbClr val="C00000"/>
                </a:solidFill>
                <a:latin typeface="Times New Roman" panose="02020603050405020304" pitchFamily="18" charset="0"/>
              </a:rPr>
              <a:t>lòng</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đẩy</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lùi</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dịch</a:t>
            </a:r>
            <a:r>
              <a:rPr lang="en-US" altLang="zh-CN" sz="2800" dirty="0">
                <a:solidFill>
                  <a:srgbClr val="0000FF"/>
                </a:solidFill>
                <a:latin typeface="Times New Roman" panose="02020603050405020304" pitchFamily="18" charset="0"/>
              </a:rPr>
              <a:t> </a:t>
            </a:r>
            <a:r>
              <a:rPr lang="en-US" altLang="zh-CN" sz="2800" dirty="0" err="1" smtClean="0">
                <a:solidFill>
                  <a:srgbClr val="0000FF"/>
                </a:solidFill>
                <a:latin typeface="Times New Roman" panose="02020603050405020304" pitchFamily="18" charset="0"/>
              </a:rPr>
              <a:t>bệnh</a:t>
            </a:r>
            <a:r>
              <a:rPr lang="en-US" altLang="zh-CN" sz="2800" dirty="0" smtClean="0">
                <a:solidFill>
                  <a:srgbClr val="0000FF"/>
                </a:solidFill>
                <a:latin typeface="Times New Roman" panose="02020603050405020304" pitchFamily="18" charset="0"/>
              </a:rPr>
              <a:t> Covid-19. </a:t>
            </a:r>
            <a:endParaRPr lang="en-US" altLang="zh-CN"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023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368" grpId="0"/>
      <p:bldP spid="15369"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Picture 164">
            <a:extLst>
              <a:ext uri="{FF2B5EF4-FFF2-40B4-BE49-F238E27FC236}">
                <a16:creationId xmlns:a16="http://schemas.microsoft.com/office/drawing/2014/main" id="{1DB3DB8F-99C7-4953-9924-1B89476E5059}"/>
              </a:ext>
            </a:extLst>
          </p:cNvPr>
          <p:cNvPicPr>
            <a:picLocks noChangeAspect="1"/>
          </p:cNvPicPr>
          <p:nvPr/>
        </p:nvPicPr>
        <p:blipFill>
          <a:blip r:embed="rId3"/>
          <a:stretch>
            <a:fillRect/>
          </a:stretch>
        </p:blipFill>
        <p:spPr>
          <a:xfrm>
            <a:off x="-11830" y="-8705"/>
            <a:ext cx="12192000" cy="6858000"/>
          </a:xfrm>
          <a:prstGeom prst="rect">
            <a:avLst/>
          </a:prstGeom>
        </p:spPr>
      </p:pic>
      <p:grpSp>
        <p:nvGrpSpPr>
          <p:cNvPr id="2" name="Group 492"/>
          <p:cNvGrpSpPr/>
          <p:nvPr/>
        </p:nvGrpSpPr>
        <p:grpSpPr>
          <a:xfrm>
            <a:off x="5718717" y="3205993"/>
            <a:ext cx="3429024" cy="428628"/>
            <a:chOff x="2500298" y="1500174"/>
            <a:chExt cx="3429024" cy="428628"/>
          </a:xfrm>
          <a:solidFill>
            <a:srgbClr val="00B0F0"/>
          </a:solidFill>
        </p:grpSpPr>
        <p:sp>
          <p:nvSpPr>
            <p:cNvPr id="494" name="Rounded Rectangle 493"/>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5" name="Rounded Rectangle 494"/>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6" name="Rounded Rectangle 495"/>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7" name="Rounded Rectangle 496"/>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8" name="Rounded Rectangle 497"/>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9" name="Rounded Rectangle 498"/>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500" name="Rounded Rectangle 499"/>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3" name="Group 484"/>
          <p:cNvGrpSpPr/>
          <p:nvPr/>
        </p:nvGrpSpPr>
        <p:grpSpPr>
          <a:xfrm>
            <a:off x="5718717" y="3205993"/>
            <a:ext cx="3429024" cy="428628"/>
            <a:chOff x="2500298" y="1500174"/>
            <a:chExt cx="3429024" cy="428628"/>
          </a:xfrm>
          <a:solidFill>
            <a:srgbClr val="92D050"/>
          </a:solidFill>
        </p:grpSpPr>
        <p:sp>
          <p:nvSpPr>
            <p:cNvPr id="486" name="Rounded Rectangle 485"/>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7" name="Rounded Rectangle 486"/>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8" name="Rounded Rectangle 487"/>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9" name="Rounded Rectangle 488"/>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0" name="Rounded Rectangle 489"/>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1" name="Rounded Rectangle 490"/>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2" name="Rounded Rectangle 491"/>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6" name="Group 443"/>
          <p:cNvGrpSpPr/>
          <p:nvPr/>
        </p:nvGrpSpPr>
        <p:grpSpPr>
          <a:xfrm>
            <a:off x="4228969" y="4198877"/>
            <a:ext cx="2928958" cy="428628"/>
            <a:chOff x="1643042" y="2357430"/>
            <a:chExt cx="2928958" cy="428628"/>
          </a:xfrm>
          <a:solidFill>
            <a:srgbClr val="00B0F0"/>
          </a:solidFill>
        </p:grpSpPr>
        <p:sp>
          <p:nvSpPr>
            <p:cNvPr id="445" name="Rounded Rectangle 444"/>
            <p:cNvSpPr/>
            <p:nvPr/>
          </p:nvSpPr>
          <p:spPr>
            <a:xfrm>
              <a:off x="214310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6" name="Rounded Rectangle 445"/>
            <p:cNvSpPr/>
            <p:nvPr/>
          </p:nvSpPr>
          <p:spPr>
            <a:xfrm>
              <a:off x="264317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7" name="Rounded Rectangle 446"/>
            <p:cNvSpPr/>
            <p:nvPr/>
          </p:nvSpPr>
          <p:spPr>
            <a:xfrm>
              <a:off x="314324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8" name="Rounded Rectangle 447"/>
            <p:cNvSpPr/>
            <p:nvPr/>
          </p:nvSpPr>
          <p:spPr>
            <a:xfrm>
              <a:off x="3643306"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9" name="Rounded Rectangle 448"/>
            <p:cNvSpPr/>
            <p:nvPr/>
          </p:nvSpPr>
          <p:spPr>
            <a:xfrm>
              <a:off x="414337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53" name="Rounded Rectangle 452"/>
            <p:cNvSpPr/>
            <p:nvPr/>
          </p:nvSpPr>
          <p:spPr>
            <a:xfrm>
              <a:off x="164304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19" name="Group 366"/>
          <p:cNvGrpSpPr/>
          <p:nvPr/>
        </p:nvGrpSpPr>
        <p:grpSpPr>
          <a:xfrm>
            <a:off x="5223754" y="3704353"/>
            <a:ext cx="2928958" cy="428628"/>
            <a:chOff x="2500298" y="1500174"/>
            <a:chExt cx="2928958" cy="428628"/>
          </a:xfrm>
          <a:solidFill>
            <a:srgbClr val="00B0F0"/>
          </a:solidFill>
        </p:grpSpPr>
        <p:sp>
          <p:nvSpPr>
            <p:cNvPr id="368" name="Rounded Rectangle 367"/>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69" name="Rounded Rectangle 368"/>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0" name="Rounded Rectangle 369"/>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1" name="Rounded Rectangle 370"/>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2" name="Rounded Rectangle 371"/>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3" name="Rounded Rectangle 372"/>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1" name="Group 279"/>
          <p:cNvGrpSpPr/>
          <p:nvPr/>
        </p:nvGrpSpPr>
        <p:grpSpPr>
          <a:xfrm>
            <a:off x="5217293" y="2707524"/>
            <a:ext cx="2928958" cy="428628"/>
            <a:chOff x="2500298" y="1500174"/>
            <a:chExt cx="2928958" cy="428628"/>
          </a:xfrm>
          <a:solidFill>
            <a:srgbClr val="00B0F0"/>
          </a:solidFill>
        </p:grpSpPr>
        <p:sp>
          <p:nvSpPr>
            <p:cNvPr id="281" name="Rounded Rectangle 280"/>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2" name="Rounded Rectangle 281"/>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3" name="Rounded Rectangle 282"/>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4" name="Rounded Rectangle 283"/>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5" name="Rounded Rectangle 284"/>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6" name="Rounded Rectangle 285"/>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2" name="Group 271"/>
          <p:cNvGrpSpPr/>
          <p:nvPr/>
        </p:nvGrpSpPr>
        <p:grpSpPr>
          <a:xfrm>
            <a:off x="5217293" y="2707524"/>
            <a:ext cx="2928958" cy="428628"/>
            <a:chOff x="2500298" y="1500174"/>
            <a:chExt cx="2928958" cy="428628"/>
          </a:xfrm>
          <a:solidFill>
            <a:srgbClr val="92D050"/>
          </a:solidFill>
        </p:grpSpPr>
        <p:sp>
          <p:nvSpPr>
            <p:cNvPr id="273" name="Rounded Rectangle 272"/>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4" name="Rounded Rectangle 273"/>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5" name="Rounded Rectangle 274"/>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6" name="Rounded Rectangle 275"/>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7" name="Rounded Rectangle 276"/>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8" name="Rounded Rectangle 277"/>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058" name="Group 39"/>
          <p:cNvGrpSpPr>
            <a:grpSpLocks/>
          </p:cNvGrpSpPr>
          <p:nvPr/>
        </p:nvGrpSpPr>
        <p:grpSpPr bwMode="auto">
          <a:xfrm>
            <a:off x="3215706" y="1700826"/>
            <a:ext cx="4429125" cy="428625"/>
            <a:chOff x="1643042" y="2357430"/>
            <a:chExt cx="4429156" cy="428628"/>
          </a:xfrm>
        </p:grpSpPr>
        <p:sp>
          <p:nvSpPr>
            <p:cNvPr id="29" name="Rounded Rectangle 28"/>
            <p:cNvSpPr/>
            <p:nvPr/>
          </p:nvSpPr>
          <p:spPr>
            <a:xfrm>
              <a:off x="2143107"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0" name="Rounded Rectangle 29"/>
            <p:cNvSpPr/>
            <p:nvPr/>
          </p:nvSpPr>
          <p:spPr>
            <a:xfrm>
              <a:off x="2643174"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1" name="Rounded Rectangle 30"/>
            <p:cNvSpPr/>
            <p:nvPr/>
          </p:nvSpPr>
          <p:spPr>
            <a:xfrm>
              <a:off x="3143239"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2" name="Rounded Rectangle 31"/>
            <p:cNvSpPr/>
            <p:nvPr/>
          </p:nvSpPr>
          <p:spPr>
            <a:xfrm>
              <a:off x="3643306"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3" name="Rounded Rectangle 32"/>
            <p:cNvSpPr/>
            <p:nvPr/>
          </p:nvSpPr>
          <p:spPr>
            <a:xfrm>
              <a:off x="4143371"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4" name="Rounded Rectangle 33"/>
            <p:cNvSpPr/>
            <p:nvPr/>
          </p:nvSpPr>
          <p:spPr>
            <a:xfrm>
              <a:off x="4643438"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5" name="Rounded Rectangle 34"/>
            <p:cNvSpPr/>
            <p:nvPr/>
          </p:nvSpPr>
          <p:spPr>
            <a:xfrm>
              <a:off x="5143503"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6" name="Rounded Rectangle 35"/>
            <p:cNvSpPr/>
            <p:nvPr/>
          </p:nvSpPr>
          <p:spPr>
            <a:xfrm>
              <a:off x="5643570"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 name="Rounded Rectangle 36"/>
            <p:cNvSpPr/>
            <p:nvPr/>
          </p:nvSpPr>
          <p:spPr>
            <a:xfrm>
              <a:off x="1643042"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4" name="Group 41"/>
          <p:cNvGrpSpPr/>
          <p:nvPr/>
        </p:nvGrpSpPr>
        <p:grpSpPr>
          <a:xfrm>
            <a:off x="3215680" y="1700808"/>
            <a:ext cx="4429156" cy="428628"/>
            <a:chOff x="1643042" y="2357430"/>
            <a:chExt cx="4429156" cy="428628"/>
          </a:xfrm>
          <a:solidFill>
            <a:srgbClr val="92D050"/>
          </a:solidFill>
        </p:grpSpPr>
        <p:sp>
          <p:nvSpPr>
            <p:cNvPr id="43" name="Rounded Rectangle 42"/>
            <p:cNvSpPr/>
            <p:nvPr/>
          </p:nvSpPr>
          <p:spPr>
            <a:xfrm>
              <a:off x="214310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 name="Rounded Rectangle 43"/>
            <p:cNvSpPr/>
            <p:nvPr/>
          </p:nvSpPr>
          <p:spPr>
            <a:xfrm>
              <a:off x="264317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5" name="Rounded Rectangle 44"/>
            <p:cNvSpPr/>
            <p:nvPr/>
          </p:nvSpPr>
          <p:spPr>
            <a:xfrm>
              <a:off x="314324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6" name="Rounded Rectangle 45"/>
            <p:cNvSpPr/>
            <p:nvPr/>
          </p:nvSpPr>
          <p:spPr>
            <a:xfrm>
              <a:off x="3643306"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7" name="Rounded Rectangle 46"/>
            <p:cNvSpPr/>
            <p:nvPr/>
          </p:nvSpPr>
          <p:spPr>
            <a:xfrm>
              <a:off x="414337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 name="Rounded Rectangle 47"/>
            <p:cNvSpPr/>
            <p:nvPr/>
          </p:nvSpPr>
          <p:spPr>
            <a:xfrm>
              <a:off x="464343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 name="Rounded Rectangle 48"/>
            <p:cNvSpPr/>
            <p:nvPr/>
          </p:nvSpPr>
          <p:spPr>
            <a:xfrm>
              <a:off x="514350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50" name="Rounded Rectangle 49"/>
            <p:cNvSpPr/>
            <p:nvPr/>
          </p:nvSpPr>
          <p:spPr>
            <a:xfrm>
              <a:off x="564357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51" name="Rounded Rectangle 50"/>
            <p:cNvSpPr/>
            <p:nvPr/>
          </p:nvSpPr>
          <p:spPr>
            <a:xfrm>
              <a:off x="164304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sp>
        <p:nvSpPr>
          <p:cNvPr id="7" name="8-Point Star 6"/>
          <p:cNvSpPr/>
          <p:nvPr/>
        </p:nvSpPr>
        <p:spPr>
          <a:xfrm>
            <a:off x="2287018" y="1629388"/>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1</a:t>
            </a:r>
            <a:endParaRPr lang="vi-VN" sz="2400" b="1" dirty="0"/>
          </a:p>
        </p:txBody>
      </p:sp>
      <p:grpSp>
        <p:nvGrpSpPr>
          <p:cNvPr id="25" name="Group 40"/>
          <p:cNvGrpSpPr/>
          <p:nvPr/>
        </p:nvGrpSpPr>
        <p:grpSpPr>
          <a:xfrm>
            <a:off x="3215680" y="1700808"/>
            <a:ext cx="4429156" cy="428628"/>
            <a:chOff x="1500166" y="1214422"/>
            <a:chExt cx="4429156" cy="428628"/>
          </a:xfrm>
          <a:solidFill>
            <a:srgbClr val="FFFF00"/>
          </a:solidFill>
        </p:grpSpPr>
        <p:sp>
          <p:nvSpPr>
            <p:cNvPr id="5" name="Rounded Rectangle 4"/>
            <p:cNvSpPr/>
            <p:nvPr/>
          </p:nvSpPr>
          <p:spPr>
            <a:xfrm>
              <a:off x="2000232"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8" name="Rounded Rectangle 7"/>
            <p:cNvSpPr/>
            <p:nvPr/>
          </p:nvSpPr>
          <p:spPr>
            <a:xfrm>
              <a:off x="2500298"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9" name="Rounded Rectangle 8"/>
            <p:cNvSpPr/>
            <p:nvPr/>
          </p:nvSpPr>
          <p:spPr>
            <a:xfrm>
              <a:off x="3000364"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10" name="Rounded Rectangle 9"/>
            <p:cNvSpPr/>
            <p:nvPr/>
          </p:nvSpPr>
          <p:spPr>
            <a:xfrm>
              <a:off x="3500430"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K</a:t>
              </a:r>
              <a:endParaRPr lang="vi-VN" sz="2400" b="1" dirty="0">
                <a:solidFill>
                  <a:srgbClr val="FF0000"/>
                </a:solidFill>
              </a:endParaRPr>
            </a:p>
          </p:txBody>
        </p:sp>
        <p:sp>
          <p:nvSpPr>
            <p:cNvPr id="11" name="Rounded Rectangle 10"/>
            <p:cNvSpPr/>
            <p:nvPr/>
          </p:nvSpPr>
          <p:spPr>
            <a:xfrm>
              <a:off x="4000496"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H</a:t>
              </a:r>
              <a:endParaRPr lang="vi-VN" sz="2400" b="1" dirty="0">
                <a:solidFill>
                  <a:srgbClr val="FF0000"/>
                </a:solidFill>
              </a:endParaRPr>
            </a:p>
          </p:txBody>
        </p:sp>
        <p:sp>
          <p:nvSpPr>
            <p:cNvPr id="12" name="Rounded Rectangle 11"/>
            <p:cNvSpPr/>
            <p:nvPr/>
          </p:nvSpPr>
          <p:spPr>
            <a:xfrm>
              <a:off x="4500562" y="1214422"/>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Á</a:t>
              </a:r>
              <a:endParaRPr lang="vi-VN" sz="2400" b="1" dirty="0">
                <a:solidFill>
                  <a:srgbClr val="FF0000"/>
                </a:solidFill>
              </a:endParaRPr>
            </a:p>
          </p:txBody>
        </p:sp>
        <p:sp>
          <p:nvSpPr>
            <p:cNvPr id="13" name="Rounded Rectangle 12"/>
            <p:cNvSpPr/>
            <p:nvPr/>
          </p:nvSpPr>
          <p:spPr>
            <a:xfrm>
              <a:off x="5000628"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N</a:t>
              </a:r>
              <a:endParaRPr lang="vi-VN" sz="2400" b="1" dirty="0">
                <a:solidFill>
                  <a:srgbClr val="FF0000"/>
                </a:solidFill>
              </a:endParaRPr>
            </a:p>
          </p:txBody>
        </p:sp>
        <p:sp>
          <p:nvSpPr>
            <p:cNvPr id="14" name="Rounded Rectangle 13"/>
            <p:cNvSpPr/>
            <p:nvPr/>
          </p:nvSpPr>
          <p:spPr>
            <a:xfrm>
              <a:off x="5500694"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H</a:t>
              </a:r>
              <a:endParaRPr lang="vi-VN" sz="2400" b="1" dirty="0">
                <a:solidFill>
                  <a:srgbClr val="FF0000"/>
                </a:solidFill>
              </a:endParaRPr>
            </a:p>
          </p:txBody>
        </p:sp>
        <p:sp>
          <p:nvSpPr>
            <p:cNvPr id="15" name="Rounded Rectangle 14"/>
            <p:cNvSpPr/>
            <p:nvPr/>
          </p:nvSpPr>
          <p:spPr>
            <a:xfrm>
              <a:off x="1500166"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grpSp>
      <p:sp>
        <p:nvSpPr>
          <p:cNvPr id="54" name="TextBox 53"/>
          <p:cNvSpPr txBox="1"/>
          <p:nvPr/>
        </p:nvSpPr>
        <p:spPr>
          <a:xfrm>
            <a:off x="1184022" y="4939880"/>
            <a:ext cx="9468544" cy="830997"/>
          </a:xfrm>
          <a:prstGeom prst="rect">
            <a:avLst/>
          </a:prstGeom>
          <a:noFill/>
        </p:spPr>
        <p:txBody>
          <a:bodyPr wrap="square">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1: ( </a:t>
            </a:r>
            <a:r>
              <a:rPr lang="en-US" sz="2400" b="1" i="1" u="sng" dirty="0" err="1">
                <a:solidFill>
                  <a:schemeClr val="accent6">
                    <a:lumMod val="75000"/>
                  </a:schemeClr>
                </a:solidFill>
              </a:rPr>
              <a:t>Có</a:t>
            </a:r>
            <a:r>
              <a:rPr lang="en-US" sz="2400" b="1" i="1" u="sng" dirty="0">
                <a:solidFill>
                  <a:schemeClr val="accent6">
                    <a:lumMod val="75000"/>
                  </a:schemeClr>
                </a:solidFill>
              </a:rPr>
              <a:t> 9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lễ</a:t>
            </a:r>
            <a:r>
              <a:rPr lang="en-US" sz="2400" b="1" i="1" dirty="0">
                <a:solidFill>
                  <a:schemeClr val="tx2"/>
                </a:solidFill>
              </a:rPr>
              <a:t> </a:t>
            </a:r>
            <a:r>
              <a:rPr lang="en-US" sz="2400" b="1" i="1" dirty="0" err="1">
                <a:solidFill>
                  <a:schemeClr val="tx2"/>
                </a:solidFill>
              </a:rPr>
              <a:t>kỉ</a:t>
            </a:r>
            <a:r>
              <a:rPr lang="en-US" sz="2400" b="1" i="1" dirty="0">
                <a:solidFill>
                  <a:schemeClr val="tx2"/>
                </a:solidFill>
              </a:rPr>
              <a:t> </a:t>
            </a:r>
            <a:r>
              <a:rPr lang="en-US" sz="2400" b="1" i="1" dirty="0" err="1">
                <a:solidFill>
                  <a:schemeClr val="tx2"/>
                </a:solidFill>
              </a:rPr>
              <a:t>niệm</a:t>
            </a:r>
            <a:r>
              <a:rPr lang="en-US" sz="2400" b="1" i="1" dirty="0">
                <a:solidFill>
                  <a:schemeClr val="tx2"/>
                </a:solidFill>
              </a:rPr>
              <a:t> </a:t>
            </a:r>
            <a:r>
              <a:rPr lang="en-US" sz="2400" b="1" i="1" dirty="0" err="1">
                <a:solidFill>
                  <a:schemeClr val="tx2"/>
                </a:solidFill>
              </a:rPr>
              <a:t>ngày</a:t>
            </a:r>
            <a:r>
              <a:rPr lang="en-US" sz="2400" b="1" i="1" dirty="0">
                <a:solidFill>
                  <a:schemeClr val="tx2"/>
                </a:solidFill>
              </a:rPr>
              <a:t> </a:t>
            </a:r>
            <a:r>
              <a:rPr lang="en-US" sz="2400" b="1" i="1" dirty="0" err="1">
                <a:solidFill>
                  <a:schemeClr val="tx2"/>
                </a:solidFill>
              </a:rPr>
              <a:t>thành</a:t>
            </a:r>
            <a:r>
              <a:rPr lang="en-US" sz="2400" b="1" i="1" dirty="0">
                <a:solidFill>
                  <a:schemeClr val="tx2"/>
                </a:solidFill>
              </a:rPr>
              <a:t> </a:t>
            </a:r>
            <a:r>
              <a:rPr lang="en-US" sz="2400" b="1" i="1" dirty="0" err="1">
                <a:solidFill>
                  <a:schemeClr val="tx2"/>
                </a:solidFill>
              </a:rPr>
              <a:t>lập</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a:t>
            </a:r>
          </a:p>
        </p:txBody>
      </p:sp>
      <p:grpSp>
        <p:nvGrpSpPr>
          <p:cNvPr id="26" name="Group 176"/>
          <p:cNvGrpSpPr/>
          <p:nvPr/>
        </p:nvGrpSpPr>
        <p:grpSpPr>
          <a:xfrm>
            <a:off x="3707809" y="2200874"/>
            <a:ext cx="3429024" cy="428628"/>
            <a:chOff x="2500298" y="1500174"/>
            <a:chExt cx="3429024" cy="428628"/>
          </a:xfrm>
          <a:solidFill>
            <a:srgbClr val="00B0F0"/>
          </a:solidFill>
        </p:grpSpPr>
        <p:sp>
          <p:nvSpPr>
            <p:cNvPr id="178" name="Rounded Rectangle 177"/>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79" name="Rounded Rectangle 178"/>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0" name="Rounded Rectangle 179"/>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1" name="Rounded Rectangle 180"/>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2" name="Rounded Rectangle 181"/>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3" name="Rounded Rectangle 182"/>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4" name="Rounded Rectangle 183"/>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7" name="Group 184"/>
          <p:cNvGrpSpPr/>
          <p:nvPr/>
        </p:nvGrpSpPr>
        <p:grpSpPr>
          <a:xfrm>
            <a:off x="3707809" y="2200874"/>
            <a:ext cx="3429024" cy="428628"/>
            <a:chOff x="2500298" y="1500174"/>
            <a:chExt cx="3429024" cy="428628"/>
          </a:xfrm>
          <a:solidFill>
            <a:srgbClr val="92D050"/>
          </a:solidFill>
        </p:grpSpPr>
        <p:sp>
          <p:nvSpPr>
            <p:cNvPr id="186" name="Rounded Rectangle 185"/>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7" name="Rounded Rectangle 186"/>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8" name="Rounded Rectangle 187"/>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9" name="Rounded Rectangle 188"/>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90" name="Rounded Rectangle 189"/>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91" name="Rounded Rectangle 190"/>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92" name="Rounded Rectangle 191"/>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8" name="Group 167"/>
          <p:cNvGrpSpPr>
            <a:grpSpLocks/>
          </p:cNvGrpSpPr>
          <p:nvPr/>
        </p:nvGrpSpPr>
        <p:grpSpPr bwMode="auto">
          <a:xfrm>
            <a:off x="3707828" y="2200889"/>
            <a:ext cx="3429001" cy="428625"/>
            <a:chOff x="2500298" y="1500174"/>
            <a:chExt cx="3429024" cy="428628"/>
          </a:xfrm>
        </p:grpSpPr>
        <p:sp>
          <p:nvSpPr>
            <p:cNvPr id="158" name="Rounded Rectangle 157"/>
            <p:cNvSpPr/>
            <p:nvPr/>
          </p:nvSpPr>
          <p:spPr>
            <a:xfrm>
              <a:off x="250029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159" name="Rounded Rectangle 158"/>
            <p:cNvSpPr/>
            <p:nvPr/>
          </p:nvSpPr>
          <p:spPr>
            <a:xfrm>
              <a:off x="3000363"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160" name="Rounded Rectangle 159"/>
            <p:cNvSpPr/>
            <p:nvPr/>
          </p:nvSpPr>
          <p:spPr>
            <a:xfrm>
              <a:off x="3500430"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161" name="Rounded Rectangle 160"/>
            <p:cNvSpPr/>
            <p:nvPr/>
          </p:nvSpPr>
          <p:spPr>
            <a:xfrm>
              <a:off x="4000495"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162" name="Rounded Rectangle 161"/>
            <p:cNvSpPr/>
            <p:nvPr/>
          </p:nvSpPr>
          <p:spPr>
            <a:xfrm>
              <a:off x="4500562"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G</a:t>
              </a:r>
              <a:endParaRPr lang="vi-VN" sz="2400" b="1" dirty="0">
                <a:solidFill>
                  <a:srgbClr val="FF0000"/>
                </a:solidFill>
              </a:endParaRPr>
            </a:p>
          </p:txBody>
        </p:sp>
        <p:sp>
          <p:nvSpPr>
            <p:cNvPr id="163" name="Rounded Rectangle 162"/>
            <p:cNvSpPr/>
            <p:nvPr/>
          </p:nvSpPr>
          <p:spPr>
            <a:xfrm>
              <a:off x="5000627" y="1500174"/>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I</a:t>
              </a:r>
              <a:endParaRPr lang="vi-VN" sz="2400" b="1" dirty="0">
                <a:solidFill>
                  <a:srgbClr val="FF0000"/>
                </a:solidFill>
              </a:endParaRPr>
            </a:p>
          </p:txBody>
        </p:sp>
        <p:sp>
          <p:nvSpPr>
            <p:cNvPr id="164" name="Rounded Rectangle 163"/>
            <p:cNvSpPr/>
            <p:nvPr/>
          </p:nvSpPr>
          <p:spPr>
            <a:xfrm>
              <a:off x="5500694"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A</a:t>
              </a:r>
              <a:endParaRPr lang="vi-VN" sz="2400" b="1" dirty="0">
                <a:solidFill>
                  <a:srgbClr val="FF0000"/>
                </a:solidFill>
              </a:endParaRPr>
            </a:p>
          </p:txBody>
        </p:sp>
      </p:grpSp>
      <p:sp>
        <p:nvSpPr>
          <p:cNvPr id="193" name="TextBox 192"/>
          <p:cNvSpPr txBox="1"/>
          <p:nvPr/>
        </p:nvSpPr>
        <p:spPr>
          <a:xfrm>
            <a:off x="1385974" y="4944661"/>
            <a:ext cx="9144000" cy="830997"/>
          </a:xfrm>
          <a:prstGeom prst="rect">
            <a:avLst/>
          </a:prstGeom>
          <a:noFill/>
        </p:spPr>
        <p:txBody>
          <a:bodyPr>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2: ( </a:t>
            </a:r>
            <a:r>
              <a:rPr lang="en-US" sz="2400" b="1" i="1" u="sng" dirty="0" err="1">
                <a:solidFill>
                  <a:schemeClr val="accent6">
                    <a:lumMod val="75000"/>
                  </a:schemeClr>
                </a:solidFill>
              </a:rPr>
              <a:t>Có</a:t>
            </a:r>
            <a:r>
              <a:rPr lang="en-US" sz="2400" b="1" i="1" u="sng" dirty="0">
                <a:solidFill>
                  <a:schemeClr val="accent6">
                    <a:lumMod val="75000"/>
                  </a:schemeClr>
                </a:solidFill>
              </a:rPr>
              <a:t> 7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 </a:t>
            </a:r>
            <a:r>
              <a:rPr lang="en-US" sz="2400" b="1" i="1" dirty="0" err="1">
                <a:solidFill>
                  <a:schemeClr val="tx2"/>
                </a:solidFill>
              </a:rPr>
              <a:t>nhà</a:t>
            </a:r>
            <a:r>
              <a:rPr lang="en-US" sz="2400" b="1" i="1" dirty="0">
                <a:solidFill>
                  <a:schemeClr val="tx2"/>
                </a:solidFill>
              </a:rPr>
              <a:t>?</a:t>
            </a:r>
          </a:p>
        </p:txBody>
      </p:sp>
      <p:sp>
        <p:nvSpPr>
          <p:cNvPr id="194" name="8-Point Star 193"/>
          <p:cNvSpPr/>
          <p:nvPr/>
        </p:nvSpPr>
        <p:spPr>
          <a:xfrm>
            <a:off x="2287018" y="2161201"/>
            <a:ext cx="468313" cy="46831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t>2</a:t>
            </a:r>
            <a:endParaRPr lang="vi-VN" sz="2400" b="1"/>
          </a:p>
        </p:txBody>
      </p:sp>
      <p:sp>
        <p:nvSpPr>
          <p:cNvPr id="244" name="8-Point Star 243"/>
          <p:cNvSpPr/>
          <p:nvPr/>
        </p:nvSpPr>
        <p:spPr>
          <a:xfrm>
            <a:off x="2272504" y="2710253"/>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3</a:t>
            </a:r>
            <a:endParaRPr lang="vi-VN" sz="2400" b="1" dirty="0"/>
          </a:p>
        </p:txBody>
      </p:sp>
      <p:sp>
        <p:nvSpPr>
          <p:cNvPr id="248" name="8-Point Star 247"/>
          <p:cNvSpPr/>
          <p:nvPr/>
        </p:nvSpPr>
        <p:spPr>
          <a:xfrm>
            <a:off x="2272390" y="3736103"/>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5</a:t>
            </a:r>
            <a:endParaRPr lang="vi-VN" sz="2400" b="1" dirty="0"/>
          </a:p>
        </p:txBody>
      </p:sp>
      <p:sp>
        <p:nvSpPr>
          <p:cNvPr id="250" name="8-Point Star 249"/>
          <p:cNvSpPr/>
          <p:nvPr/>
        </p:nvSpPr>
        <p:spPr>
          <a:xfrm>
            <a:off x="2265696" y="4230620"/>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6</a:t>
            </a:r>
            <a:endParaRPr lang="vi-VN" sz="2400" b="1" dirty="0"/>
          </a:p>
        </p:txBody>
      </p:sp>
      <p:sp>
        <p:nvSpPr>
          <p:cNvPr id="251" name="8-Point Star 250"/>
          <p:cNvSpPr/>
          <p:nvPr/>
        </p:nvSpPr>
        <p:spPr>
          <a:xfrm>
            <a:off x="2273636" y="3223219"/>
            <a:ext cx="468313" cy="46831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4</a:t>
            </a:r>
            <a:endParaRPr lang="vi-VN" sz="2400" b="1" dirty="0"/>
          </a:p>
        </p:txBody>
      </p:sp>
      <p:grpSp>
        <p:nvGrpSpPr>
          <p:cNvPr id="55" name="Group 263"/>
          <p:cNvGrpSpPr>
            <a:grpSpLocks/>
          </p:cNvGrpSpPr>
          <p:nvPr/>
        </p:nvGrpSpPr>
        <p:grpSpPr bwMode="auto">
          <a:xfrm>
            <a:off x="5217312" y="2707532"/>
            <a:ext cx="2928937" cy="428625"/>
            <a:chOff x="2500298" y="1500174"/>
            <a:chExt cx="2928958" cy="428628"/>
          </a:xfrm>
        </p:grpSpPr>
        <p:sp>
          <p:nvSpPr>
            <p:cNvPr id="265" name="Rounded Rectangle 264"/>
            <p:cNvSpPr/>
            <p:nvPr/>
          </p:nvSpPr>
          <p:spPr>
            <a:xfrm>
              <a:off x="250029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V</a:t>
              </a:r>
              <a:endParaRPr lang="vi-VN" sz="2400" b="1" dirty="0">
                <a:solidFill>
                  <a:srgbClr val="FF0000"/>
                </a:solidFill>
              </a:endParaRPr>
            </a:p>
          </p:txBody>
        </p:sp>
        <p:sp>
          <p:nvSpPr>
            <p:cNvPr id="266" name="Rounded Rectangle 265"/>
            <p:cNvSpPr/>
            <p:nvPr/>
          </p:nvSpPr>
          <p:spPr>
            <a:xfrm>
              <a:off x="3000364"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Ệ</a:t>
              </a:r>
              <a:endParaRPr lang="vi-VN" sz="2400" b="1" dirty="0">
                <a:solidFill>
                  <a:srgbClr val="FF0000"/>
                </a:solidFill>
              </a:endParaRPr>
            </a:p>
          </p:txBody>
        </p:sp>
        <p:sp>
          <p:nvSpPr>
            <p:cNvPr id="267" name="Rounded Rectangle 266"/>
            <p:cNvSpPr/>
            <p:nvPr/>
          </p:nvSpPr>
          <p:spPr>
            <a:xfrm>
              <a:off x="3500430" y="1500174"/>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268" name="Rounded Rectangle 267"/>
            <p:cNvSpPr/>
            <p:nvPr/>
          </p:nvSpPr>
          <p:spPr>
            <a:xfrm>
              <a:off x="4000496"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269" name="Rounded Rectangle 268"/>
            <p:cNvSpPr/>
            <p:nvPr/>
          </p:nvSpPr>
          <p:spPr>
            <a:xfrm>
              <a:off x="4500562"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270" name="Rounded Rectangle 269"/>
            <p:cNvSpPr/>
            <p:nvPr/>
          </p:nvSpPr>
          <p:spPr>
            <a:xfrm>
              <a:off x="500062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grpSp>
      <p:sp>
        <p:nvSpPr>
          <p:cNvPr id="288" name="TextBox 287"/>
          <p:cNvSpPr txBox="1"/>
          <p:nvPr/>
        </p:nvSpPr>
        <p:spPr>
          <a:xfrm>
            <a:off x="1345273" y="4958116"/>
            <a:ext cx="9144000" cy="830997"/>
          </a:xfrm>
          <a:prstGeom prst="rect">
            <a:avLst/>
          </a:prstGeom>
          <a:noFill/>
        </p:spPr>
        <p:txBody>
          <a:bodyPr>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3: ( </a:t>
            </a:r>
            <a:r>
              <a:rPr lang="en-US" sz="2400" b="1" i="1" u="sng" dirty="0" err="1">
                <a:solidFill>
                  <a:schemeClr val="accent6">
                    <a:lumMod val="75000"/>
                  </a:schemeClr>
                </a:solidFill>
              </a:rPr>
              <a:t>Có</a:t>
            </a:r>
            <a:r>
              <a:rPr lang="en-US" sz="2400" b="1" i="1" u="sng" dirty="0">
                <a:solidFill>
                  <a:schemeClr val="accent6">
                    <a:lumMod val="75000"/>
                  </a:schemeClr>
                </a:solidFill>
              </a:rPr>
              <a:t> 6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bảo</a:t>
            </a:r>
            <a:r>
              <a:rPr lang="en-US" sz="2400" b="1" i="1" dirty="0">
                <a:solidFill>
                  <a:schemeClr val="tx2"/>
                </a:solidFill>
              </a:rPr>
              <a:t> </a:t>
            </a:r>
            <a:r>
              <a:rPr lang="en-US" sz="2400" b="1" i="1" dirty="0" err="1">
                <a:solidFill>
                  <a:schemeClr val="tx2"/>
                </a:solidFill>
              </a:rPr>
              <a:t>vệ</a:t>
            </a:r>
            <a:r>
              <a:rPr lang="en-US" sz="2400" b="1" i="1" dirty="0">
                <a:solidFill>
                  <a:schemeClr val="tx2"/>
                </a:solidFill>
              </a:rPr>
              <a:t> </a:t>
            </a:r>
            <a:r>
              <a:rPr lang="en-US" sz="2400" b="1" i="1" dirty="0" err="1">
                <a:solidFill>
                  <a:schemeClr val="tx2"/>
                </a:solidFill>
              </a:rPr>
              <a:t>Tổ</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a:t>
            </a:r>
          </a:p>
        </p:txBody>
      </p:sp>
      <p:grpSp>
        <p:nvGrpSpPr>
          <p:cNvPr id="58" name="Group 373"/>
          <p:cNvGrpSpPr/>
          <p:nvPr/>
        </p:nvGrpSpPr>
        <p:grpSpPr>
          <a:xfrm>
            <a:off x="5223754" y="3704353"/>
            <a:ext cx="2928958" cy="428628"/>
            <a:chOff x="2500298" y="1500174"/>
            <a:chExt cx="2928958" cy="428628"/>
          </a:xfrm>
          <a:solidFill>
            <a:srgbClr val="92D050"/>
          </a:solidFill>
        </p:grpSpPr>
        <p:sp>
          <p:nvSpPr>
            <p:cNvPr id="375" name="Rounded Rectangle 374"/>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6" name="Rounded Rectangle 375"/>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7" name="Rounded Rectangle 376"/>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8" name="Rounded Rectangle 377"/>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9" name="Rounded Rectangle 378"/>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80" name="Rounded Rectangle 379"/>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59" name="Group 354"/>
          <p:cNvGrpSpPr/>
          <p:nvPr/>
        </p:nvGrpSpPr>
        <p:grpSpPr>
          <a:xfrm>
            <a:off x="5223754" y="3704353"/>
            <a:ext cx="2928958" cy="428628"/>
            <a:chOff x="3500430" y="1214422"/>
            <a:chExt cx="2928958" cy="428628"/>
          </a:xfrm>
          <a:solidFill>
            <a:srgbClr val="FFFF00"/>
          </a:solidFill>
        </p:grpSpPr>
        <p:sp>
          <p:nvSpPr>
            <p:cNvPr id="359" name="Rounded Rectangle 358"/>
            <p:cNvSpPr/>
            <p:nvPr/>
          </p:nvSpPr>
          <p:spPr>
            <a:xfrm>
              <a:off x="3500430"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360" name="Rounded Rectangle 359"/>
            <p:cNvSpPr/>
            <p:nvPr/>
          </p:nvSpPr>
          <p:spPr>
            <a:xfrm>
              <a:off x="4000496"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361" name="Rounded Rectangle 360"/>
            <p:cNvSpPr/>
            <p:nvPr/>
          </p:nvSpPr>
          <p:spPr>
            <a:xfrm>
              <a:off x="4500562" y="1214422"/>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362" name="Rounded Rectangle 361"/>
            <p:cNvSpPr/>
            <p:nvPr/>
          </p:nvSpPr>
          <p:spPr>
            <a:xfrm>
              <a:off x="5000628"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363" name="Rounded Rectangle 362"/>
            <p:cNvSpPr/>
            <p:nvPr/>
          </p:nvSpPr>
          <p:spPr>
            <a:xfrm>
              <a:off x="5500694"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K</a:t>
              </a:r>
              <a:endParaRPr lang="vi-VN" sz="2400" b="1" dirty="0">
                <a:solidFill>
                  <a:srgbClr val="FF0000"/>
                </a:solidFill>
              </a:endParaRPr>
            </a:p>
          </p:txBody>
        </p:sp>
        <p:sp>
          <p:nvSpPr>
            <p:cNvPr id="365" name="Rounded Rectangle 364"/>
            <p:cNvSpPr/>
            <p:nvPr/>
          </p:nvSpPr>
          <p:spPr>
            <a:xfrm>
              <a:off x="6000760"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Ì</a:t>
              </a:r>
              <a:endParaRPr lang="vi-VN" sz="2400" b="1" dirty="0">
                <a:solidFill>
                  <a:srgbClr val="FF0000"/>
                </a:solidFill>
              </a:endParaRPr>
            </a:p>
          </p:txBody>
        </p:sp>
      </p:grpSp>
      <p:sp>
        <p:nvSpPr>
          <p:cNvPr id="381" name="TextBox 380"/>
          <p:cNvSpPr txBox="1"/>
          <p:nvPr/>
        </p:nvSpPr>
        <p:spPr>
          <a:xfrm>
            <a:off x="1126988" y="4953467"/>
            <a:ext cx="9564691" cy="830997"/>
          </a:xfrm>
          <a:prstGeom prst="rect">
            <a:avLst/>
          </a:prstGeom>
          <a:noFill/>
        </p:spPr>
        <p:txBody>
          <a:bodyPr wrap="square">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5: ( </a:t>
            </a:r>
            <a:r>
              <a:rPr lang="en-US" sz="2400" b="1" i="1" u="sng" dirty="0" err="1">
                <a:solidFill>
                  <a:schemeClr val="accent6">
                    <a:lumMod val="75000"/>
                  </a:schemeClr>
                </a:solidFill>
              </a:rPr>
              <a:t>Có</a:t>
            </a:r>
            <a:r>
              <a:rPr lang="en-US" sz="2400" b="1" i="1" u="sng" dirty="0">
                <a:solidFill>
                  <a:schemeClr val="accent6">
                    <a:lumMod val="75000"/>
                  </a:schemeClr>
                </a:solidFill>
              </a:rPr>
              <a:t> 6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lá</a:t>
            </a:r>
            <a:r>
              <a:rPr lang="en-US" sz="2400" b="1" i="1" dirty="0">
                <a:solidFill>
                  <a:schemeClr val="tx2"/>
                </a:solidFill>
              </a:rPr>
              <a:t> </a:t>
            </a:r>
            <a:r>
              <a:rPr lang="en-US" sz="2400" b="1" i="1" dirty="0" err="1">
                <a:solidFill>
                  <a:schemeClr val="tx2"/>
                </a:solidFill>
              </a:rPr>
              <a:t>cờ</a:t>
            </a:r>
            <a:r>
              <a:rPr lang="en-US" sz="2400" b="1" i="1" dirty="0">
                <a:solidFill>
                  <a:schemeClr val="tx2"/>
                </a:solidFill>
              </a:rPr>
              <a:t> </a:t>
            </a:r>
            <a:r>
              <a:rPr lang="en-US" sz="2400" b="1" i="1" dirty="0" err="1">
                <a:solidFill>
                  <a:schemeClr val="tx2"/>
                </a:solidFill>
              </a:rPr>
              <a:t>tượng</a:t>
            </a:r>
            <a:r>
              <a:rPr lang="en-US" sz="2400" b="1" i="1" dirty="0">
                <a:solidFill>
                  <a:schemeClr val="tx2"/>
                </a:solidFill>
              </a:rPr>
              <a:t> </a:t>
            </a:r>
            <a:r>
              <a:rPr lang="en-US" sz="2400" b="1" i="1" dirty="0" err="1">
                <a:solidFill>
                  <a:schemeClr val="tx2"/>
                </a:solidFill>
              </a:rPr>
              <a:t>trưng</a:t>
            </a:r>
            <a:r>
              <a:rPr lang="en-US" sz="2400" b="1" i="1" dirty="0">
                <a:solidFill>
                  <a:schemeClr val="tx2"/>
                </a:solidFill>
              </a:rPr>
              <a:t> </a:t>
            </a:r>
            <a:r>
              <a:rPr lang="en-US" sz="2400" b="1" i="1" dirty="0" err="1">
                <a:solidFill>
                  <a:schemeClr val="tx2"/>
                </a:solidFill>
              </a:rPr>
              <a:t>cho</a:t>
            </a:r>
            <a:r>
              <a:rPr lang="en-US" sz="2400" b="1" i="1" dirty="0">
                <a:solidFill>
                  <a:schemeClr val="tx2"/>
                </a:solidFill>
              </a:rPr>
              <a:t> </a:t>
            </a:r>
            <a:r>
              <a:rPr lang="en-US" sz="2400" b="1" i="1" dirty="0" err="1">
                <a:solidFill>
                  <a:schemeClr val="tx2"/>
                </a:solidFill>
              </a:rPr>
              <a:t>một</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a:t>
            </a:r>
          </a:p>
        </p:txBody>
      </p:sp>
      <p:grpSp>
        <p:nvGrpSpPr>
          <p:cNvPr id="62" name="Group 431"/>
          <p:cNvGrpSpPr/>
          <p:nvPr/>
        </p:nvGrpSpPr>
        <p:grpSpPr>
          <a:xfrm>
            <a:off x="4228969" y="4198877"/>
            <a:ext cx="2928958" cy="428628"/>
            <a:chOff x="1643042" y="2357430"/>
            <a:chExt cx="2928958" cy="428628"/>
          </a:xfrm>
          <a:solidFill>
            <a:srgbClr val="92D050"/>
          </a:solidFill>
        </p:grpSpPr>
        <p:sp>
          <p:nvSpPr>
            <p:cNvPr id="433" name="Rounded Rectangle 432"/>
            <p:cNvSpPr/>
            <p:nvPr/>
          </p:nvSpPr>
          <p:spPr>
            <a:xfrm>
              <a:off x="214310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4" name="Rounded Rectangle 433"/>
            <p:cNvSpPr/>
            <p:nvPr/>
          </p:nvSpPr>
          <p:spPr>
            <a:xfrm>
              <a:off x="264317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5" name="Rounded Rectangle 434"/>
            <p:cNvSpPr/>
            <p:nvPr/>
          </p:nvSpPr>
          <p:spPr>
            <a:xfrm>
              <a:off x="314324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6" name="Rounded Rectangle 435"/>
            <p:cNvSpPr/>
            <p:nvPr/>
          </p:nvSpPr>
          <p:spPr>
            <a:xfrm>
              <a:off x="3643306"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7" name="Rounded Rectangle 436"/>
            <p:cNvSpPr/>
            <p:nvPr/>
          </p:nvSpPr>
          <p:spPr>
            <a:xfrm>
              <a:off x="414337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1" name="Rounded Rectangle 440"/>
            <p:cNvSpPr/>
            <p:nvPr/>
          </p:nvSpPr>
          <p:spPr>
            <a:xfrm>
              <a:off x="164304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63" name="Group 419"/>
          <p:cNvGrpSpPr>
            <a:grpSpLocks/>
          </p:cNvGrpSpPr>
          <p:nvPr/>
        </p:nvGrpSpPr>
        <p:grpSpPr bwMode="auto">
          <a:xfrm>
            <a:off x="4228983" y="4198871"/>
            <a:ext cx="2928938" cy="428625"/>
            <a:chOff x="1500166" y="3000372"/>
            <a:chExt cx="2928958" cy="428628"/>
          </a:xfrm>
        </p:grpSpPr>
        <p:sp>
          <p:nvSpPr>
            <p:cNvPr id="421" name="Rounded Rectangle 420"/>
            <p:cNvSpPr/>
            <p:nvPr/>
          </p:nvSpPr>
          <p:spPr>
            <a:xfrm>
              <a:off x="2000232"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422" name="Rounded Rectangle 421"/>
            <p:cNvSpPr/>
            <p:nvPr/>
          </p:nvSpPr>
          <p:spPr>
            <a:xfrm>
              <a:off x="2500298"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423" name="Rounded Rectangle 422"/>
            <p:cNvSpPr/>
            <p:nvPr/>
          </p:nvSpPr>
          <p:spPr>
            <a:xfrm>
              <a:off x="3000364"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424" name="Rounded Rectangle 423"/>
            <p:cNvSpPr/>
            <p:nvPr/>
          </p:nvSpPr>
          <p:spPr>
            <a:xfrm>
              <a:off x="3500430" y="3000372"/>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425" name="Rounded Rectangle 424"/>
            <p:cNvSpPr/>
            <p:nvPr/>
          </p:nvSpPr>
          <p:spPr>
            <a:xfrm>
              <a:off x="4000496"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A</a:t>
              </a:r>
              <a:endParaRPr lang="vi-VN" sz="2400" b="1" dirty="0">
                <a:solidFill>
                  <a:srgbClr val="FF0000"/>
                </a:solidFill>
              </a:endParaRPr>
            </a:p>
          </p:txBody>
        </p:sp>
        <p:sp>
          <p:nvSpPr>
            <p:cNvPr id="429" name="Rounded Rectangle 428"/>
            <p:cNvSpPr/>
            <p:nvPr/>
          </p:nvSpPr>
          <p:spPr>
            <a:xfrm>
              <a:off x="1500166"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grpSp>
      <p:sp>
        <p:nvSpPr>
          <p:cNvPr id="455" name="TextBox 454"/>
          <p:cNvSpPr txBox="1"/>
          <p:nvPr/>
        </p:nvSpPr>
        <p:spPr>
          <a:xfrm>
            <a:off x="1385974" y="4937274"/>
            <a:ext cx="9144000" cy="1200329"/>
          </a:xfrm>
          <a:prstGeom prst="rect">
            <a:avLst/>
          </a:prstGeom>
          <a:noFill/>
        </p:spPr>
        <p:txBody>
          <a:bodyPr>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6: ( </a:t>
            </a:r>
            <a:r>
              <a:rPr lang="en-US" sz="2400" b="1" i="1" u="sng" dirty="0" err="1">
                <a:solidFill>
                  <a:schemeClr val="accent6">
                    <a:lumMod val="75000"/>
                  </a:schemeClr>
                </a:solidFill>
              </a:rPr>
              <a:t>Có</a:t>
            </a:r>
            <a:r>
              <a:rPr lang="en-US" sz="2400" b="1" i="1" u="sng" dirty="0">
                <a:solidFill>
                  <a:schemeClr val="accent6">
                    <a:lumMod val="75000"/>
                  </a:schemeClr>
                </a:solidFill>
              </a:rPr>
              <a:t> 6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bài</a:t>
            </a:r>
            <a:r>
              <a:rPr lang="en-US" sz="2400" b="1" i="1" dirty="0">
                <a:solidFill>
                  <a:schemeClr val="tx2"/>
                </a:solidFill>
              </a:rPr>
              <a:t> </a:t>
            </a:r>
            <a:r>
              <a:rPr lang="en-US" sz="2400" b="1" i="1" dirty="0" err="1">
                <a:solidFill>
                  <a:schemeClr val="tx2"/>
                </a:solidFill>
              </a:rPr>
              <a:t>hát</a:t>
            </a:r>
            <a:r>
              <a:rPr lang="en-US" sz="2400" b="1" i="1" dirty="0">
                <a:solidFill>
                  <a:schemeClr val="tx2"/>
                </a:solidFill>
              </a:rPr>
              <a:t> </a:t>
            </a:r>
            <a:r>
              <a:rPr lang="en-US" sz="2400" b="1" i="1" dirty="0" err="1">
                <a:solidFill>
                  <a:schemeClr val="tx2"/>
                </a:solidFill>
              </a:rPr>
              <a:t>chính</a:t>
            </a:r>
            <a:r>
              <a:rPr lang="en-US" sz="2400" b="1" i="1" dirty="0">
                <a:solidFill>
                  <a:schemeClr val="tx2"/>
                </a:solidFill>
              </a:rPr>
              <a:t> </a:t>
            </a:r>
            <a:r>
              <a:rPr lang="en-US" sz="2400" b="1" i="1" dirty="0" err="1">
                <a:solidFill>
                  <a:schemeClr val="tx2"/>
                </a:solidFill>
              </a:rPr>
              <a:t>thức</a:t>
            </a:r>
            <a:r>
              <a:rPr lang="en-US" sz="2400" b="1" i="1" dirty="0">
                <a:solidFill>
                  <a:schemeClr val="tx2"/>
                </a:solidFill>
              </a:rPr>
              <a:t> </a:t>
            </a:r>
            <a:r>
              <a:rPr lang="en-US" sz="2400" b="1" i="1" dirty="0" err="1">
                <a:solidFill>
                  <a:schemeClr val="tx2"/>
                </a:solidFill>
              </a:rPr>
              <a:t>của</a:t>
            </a:r>
            <a:r>
              <a:rPr lang="en-US" sz="2400" b="1" i="1" dirty="0">
                <a:solidFill>
                  <a:schemeClr val="tx2"/>
                </a:solidFill>
              </a:rPr>
              <a:t> </a:t>
            </a:r>
            <a:r>
              <a:rPr lang="en-US" sz="2400" b="1" i="1" dirty="0" err="1">
                <a:solidFill>
                  <a:schemeClr val="tx2"/>
                </a:solidFill>
              </a:rPr>
              <a:t>một</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 </a:t>
            </a:r>
            <a:r>
              <a:rPr lang="en-US" sz="2400" b="1" i="1" dirty="0" err="1">
                <a:solidFill>
                  <a:schemeClr val="tx2"/>
                </a:solidFill>
              </a:rPr>
              <a:t>dùng</a:t>
            </a:r>
            <a:r>
              <a:rPr lang="en-US" sz="2400" b="1" i="1" dirty="0">
                <a:solidFill>
                  <a:schemeClr val="tx2"/>
                </a:solidFill>
              </a:rPr>
              <a:t> </a:t>
            </a:r>
            <a:r>
              <a:rPr lang="en-US" sz="2400" b="1" i="1" dirty="0" err="1">
                <a:solidFill>
                  <a:schemeClr val="tx2"/>
                </a:solidFill>
              </a:rPr>
              <a:t>trong</a:t>
            </a:r>
            <a:r>
              <a:rPr lang="en-US" sz="2400" b="1" i="1" dirty="0">
                <a:solidFill>
                  <a:schemeClr val="tx2"/>
                </a:solidFill>
              </a:rPr>
              <a:t> </a:t>
            </a:r>
            <a:r>
              <a:rPr lang="en-US" sz="2400" b="1" i="1" dirty="0" err="1">
                <a:solidFill>
                  <a:schemeClr val="tx2"/>
                </a:solidFill>
              </a:rPr>
              <a:t>nghi</a:t>
            </a:r>
            <a:r>
              <a:rPr lang="en-US" sz="2400" b="1" i="1" dirty="0">
                <a:solidFill>
                  <a:schemeClr val="tx2"/>
                </a:solidFill>
              </a:rPr>
              <a:t> </a:t>
            </a:r>
            <a:r>
              <a:rPr lang="en-US" sz="2400" b="1" i="1" dirty="0" err="1">
                <a:solidFill>
                  <a:schemeClr val="tx2"/>
                </a:solidFill>
              </a:rPr>
              <a:t>lễ</a:t>
            </a:r>
            <a:r>
              <a:rPr lang="en-US" sz="2400" b="1" i="1" dirty="0">
                <a:solidFill>
                  <a:schemeClr val="tx2"/>
                </a:solidFill>
              </a:rPr>
              <a:t> </a:t>
            </a:r>
            <a:r>
              <a:rPr lang="en-US" sz="2400" b="1" i="1" dirty="0" err="1">
                <a:solidFill>
                  <a:schemeClr val="tx2"/>
                </a:solidFill>
              </a:rPr>
              <a:t>trọng</a:t>
            </a:r>
            <a:r>
              <a:rPr lang="en-US" sz="2400" b="1" i="1" dirty="0">
                <a:solidFill>
                  <a:schemeClr val="tx2"/>
                </a:solidFill>
              </a:rPr>
              <a:t> </a:t>
            </a:r>
            <a:r>
              <a:rPr lang="en-US" sz="2400" b="1" i="1" dirty="0" err="1">
                <a:solidFill>
                  <a:schemeClr val="tx2"/>
                </a:solidFill>
              </a:rPr>
              <a:t>thể</a:t>
            </a:r>
            <a:r>
              <a:rPr lang="en-US" sz="2400" b="1" i="1" dirty="0">
                <a:solidFill>
                  <a:schemeClr val="tx2"/>
                </a:solidFill>
              </a:rPr>
              <a:t>?</a:t>
            </a:r>
          </a:p>
        </p:txBody>
      </p:sp>
      <p:grpSp>
        <p:nvGrpSpPr>
          <p:cNvPr id="128" name="Group 455"/>
          <p:cNvGrpSpPr>
            <a:grpSpLocks/>
          </p:cNvGrpSpPr>
          <p:nvPr/>
        </p:nvGrpSpPr>
        <p:grpSpPr bwMode="auto">
          <a:xfrm>
            <a:off x="5718738" y="3205983"/>
            <a:ext cx="3429000" cy="428625"/>
            <a:chOff x="2500298" y="1500174"/>
            <a:chExt cx="3429024" cy="428628"/>
          </a:xfrm>
        </p:grpSpPr>
        <p:sp>
          <p:nvSpPr>
            <p:cNvPr id="457" name="Rounded Rectangle 456"/>
            <p:cNvSpPr/>
            <p:nvPr/>
          </p:nvSpPr>
          <p:spPr>
            <a:xfrm>
              <a:off x="250029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458" name="Rounded Rectangle 457"/>
            <p:cNvSpPr/>
            <p:nvPr/>
          </p:nvSpPr>
          <p:spPr>
            <a:xfrm>
              <a:off x="3000363" y="1500174"/>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459" name="Rounded Rectangle 458"/>
            <p:cNvSpPr/>
            <p:nvPr/>
          </p:nvSpPr>
          <p:spPr>
            <a:xfrm>
              <a:off x="3500430"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460" name="Rounded Rectangle 459"/>
            <p:cNvSpPr/>
            <p:nvPr/>
          </p:nvSpPr>
          <p:spPr>
            <a:xfrm>
              <a:off x="4000495"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461" name="Rounded Rectangle 460"/>
            <p:cNvSpPr/>
            <p:nvPr/>
          </p:nvSpPr>
          <p:spPr>
            <a:xfrm>
              <a:off x="4500562"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N</a:t>
              </a:r>
              <a:endParaRPr lang="vi-VN" sz="2400" b="1" dirty="0">
                <a:solidFill>
                  <a:srgbClr val="FF0000"/>
                </a:solidFill>
              </a:endParaRPr>
            </a:p>
          </p:txBody>
        </p:sp>
        <p:sp>
          <p:nvSpPr>
            <p:cNvPr id="462" name="Rounded Rectangle 461"/>
            <p:cNvSpPr/>
            <p:nvPr/>
          </p:nvSpPr>
          <p:spPr>
            <a:xfrm>
              <a:off x="5000627"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G</a:t>
              </a:r>
              <a:endParaRPr lang="vi-VN" sz="2400" b="1" dirty="0">
                <a:solidFill>
                  <a:srgbClr val="FF0000"/>
                </a:solidFill>
              </a:endParaRPr>
            </a:p>
          </p:txBody>
        </p:sp>
        <p:sp>
          <p:nvSpPr>
            <p:cNvPr id="463" name="Rounded Rectangle 462"/>
            <p:cNvSpPr/>
            <p:nvPr/>
          </p:nvSpPr>
          <p:spPr>
            <a:xfrm>
              <a:off x="5500694"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Ữ</a:t>
              </a:r>
              <a:endParaRPr lang="vi-VN" sz="2400" b="1" dirty="0">
                <a:solidFill>
                  <a:srgbClr val="FF0000"/>
                </a:solidFill>
              </a:endParaRPr>
            </a:p>
          </p:txBody>
        </p:sp>
      </p:grpSp>
      <p:sp>
        <p:nvSpPr>
          <p:cNvPr id="271" name="TextBox 270"/>
          <p:cNvSpPr txBox="1"/>
          <p:nvPr/>
        </p:nvSpPr>
        <p:spPr>
          <a:xfrm>
            <a:off x="1203862" y="4958441"/>
            <a:ext cx="9468544" cy="830997"/>
          </a:xfrm>
          <a:prstGeom prst="rect">
            <a:avLst/>
          </a:prstGeom>
          <a:noFill/>
        </p:spPr>
        <p:txBody>
          <a:bodyPr wrap="square">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4: ( </a:t>
            </a:r>
            <a:r>
              <a:rPr lang="en-US" sz="2400" b="1" i="1" u="sng" dirty="0" err="1">
                <a:solidFill>
                  <a:schemeClr val="accent6">
                    <a:lumMod val="75000"/>
                  </a:schemeClr>
                </a:solidFill>
              </a:rPr>
              <a:t>Có</a:t>
            </a:r>
            <a:r>
              <a:rPr lang="en-US" sz="2400" b="1" i="1" u="sng" dirty="0">
                <a:solidFill>
                  <a:schemeClr val="accent6">
                    <a:lumMod val="75000"/>
                  </a:schemeClr>
                </a:solidFill>
              </a:rPr>
              <a:t> 7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nói</a:t>
            </a:r>
            <a:r>
              <a:rPr lang="en-US" sz="2400" b="1" i="1" dirty="0">
                <a:solidFill>
                  <a:schemeClr val="tx2"/>
                </a:solidFill>
              </a:rPr>
              <a:t> </a:t>
            </a:r>
            <a:r>
              <a:rPr lang="en-US" sz="2400" b="1" i="1" dirty="0" err="1">
                <a:solidFill>
                  <a:schemeClr val="tx2"/>
                </a:solidFill>
              </a:rPr>
              <a:t>chung</a:t>
            </a:r>
            <a:r>
              <a:rPr lang="en-US" sz="2400" b="1" i="1" dirty="0">
                <a:solidFill>
                  <a:schemeClr val="tx2"/>
                </a:solidFill>
              </a:rPr>
              <a:t> </a:t>
            </a:r>
            <a:r>
              <a:rPr lang="en-US" sz="2400" b="1" i="1" dirty="0" err="1">
                <a:solidFill>
                  <a:schemeClr val="tx2"/>
                </a:solidFill>
              </a:rPr>
              <a:t>của</a:t>
            </a:r>
            <a:r>
              <a:rPr lang="en-US" sz="2400" b="1" i="1" dirty="0">
                <a:solidFill>
                  <a:schemeClr val="tx2"/>
                </a:solidFill>
              </a:rPr>
              <a:t> </a:t>
            </a:r>
            <a:r>
              <a:rPr lang="en-US" sz="2400" b="1" i="1" dirty="0" err="1">
                <a:solidFill>
                  <a:schemeClr val="tx2"/>
                </a:solidFill>
              </a:rPr>
              <a:t>cả</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a:t>
            </a:r>
          </a:p>
        </p:txBody>
      </p:sp>
      <p:sp>
        <p:nvSpPr>
          <p:cNvPr id="272" name="TextBox 3"/>
          <p:cNvSpPr txBox="1">
            <a:spLocks noChangeArrowheads="1"/>
          </p:cNvSpPr>
          <p:nvPr/>
        </p:nvSpPr>
        <p:spPr bwMode="auto">
          <a:xfrm>
            <a:off x="2789619" y="5180596"/>
            <a:ext cx="61436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4400" b="1" dirty="0">
                <a:solidFill>
                  <a:schemeClr val="tx2"/>
                </a:solidFill>
                <a:latin typeface="Calibri" panose="020F0502020204030204" pitchFamily="34" charset="0"/>
              </a:rPr>
              <a:t>Ô </a:t>
            </a:r>
            <a:r>
              <a:rPr lang="en-US" altLang="en-US" sz="4400" b="1" dirty="0" err="1">
                <a:solidFill>
                  <a:schemeClr val="tx2"/>
                </a:solidFill>
                <a:latin typeface="Calibri" panose="020F0502020204030204" pitchFamily="34" charset="0"/>
              </a:rPr>
              <a:t>chữ</a:t>
            </a:r>
            <a:r>
              <a:rPr lang="en-US" altLang="en-US" sz="4400" b="1" dirty="0">
                <a:solidFill>
                  <a:schemeClr val="tx2"/>
                </a:solidFill>
                <a:latin typeface="Calibri" panose="020F0502020204030204" pitchFamily="34" charset="0"/>
              </a:rPr>
              <a:t> </a:t>
            </a:r>
            <a:r>
              <a:rPr lang="en-US" altLang="en-US" sz="4400" b="1" dirty="0" err="1">
                <a:solidFill>
                  <a:schemeClr val="tx2"/>
                </a:solidFill>
                <a:latin typeface="Calibri" panose="020F0502020204030204" pitchFamily="34" charset="0"/>
              </a:rPr>
              <a:t>hàng</a:t>
            </a:r>
            <a:r>
              <a:rPr lang="en-US" altLang="en-US" sz="4400" b="1" dirty="0">
                <a:solidFill>
                  <a:schemeClr val="tx2"/>
                </a:solidFill>
                <a:latin typeface="Calibri" panose="020F0502020204030204" pitchFamily="34" charset="0"/>
              </a:rPr>
              <a:t> </a:t>
            </a:r>
            <a:r>
              <a:rPr lang="en-US" altLang="en-US" sz="4400" b="1" dirty="0" err="1">
                <a:solidFill>
                  <a:schemeClr val="tx2"/>
                </a:solidFill>
                <a:latin typeface="Calibri" panose="020F0502020204030204" pitchFamily="34" charset="0"/>
              </a:rPr>
              <a:t>dọc</a:t>
            </a:r>
            <a:r>
              <a:rPr lang="en-US" altLang="en-US" sz="4400" b="1" dirty="0">
                <a:solidFill>
                  <a:schemeClr val="tx2"/>
                </a:solidFill>
                <a:latin typeface="Calibri" panose="020F0502020204030204" pitchFamily="34" charset="0"/>
              </a:rPr>
              <a:t>: </a:t>
            </a:r>
            <a:r>
              <a:rPr lang="en-US" altLang="en-US" sz="4400" b="1" dirty="0" err="1">
                <a:solidFill>
                  <a:srgbClr val="FF0000"/>
                </a:solidFill>
                <a:latin typeface="Calibri" panose="020F0502020204030204" pitchFamily="34" charset="0"/>
              </a:rPr>
              <a:t>Ái</a:t>
            </a:r>
            <a:r>
              <a:rPr lang="en-US" altLang="en-US" sz="4400" b="1" dirty="0">
                <a:solidFill>
                  <a:srgbClr val="FF0000"/>
                </a:solidFill>
                <a:latin typeface="Calibri" panose="020F0502020204030204" pitchFamily="34" charset="0"/>
              </a:rPr>
              <a:t> </a:t>
            </a:r>
            <a:r>
              <a:rPr lang="en-US" altLang="en-US" sz="4400" b="1" dirty="0" err="1">
                <a:solidFill>
                  <a:srgbClr val="FF0000"/>
                </a:solidFill>
                <a:latin typeface="Calibri" panose="020F0502020204030204" pitchFamily="34" charset="0"/>
              </a:rPr>
              <a:t>quốc</a:t>
            </a:r>
            <a:endParaRPr lang="vi-VN" altLang="en-US" sz="4400" b="1" dirty="0">
              <a:solidFill>
                <a:srgbClr val="FF0000"/>
              </a:solidFill>
            </a:endParaRPr>
          </a:p>
        </p:txBody>
      </p:sp>
      <p:sp>
        <p:nvSpPr>
          <p:cNvPr id="4" name="Rectangle 3"/>
          <p:cNvSpPr/>
          <p:nvPr/>
        </p:nvSpPr>
        <p:spPr>
          <a:xfrm>
            <a:off x="3697642" y="200466"/>
            <a:ext cx="3877986" cy="830997"/>
          </a:xfrm>
          <a:prstGeom prst="rect">
            <a:avLst/>
          </a:prstGeom>
          <a:noFill/>
        </p:spPr>
        <p:txBody>
          <a:bodyPr wrap="none" lIns="91440" tIns="45720" rIns="91440" bIns="45720">
            <a:spAutoFit/>
          </a:bodyPr>
          <a:lstStyle/>
          <a:p>
            <a:pPr algn="ctr"/>
            <a:r>
              <a:rPr lang="en-US" sz="4800" b="1" dirty="0" smtClean="0">
                <a:ln w="22225">
                  <a:solidFill>
                    <a:schemeClr val="accent2"/>
                  </a:solidFill>
                  <a:prstDash val="solid"/>
                </a:ln>
                <a:solidFill>
                  <a:schemeClr val="accent2">
                    <a:lumMod val="40000"/>
                    <a:lumOff val="60000"/>
                  </a:schemeClr>
                </a:solidFill>
              </a:rPr>
              <a:t>Ô CHỮ BÍ MẬT</a:t>
            </a:r>
            <a:endParaRPr lang="en-US" sz="4800" b="1" dirty="0">
              <a:ln w="22225">
                <a:solidFill>
                  <a:schemeClr val="accent2"/>
                </a:solidFill>
                <a:prstDash val="solid"/>
              </a:ln>
              <a:solidFill>
                <a:schemeClr val="accent2">
                  <a:lumMod val="40000"/>
                  <a:lumOff val="60000"/>
                </a:schemeClr>
              </a:solidFill>
            </a:endParaRPr>
          </a:p>
        </p:txBody>
      </p:sp>
      <p:grpSp>
        <p:nvGrpSpPr>
          <p:cNvPr id="16" name="Group 15"/>
          <p:cNvGrpSpPr/>
          <p:nvPr/>
        </p:nvGrpSpPr>
        <p:grpSpPr>
          <a:xfrm>
            <a:off x="6211248" y="1704795"/>
            <a:ext cx="449464" cy="2920729"/>
            <a:chOff x="6211248" y="1704795"/>
            <a:chExt cx="449464" cy="2920729"/>
          </a:xfrm>
        </p:grpSpPr>
        <p:sp>
          <p:nvSpPr>
            <p:cNvPr id="166" name="Rounded Rectangle 165"/>
            <p:cNvSpPr/>
            <p:nvPr/>
          </p:nvSpPr>
          <p:spPr>
            <a:xfrm>
              <a:off x="6219170" y="1704795"/>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Á</a:t>
              </a:r>
              <a:endParaRPr lang="vi-VN" sz="2400" b="1" dirty="0">
                <a:solidFill>
                  <a:srgbClr val="FF0000"/>
                </a:solidFill>
              </a:endParaRPr>
            </a:p>
          </p:txBody>
        </p:sp>
        <p:sp>
          <p:nvSpPr>
            <p:cNvPr id="167" name="Rounded Rectangle 166"/>
            <p:cNvSpPr/>
            <p:nvPr/>
          </p:nvSpPr>
          <p:spPr bwMode="auto">
            <a:xfrm>
              <a:off x="6211248" y="2203139"/>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I</a:t>
              </a:r>
              <a:endParaRPr lang="vi-VN" sz="2400" b="1" dirty="0">
                <a:solidFill>
                  <a:srgbClr val="FF0000"/>
                </a:solidFill>
              </a:endParaRPr>
            </a:p>
          </p:txBody>
        </p:sp>
        <p:sp>
          <p:nvSpPr>
            <p:cNvPr id="168" name="Rounded Rectangle 167"/>
            <p:cNvSpPr/>
            <p:nvPr/>
          </p:nvSpPr>
          <p:spPr bwMode="auto">
            <a:xfrm>
              <a:off x="6222653" y="2705055"/>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169" name="Rounded Rectangle 168"/>
            <p:cNvSpPr/>
            <p:nvPr/>
          </p:nvSpPr>
          <p:spPr bwMode="auto">
            <a:xfrm>
              <a:off x="6222653" y="3200780"/>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170" name="Rounded Rectangle 169"/>
            <p:cNvSpPr/>
            <p:nvPr/>
          </p:nvSpPr>
          <p:spPr>
            <a:xfrm>
              <a:off x="6229233" y="3709521"/>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171" name="Rounded Rectangle 170"/>
            <p:cNvSpPr/>
            <p:nvPr/>
          </p:nvSpPr>
          <p:spPr bwMode="auto">
            <a:xfrm>
              <a:off x="6232087" y="4196899"/>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grpSp>
    </p:spTree>
    <p:extLst>
      <p:ext uri="{BB962C8B-B14F-4D97-AF65-F5344CB8AC3E}">
        <p14:creationId xmlns:p14="http://schemas.microsoft.com/office/powerpoint/2010/main" val="406059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barn(inVertical)">
                                      <p:cBhvr>
                                        <p:cTn id="7" dur="500"/>
                                        <p:tgtEl>
                                          <p:spTgt spid="272"/>
                                        </p:tgtEl>
                                      </p:cBhvr>
                                    </p:animEffect>
                                  </p:childTnLst>
                                </p:cTn>
                              </p:par>
                              <p:par>
                                <p:cTn id="8" presetID="2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23" presetClass="entr" presetSubtype="1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par>
                                <p:cTn id="26" presetID="4" presetClass="exit" presetSubtype="16" fill="hold" grpId="1" nodeType="withEffect">
                                  <p:stCondLst>
                                    <p:cond delay="0"/>
                                  </p:stCondLst>
                                  <p:childTnLst>
                                    <p:animEffect transition="out" filter="box(in)">
                                      <p:cBhvr>
                                        <p:cTn id="27" dur="500"/>
                                        <p:tgtEl>
                                          <p:spTgt spid="54"/>
                                        </p:tgtEl>
                                      </p:cBhvr>
                                    </p:animEffect>
                                    <p:set>
                                      <p:cBhvr>
                                        <p:cTn id="28"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19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par>
                                <p:cTn id="35" presetID="23" presetClass="entr" presetSubtype="16" fill="hold" grpId="0" nodeType="withEffect">
                                  <p:stCondLst>
                                    <p:cond delay="0"/>
                                  </p:stCondLst>
                                  <p:childTnLst>
                                    <p:set>
                                      <p:cBhvr>
                                        <p:cTn id="36" dur="1" fill="hold">
                                          <p:stCondLst>
                                            <p:cond delay="0"/>
                                          </p:stCondLst>
                                        </p:cTn>
                                        <p:tgtEl>
                                          <p:spTgt spid="193"/>
                                        </p:tgtEl>
                                        <p:attrNameLst>
                                          <p:attrName>style.visibility</p:attrName>
                                        </p:attrNameLst>
                                      </p:cBhvr>
                                      <p:to>
                                        <p:strVal val="visible"/>
                                      </p:to>
                                    </p:set>
                                    <p:anim calcmode="lin" valueType="num">
                                      <p:cBhvr>
                                        <p:cTn id="37" dur="500" fill="hold"/>
                                        <p:tgtEl>
                                          <p:spTgt spid="193"/>
                                        </p:tgtEl>
                                        <p:attrNameLst>
                                          <p:attrName>ppt_w</p:attrName>
                                        </p:attrNameLst>
                                      </p:cBhvr>
                                      <p:tavLst>
                                        <p:tav tm="0">
                                          <p:val>
                                            <p:fltVal val="0"/>
                                          </p:val>
                                        </p:tav>
                                        <p:tav tm="100000">
                                          <p:val>
                                            <p:strVal val="#ppt_w"/>
                                          </p:val>
                                        </p:tav>
                                      </p:tavLst>
                                    </p:anim>
                                    <p:anim calcmode="lin" valueType="num">
                                      <p:cBhvr>
                                        <p:cTn id="38" dur="500" fill="hold"/>
                                        <p:tgtEl>
                                          <p:spTgt spid="193"/>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par>
                                <p:cTn id="44" presetID="4" presetClass="exit" presetSubtype="16" fill="hold" grpId="1" nodeType="withEffect">
                                  <p:stCondLst>
                                    <p:cond delay="0"/>
                                  </p:stCondLst>
                                  <p:childTnLst>
                                    <p:animEffect transition="out" filter="box(in)">
                                      <p:cBhvr>
                                        <p:cTn id="45" dur="500"/>
                                        <p:tgtEl>
                                          <p:spTgt spid="193"/>
                                        </p:tgtEl>
                                      </p:cBhvr>
                                    </p:animEffect>
                                    <p:set>
                                      <p:cBhvr>
                                        <p:cTn id="46" dur="1" fill="hold">
                                          <p:stCondLst>
                                            <p:cond delay="499"/>
                                          </p:stCondLst>
                                        </p:cTn>
                                        <p:tgtEl>
                                          <p:spTgt spid="193"/>
                                        </p:tgtEl>
                                        <p:attrNameLst>
                                          <p:attrName>style.visibility</p:attrName>
                                        </p:attrNameLst>
                                      </p:cBhvr>
                                      <p:to>
                                        <p:strVal val="hidden"/>
                                      </p:to>
                                    </p:set>
                                  </p:childTnLst>
                                </p:cTn>
                              </p:par>
                            </p:childTnLst>
                          </p:cTn>
                        </p:par>
                      </p:childTnLst>
                    </p:cTn>
                  </p:par>
                </p:childTnLst>
              </p:cTn>
              <p:nextCondLst>
                <p:cond evt="onClick" delay="0">
                  <p:tgtEl>
                    <p:spTgt spid="194"/>
                  </p:tgtEl>
                </p:cond>
              </p:nextCondLst>
            </p:seq>
            <p:seq concurrent="1" nextAc="seek">
              <p:cTn id="47" restart="whenNotActive" fill="hold" evtFilter="cancelBubble" nodeType="interactiveSeq">
                <p:stCondLst>
                  <p:cond evt="onClick" delay="0">
                    <p:tgtEl>
                      <p:spTgt spid="24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par>
                                <p:cTn id="53" presetID="23" presetClass="entr" presetSubtype="16" fill="hold" grpId="0" nodeType="withEffect">
                                  <p:stCondLst>
                                    <p:cond delay="0"/>
                                  </p:stCondLst>
                                  <p:childTnLst>
                                    <p:set>
                                      <p:cBhvr>
                                        <p:cTn id="54" dur="1" fill="hold">
                                          <p:stCondLst>
                                            <p:cond delay="0"/>
                                          </p:stCondLst>
                                        </p:cTn>
                                        <p:tgtEl>
                                          <p:spTgt spid="288"/>
                                        </p:tgtEl>
                                        <p:attrNameLst>
                                          <p:attrName>style.visibility</p:attrName>
                                        </p:attrNameLst>
                                      </p:cBhvr>
                                      <p:to>
                                        <p:strVal val="visible"/>
                                      </p:to>
                                    </p:set>
                                    <p:anim calcmode="lin" valueType="num">
                                      <p:cBhvr>
                                        <p:cTn id="55" dur="500" fill="hold"/>
                                        <p:tgtEl>
                                          <p:spTgt spid="288"/>
                                        </p:tgtEl>
                                        <p:attrNameLst>
                                          <p:attrName>ppt_w</p:attrName>
                                        </p:attrNameLst>
                                      </p:cBhvr>
                                      <p:tavLst>
                                        <p:tav tm="0">
                                          <p:val>
                                            <p:fltVal val="0"/>
                                          </p:val>
                                        </p:tav>
                                        <p:tav tm="100000">
                                          <p:val>
                                            <p:strVal val="#ppt_w"/>
                                          </p:val>
                                        </p:tav>
                                      </p:tavLst>
                                    </p:anim>
                                    <p:anim calcmode="lin" valueType="num">
                                      <p:cBhvr>
                                        <p:cTn id="56" dur="500" fill="hold"/>
                                        <p:tgtEl>
                                          <p:spTgt spid="288"/>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blinds(horizontal)">
                                      <p:cBhvr>
                                        <p:cTn id="61" dur="500"/>
                                        <p:tgtEl>
                                          <p:spTgt spid="55"/>
                                        </p:tgtEl>
                                      </p:cBhvr>
                                    </p:animEffect>
                                  </p:childTnLst>
                                </p:cTn>
                              </p:par>
                              <p:par>
                                <p:cTn id="62" presetID="4" presetClass="exit" presetSubtype="16" fill="hold" grpId="1" nodeType="withEffect">
                                  <p:stCondLst>
                                    <p:cond delay="0"/>
                                  </p:stCondLst>
                                  <p:childTnLst>
                                    <p:animEffect transition="out" filter="box(in)">
                                      <p:cBhvr>
                                        <p:cTn id="63" dur="500"/>
                                        <p:tgtEl>
                                          <p:spTgt spid="288"/>
                                        </p:tgtEl>
                                      </p:cBhvr>
                                    </p:animEffect>
                                    <p:set>
                                      <p:cBhvr>
                                        <p:cTn id="64" dur="1" fill="hold">
                                          <p:stCondLst>
                                            <p:cond delay="499"/>
                                          </p:stCondLst>
                                        </p:cTn>
                                        <p:tgtEl>
                                          <p:spTgt spid="288"/>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65" restart="whenNotActive" fill="hold" evtFilter="cancelBubble" nodeType="interactiveSeq">
                <p:stCondLst>
                  <p:cond evt="onClick" delay="0">
                    <p:tgtEl>
                      <p:spTgt spid="248"/>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blinds(horizontal)">
                                      <p:cBhvr>
                                        <p:cTn id="70" dur="500"/>
                                        <p:tgtEl>
                                          <p:spTgt spid="58"/>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381"/>
                                        </p:tgtEl>
                                        <p:attrNameLst>
                                          <p:attrName>style.visibility</p:attrName>
                                        </p:attrNameLst>
                                      </p:cBhvr>
                                      <p:to>
                                        <p:strVal val="visible"/>
                                      </p:to>
                                    </p:set>
                                    <p:anim calcmode="lin" valueType="num">
                                      <p:cBhvr>
                                        <p:cTn id="73" dur="500" fill="hold"/>
                                        <p:tgtEl>
                                          <p:spTgt spid="381"/>
                                        </p:tgtEl>
                                        <p:attrNameLst>
                                          <p:attrName>ppt_w</p:attrName>
                                        </p:attrNameLst>
                                      </p:cBhvr>
                                      <p:tavLst>
                                        <p:tav tm="0">
                                          <p:val>
                                            <p:fltVal val="0"/>
                                          </p:val>
                                        </p:tav>
                                        <p:tav tm="100000">
                                          <p:val>
                                            <p:strVal val="#ppt_w"/>
                                          </p:val>
                                        </p:tav>
                                      </p:tavLst>
                                    </p:anim>
                                    <p:anim calcmode="lin" valueType="num">
                                      <p:cBhvr>
                                        <p:cTn id="74" dur="500" fill="hold"/>
                                        <p:tgtEl>
                                          <p:spTgt spid="381"/>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blinds(horizontal)">
                                      <p:cBhvr>
                                        <p:cTn id="79" dur="500"/>
                                        <p:tgtEl>
                                          <p:spTgt spid="59"/>
                                        </p:tgtEl>
                                      </p:cBhvr>
                                    </p:animEffect>
                                  </p:childTnLst>
                                </p:cTn>
                              </p:par>
                              <p:par>
                                <p:cTn id="80" presetID="4" presetClass="exit" presetSubtype="16" fill="hold" grpId="1" nodeType="withEffect">
                                  <p:stCondLst>
                                    <p:cond delay="0"/>
                                  </p:stCondLst>
                                  <p:childTnLst>
                                    <p:animEffect transition="out" filter="box(in)">
                                      <p:cBhvr>
                                        <p:cTn id="81" dur="500"/>
                                        <p:tgtEl>
                                          <p:spTgt spid="381"/>
                                        </p:tgtEl>
                                      </p:cBhvr>
                                    </p:animEffect>
                                    <p:set>
                                      <p:cBhvr>
                                        <p:cTn id="82" dur="1" fill="hold">
                                          <p:stCondLst>
                                            <p:cond delay="499"/>
                                          </p:stCondLst>
                                        </p:cTn>
                                        <p:tgtEl>
                                          <p:spTgt spid="381"/>
                                        </p:tgtEl>
                                        <p:attrNameLst>
                                          <p:attrName>style.visibility</p:attrName>
                                        </p:attrNameLst>
                                      </p:cBhvr>
                                      <p:to>
                                        <p:strVal val="hidden"/>
                                      </p:to>
                                    </p:set>
                                  </p:childTnLst>
                                </p:cTn>
                              </p:par>
                            </p:childTnLst>
                          </p:cTn>
                        </p:par>
                      </p:childTnLst>
                    </p:cTn>
                  </p:par>
                </p:childTnLst>
              </p:cTn>
              <p:nextCondLst>
                <p:cond evt="onClick" delay="0">
                  <p:tgtEl>
                    <p:spTgt spid="248"/>
                  </p:tgtEl>
                </p:cond>
              </p:nextCondLst>
            </p:seq>
            <p:seq concurrent="1" nextAc="seek">
              <p:cTn id="83" restart="whenNotActive" fill="hold" evtFilter="cancelBubble" nodeType="interactiveSeq">
                <p:stCondLst>
                  <p:cond evt="onClick" delay="0">
                    <p:tgtEl>
                      <p:spTgt spid="250"/>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blinds(horizontal)">
                                      <p:cBhvr>
                                        <p:cTn id="88" dur="500"/>
                                        <p:tgtEl>
                                          <p:spTgt spid="62"/>
                                        </p:tgtEl>
                                      </p:cBhvr>
                                    </p:animEffect>
                                  </p:childTnLst>
                                </p:cTn>
                              </p:par>
                              <p:par>
                                <p:cTn id="89" presetID="23" presetClass="entr" presetSubtype="16" fill="hold" grpId="0" nodeType="withEffect">
                                  <p:stCondLst>
                                    <p:cond delay="0"/>
                                  </p:stCondLst>
                                  <p:childTnLst>
                                    <p:set>
                                      <p:cBhvr>
                                        <p:cTn id="90" dur="1" fill="hold">
                                          <p:stCondLst>
                                            <p:cond delay="0"/>
                                          </p:stCondLst>
                                        </p:cTn>
                                        <p:tgtEl>
                                          <p:spTgt spid="455"/>
                                        </p:tgtEl>
                                        <p:attrNameLst>
                                          <p:attrName>style.visibility</p:attrName>
                                        </p:attrNameLst>
                                      </p:cBhvr>
                                      <p:to>
                                        <p:strVal val="visible"/>
                                      </p:to>
                                    </p:set>
                                    <p:anim calcmode="lin" valueType="num">
                                      <p:cBhvr>
                                        <p:cTn id="91" dur="500" fill="hold"/>
                                        <p:tgtEl>
                                          <p:spTgt spid="455"/>
                                        </p:tgtEl>
                                        <p:attrNameLst>
                                          <p:attrName>ppt_w</p:attrName>
                                        </p:attrNameLst>
                                      </p:cBhvr>
                                      <p:tavLst>
                                        <p:tav tm="0">
                                          <p:val>
                                            <p:fltVal val="0"/>
                                          </p:val>
                                        </p:tav>
                                        <p:tav tm="100000">
                                          <p:val>
                                            <p:strVal val="#ppt_w"/>
                                          </p:val>
                                        </p:tav>
                                      </p:tavLst>
                                    </p:anim>
                                    <p:anim calcmode="lin" valueType="num">
                                      <p:cBhvr>
                                        <p:cTn id="92" dur="500" fill="hold"/>
                                        <p:tgtEl>
                                          <p:spTgt spid="455"/>
                                        </p:tgtEl>
                                        <p:attrNameLst>
                                          <p:attrName>ppt_h</p:attrName>
                                        </p:attrNameLst>
                                      </p:cBhvr>
                                      <p:tavLst>
                                        <p:tav tm="0">
                                          <p:val>
                                            <p:fltVal val="0"/>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blinds(horizontal)">
                                      <p:cBhvr>
                                        <p:cTn id="97" dur="500"/>
                                        <p:tgtEl>
                                          <p:spTgt spid="63"/>
                                        </p:tgtEl>
                                      </p:cBhvr>
                                    </p:animEffect>
                                  </p:childTnLst>
                                </p:cTn>
                              </p:par>
                              <p:par>
                                <p:cTn id="98" presetID="4" presetClass="exit" presetSubtype="16" fill="hold" grpId="1" nodeType="withEffect">
                                  <p:stCondLst>
                                    <p:cond delay="0"/>
                                  </p:stCondLst>
                                  <p:childTnLst>
                                    <p:animEffect transition="out" filter="box(in)">
                                      <p:cBhvr>
                                        <p:cTn id="99" dur="500"/>
                                        <p:tgtEl>
                                          <p:spTgt spid="455"/>
                                        </p:tgtEl>
                                      </p:cBhvr>
                                    </p:animEffect>
                                    <p:set>
                                      <p:cBhvr>
                                        <p:cTn id="100" dur="1" fill="hold">
                                          <p:stCondLst>
                                            <p:cond delay="499"/>
                                          </p:stCondLst>
                                        </p:cTn>
                                        <p:tgtEl>
                                          <p:spTgt spid="455"/>
                                        </p:tgtEl>
                                        <p:attrNameLst>
                                          <p:attrName>style.visibility</p:attrName>
                                        </p:attrNameLst>
                                      </p:cBhvr>
                                      <p:to>
                                        <p:strVal val="hidden"/>
                                      </p:to>
                                    </p:set>
                                  </p:childTnLst>
                                </p:cTn>
                              </p:par>
                            </p:childTnLst>
                          </p:cTn>
                        </p:par>
                      </p:childTnLst>
                    </p:cTn>
                  </p:par>
                </p:childTnLst>
              </p:cTn>
              <p:nextCondLst>
                <p:cond evt="onClick" delay="0">
                  <p:tgtEl>
                    <p:spTgt spid="250"/>
                  </p:tgtEl>
                </p:cond>
              </p:nextCondLst>
            </p:seq>
            <p:seq concurrent="1" nextAc="seek">
              <p:cTn id="101" restart="whenNotActive" fill="hold" evtFilter="cancelBubble" nodeType="interactiveSeq">
                <p:stCondLst>
                  <p:cond evt="onClick" delay="0">
                    <p:tgtEl>
                      <p:spTgt spid="251"/>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3" presetClass="entr" presetSubtype="10" fill="hold" nodeType="click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blinds(horizontal)">
                                      <p:cBhvr>
                                        <p:cTn id="106" dur="500"/>
                                        <p:tgtEl>
                                          <p:spTgt spid="3"/>
                                        </p:tgtEl>
                                      </p:cBhvr>
                                    </p:animEffect>
                                  </p:childTnLst>
                                </p:cTn>
                              </p:par>
                              <p:par>
                                <p:cTn id="107" presetID="23" presetClass="entr" presetSubtype="16" fill="hold" grpId="0" nodeType="withEffect">
                                  <p:stCondLst>
                                    <p:cond delay="0"/>
                                  </p:stCondLst>
                                  <p:childTnLst>
                                    <p:set>
                                      <p:cBhvr>
                                        <p:cTn id="108" dur="1" fill="hold">
                                          <p:stCondLst>
                                            <p:cond delay="0"/>
                                          </p:stCondLst>
                                        </p:cTn>
                                        <p:tgtEl>
                                          <p:spTgt spid="271"/>
                                        </p:tgtEl>
                                        <p:attrNameLst>
                                          <p:attrName>style.visibility</p:attrName>
                                        </p:attrNameLst>
                                      </p:cBhvr>
                                      <p:to>
                                        <p:strVal val="visible"/>
                                      </p:to>
                                    </p:set>
                                    <p:anim calcmode="lin" valueType="num">
                                      <p:cBhvr>
                                        <p:cTn id="109" dur="500" fill="hold"/>
                                        <p:tgtEl>
                                          <p:spTgt spid="271"/>
                                        </p:tgtEl>
                                        <p:attrNameLst>
                                          <p:attrName>ppt_w</p:attrName>
                                        </p:attrNameLst>
                                      </p:cBhvr>
                                      <p:tavLst>
                                        <p:tav tm="0">
                                          <p:val>
                                            <p:fltVal val="0"/>
                                          </p:val>
                                        </p:tav>
                                        <p:tav tm="100000">
                                          <p:val>
                                            <p:strVal val="#ppt_w"/>
                                          </p:val>
                                        </p:tav>
                                      </p:tavLst>
                                    </p:anim>
                                    <p:anim calcmode="lin" valueType="num">
                                      <p:cBhvr>
                                        <p:cTn id="110" dur="500" fill="hold"/>
                                        <p:tgtEl>
                                          <p:spTgt spid="271"/>
                                        </p:tgtEl>
                                        <p:attrNameLst>
                                          <p:attrName>ppt_h</p:attrName>
                                        </p:attrNameLst>
                                      </p:cBhvr>
                                      <p:tavLst>
                                        <p:tav tm="0">
                                          <p:val>
                                            <p:fltVal val="0"/>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blinds(horizontal)">
                                      <p:cBhvr>
                                        <p:cTn id="115" dur="500"/>
                                        <p:tgtEl>
                                          <p:spTgt spid="128"/>
                                        </p:tgtEl>
                                      </p:cBhvr>
                                    </p:animEffect>
                                  </p:childTnLst>
                                </p:cTn>
                              </p:par>
                              <p:par>
                                <p:cTn id="116" presetID="4" presetClass="exit" presetSubtype="16" fill="hold" grpId="1" nodeType="withEffect">
                                  <p:stCondLst>
                                    <p:cond delay="0"/>
                                  </p:stCondLst>
                                  <p:childTnLst>
                                    <p:animEffect transition="out" filter="box(in)">
                                      <p:cBhvr>
                                        <p:cTn id="117" dur="500"/>
                                        <p:tgtEl>
                                          <p:spTgt spid="271"/>
                                        </p:tgtEl>
                                      </p:cBhvr>
                                    </p:animEffect>
                                    <p:set>
                                      <p:cBhvr>
                                        <p:cTn id="118" dur="1" fill="hold">
                                          <p:stCondLst>
                                            <p:cond delay="499"/>
                                          </p:stCondLst>
                                        </p:cTn>
                                        <p:tgtEl>
                                          <p:spTgt spid="271"/>
                                        </p:tgtEl>
                                        <p:attrNameLst>
                                          <p:attrName>style.visibility</p:attrName>
                                        </p:attrNameLst>
                                      </p:cBhvr>
                                      <p:to>
                                        <p:strVal val="hidden"/>
                                      </p:to>
                                    </p:set>
                                  </p:childTnLst>
                                </p:cTn>
                              </p:par>
                            </p:childTnLst>
                          </p:cTn>
                        </p:par>
                      </p:childTnLst>
                    </p:cTn>
                  </p:par>
                </p:childTnLst>
              </p:cTn>
              <p:nextCondLst>
                <p:cond evt="onClick" delay="0">
                  <p:tgtEl>
                    <p:spTgt spid="251"/>
                  </p:tgtEl>
                </p:cond>
              </p:nextCondLst>
            </p:seq>
          </p:childTnLst>
        </p:cTn>
      </p:par>
    </p:tnLst>
    <p:bldLst>
      <p:bldP spid="54" grpId="0"/>
      <p:bldP spid="54" grpId="1"/>
      <p:bldP spid="193" grpId="0"/>
      <p:bldP spid="193" grpId="1"/>
      <p:bldP spid="288" grpId="0"/>
      <p:bldP spid="288" grpId="1"/>
      <p:bldP spid="381" grpId="0"/>
      <p:bldP spid="381" grpId="1"/>
      <p:bldP spid="455" grpId="0"/>
      <p:bldP spid="455" grpId="1"/>
      <p:bldP spid="271" grpId="0"/>
      <p:bldP spid="271" grpId="1"/>
      <p:bldP spid="2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5B36C60-5E1C-4A34-99C2-7FBA2154643A}"/>
              </a:ext>
            </a:extLst>
          </p:cNvPr>
          <p:cNvSpPr txBox="1">
            <a:spLocks/>
          </p:cNvSpPr>
          <p:nvPr/>
        </p:nvSpPr>
        <p:spPr>
          <a:xfrm>
            <a:off x="3001620" y="212697"/>
            <a:ext cx="6188759" cy="83099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gn="ctr"/>
            <a:r>
              <a:rPr lang="en-US" altLang="vi-VN" sz="4800" b="1" dirty="0" err="1" smtClean="0">
                <a:ln w="22225">
                  <a:solidFill>
                    <a:schemeClr val="accent2"/>
                  </a:solidFill>
                  <a:prstDash val="solid"/>
                </a:ln>
                <a:solidFill>
                  <a:schemeClr val="accent2">
                    <a:lumMod val="40000"/>
                    <a:lumOff val="60000"/>
                  </a:schemeClr>
                </a:solidFill>
                <a:latin typeface="+mj-lt"/>
              </a:rPr>
              <a:t>Vận</a:t>
            </a:r>
            <a:r>
              <a:rPr lang="en-US" altLang="vi-VN" sz="4800" b="1" dirty="0" smtClean="0">
                <a:ln w="22225">
                  <a:solidFill>
                    <a:schemeClr val="accent2"/>
                  </a:solidFill>
                  <a:prstDash val="solid"/>
                </a:ln>
                <a:solidFill>
                  <a:schemeClr val="accent2">
                    <a:lumMod val="40000"/>
                    <a:lumOff val="60000"/>
                  </a:schemeClr>
                </a:solidFill>
                <a:latin typeface="+mj-lt"/>
              </a:rPr>
              <a:t> </a:t>
            </a:r>
            <a:r>
              <a:rPr lang="en-US" altLang="vi-VN" sz="4800" b="1" dirty="0" err="1" smtClean="0">
                <a:ln w="22225">
                  <a:solidFill>
                    <a:schemeClr val="accent2"/>
                  </a:solidFill>
                  <a:prstDash val="solid"/>
                </a:ln>
                <a:solidFill>
                  <a:schemeClr val="accent2">
                    <a:lumMod val="40000"/>
                    <a:lumOff val="60000"/>
                  </a:schemeClr>
                </a:solidFill>
                <a:latin typeface="+mj-lt"/>
              </a:rPr>
              <a:t>dụng</a:t>
            </a:r>
            <a:r>
              <a:rPr lang="en-US" altLang="vi-VN" sz="4800" b="1" dirty="0" smtClean="0">
                <a:ln w="22225">
                  <a:solidFill>
                    <a:schemeClr val="accent2"/>
                  </a:solidFill>
                  <a:prstDash val="solid"/>
                </a:ln>
                <a:solidFill>
                  <a:schemeClr val="accent2">
                    <a:lumMod val="40000"/>
                    <a:lumOff val="60000"/>
                  </a:schemeClr>
                </a:solidFill>
                <a:latin typeface="+mj-lt"/>
              </a:rPr>
              <a:t>, </a:t>
            </a:r>
            <a:r>
              <a:rPr lang="en-US" altLang="vi-VN" sz="4800" b="1" dirty="0" err="1" smtClean="0">
                <a:ln w="22225">
                  <a:solidFill>
                    <a:schemeClr val="accent2"/>
                  </a:solidFill>
                  <a:prstDash val="solid"/>
                </a:ln>
                <a:solidFill>
                  <a:schemeClr val="accent2">
                    <a:lumMod val="40000"/>
                    <a:lumOff val="60000"/>
                  </a:schemeClr>
                </a:solidFill>
                <a:latin typeface="+mj-lt"/>
              </a:rPr>
              <a:t>trải</a:t>
            </a:r>
            <a:r>
              <a:rPr lang="en-US" altLang="vi-VN" sz="4800" b="1" dirty="0" smtClean="0">
                <a:ln w="22225">
                  <a:solidFill>
                    <a:schemeClr val="accent2"/>
                  </a:solidFill>
                  <a:prstDash val="solid"/>
                </a:ln>
                <a:solidFill>
                  <a:schemeClr val="accent2">
                    <a:lumMod val="40000"/>
                    <a:lumOff val="60000"/>
                  </a:schemeClr>
                </a:solidFill>
                <a:latin typeface="+mj-lt"/>
              </a:rPr>
              <a:t> </a:t>
            </a:r>
            <a:r>
              <a:rPr lang="en-US" altLang="vi-VN" sz="4800" b="1" dirty="0" err="1" smtClean="0">
                <a:ln w="22225">
                  <a:solidFill>
                    <a:schemeClr val="accent2"/>
                  </a:solidFill>
                  <a:prstDash val="solid"/>
                </a:ln>
                <a:solidFill>
                  <a:schemeClr val="accent2">
                    <a:lumMod val="40000"/>
                    <a:lumOff val="60000"/>
                  </a:schemeClr>
                </a:solidFill>
                <a:latin typeface="+mj-lt"/>
              </a:rPr>
              <a:t>nghiệm</a:t>
            </a:r>
            <a:endParaRPr lang="en-US" altLang="vi-VN" sz="4800" b="1" dirty="0">
              <a:ln w="22225">
                <a:solidFill>
                  <a:schemeClr val="accent2"/>
                </a:solidFill>
                <a:prstDash val="solid"/>
              </a:ln>
              <a:solidFill>
                <a:schemeClr val="accent2">
                  <a:lumMod val="40000"/>
                  <a:lumOff val="60000"/>
                </a:schemeClr>
              </a:solidFill>
              <a:latin typeface="+mj-lt"/>
            </a:endParaRPr>
          </a:p>
        </p:txBody>
      </p:sp>
      <p:grpSp>
        <p:nvGrpSpPr>
          <p:cNvPr id="16" name="Group 15"/>
          <p:cNvGrpSpPr/>
          <p:nvPr/>
        </p:nvGrpSpPr>
        <p:grpSpPr>
          <a:xfrm>
            <a:off x="788712" y="2687584"/>
            <a:ext cx="9647059" cy="1307537"/>
            <a:chOff x="788712" y="2745640"/>
            <a:chExt cx="9647059" cy="1307537"/>
          </a:xfrm>
        </p:grpSpPr>
        <p:sp>
          <p:nvSpPr>
            <p:cNvPr id="6" name="Content Placeholder 2">
              <a:extLst>
                <a:ext uri="{FF2B5EF4-FFF2-40B4-BE49-F238E27FC236}">
                  <a16:creationId xmlns:a16="http://schemas.microsoft.com/office/drawing/2014/main" id="{A11FE64C-4B50-409D-B59F-8555154D13F6}"/>
                </a:ext>
              </a:extLst>
            </p:cNvPr>
            <p:cNvSpPr txBox="1">
              <a:spLocks/>
            </p:cNvSpPr>
            <p:nvPr/>
          </p:nvSpPr>
          <p:spPr bwMode="auto">
            <a:xfrm>
              <a:off x="1287463" y="2745640"/>
              <a:ext cx="9148308" cy="130753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nSpc>
                  <a:spcPct val="150000"/>
                </a:lnSpc>
              </a:pPr>
              <a:r>
                <a:rPr lang="pt-BR" sz="2800" dirty="0">
                  <a:latin typeface="Times New Roman" panose="02020603050405020304" pitchFamily="18" charset="0"/>
                  <a:cs typeface="Times New Roman" panose="02020603050405020304" pitchFamily="18" charset="0"/>
                </a:rPr>
                <a:t>Sưu tầm thêm các câu tục ngữ, thành ngữ nói về phẩm chất tốt đẹp của con người Việt Nam</a:t>
              </a:r>
              <a:r>
                <a:rPr lang="pt-BR" sz="2800" dirty="0" smtClean="0">
                  <a:latin typeface="Times New Roman" panose="02020603050405020304" pitchFamily="18" charset="0"/>
                  <a:cs typeface="Times New Roman" panose="02020603050405020304" pitchFamily="18" charset="0"/>
                </a:rPr>
                <a:t>.</a:t>
              </a:r>
              <a:endParaRPr lang="en-US" altLang="vi-VN" sz="2800" dirty="0">
                <a:latin typeface="Times New Roman" panose="02020603050405020304" pitchFamily="18" charset="0"/>
                <a:cs typeface="Times New Roman" panose="02020603050405020304" pitchFamily="18" charset="0"/>
              </a:endParaRPr>
            </a:p>
          </p:txBody>
        </p:sp>
        <p:sp>
          <p:nvSpPr>
            <p:cNvPr id="9" name="Star: 4 Points 6">
              <a:extLst>
                <a:ext uri="{FF2B5EF4-FFF2-40B4-BE49-F238E27FC236}">
                  <a16:creationId xmlns:a16="http://schemas.microsoft.com/office/drawing/2014/main" id="{E5B53AFC-A322-4CBE-85CF-E5E55C9AA208}"/>
                </a:ext>
              </a:extLst>
            </p:cNvPr>
            <p:cNvSpPr/>
            <p:nvPr/>
          </p:nvSpPr>
          <p:spPr>
            <a:xfrm>
              <a:off x="788712" y="2952471"/>
              <a:ext cx="306724" cy="384585"/>
            </a:xfrm>
            <a:prstGeom prst="star4">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grpSp>
        <p:nvGrpSpPr>
          <p:cNvPr id="17" name="Group 16"/>
          <p:cNvGrpSpPr/>
          <p:nvPr/>
        </p:nvGrpSpPr>
        <p:grpSpPr>
          <a:xfrm>
            <a:off x="788711" y="4244872"/>
            <a:ext cx="9474018" cy="661207"/>
            <a:chOff x="788711" y="4451305"/>
            <a:chExt cx="9474018" cy="661207"/>
          </a:xfrm>
        </p:grpSpPr>
        <p:sp>
          <p:nvSpPr>
            <p:cNvPr id="5" name="Content Placeholder 2">
              <a:extLst>
                <a:ext uri="{FF2B5EF4-FFF2-40B4-BE49-F238E27FC236}">
                  <a16:creationId xmlns:a16="http://schemas.microsoft.com/office/drawing/2014/main" id="{0137B78B-F9D7-4336-B048-907FF28523E9}"/>
                </a:ext>
              </a:extLst>
            </p:cNvPr>
            <p:cNvSpPr txBox="1">
              <a:spLocks/>
            </p:cNvSpPr>
            <p:nvPr/>
          </p:nvSpPr>
          <p:spPr>
            <a:xfrm>
              <a:off x="1311209" y="4451305"/>
              <a:ext cx="8951520" cy="66120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altLang="vi-VN" sz="2800" dirty="0" err="1">
                  <a:latin typeface="Times New Roman" panose="02020603050405020304" pitchFamily="18" charset="0"/>
                  <a:cs typeface="Times New Roman" panose="02020603050405020304" pitchFamily="18" charset="0"/>
                </a:rPr>
                <a:t>Chuẩn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bị</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bài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sau</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Luyện</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tập</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về</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từ</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đồng</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nghĩa</a:t>
              </a:r>
              <a:endParaRPr lang="en-US" altLang="vi-VN" sz="2800" dirty="0">
                <a:latin typeface="Times New Roman" panose="02020603050405020304" pitchFamily="18" charset="0"/>
                <a:cs typeface="Times New Roman" panose="02020603050405020304" pitchFamily="18" charset="0"/>
              </a:endParaRPr>
            </a:p>
          </p:txBody>
        </p:sp>
        <p:sp>
          <p:nvSpPr>
            <p:cNvPr id="10" name="Star: 4 Points 7">
              <a:extLst>
                <a:ext uri="{FF2B5EF4-FFF2-40B4-BE49-F238E27FC236}">
                  <a16:creationId xmlns:a16="http://schemas.microsoft.com/office/drawing/2014/main" id="{1E730987-582F-4170-ACCC-8A6D12EA88A8}"/>
                </a:ext>
              </a:extLst>
            </p:cNvPr>
            <p:cNvSpPr/>
            <p:nvPr/>
          </p:nvSpPr>
          <p:spPr>
            <a:xfrm>
              <a:off x="788711" y="4682016"/>
              <a:ext cx="344661" cy="384585"/>
            </a:xfrm>
            <a:prstGeom prst="star4">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2800"/>
            </a:p>
          </p:txBody>
        </p:sp>
      </p:grpSp>
      <p:grpSp>
        <p:nvGrpSpPr>
          <p:cNvPr id="15" name="Group 14"/>
          <p:cNvGrpSpPr/>
          <p:nvPr/>
        </p:nvGrpSpPr>
        <p:grpSpPr>
          <a:xfrm>
            <a:off x="788711" y="1585834"/>
            <a:ext cx="9474018" cy="661207"/>
            <a:chOff x="788711" y="1585834"/>
            <a:chExt cx="9474018" cy="661207"/>
          </a:xfrm>
        </p:grpSpPr>
        <p:sp>
          <p:nvSpPr>
            <p:cNvPr id="13" name="Content Placeholder 2">
              <a:extLst>
                <a:ext uri="{FF2B5EF4-FFF2-40B4-BE49-F238E27FC236}">
                  <a16:creationId xmlns:a16="http://schemas.microsoft.com/office/drawing/2014/main" id="{0137B78B-F9D7-4336-B048-907FF28523E9}"/>
                </a:ext>
              </a:extLst>
            </p:cNvPr>
            <p:cNvSpPr txBox="1">
              <a:spLocks/>
            </p:cNvSpPr>
            <p:nvPr/>
          </p:nvSpPr>
          <p:spPr>
            <a:xfrm>
              <a:off x="1311209" y="1585834"/>
              <a:ext cx="8951520" cy="66120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altLang="vi-VN" sz="2800" dirty="0" err="1" smtClean="0">
                  <a:latin typeface="Times New Roman" panose="02020603050405020304" pitchFamily="18" charset="0"/>
                  <a:cs typeface="Times New Roman" panose="02020603050405020304" pitchFamily="18" charset="0"/>
                </a:rPr>
                <a:t>Đọc</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thuộc</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và</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đặt</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câu</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với</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các</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câu</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thành</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ngữ</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tục</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ngữ</a:t>
              </a:r>
              <a:r>
                <a:rPr lang="en-US" altLang="vi-VN" sz="2800" dirty="0" smtClean="0">
                  <a:latin typeface="Times New Roman" panose="02020603050405020304" pitchFamily="18" charset="0"/>
                  <a:cs typeface="Times New Roman" panose="02020603050405020304" pitchFamily="18" charset="0"/>
                </a:rPr>
                <a:t> ở BT2.</a:t>
              </a:r>
              <a:endParaRPr lang="en-US" altLang="vi-VN" sz="2800" dirty="0">
                <a:latin typeface="Times New Roman" panose="02020603050405020304" pitchFamily="18" charset="0"/>
                <a:cs typeface="Times New Roman" panose="02020603050405020304" pitchFamily="18" charset="0"/>
              </a:endParaRPr>
            </a:p>
          </p:txBody>
        </p:sp>
        <p:sp>
          <p:nvSpPr>
            <p:cNvPr id="14" name="Star: 4 Points 7">
              <a:extLst>
                <a:ext uri="{FF2B5EF4-FFF2-40B4-BE49-F238E27FC236}">
                  <a16:creationId xmlns:a16="http://schemas.microsoft.com/office/drawing/2014/main" id="{1E730987-582F-4170-ACCC-8A6D12EA88A8}"/>
                </a:ext>
              </a:extLst>
            </p:cNvPr>
            <p:cNvSpPr/>
            <p:nvPr/>
          </p:nvSpPr>
          <p:spPr>
            <a:xfrm>
              <a:off x="788711" y="1816545"/>
              <a:ext cx="344661" cy="384585"/>
            </a:xfrm>
            <a:prstGeom prst="star4">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2800"/>
            </a:p>
          </p:txBody>
        </p:sp>
      </p:grpSp>
      <p:pic>
        <p:nvPicPr>
          <p:cNvPr id="18" name="Picture 6" descr="Bye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2450">
            <a:off x="10314637" y="3880744"/>
            <a:ext cx="1199714" cy="119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emon free stic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4143" y="4349504"/>
            <a:ext cx="2154113" cy="2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24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par>
                                <p:cTn id="20" presetID="16" presetClass="entr" presetSubtype="2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349417" y="2168640"/>
            <a:ext cx="7896265" cy="1754326"/>
          </a:xfrm>
          <a:prstGeom prst="rect">
            <a:avLst/>
          </a:prstGeom>
          <a:noFill/>
        </p:spPr>
        <p:txBody>
          <a:bodyPr wrap="none" lIns="91440" tIns="45720" rIns="91440" bIns="45720">
            <a:spAutoFit/>
            <a:scene3d>
              <a:camera prst="isometricOffAxis1Right"/>
              <a:lightRig rig="threePt" dir="t"/>
            </a:scene3d>
          </a:bodyPr>
          <a:lstStyle/>
          <a:p>
            <a:pPr algn="ctr"/>
            <a:r>
              <a:rPr lang="en-US" sz="5400" b="1" dirty="0" smtClean="0">
                <a:ln w="22225">
                  <a:solidFill>
                    <a:schemeClr val="accent2"/>
                  </a:solidFill>
                  <a:prstDash val="solid"/>
                </a:ln>
                <a:solidFill>
                  <a:schemeClr val="accent2">
                    <a:lumMod val="40000"/>
                    <a:lumOff val="60000"/>
                  </a:schemeClr>
                </a:solidFill>
              </a:rPr>
              <a:t>LUYỆN TỪ VÀ CÂU</a:t>
            </a:r>
          </a:p>
          <a:p>
            <a:pPr algn="ctr"/>
            <a:r>
              <a:rPr lang="en-US" sz="5400" b="1" dirty="0" err="1" smtClean="0">
                <a:ln w="22225">
                  <a:solidFill>
                    <a:schemeClr val="accent2"/>
                  </a:solidFill>
                  <a:prstDash val="solid"/>
                </a:ln>
                <a:solidFill>
                  <a:schemeClr val="accent2">
                    <a:lumMod val="40000"/>
                    <a:lumOff val="60000"/>
                  </a:schemeClr>
                </a:solidFill>
              </a:rPr>
              <a:t>Mở</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rộng</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vốn</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từ</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Nhân</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dân</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22564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p:cNvGrpSpPr/>
          <p:nvPr/>
        </p:nvGrpSpPr>
        <p:grpSpPr>
          <a:xfrm>
            <a:off x="926467" y="3705579"/>
            <a:ext cx="9663791" cy="701859"/>
            <a:chOff x="907706" y="3462383"/>
            <a:chExt cx="11870172" cy="701405"/>
          </a:xfrm>
        </p:grpSpPr>
        <p:sp>
          <p:nvSpPr>
            <p:cNvPr id="5" name="Freeform 11"/>
            <p:cNvSpPr/>
            <p:nvPr/>
          </p:nvSpPr>
          <p:spPr>
            <a:xfrm>
              <a:off x="907706" y="3592504"/>
              <a:ext cx="777673" cy="56893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sz="3000" b="0" i="0" u="none" strike="noStrike" kern="1200" cap="none" spc="0" normalizeH="0" baseline="0" noProof="0">
                <a:ln>
                  <a:noFill/>
                </a:ln>
                <a:solidFill>
                  <a:schemeClr val="tx1"/>
                </a:solidFill>
                <a:effectLst/>
                <a:uLnTx/>
                <a:uFillTx/>
                <a:latin typeface="+mn-lt"/>
                <a:ea typeface="+mn-ea"/>
                <a:cs typeface="+mn-cs"/>
              </a:endParaRPr>
            </a:p>
          </p:txBody>
        </p:sp>
        <p:sp>
          <p:nvSpPr>
            <p:cNvPr id="6" name="Rectangle 17"/>
            <p:cNvSpPr/>
            <p:nvPr/>
          </p:nvSpPr>
          <p:spPr>
            <a:xfrm>
              <a:off x="1718065" y="3462383"/>
              <a:ext cx="11059813" cy="701405"/>
            </a:xfrm>
            <a:prstGeom prst="rect">
              <a:avLst/>
            </a:prstGeom>
            <a:noFill/>
            <a:ln w="9525">
              <a:noFill/>
            </a:ln>
          </p:spPr>
          <p:txBody>
            <a:bodyPr wrap="square">
              <a:spAutoFit/>
            </a:bodyPr>
            <a:lstStyle/>
            <a:p>
              <a:pPr>
                <a:lnSpc>
                  <a:spcPct val="150000"/>
                </a:lnSpc>
              </a:pP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Rèn</a:t>
              </a:r>
              <a:r>
                <a:rPr lang="en-US" altLang="zh-CN" sz="3000" dirty="0" smtClean="0">
                  <a:latin typeface="Times New Roman" panose="02020603050405020304" pitchFamily="18" charset="0"/>
                </a:rPr>
                <a:t> </a:t>
              </a:r>
              <a:r>
                <a:rPr lang="en-US" altLang="zh-CN" sz="3000" dirty="0" err="1">
                  <a:latin typeface="Times New Roman" panose="02020603050405020304" pitchFamily="18" charset="0"/>
                </a:rPr>
                <a:t>luyện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năng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tìm</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từ</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và</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sử</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dụng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từ</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đặt</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câu</a:t>
              </a:r>
              <a:r>
                <a:rPr lang="en-US" altLang="zh-CN" sz="3000" dirty="0" smtClean="0">
                  <a:latin typeface="Times New Roman" panose="02020603050405020304" pitchFamily="18" charset="0"/>
                </a:rPr>
                <a:t>.</a:t>
              </a:r>
              <a:endParaRPr lang="en-US" altLang="zh-CN" sz="3000" dirty="0">
                <a:latin typeface="Times New Roman" panose="02020603050405020304" pitchFamily="18" charset="0"/>
              </a:endParaRPr>
            </a:p>
          </p:txBody>
        </p:sp>
      </p:grpSp>
      <p:grpSp>
        <p:nvGrpSpPr>
          <p:cNvPr id="7" name="Group 6">
            <a:extLst>
              <a:ext uri="{FF2B5EF4-FFF2-40B4-BE49-F238E27FC236}">
                <a16:creationId xmlns:a16="http://schemas.microsoft.com/office/drawing/2014/main" id="{F092D34D-7642-4C11-BF68-2A818872493D}"/>
              </a:ext>
            </a:extLst>
          </p:cNvPr>
          <p:cNvGrpSpPr/>
          <p:nvPr/>
        </p:nvGrpSpPr>
        <p:grpSpPr>
          <a:xfrm>
            <a:off x="926467" y="1886646"/>
            <a:ext cx="9642922" cy="2086853"/>
            <a:chOff x="1139430" y="2118302"/>
            <a:chExt cx="8371208" cy="2086853"/>
          </a:xfrm>
        </p:grpSpPr>
        <p:sp>
          <p:nvSpPr>
            <p:cNvPr id="8" name="Rectangle 14"/>
            <p:cNvSpPr/>
            <p:nvPr/>
          </p:nvSpPr>
          <p:spPr>
            <a:xfrm>
              <a:off x="1812934" y="2118302"/>
              <a:ext cx="7697704" cy="2086853"/>
            </a:xfrm>
            <a:prstGeom prst="rect">
              <a:avLst/>
            </a:prstGeom>
            <a:noFill/>
            <a:ln w="9525">
              <a:noFill/>
            </a:ln>
          </p:spPr>
          <p:txBody>
            <a:bodyPr>
              <a:spAutoFit/>
            </a:bodyPr>
            <a:lstStyle/>
            <a:p>
              <a:pPr>
                <a:lnSpc>
                  <a:spcPct val="150000"/>
                </a:lnSpc>
              </a:pPr>
              <a:r>
                <a:rPr lang="en-US" altLang="zh-CN" sz="3000" dirty="0" err="1">
                  <a:latin typeface="Times New Roman" panose="02020603050405020304" pitchFamily="18" charset="0"/>
                </a:rPr>
                <a:t>Hiểu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và</a:t>
              </a:r>
              <a:r>
                <a:rPr lang="en-US" altLang="zh-CN" sz="3000" dirty="0">
                  <a:latin typeface="Times New Roman" panose="02020603050405020304" pitchFamily="18" charset="0"/>
                </a:rPr>
                <a:t> </a:t>
              </a:r>
              <a:r>
                <a:rPr lang="en-US" altLang="zh-CN" sz="3000" dirty="0" err="1" smtClean="0">
                  <a:latin typeface="Times New Roman" panose="02020603050405020304" pitchFamily="18" charset="0"/>
                </a:rPr>
                <a:t>tìm</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thêm</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được</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nhiều</a:t>
              </a:r>
              <a:r>
                <a:rPr lang="en-US" altLang="zh-CN" sz="3000" dirty="0" smtClean="0">
                  <a:latin typeface="Times New Roman" panose="02020603050405020304" pitchFamily="18" charset="0"/>
                </a:rPr>
                <a:t> </a:t>
              </a:r>
              <a:r>
                <a:rPr lang="en-US" altLang="zh-CN" sz="3000" dirty="0" err="1">
                  <a:latin typeface="Times New Roman" panose="02020603050405020304" pitchFamily="18" charset="0"/>
                </a:rPr>
                <a:t>từ</a:t>
              </a:r>
              <a:r>
                <a:rPr lang="en-US" altLang="zh-CN" sz="3000" dirty="0">
                  <a:latin typeface="Times New Roman" panose="02020603050405020304" pitchFamily="18" charset="0"/>
                </a:rPr>
                <a:t> </a:t>
              </a:r>
              <a:r>
                <a:rPr lang="en-US" altLang="zh-CN" sz="3000" dirty="0" err="1" smtClean="0">
                  <a:latin typeface="Times New Roman" panose="02020603050405020304" pitchFamily="18" charset="0"/>
                </a:rPr>
                <a:t>ngữ</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tục</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ngữ</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thành</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ngữ</a:t>
              </a:r>
              <a:r>
                <a:rPr lang="en-US" altLang="zh-CN" sz="3000" dirty="0" smtClean="0">
                  <a:latin typeface="Times New Roman" panose="02020603050405020304" pitchFamily="18" charset="0"/>
                </a:rPr>
                <a:t> </a:t>
              </a:r>
              <a:r>
                <a:rPr lang="en-US" altLang="zh-CN" sz="3000" dirty="0" err="1">
                  <a:latin typeface="Times New Roman" panose="02020603050405020304" pitchFamily="18" charset="0"/>
                </a:rPr>
                <a:t>liên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quan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đến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chủ</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đề</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nhân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dân</a:t>
              </a:r>
              <a:r>
                <a:rPr lang="en-US" altLang="zh-CN" sz="3000" dirty="0">
                  <a:latin typeface="Times New Roman" panose="02020603050405020304" pitchFamily="18" charset="0"/>
                </a:rPr>
                <a:t>.</a:t>
              </a:r>
            </a:p>
            <a:p>
              <a:pPr>
                <a:lnSpc>
                  <a:spcPct val="150000"/>
                </a:lnSpc>
              </a:pPr>
              <a:endParaRPr lang="pt-BR" alt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Freeform 11">
              <a:extLst>
                <a:ext uri="{FF2B5EF4-FFF2-40B4-BE49-F238E27FC236}">
                  <a16:creationId xmlns:a16="http://schemas.microsoft.com/office/drawing/2014/main" id="{F1DE4858-F65A-41A3-941B-57EACC7D4761}"/>
                </a:ext>
              </a:extLst>
            </p:cNvPr>
            <p:cNvSpPr/>
            <p:nvPr/>
          </p:nvSpPr>
          <p:spPr>
            <a:xfrm>
              <a:off x="1139430" y="2434778"/>
              <a:ext cx="558800"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sz="3000" b="0" i="0" u="none" strike="noStrike" kern="1200" cap="none" spc="0" normalizeH="0" baseline="0" noProof="0">
                <a:ln>
                  <a:noFill/>
                </a:ln>
                <a:solidFill>
                  <a:schemeClr val="tx1"/>
                </a:solidFill>
                <a:effectLst/>
                <a:uLnTx/>
                <a:uFillTx/>
                <a:latin typeface="+mn-lt"/>
                <a:ea typeface="+mn-ea"/>
                <a:cs typeface="+mn-cs"/>
              </a:endParaRPr>
            </a:p>
          </p:txBody>
        </p:sp>
      </p:grpSp>
      <p:sp>
        <p:nvSpPr>
          <p:cNvPr id="10" name="TextBox 9">
            <a:extLst>
              <a:ext uri="{FF2B5EF4-FFF2-40B4-BE49-F238E27FC236}">
                <a16:creationId xmlns:a16="http://schemas.microsoft.com/office/drawing/2014/main" id="{A47F258D-4578-49F4-A627-EF05926447E2}"/>
              </a:ext>
            </a:extLst>
          </p:cNvPr>
          <p:cNvSpPr txBox="1"/>
          <p:nvPr/>
        </p:nvSpPr>
        <p:spPr>
          <a:xfrm>
            <a:off x="3393580" y="207738"/>
            <a:ext cx="4963435" cy="769441"/>
          </a:xfrm>
          <a:prstGeom prst="rect">
            <a:avLst/>
          </a:prstGeom>
          <a:noFill/>
        </p:spPr>
        <p:txBody>
          <a:bodyPr wrap="square" rtlCol="0">
            <a:spAutoFit/>
          </a:bodyPr>
          <a:lstStyle/>
          <a:p>
            <a:r>
              <a:rPr lang="en-US" sz="4400" b="1" dirty="0" smtClean="0">
                <a:ln w="22225">
                  <a:solidFill>
                    <a:schemeClr val="accent2"/>
                  </a:solidFill>
                  <a:prstDash val="solid"/>
                </a:ln>
                <a:solidFill>
                  <a:schemeClr val="accent2">
                    <a:lumMod val="40000"/>
                    <a:lumOff val="60000"/>
                  </a:schemeClr>
                </a:solidFill>
              </a:rPr>
              <a:t>YÊU CẦU CẦN ĐẠT</a:t>
            </a:r>
            <a:endParaRPr lang="en-US" sz="4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12625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6185" name="Text Box 6184"/>
          <p:cNvSpPr txBox="1">
            <a:spLocks noChangeArrowheads="1"/>
          </p:cNvSpPr>
          <p:nvPr/>
        </p:nvSpPr>
        <p:spPr bwMode="auto">
          <a:xfrm>
            <a:off x="1371600" y="6349998"/>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a:latin typeface="Times New Roman" panose="02020603050405020304" pitchFamily="18" charset="0"/>
              </a:rPr>
              <a:t>,</a:t>
            </a:r>
          </a:p>
        </p:txBody>
      </p:sp>
      <p:sp>
        <p:nvSpPr>
          <p:cNvPr id="22" name="Text Box 4"/>
          <p:cNvSpPr txBox="1"/>
          <p:nvPr/>
        </p:nvSpPr>
        <p:spPr>
          <a:xfrm>
            <a:off x="23585" y="1047849"/>
            <a:ext cx="12444186" cy="5847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26" tIns="45714" rIns="91426" bIns="45714">
            <a:spAutoFit/>
          </a:bodyPr>
          <a:lstStyle/>
          <a:p>
            <a:r>
              <a:rPr sz="3200" b="1" noProof="1" smtClean="0">
                <a:solidFill>
                  <a:schemeClr val="tx1"/>
                </a:solidFill>
                <a:latin typeface="Times New Roman" panose="02020603050405020304" pitchFamily="18" charset="0"/>
              </a:rPr>
              <a:t>1.</a:t>
            </a:r>
            <a:r>
              <a:rPr lang="en-US" sz="3200" b="1" noProof="1" smtClean="0">
                <a:solidFill>
                  <a:schemeClr val="tx1"/>
                </a:solidFill>
                <a:latin typeface="Times New Roman" panose="02020603050405020304" pitchFamily="18" charset="0"/>
              </a:rPr>
              <a:t> </a:t>
            </a:r>
            <a:r>
              <a:rPr sz="3200" b="1" noProof="1" smtClean="0">
                <a:solidFill>
                  <a:schemeClr val="tx1"/>
                </a:solidFill>
                <a:latin typeface="Times New Roman" panose="02020603050405020304" pitchFamily="18" charset="0"/>
              </a:rPr>
              <a:t>Xếp </a:t>
            </a:r>
            <a:r>
              <a:rPr sz="3200" b="1" noProof="1">
                <a:solidFill>
                  <a:schemeClr val="tx1"/>
                </a:solidFill>
                <a:latin typeface="Times New Roman" panose="02020603050405020304" pitchFamily="18" charset="0"/>
              </a:rPr>
              <a:t>các từ ngữ trong ngoặc đơn vào nhóm thích hợp nêu dưới đây:</a:t>
            </a:r>
          </a:p>
        </p:txBody>
      </p:sp>
      <p:sp>
        <p:nvSpPr>
          <p:cNvPr id="23" name="Text Box 15"/>
          <p:cNvSpPr txBox="1">
            <a:spLocks noChangeArrowheads="1"/>
          </p:cNvSpPr>
          <p:nvPr/>
        </p:nvSpPr>
        <p:spPr bwMode="auto">
          <a:xfrm>
            <a:off x="967014" y="1978568"/>
            <a:ext cx="5354638"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a. Công nhân:</a:t>
            </a:r>
          </a:p>
        </p:txBody>
      </p:sp>
      <p:sp>
        <p:nvSpPr>
          <p:cNvPr id="24" name="Text Box 16"/>
          <p:cNvSpPr txBox="1">
            <a:spLocks noChangeArrowheads="1"/>
          </p:cNvSpPr>
          <p:nvPr/>
        </p:nvSpPr>
        <p:spPr bwMode="auto">
          <a:xfrm>
            <a:off x="967014" y="2656429"/>
            <a:ext cx="457200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b. Nông dân:</a:t>
            </a:r>
          </a:p>
        </p:txBody>
      </p:sp>
      <p:sp>
        <p:nvSpPr>
          <p:cNvPr id="25" name="Text Box 17"/>
          <p:cNvSpPr txBox="1">
            <a:spLocks noChangeArrowheads="1"/>
          </p:cNvSpPr>
          <p:nvPr/>
        </p:nvSpPr>
        <p:spPr bwMode="auto">
          <a:xfrm>
            <a:off x="967015" y="3240629"/>
            <a:ext cx="5751513"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dirty="0">
                <a:solidFill>
                  <a:srgbClr val="0000CC"/>
                </a:solidFill>
                <a:latin typeface="Times New Roman" panose="02020603050405020304" pitchFamily="18" charset="0"/>
              </a:rPr>
              <a:t>c. </a:t>
            </a:r>
            <a:r>
              <a:rPr lang="en-US" altLang="zh-CN" sz="3000" dirty="0" err="1">
                <a:solidFill>
                  <a:srgbClr val="0000CC"/>
                </a:solidFill>
                <a:latin typeface="Times New Roman" panose="02020603050405020304" pitchFamily="18" charset="0"/>
              </a:rPr>
              <a:t>Doanh</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nhân</a:t>
            </a:r>
            <a:r>
              <a:rPr lang="en-US" altLang="zh-CN" sz="3000" dirty="0">
                <a:solidFill>
                  <a:srgbClr val="0000CC"/>
                </a:solidFill>
                <a:latin typeface="Times New Roman" panose="02020603050405020304" pitchFamily="18" charset="0"/>
              </a:rPr>
              <a:t>:</a:t>
            </a:r>
          </a:p>
        </p:txBody>
      </p:sp>
      <p:sp>
        <p:nvSpPr>
          <p:cNvPr id="26" name="Text Box 18"/>
          <p:cNvSpPr txBox="1">
            <a:spLocks noChangeArrowheads="1"/>
          </p:cNvSpPr>
          <p:nvPr/>
        </p:nvSpPr>
        <p:spPr bwMode="auto">
          <a:xfrm>
            <a:off x="6920139" y="2013493"/>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d. Quân nhân:</a:t>
            </a:r>
          </a:p>
        </p:txBody>
      </p:sp>
      <p:sp>
        <p:nvSpPr>
          <p:cNvPr id="27" name="Text Box 21"/>
          <p:cNvSpPr txBox="1">
            <a:spLocks noChangeArrowheads="1"/>
          </p:cNvSpPr>
          <p:nvPr/>
        </p:nvSpPr>
        <p:spPr bwMode="auto">
          <a:xfrm>
            <a:off x="285670" y="4140571"/>
            <a:ext cx="11171224" cy="147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p>
            <a:pPr algn="ctr">
              <a:lnSpc>
                <a:spcPct val="150000"/>
              </a:lnSpc>
              <a:spcBef>
                <a:spcPct val="50000"/>
              </a:spcBef>
            </a:pPr>
            <a:r>
              <a:rPr lang="en-US" altLang="zh-CN" sz="3000" dirty="0">
                <a:latin typeface="Times New Roman" panose="02020603050405020304" pitchFamily="18" charset="0"/>
              </a:rPr>
              <a:t>( </a:t>
            </a:r>
            <a:r>
              <a:rPr lang="en-US" altLang="zh-CN" sz="3000" dirty="0" err="1">
                <a:latin typeface="Times New Roman" panose="02020603050405020304" pitchFamily="18" charset="0"/>
              </a:rPr>
              <a:t>giáo</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viên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đại</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úy</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trung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điện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cơ</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khí</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cấy</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cày</a:t>
            </a:r>
            <a:r>
              <a:rPr lang="en-US" altLang="zh-CN" sz="3000" dirty="0">
                <a:latin typeface="Times New Roman" panose="02020603050405020304" pitchFamily="18" charset="0"/>
              </a:rPr>
              <a:t>, </a:t>
            </a:r>
            <a:r>
              <a:rPr lang="en-US" altLang="zh-CN" sz="3000" dirty="0" err="1" smtClean="0">
                <a:latin typeface="Times New Roman" panose="02020603050405020304" pitchFamily="18" charset="0"/>
              </a:rPr>
              <a:t>học</a:t>
            </a:r>
            <a:r>
              <a:rPr lang="en-US" altLang="zh-CN" sz="3000" dirty="0" smtClean="0">
                <a:latin typeface="Times New Roman" panose="02020603050405020304" pitchFamily="18" charset="0"/>
              </a:rPr>
              <a:t> </a:t>
            </a:r>
            <a:r>
              <a:rPr lang="en-US" altLang="zh-CN" sz="3000" dirty="0" err="1">
                <a:latin typeface="Times New Roman" panose="02020603050405020304" pitchFamily="18" charset="0"/>
              </a:rPr>
              <a:t>sinh</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sinh</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trung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bác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sư</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thương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chủ</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tiệm</a:t>
            </a:r>
            <a:r>
              <a:rPr lang="en-US" altLang="zh-CN" sz="3000" dirty="0">
                <a:latin typeface="Times New Roman" panose="02020603050405020304" pitchFamily="18" charset="0"/>
              </a:rPr>
              <a:t>)</a:t>
            </a:r>
          </a:p>
        </p:txBody>
      </p:sp>
      <p:sp>
        <p:nvSpPr>
          <p:cNvPr id="14" name="Text Box 18"/>
          <p:cNvSpPr txBox="1">
            <a:spLocks noChangeArrowheads="1"/>
          </p:cNvSpPr>
          <p:nvPr/>
        </p:nvSpPr>
        <p:spPr bwMode="auto">
          <a:xfrm>
            <a:off x="6940777" y="2656429"/>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e. Trí thức:</a:t>
            </a:r>
          </a:p>
        </p:txBody>
      </p:sp>
      <p:sp>
        <p:nvSpPr>
          <p:cNvPr id="15" name="Text Box 18"/>
          <p:cNvSpPr txBox="1">
            <a:spLocks noChangeArrowheads="1"/>
          </p:cNvSpPr>
          <p:nvPr/>
        </p:nvSpPr>
        <p:spPr bwMode="auto">
          <a:xfrm>
            <a:off x="6899502" y="3240629"/>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g. Học sinh:</a:t>
            </a:r>
          </a:p>
        </p:txBody>
      </p:sp>
      <p:pic>
        <p:nvPicPr>
          <p:cNvPr id="13" name="Picture 13" descr="Question premium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5" y="22549"/>
            <a:ext cx="1043669" cy="104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594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 grpId="0"/>
      <p:bldP spid="22" grpId="0"/>
      <p:bldP spid="23" grpId="0"/>
      <p:bldP spid="24" grpId="0"/>
      <p:bldP spid="25" grpId="0"/>
      <p:bldP spid="26" grpId="0"/>
      <p:bldP spid="27"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6146" name="irc_mi" descr="329697572013041608021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9209"/>
            <a:ext cx="6096000" cy="432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 descr="thợ điệ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389210"/>
            <a:ext cx="6096001" cy="432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p:nvPr/>
        </p:nvSpPr>
        <p:spPr>
          <a:xfrm>
            <a:off x="130628" y="4909071"/>
            <a:ext cx="12061372" cy="584775"/>
          </a:xfrm>
          <a:prstGeom prst="rect">
            <a:avLst/>
          </a:prstGeom>
          <a:noFill/>
          <a:ln w="9525">
            <a:noFill/>
          </a:ln>
        </p:spPr>
        <p:txBody>
          <a:bodyPr wrap="square">
            <a:spAutoFit/>
          </a:bodyPr>
          <a:lstStyle/>
          <a:p>
            <a:r>
              <a:rPr lang="en-US" altLang="zh-CN" sz="3200" b="1" i="1" dirty="0" err="1" smtClean="0">
                <a:latin typeface="Times New Roman" panose="02020603050405020304" pitchFamily="18" charset="0"/>
              </a:rPr>
              <a:t>Công</a:t>
            </a:r>
            <a:r>
              <a:rPr lang="en-US" altLang="zh-CN" sz="3200" b="1" i="1" dirty="0" smtClean="0">
                <a:latin typeface="Times New Roman" panose="02020603050405020304" pitchFamily="18" charset="0"/>
              </a:rPr>
              <a:t> </a:t>
            </a:r>
            <a:r>
              <a:rPr lang="en-US" altLang="zh-CN" sz="3200" b="1" i="1" dirty="0" err="1" smtClean="0">
                <a:latin typeface="Times New Roman" panose="02020603050405020304" pitchFamily="18" charset="0"/>
              </a:rPr>
              <a:t>nhân</a:t>
            </a:r>
            <a:r>
              <a:rPr lang="en-US" altLang="zh-CN" sz="3200" b="1" i="1" dirty="0" smtClean="0">
                <a:latin typeface="Times New Roman" panose="02020603050405020304" pitchFamily="18" charset="0"/>
              </a:rPr>
              <a:t>: </a:t>
            </a:r>
            <a:r>
              <a:rPr lang="en-US" altLang="zh-CN" sz="3200" dirty="0" err="1" smtClean="0">
                <a:latin typeface="Times New Roman" panose="02020603050405020304" pitchFamily="18" charset="0"/>
              </a:rPr>
              <a:t>Là</a:t>
            </a:r>
            <a:r>
              <a:rPr lang="en-US" altLang="zh-CN" sz="3200" dirty="0" smtClean="0">
                <a:latin typeface="Times New Roman" panose="02020603050405020304" pitchFamily="18" charset="0"/>
              </a:rPr>
              <a:t> </a:t>
            </a:r>
            <a:r>
              <a:rPr lang="en-US" altLang="zh-CN" sz="3200" dirty="0" err="1">
                <a:latin typeface="Times New Roman" panose="02020603050405020304" pitchFamily="18" charset="0"/>
              </a:rPr>
              <a:t>những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thợ</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làm</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việc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trong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các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nhà</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máy</a:t>
            </a:r>
            <a:r>
              <a:rPr lang="en-US" altLang="zh-CN" sz="3200" dirty="0" smtClean="0">
                <a:latin typeface="Times New Roman" panose="02020603050405020304" pitchFamily="18" charset="0"/>
              </a:rPr>
              <a:t>, </a:t>
            </a:r>
            <a:r>
              <a:rPr lang="en-US" altLang="zh-CN" sz="3200" dirty="0" err="1" smtClean="0">
                <a:latin typeface="Times New Roman" panose="02020603050405020304" pitchFamily="18" charset="0"/>
              </a:rPr>
              <a:t>xí</a:t>
            </a:r>
            <a:r>
              <a:rPr lang="en-US" altLang="zh-CN" sz="3200" dirty="0" smtClean="0">
                <a:latin typeface="Times New Roman" panose="02020603050405020304" pitchFamily="18" charset="0"/>
              </a:rPr>
              <a:t> </a:t>
            </a:r>
            <a:r>
              <a:rPr lang="en-US" altLang="zh-CN" sz="3200" dirty="0" err="1">
                <a:latin typeface="Times New Roman" panose="02020603050405020304" pitchFamily="18" charset="0"/>
              </a:rPr>
              <a:t>nghiệp</a:t>
            </a:r>
            <a:r>
              <a:rPr lang="en-US" altLang="zh-CN" sz="3200" dirty="0">
                <a:latin typeface="Times New Roman" panose="02020603050405020304" pitchFamily="18" charset="0"/>
              </a:rPr>
              <a:t>.</a:t>
            </a:r>
          </a:p>
        </p:txBody>
      </p:sp>
    </p:spTree>
    <p:extLst>
      <p:ext uri="{BB962C8B-B14F-4D97-AF65-F5344CB8AC3E}">
        <p14:creationId xmlns:p14="http://schemas.microsoft.com/office/powerpoint/2010/main" val="621696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14" descr="thợ cấ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8562"/>
            <a:ext cx="6256984" cy="420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D:\boi duong hs gioi\toan\Downloads\tho c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985" y="618562"/>
            <a:ext cx="5935016" cy="420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7"/>
          <p:cNvSpPr txBox="1"/>
          <p:nvPr/>
        </p:nvSpPr>
        <p:spPr>
          <a:xfrm>
            <a:off x="2170720" y="5221635"/>
            <a:ext cx="9193966" cy="584775"/>
          </a:xfrm>
          <a:prstGeom prst="rect">
            <a:avLst/>
          </a:prstGeom>
          <a:noFill/>
          <a:ln w="9525">
            <a:noFill/>
          </a:ln>
        </p:spPr>
        <p:txBody>
          <a:bodyPr>
            <a:spAutoFit/>
          </a:bodyPr>
          <a:lstStyle/>
          <a:p>
            <a:r>
              <a:rPr lang="en-US" altLang="zh-CN" sz="3200" b="1" i="1" dirty="0" err="1" smtClean="0">
                <a:latin typeface="Times New Roman" panose="02020603050405020304" pitchFamily="18" charset="0"/>
              </a:rPr>
              <a:t>Nông</a:t>
            </a:r>
            <a:r>
              <a:rPr lang="en-US" altLang="zh-CN" sz="3200" b="1" i="1" dirty="0" smtClean="0">
                <a:latin typeface="Times New Roman" panose="02020603050405020304" pitchFamily="18" charset="0"/>
              </a:rPr>
              <a:t> </a:t>
            </a:r>
            <a:r>
              <a:rPr lang="en-US" altLang="zh-CN" sz="3200" b="1" i="1" dirty="0" err="1" smtClean="0">
                <a:latin typeface="Times New Roman" panose="02020603050405020304" pitchFamily="18" charset="0"/>
              </a:rPr>
              <a:t>dân</a:t>
            </a:r>
            <a:r>
              <a:rPr lang="en-US" altLang="zh-CN" sz="3200" b="1" i="1" dirty="0" smtClean="0">
                <a:latin typeface="Times New Roman" panose="02020603050405020304" pitchFamily="18" charset="0"/>
              </a:rPr>
              <a:t>: </a:t>
            </a:r>
            <a:r>
              <a:rPr lang="en-US" altLang="zh-CN" sz="3200" dirty="0" err="1" smtClean="0">
                <a:latin typeface="Times New Roman" panose="02020603050405020304" pitchFamily="18" charset="0"/>
              </a:rPr>
              <a:t>Là</a:t>
            </a:r>
            <a:r>
              <a:rPr lang="en-US" altLang="zh-CN" sz="3200" dirty="0" smtClean="0">
                <a:latin typeface="Times New Roman" panose="02020603050405020304" pitchFamily="18" charset="0"/>
              </a:rPr>
              <a:t> </a:t>
            </a:r>
            <a:r>
              <a:rPr lang="en-US" altLang="zh-CN" sz="3200" dirty="0" err="1">
                <a:latin typeface="Times New Roman" panose="02020603050405020304" pitchFamily="18" charset="0"/>
              </a:rPr>
              <a:t>những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làm</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ruộng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trồng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trọt</a:t>
            </a:r>
            <a:r>
              <a:rPr lang="en-US" altLang="zh-CN" sz="3200" dirty="0">
                <a:latin typeface="Times New Roman" panose="02020603050405020304" pitchFamily="18" charset="0"/>
              </a:rPr>
              <a:t>.</a:t>
            </a:r>
          </a:p>
        </p:txBody>
      </p:sp>
    </p:spTree>
    <p:extLst>
      <p:ext uri="{BB962C8B-B14F-4D97-AF65-F5344CB8AC3E}">
        <p14:creationId xmlns:p14="http://schemas.microsoft.com/office/powerpoint/2010/main" val="246858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7944"/>
            <a:ext cx="4209143" cy="29438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9143" y="957944"/>
            <a:ext cx="4238171" cy="29489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7315" y="957943"/>
            <a:ext cx="3744686" cy="2943861"/>
          </a:xfrm>
          <a:prstGeom prst="rect">
            <a:avLst/>
          </a:prstGeom>
        </p:spPr>
      </p:pic>
      <p:sp>
        <p:nvSpPr>
          <p:cNvPr id="7" name="Text Box 17"/>
          <p:cNvSpPr txBox="1"/>
          <p:nvPr/>
        </p:nvSpPr>
        <p:spPr>
          <a:xfrm>
            <a:off x="1708968" y="4500200"/>
            <a:ext cx="8088174" cy="584775"/>
          </a:xfrm>
          <a:prstGeom prst="rect">
            <a:avLst/>
          </a:prstGeom>
          <a:noFill/>
          <a:ln w="9525">
            <a:noFill/>
          </a:ln>
        </p:spPr>
        <p:txBody>
          <a:bodyPr wrap="square">
            <a:spAutoFit/>
          </a:bodyPr>
          <a:lstStyle/>
          <a:p>
            <a:r>
              <a:rPr lang="en-US" sz="3200" b="1" i="1" noProof="1" smtClean="0">
                <a:latin typeface="Times New Roman" panose="02020603050405020304" pitchFamily="18" charset="0"/>
                <a:cs typeface="Times New Roman" panose="02020603050405020304" pitchFamily="18" charset="0"/>
              </a:rPr>
              <a:t>Doanh nhân: </a:t>
            </a:r>
            <a:r>
              <a:rPr lang="en-US" sz="3200" noProof="1" smtClean="0">
                <a:latin typeface="Times New Roman" panose="02020603050405020304" pitchFamily="18" charset="0"/>
                <a:cs typeface="Times New Roman" panose="02020603050405020304" pitchFamily="18" charset="0"/>
              </a:rPr>
              <a:t>Là người kinh doanh, mua bán.</a:t>
            </a:r>
            <a:endParaRPr lang="en-US" sz="32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7170" name="Text Box 7">
            <a:hlinkClick r:id="rId3" action="ppaction://hlinksldjump"/>
          </p:cNvPr>
          <p:cNvSpPr txBox="1">
            <a:spLocks noChangeArrowheads="1"/>
          </p:cNvSpPr>
          <p:nvPr/>
        </p:nvSpPr>
        <p:spPr bwMode="auto">
          <a:xfrm>
            <a:off x="2438400" y="6286500"/>
            <a:ext cx="2538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1800">
              <a:latin typeface="Arial" panose="020B0604020202020204" pitchFamily="34" charset="0"/>
            </a:endParaRPr>
          </a:p>
        </p:txBody>
      </p:sp>
      <p:pic>
        <p:nvPicPr>
          <p:cNvPr id="7172" name="Picture 8"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1" y="920621"/>
            <a:ext cx="3789423" cy="328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098" y="932413"/>
            <a:ext cx="4334902" cy="326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4" descr="Kết quả hình ảnh cho tiểu thươ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0837" y="915178"/>
            <a:ext cx="4039841" cy="326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7"/>
          <p:cNvSpPr txBox="1"/>
          <p:nvPr/>
        </p:nvSpPr>
        <p:spPr>
          <a:xfrm>
            <a:off x="2753997" y="4752078"/>
            <a:ext cx="6405243" cy="584775"/>
          </a:xfrm>
          <a:prstGeom prst="rect">
            <a:avLst/>
          </a:prstGeom>
          <a:noFill/>
          <a:ln w="9525">
            <a:noFill/>
          </a:ln>
        </p:spPr>
        <p:txBody>
          <a:bodyPr wrap="square">
            <a:spAutoFit/>
          </a:bodyPr>
          <a:lstStyle/>
          <a:p>
            <a:r>
              <a:rPr lang="en-US" sz="3200" b="1" i="1" noProof="1">
                <a:latin typeface="Times New Roman" panose="02020603050405020304" pitchFamily="18" charset="0"/>
                <a:cs typeface="Times New Roman" panose="02020603050405020304" pitchFamily="18" charset="0"/>
              </a:rPr>
              <a:t>t</a:t>
            </a:r>
            <a:r>
              <a:rPr lang="en-US" sz="3200" b="1" i="1" noProof="1" smtClean="0">
                <a:latin typeface="Times New Roman" panose="02020603050405020304" pitchFamily="18" charset="0"/>
                <a:cs typeface="Times New Roman" panose="02020603050405020304" pitchFamily="18" charset="0"/>
              </a:rPr>
              <a:t>iểu thương: </a:t>
            </a:r>
            <a:r>
              <a:rPr lang="en-US" sz="3200" noProof="1" smtClean="0">
                <a:latin typeface="Times New Roman" panose="02020603050405020304" pitchFamily="18" charset="0"/>
                <a:cs typeface="Times New Roman" panose="02020603050405020304" pitchFamily="18" charset="0"/>
              </a:rPr>
              <a:t>Là người buôn bán nhỏ</a:t>
            </a:r>
            <a:endParaRPr lang="en-US" sz="32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780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61121008"/>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098554794_1_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1199</Words>
  <Application>Microsoft Office PowerPoint</Application>
  <PresentationFormat>Widescreen</PresentationFormat>
  <Paragraphs>194</Paragraphs>
  <Slides>20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宋体</vt:lpstr>
      <vt:lpstr>#9Slide03 Arima Madurai Black</vt:lpstr>
      <vt:lpstr>Arial</vt:lpstr>
      <vt:lpstr>Batang</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9</cp:revision>
  <dcterms:created xsi:type="dcterms:W3CDTF">2021-09-08T06:34:24Z</dcterms:created>
  <dcterms:modified xsi:type="dcterms:W3CDTF">2023-09-19T03:21:50Z</dcterms:modified>
</cp:coreProperties>
</file>