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media/audio2.wav" ContentType="audio/x-wav"/>
  <Override PartName="/ppt/tags/tag2.xml" ContentType="application/vnd.openxmlformats-officedocument.presentationml.tags+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Lst>
  <p:notesMasterIdLst>
    <p:notesMasterId r:id="rId27"/>
  </p:notesMasterIdLst>
  <p:sldIdLst>
    <p:sldId id="293" r:id="rId5"/>
    <p:sldId id="315" r:id="rId6"/>
    <p:sldId id="2632" r:id="rId7"/>
    <p:sldId id="291" r:id="rId8"/>
    <p:sldId id="300" r:id="rId9"/>
    <p:sldId id="311" r:id="rId10"/>
    <p:sldId id="301" r:id="rId11"/>
    <p:sldId id="2633" r:id="rId12"/>
    <p:sldId id="302" r:id="rId13"/>
    <p:sldId id="306" r:id="rId14"/>
    <p:sldId id="2634" r:id="rId15"/>
    <p:sldId id="2635" r:id="rId16"/>
    <p:sldId id="2636" r:id="rId17"/>
    <p:sldId id="307" r:id="rId18"/>
    <p:sldId id="327" r:id="rId19"/>
    <p:sldId id="321" r:id="rId20"/>
    <p:sldId id="2638" r:id="rId21"/>
    <p:sldId id="288" r:id="rId22"/>
    <p:sldId id="2637" r:id="rId23"/>
    <p:sldId id="292" r:id="rId24"/>
    <p:sldId id="2639" r:id="rId25"/>
    <p:sldId id="35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73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8/7/2022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1929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0590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698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011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3"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2"/>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0" y="2151"/>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2" y="1112718"/>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0" y="2"/>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638801" y="221814"/>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4300"/>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7421"/>
          <a:stretch/>
        </p:blipFill>
        <p:spPr>
          <a:xfrm flipV="1">
            <a:off x="1828802"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48173" y="2364226"/>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750208"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2" y="1681163"/>
            <a:ext cx="5183188" cy="823912"/>
          </a:xfrm>
          <a:prstGeom prst="rect">
            <a:avLst/>
          </a:prstGeo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2"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8/7/2022</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8/7/2022</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8/7/2022</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8"/>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8/7/2022</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8"/>
            <a:ext cx="6172200" cy="4873625"/>
          </a:xfrm>
          <a:prstGeom prst="rect">
            <a:avLst/>
          </a:prstGeo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2"/>
            <a:ext cx="3932237" cy="3811588"/>
          </a:xfrm>
          <a:prstGeom prst="rect">
            <a:avLst/>
          </a:prstGeo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8/7/2022</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8/7/2022</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2" y="365127"/>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2" y="365127"/>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a:xfrm>
            <a:off x="838200" y="6356352"/>
            <a:ext cx="2743200" cy="365125"/>
          </a:xfrm>
          <a:prstGeom prst="rect">
            <a:avLst/>
          </a:prstGeom>
        </p:spPr>
        <p:txBody>
          <a:bodyPr/>
          <a:lstStyle/>
          <a:p>
            <a:fld id="{89019F24-3AED-4440-A2AC-4867EFF192E5}" type="datetimeFigureOut">
              <a:rPr lang="en-US" smtClean="0"/>
              <a:t>8/7/2022</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a:xfrm>
            <a:off x="8610600" y="6356352"/>
            <a:ext cx="2743200" cy="365125"/>
          </a:xfrm>
          <a:prstGeom prst="rect">
            <a:avLst/>
          </a:prstGeom>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8/7/2022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8/7/2022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8/7/2022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8/7/2022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8/7/2022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8/7/2022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8/7/2022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8/7/2022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8/7/2022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8/7/2022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8/7/2022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1.png"/><Relationship Id="rId5" Type="http://schemas.openxmlformats.org/officeDocument/2006/relationships/slideLayout" Target="../slideLayouts/slideLayout40.xml"/><Relationship Id="rId10" Type="http://schemas.openxmlformats.org/officeDocument/2006/relationships/image" Target="../media/image16.jpg"/><Relationship Id="rId4" Type="http://schemas.openxmlformats.org/officeDocument/2006/relationships/slideLayout" Target="../slideLayouts/slideLayout39.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id="{9906F798-E4B2-4A0E-885F-0DF0BB3F89B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141369-8A15-450C-B9C5-6F493AB62AC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FB07F-8BFD-499E-A12C-2A244DFD386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739349" y="39732"/>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8/7/2022</a:t>
            </a:fld>
            <a:endParaRPr lang="en-US"/>
          </a:p>
        </p:txBody>
      </p:sp>
      <p:sp>
        <p:nvSpPr>
          <p:cNvPr id="553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1.xml"/><Relationship Id="rId6" Type="http://schemas.openxmlformats.org/officeDocument/2006/relationships/image" Target="../media/image51.gif"/><Relationship Id="rId5" Type="http://schemas.openxmlformats.org/officeDocument/2006/relationships/image" Target="../media/image50.gif"/><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2.xml"/><Relationship Id="rId6" Type="http://schemas.openxmlformats.org/officeDocument/2006/relationships/image" Target="../media/image53.jpeg"/><Relationship Id="rId5" Type="http://schemas.openxmlformats.org/officeDocument/2006/relationships/image" Target="../media/image50.gif"/><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3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2.jpeg"/><Relationship Id="rId2" Type="http://schemas.openxmlformats.org/officeDocument/2006/relationships/slideLayout" Target="../slideLayouts/slideLayout50.xml"/><Relationship Id="rId1" Type="http://schemas.openxmlformats.org/officeDocument/2006/relationships/tags" Target="../tags/tag3.xml"/><Relationship Id="rId6" Type="http://schemas.openxmlformats.org/officeDocument/2006/relationships/image" Target="../media/image53.jpeg"/><Relationship Id="rId5" Type="http://schemas.openxmlformats.org/officeDocument/2006/relationships/image" Target="../media/image50.gif"/><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37.xml"/><Relationship Id="rId5" Type="http://schemas.openxmlformats.org/officeDocument/2006/relationships/image" Target="../media/image36.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0" y="1617980"/>
            <a:ext cx="11225107" cy="288544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algn="ctr" defTabSz="457200">
              <a:defRPr/>
            </a:pPr>
            <a:r>
              <a:rPr lang="en-US" sz="6600" b="1" kern="0" dirty="0">
                <a:solidFill>
                  <a:srgbClr val="0064D2">
                    <a:lumMod val="50000"/>
                  </a:srgbClr>
                </a:solidFill>
                <a:ea typeface="微软雅黑"/>
                <a:cs typeface="Arial" panose="020B0604020202020204" pitchFamily="34" charset="0"/>
              </a:rPr>
              <a:t>6 428 + 3 481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6 428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3 481</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0</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algn="ctr">
              <a:defRPr/>
            </a:pPr>
            <a:endParaRPr lang="en-US" kern="0">
              <a:solidFill>
                <a:prstClr val="white"/>
              </a:solidFill>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a:defRPr/>
            </a:pPr>
            <a:r>
              <a:rPr lang="en-US" sz="9600" spc="600" dirty="0">
                <a:solidFill>
                  <a:prstClr val="white"/>
                </a:solidFill>
                <a:cs typeface="Arial" panose="020B0604020202020204" pitchFamily="34" charset="0"/>
              </a:rPr>
              <a:t>9</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53165" y="267606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2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69551" y="267606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84508" y="4359570"/>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296350" y="2761862"/>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animEffect transition="in" filter="wipe(up)">
                                      <p:cBhvr>
                                        <p:cTn id="35" dur="500"/>
                                        <p:tgtEl>
                                          <p:spTgt spid="6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wipe(left)">
                                      <p:cBhvr>
                                        <p:cTn id="40" dur="500"/>
                                        <p:tgtEl>
                                          <p:spTgt spid="7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wipe(left)">
                                      <p:cBhvr>
                                        <p:cTn id="45" dur="500"/>
                                        <p:tgtEl>
                                          <p:spTgt spid="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wipe(left)">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up)">
                                      <p:cBhvr>
                                        <p:cTn id="55" dur="500"/>
                                        <p:tgtEl>
                                          <p:spTgt spid="6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7"/>
                                        </p:tgtEl>
                                        <p:attrNameLst>
                                          <p:attrName>style.visibility</p:attrName>
                                        </p:attrNameLst>
                                      </p:cBhvr>
                                      <p:to>
                                        <p:strVal val="visible"/>
                                      </p:to>
                                    </p:set>
                                    <p:animEffect transition="in" filter="fade">
                                      <p:cBhvr>
                                        <p:cTn id="60" dur="500"/>
                                        <p:tgtEl>
                                          <p:spTgt spid="77"/>
                                        </p:tgtEl>
                                      </p:cBhvr>
                                    </p:animEffect>
                                  </p:childTnLst>
                                </p:cTn>
                              </p:par>
                            </p:childTnLst>
                          </p:cTn>
                        </p:par>
                        <p:par>
                          <p:cTn id="61" fill="hold">
                            <p:stCondLst>
                              <p:cond delay="500"/>
                            </p:stCondLst>
                            <p:childTnLst>
                              <p:par>
                                <p:cTn id="62" presetID="10" presetClass="exit" presetSubtype="0" fill="hold" grpId="1" nodeType="afterEffect">
                                  <p:stCondLst>
                                    <p:cond delay="0"/>
                                  </p:stCondLst>
                                  <p:childTnLst>
                                    <p:animEffect transition="out" filter="fade">
                                      <p:cBhvr>
                                        <p:cTn id="63" dur="500"/>
                                        <p:tgtEl>
                                          <p:spTgt spid="77"/>
                                        </p:tgtEl>
                                      </p:cBhvr>
                                    </p:animEffect>
                                    <p:set>
                                      <p:cBhvr>
                                        <p:cTn id="64" dur="1" fill="hold">
                                          <p:stCondLst>
                                            <p:cond delay="499"/>
                                          </p:stCondLst>
                                        </p:cTn>
                                        <p:tgtEl>
                                          <p:spTgt spid="7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500"/>
                                        <p:tgtEl>
                                          <p:spTgt spid="7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71"/>
                                        </p:tgtEl>
                                        <p:attrNameLst>
                                          <p:attrName>style.visibility</p:attrName>
                                        </p:attrNameLst>
                                      </p:cBhvr>
                                      <p:to>
                                        <p:strVal val="visible"/>
                                      </p:to>
                                    </p:set>
                                    <p:animEffect transition="in" filter="wipe(up)">
                                      <p:cBhvr>
                                        <p:cTn id="7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2 576 </a:t>
            </a:r>
            <a:r>
              <a:rPr lang="en-US" sz="6600" b="1" kern="0" dirty="0">
                <a:solidFill>
                  <a:srgbClr val="0064D2">
                    <a:lumMod val="50000"/>
                  </a:srgbClr>
                </a:solidFill>
                <a:latin typeface="Arial"/>
                <a:ea typeface="微软雅黑"/>
                <a:cs typeface="Arial" panose="020B0604020202020204" pitchFamily="34" charset="0"/>
              </a:rPr>
              <a:t>+ 4 518 </a:t>
            </a:r>
            <a:endPar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endParaRP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2 576</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843768" y="2672574"/>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4 518</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898158" y="38984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19027" y="1713283"/>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6 + 8</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35413" y="1713283"/>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14</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76344" y="2672574"/>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5005536" y="2800666"/>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8">
            <a:extLst>
              <a:ext uri="{FF2B5EF4-FFF2-40B4-BE49-F238E27FC236}">
                <a16:creationId xmlns:a16="http://schemas.microsoft.com/office/drawing/2014/main" id="{74EFDF24-8781-45B6-9E13-9C30BF3D8925}"/>
              </a:ext>
            </a:extLst>
          </p:cNvPr>
          <p:cNvSpPr/>
          <p:nvPr/>
        </p:nvSpPr>
        <p:spPr>
          <a:xfrm>
            <a:off x="8166379" y="432724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5 + 5</a:t>
            </a:r>
          </a:p>
        </p:txBody>
      </p:sp>
      <p:sp>
        <p:nvSpPr>
          <p:cNvPr id="21" name="Rounded Rectangle 19">
            <a:extLst>
              <a:ext uri="{FF2B5EF4-FFF2-40B4-BE49-F238E27FC236}">
                <a16:creationId xmlns:a16="http://schemas.microsoft.com/office/drawing/2014/main" id="{BA90BBF5-EABB-4896-91E1-B7888D663AEC}"/>
              </a:ext>
            </a:extLst>
          </p:cNvPr>
          <p:cNvSpPr/>
          <p:nvPr/>
        </p:nvSpPr>
        <p:spPr>
          <a:xfrm>
            <a:off x="10082765" y="432724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10</a:t>
            </a:r>
          </a:p>
        </p:txBody>
      </p:sp>
      <p:sp>
        <p:nvSpPr>
          <p:cNvPr id="22" name="Rounded Rectangle 21">
            <a:extLst>
              <a:ext uri="{FF2B5EF4-FFF2-40B4-BE49-F238E27FC236}">
                <a16:creationId xmlns:a16="http://schemas.microsoft.com/office/drawing/2014/main" id="{0B69BB8D-3935-41DA-BFE3-B779294AE9CF}"/>
              </a:ext>
            </a:extLst>
          </p:cNvPr>
          <p:cNvSpPr/>
          <p:nvPr/>
        </p:nvSpPr>
        <p:spPr>
          <a:xfrm>
            <a:off x="8523696" y="5286539"/>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CB2B220D-6139-492F-85A3-87F43A69BE18}"/>
              </a:ext>
            </a:extLst>
          </p:cNvPr>
          <p:cNvSpPr/>
          <p:nvPr/>
        </p:nvSpPr>
        <p:spPr>
          <a:xfrm>
            <a:off x="3081293" y="2789167"/>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left)">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20" grpId="0"/>
      <p:bldP spid="21" grpId="0"/>
      <p:bldP spid="22" grpId="0"/>
      <p:bldP spid="23" grpId="0" animBg="1"/>
      <p:bldP spid="2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6 307 + 826</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30506" y="1435972"/>
            <a:ext cx="36531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6 307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2660957" y="2664823"/>
            <a:ext cx="412906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noProof="0" dirty="0">
                <a:ln>
                  <a:noFill/>
                </a:ln>
                <a:solidFill>
                  <a:prstClr val="white"/>
                </a:solidFill>
                <a:effectLst/>
                <a:uLnTx/>
                <a:uFillTx/>
                <a:latin typeface="Arial"/>
                <a:ea typeface="+mn-ea"/>
                <a:cs typeface="Arial" panose="020B0604020202020204" pitchFamily="34" charset="0"/>
              </a:rPr>
              <a:t>   826</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39375" y="391154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1" name="TextBox 70">
            <a:extLst>
              <a:ext uri="{FF2B5EF4-FFF2-40B4-BE49-F238E27FC236}">
                <a16:creationId xmlns:a16="http://schemas.microsoft.com/office/drawing/2014/main" id="{F5971D0C-6109-4711-9C48-BEEE47A85E28}"/>
              </a:ext>
            </a:extLst>
          </p:cNvPr>
          <p:cNvSpPr txBox="1"/>
          <p:nvPr/>
        </p:nvSpPr>
        <p:spPr>
          <a:xfrm>
            <a:off x="2942549" y="3911548"/>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092602" y="1745494"/>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+ 6</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008988" y="1745494"/>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339264" y="2875096"/>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76190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5C4ECD7B-D429-4199-970A-0EB96F12509D}"/>
              </a:ext>
            </a:extLst>
          </p:cNvPr>
          <p:cNvSpPr/>
          <p:nvPr/>
        </p:nvSpPr>
        <p:spPr>
          <a:xfrm>
            <a:off x="8110410" y="4098385"/>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3 + 8</a:t>
            </a:r>
          </a:p>
        </p:txBody>
      </p:sp>
      <p:sp>
        <p:nvSpPr>
          <p:cNvPr id="20" name="Rounded Rectangle 19">
            <a:extLst>
              <a:ext uri="{FF2B5EF4-FFF2-40B4-BE49-F238E27FC236}">
                <a16:creationId xmlns:a16="http://schemas.microsoft.com/office/drawing/2014/main" id="{C11E3E3C-242E-4DB0-9BAD-9B1CFC8E5EFE}"/>
              </a:ext>
            </a:extLst>
          </p:cNvPr>
          <p:cNvSpPr/>
          <p:nvPr/>
        </p:nvSpPr>
        <p:spPr>
          <a:xfrm>
            <a:off x="10026796" y="4098385"/>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21" name="Rounded Rectangle 21">
            <a:extLst>
              <a:ext uri="{FF2B5EF4-FFF2-40B4-BE49-F238E27FC236}">
                <a16:creationId xmlns:a16="http://schemas.microsoft.com/office/drawing/2014/main" id="{FC74A566-7346-46D0-BF40-E2CF3DB61D34}"/>
              </a:ext>
            </a:extLst>
          </p:cNvPr>
          <p:cNvSpPr/>
          <p:nvPr/>
        </p:nvSpPr>
        <p:spPr>
          <a:xfrm>
            <a:off x="8357072" y="5227987"/>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3" name="Oval 22">
            <a:extLst>
              <a:ext uri="{FF2B5EF4-FFF2-40B4-BE49-F238E27FC236}">
                <a16:creationId xmlns:a16="http://schemas.microsoft.com/office/drawing/2014/main" id="{B309F749-65F7-4723-8FEE-44168DF9DC80}"/>
              </a:ext>
            </a:extLst>
          </p:cNvPr>
          <p:cNvSpPr/>
          <p:nvPr/>
        </p:nvSpPr>
        <p:spPr>
          <a:xfrm>
            <a:off x="3079163" y="2778620"/>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7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3"/>
                                        </p:tgtEl>
                                      </p:cBhvr>
                                    </p:animEffect>
                                    <p:set>
                                      <p:cBhvr>
                                        <p:cTn id="93" dur="1" fill="hold">
                                          <p:stCondLst>
                                            <p:cond delay="499"/>
                                          </p:stCondLst>
                                        </p:cTn>
                                        <p:tgtEl>
                                          <p:spTgt spid="23"/>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568840" y="-143428"/>
            <a:ext cx="5659120" cy="1357707"/>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837 + 524 </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479405" y="13863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865601" y="1435972"/>
            <a:ext cx="251809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837</a:t>
            </a:r>
          </a:p>
        </p:txBody>
      </p:sp>
      <p:sp>
        <p:nvSpPr>
          <p:cNvPr id="63" name="TextBox 62">
            <a:extLst>
              <a:ext uri="{FF2B5EF4-FFF2-40B4-BE49-F238E27FC236}">
                <a16:creationId xmlns:a16="http://schemas.microsoft.com/office/drawing/2014/main" id="{158DF9BE-F7B0-4466-8BD9-0A25E6EB4EF5}"/>
              </a:ext>
            </a:extLst>
          </p:cNvPr>
          <p:cNvSpPr txBox="1"/>
          <p:nvPr/>
        </p:nvSpPr>
        <p:spPr>
          <a:xfrm>
            <a:off x="3916712" y="2672574"/>
            <a:ext cx="30561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524</a:t>
            </a:r>
          </a:p>
        </p:txBody>
      </p:sp>
      <p:sp>
        <p:nvSpPr>
          <p:cNvPr id="64" name="Rectangle 63">
            <a:extLst>
              <a:ext uri="{FF2B5EF4-FFF2-40B4-BE49-F238E27FC236}">
                <a16:creationId xmlns:a16="http://schemas.microsoft.com/office/drawing/2014/main" id="{49194A3C-8066-43B5-8E20-4085EB5B2714}"/>
              </a:ext>
            </a:extLst>
          </p:cNvPr>
          <p:cNvSpPr/>
          <p:nvPr/>
        </p:nvSpPr>
        <p:spPr>
          <a:xfrm>
            <a:off x="2053792" y="3070496"/>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a:off x="3024497" y="4099501"/>
            <a:ext cx="3146822" cy="6610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6" name="TextBox 65">
            <a:extLst>
              <a:ext uri="{FF2B5EF4-FFF2-40B4-BE49-F238E27FC236}">
                <a16:creationId xmlns:a16="http://schemas.microsoft.com/office/drawing/2014/main" id="{CC2C6882-C48D-46AC-838E-0BBB0DA3A626}"/>
              </a:ext>
            </a:extLst>
          </p:cNvPr>
          <p:cNvSpPr txBox="1"/>
          <p:nvPr/>
        </p:nvSpPr>
        <p:spPr>
          <a:xfrm>
            <a:off x="5473654" y="3928408"/>
            <a:ext cx="12261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67" name="TextBox 66">
            <a:extLst>
              <a:ext uri="{FF2B5EF4-FFF2-40B4-BE49-F238E27FC236}">
                <a16:creationId xmlns:a16="http://schemas.microsoft.com/office/drawing/2014/main" id="{13265650-E745-4115-8019-6E26B1648DC4}"/>
              </a:ext>
            </a:extLst>
          </p:cNvPr>
          <p:cNvSpPr txBox="1"/>
          <p:nvPr/>
        </p:nvSpPr>
        <p:spPr>
          <a:xfrm>
            <a:off x="4782566" y="392057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a:t>
            </a:r>
          </a:p>
        </p:txBody>
      </p:sp>
      <p:sp>
        <p:nvSpPr>
          <p:cNvPr id="69" name="Rectangle 68">
            <a:extLst>
              <a:ext uri="{FF2B5EF4-FFF2-40B4-BE49-F238E27FC236}">
                <a16:creationId xmlns:a16="http://schemas.microsoft.com/office/drawing/2014/main" id="{F8881941-C271-40AA-B929-15B8356118A0}"/>
              </a:ext>
            </a:extLst>
          </p:cNvPr>
          <p:cNvSpPr/>
          <p:nvPr/>
        </p:nvSpPr>
        <p:spPr>
          <a:xfrm rot="5400000">
            <a:off x="2053793" y="3074972"/>
            <a:ext cx="551219" cy="188687"/>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3989409" y="388643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3154008" y="3901960"/>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a:t>
            </a:r>
          </a:p>
        </p:txBody>
      </p:sp>
      <p:sp>
        <p:nvSpPr>
          <p:cNvPr id="72" name="Rectangle 71">
            <a:extLst>
              <a:ext uri="{FF2B5EF4-FFF2-40B4-BE49-F238E27FC236}">
                <a16:creationId xmlns:a16="http://schemas.microsoft.com/office/drawing/2014/main" id="{C7F1042D-98C8-422D-B37A-2415824516D8}"/>
              </a:ext>
            </a:extLst>
          </p:cNvPr>
          <p:cNvSpPr/>
          <p:nvPr/>
        </p:nvSpPr>
        <p:spPr>
          <a:xfrm>
            <a:off x="8102053" y="885371"/>
            <a:ext cx="3947436" cy="583474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TextBox 72">
            <a:extLst>
              <a:ext uri="{FF2B5EF4-FFF2-40B4-BE49-F238E27FC236}">
                <a16:creationId xmlns:a16="http://schemas.microsoft.com/office/drawing/2014/main" id="{3F6C8101-7BD1-4CC6-AFCD-D7FFC1EA8BEA}"/>
              </a:ext>
            </a:extLst>
          </p:cNvPr>
          <p:cNvSpPr txBox="1"/>
          <p:nvPr/>
        </p:nvSpPr>
        <p:spPr>
          <a:xfrm>
            <a:off x="8745377" y="885371"/>
            <a:ext cx="30003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err="1">
                <a:ln>
                  <a:noFill/>
                </a:ln>
                <a:solidFill>
                  <a:prstClr val="black"/>
                </a:solidFill>
                <a:effectLst/>
                <a:uLnTx/>
                <a:uFillTx/>
                <a:latin typeface="Coiny" panose="02000903060500060000" pitchFamily="2" charset="0"/>
                <a:ea typeface="+mn-ea"/>
                <a:cs typeface="+mn-cs"/>
              </a:rPr>
              <a:t>Nháp</a:t>
            </a:r>
            <a:endParaRPr kumimoji="0" lang="en-US" sz="7200" b="0" i="0" u="none" strike="noStrike" kern="1200" cap="none" spc="600" normalizeH="0" baseline="0" noProof="0" dirty="0">
              <a:ln>
                <a:noFill/>
              </a:ln>
              <a:solidFill>
                <a:prstClr val="black"/>
              </a:solidFill>
              <a:effectLst/>
              <a:uLnTx/>
              <a:uFillTx/>
              <a:latin typeface="Coiny" panose="02000903060500060000" pitchFamily="2" charset="0"/>
              <a:ea typeface="+mn-ea"/>
              <a:cs typeface="+mn-cs"/>
            </a:endParaRPr>
          </a:p>
        </p:txBody>
      </p:sp>
      <p:sp>
        <p:nvSpPr>
          <p:cNvPr id="74" name="Rounded Rectangle 18">
            <a:extLst>
              <a:ext uri="{FF2B5EF4-FFF2-40B4-BE49-F238E27FC236}">
                <a16:creationId xmlns:a16="http://schemas.microsoft.com/office/drawing/2014/main" id="{AEF75185-47DC-4D86-AB75-2F53A5CE90B1}"/>
              </a:ext>
            </a:extLst>
          </p:cNvPr>
          <p:cNvSpPr/>
          <p:nvPr/>
        </p:nvSpPr>
        <p:spPr>
          <a:xfrm>
            <a:off x="8192252" y="1731088"/>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7 + 4</a:t>
            </a:r>
          </a:p>
        </p:txBody>
      </p:sp>
      <p:sp>
        <p:nvSpPr>
          <p:cNvPr id="75" name="Rounded Rectangle 19">
            <a:extLst>
              <a:ext uri="{FF2B5EF4-FFF2-40B4-BE49-F238E27FC236}">
                <a16:creationId xmlns:a16="http://schemas.microsoft.com/office/drawing/2014/main" id="{4DBEE3E8-E09B-4ED9-AA68-1F6B11C302DC}"/>
              </a:ext>
            </a:extLst>
          </p:cNvPr>
          <p:cNvSpPr/>
          <p:nvPr/>
        </p:nvSpPr>
        <p:spPr>
          <a:xfrm>
            <a:off x="10108638" y="1731088"/>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11</a:t>
            </a:r>
          </a:p>
        </p:txBody>
      </p:sp>
      <p:sp>
        <p:nvSpPr>
          <p:cNvPr id="76" name="Rounded Rectangle 21">
            <a:extLst>
              <a:ext uri="{FF2B5EF4-FFF2-40B4-BE49-F238E27FC236}">
                <a16:creationId xmlns:a16="http://schemas.microsoft.com/office/drawing/2014/main" id="{BF8C3431-C1C8-4DB4-9B5A-2F7B12E2E11A}"/>
              </a:ext>
            </a:extLst>
          </p:cNvPr>
          <p:cNvSpPr/>
          <p:nvPr/>
        </p:nvSpPr>
        <p:spPr>
          <a:xfrm>
            <a:off x="8449951" y="2910433"/>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77" name="Oval 76">
            <a:extLst>
              <a:ext uri="{FF2B5EF4-FFF2-40B4-BE49-F238E27FC236}">
                <a16:creationId xmlns:a16="http://schemas.microsoft.com/office/drawing/2014/main" id="{4E896C23-AE77-405E-A0B2-78A9A88BDC07}"/>
              </a:ext>
            </a:extLst>
          </p:cNvPr>
          <p:cNvSpPr/>
          <p:nvPr/>
        </p:nvSpPr>
        <p:spPr>
          <a:xfrm>
            <a:off x="4956852" y="2812681"/>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ounded Rectangle 18">
            <a:extLst>
              <a:ext uri="{FF2B5EF4-FFF2-40B4-BE49-F238E27FC236}">
                <a16:creationId xmlns:a16="http://schemas.microsoft.com/office/drawing/2014/main" id="{A7F43D59-F91F-470E-BB72-4C4B274CE783}"/>
              </a:ext>
            </a:extLst>
          </p:cNvPr>
          <p:cNvSpPr/>
          <p:nvPr/>
        </p:nvSpPr>
        <p:spPr>
          <a:xfrm>
            <a:off x="8284534" y="4268140"/>
            <a:ext cx="220957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8 + 5</a:t>
            </a:r>
          </a:p>
        </p:txBody>
      </p:sp>
      <p:sp>
        <p:nvSpPr>
          <p:cNvPr id="20" name="Rounded Rectangle 19">
            <a:extLst>
              <a:ext uri="{FF2B5EF4-FFF2-40B4-BE49-F238E27FC236}">
                <a16:creationId xmlns:a16="http://schemas.microsoft.com/office/drawing/2014/main" id="{80118648-2178-412C-B663-F3D082BF9534}"/>
              </a:ext>
            </a:extLst>
          </p:cNvPr>
          <p:cNvSpPr/>
          <p:nvPr/>
        </p:nvSpPr>
        <p:spPr>
          <a:xfrm>
            <a:off x="10200920" y="4268140"/>
            <a:ext cx="2122449"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 13</a:t>
            </a:r>
          </a:p>
        </p:txBody>
      </p:sp>
      <p:sp>
        <p:nvSpPr>
          <p:cNvPr id="21" name="Rounded Rectangle 21">
            <a:extLst>
              <a:ext uri="{FF2B5EF4-FFF2-40B4-BE49-F238E27FC236}">
                <a16:creationId xmlns:a16="http://schemas.microsoft.com/office/drawing/2014/main" id="{B2F302D4-7E4D-4F3B-B462-E92D45640E31}"/>
              </a:ext>
            </a:extLst>
          </p:cNvPr>
          <p:cNvSpPr/>
          <p:nvPr/>
        </p:nvSpPr>
        <p:spPr>
          <a:xfrm>
            <a:off x="8542233" y="5447485"/>
            <a:ext cx="3376514" cy="13577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Arial"/>
                <a:ea typeface="微软雅黑"/>
                <a:cs typeface="+mn-cs"/>
              </a:rPr>
              <a:t>NHỚ 1</a:t>
            </a:r>
          </a:p>
        </p:txBody>
      </p:sp>
      <p:sp>
        <p:nvSpPr>
          <p:cNvPr id="22" name="Oval 21">
            <a:extLst>
              <a:ext uri="{FF2B5EF4-FFF2-40B4-BE49-F238E27FC236}">
                <a16:creationId xmlns:a16="http://schemas.microsoft.com/office/drawing/2014/main" id="{475CFCAD-AB7D-43FB-AF52-B7C9E022EFEC}"/>
              </a:ext>
            </a:extLst>
          </p:cNvPr>
          <p:cNvSpPr/>
          <p:nvPr/>
        </p:nvSpPr>
        <p:spPr>
          <a:xfrm>
            <a:off x="3139763" y="2877545"/>
            <a:ext cx="260751" cy="19295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5969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5"/>
                                        </p:tgtEl>
                                        <p:attrNameLst>
                                          <p:attrName>style.visibility</p:attrName>
                                        </p:attrNameLst>
                                      </p:cBhvr>
                                      <p:to>
                                        <p:strVal val="visible"/>
                                      </p:to>
                                    </p:set>
                                    <p:animEffect transition="in" filter="wipe(left)">
                                      <p:cBhvr>
                                        <p:cTn id="40" dur="500"/>
                                        <p:tgtEl>
                                          <p:spTgt spid="7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6"/>
                                        </p:tgtEl>
                                        <p:attrNameLst>
                                          <p:attrName>style.visibility</p:attrName>
                                        </p:attrNameLst>
                                      </p:cBhvr>
                                      <p:to>
                                        <p:strVal val="visible"/>
                                      </p:to>
                                    </p:set>
                                    <p:animEffect transition="in" filter="wipe(left)">
                                      <p:cBhvr>
                                        <p:cTn id="45" dur="500"/>
                                        <p:tgtEl>
                                          <p:spTgt spid="7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up)">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fade">
                                      <p:cBhvr>
                                        <p:cTn id="55" dur="500"/>
                                        <p:tgtEl>
                                          <p:spTgt spid="77"/>
                                        </p:tgtEl>
                                      </p:cBhvr>
                                    </p:animEffect>
                                  </p:childTnLst>
                                </p:cTn>
                              </p:par>
                            </p:childTnLst>
                          </p:cTn>
                        </p:par>
                        <p:par>
                          <p:cTn id="56" fill="hold">
                            <p:stCondLst>
                              <p:cond delay="500"/>
                            </p:stCondLst>
                            <p:childTnLst>
                              <p:par>
                                <p:cTn id="57" presetID="10" presetClass="exit" presetSubtype="0" fill="hold" grpId="1" nodeType="after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animEffect transition="in" filter="wipe(up)">
                                      <p:cBhvr>
                                        <p:cTn id="64" dur="500"/>
                                        <p:tgtEl>
                                          <p:spTgt spid="6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wipe(up)">
                                      <p:cBhvr>
                                        <p:cTn id="84" dur="500"/>
                                        <p:tgtEl>
                                          <p:spTgt spid="70"/>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fade">
                                      <p:cBhvr>
                                        <p:cTn id="89" dur="500"/>
                                        <p:tgtEl>
                                          <p:spTgt spid="22"/>
                                        </p:tgtEl>
                                      </p:cBhvr>
                                    </p:animEffect>
                                  </p:childTnLst>
                                </p:cTn>
                              </p:par>
                            </p:childTnLst>
                          </p:cTn>
                        </p:par>
                        <p:par>
                          <p:cTn id="90" fill="hold">
                            <p:stCondLst>
                              <p:cond delay="500"/>
                            </p:stCondLst>
                            <p:childTnLst>
                              <p:par>
                                <p:cTn id="91" presetID="10" presetClass="exit" presetSubtype="0" fill="hold" grpId="1" nodeType="afterEffect">
                                  <p:stCondLst>
                                    <p:cond delay="0"/>
                                  </p:stCondLst>
                                  <p:childTnLst>
                                    <p:animEffect transition="out" filter="fade">
                                      <p:cBhvr>
                                        <p:cTn id="92" dur="500"/>
                                        <p:tgtEl>
                                          <p:spTgt spid="22"/>
                                        </p:tgtEl>
                                      </p:cBhvr>
                                    </p:animEffect>
                                    <p:set>
                                      <p:cBhvr>
                                        <p:cTn id="93" dur="1" fill="hold">
                                          <p:stCondLst>
                                            <p:cond delay="499"/>
                                          </p:stCondLst>
                                        </p:cTn>
                                        <p:tgtEl>
                                          <p:spTgt spid="2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grpId="0" nodeType="click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up)">
                                      <p:cBhvr>
                                        <p:cTn id="98"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66" grpId="0"/>
      <p:bldP spid="67" grpId="0"/>
      <p:bldP spid="69" grpId="0" animBg="1"/>
      <p:bldP spid="70" grpId="0"/>
      <p:bldP spid="71" grpId="0"/>
      <p:bldP spid="73" grpId="0"/>
      <p:bldP spid="74" grpId="0"/>
      <p:bldP spid="75" grpId="0"/>
      <p:bldP spid="76" grpId="0"/>
      <p:bldP spid="77" grpId="0" animBg="1"/>
      <p:bldP spid="77" grpId="1" animBg="1"/>
      <p:bldP spid="19" grpId="0"/>
      <p:bldP spid="20" grpId="0"/>
      <p:bldP spid="21" grpId="0"/>
      <p:bldP spid="22" grpId="0" animBg="1"/>
      <p:bldP spid="2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3"/>
            <a:ext cx="4866640" cy="73577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33"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id="{342775B8-6FA8-415F-B849-1424979D4845}"/>
              </a:ext>
            </a:extLst>
          </p:cNvPr>
          <p:cNvPicPr>
            <a:picLocks noChangeAspect="1"/>
          </p:cNvPicPr>
          <p:nvPr/>
        </p:nvPicPr>
        <p:blipFill>
          <a:blip r:embed="rId3"/>
          <a:stretch>
            <a:fillRect/>
          </a:stretch>
        </p:blipFill>
        <p:spPr>
          <a:xfrm>
            <a:off x="281094" y="646114"/>
            <a:ext cx="812800" cy="812800"/>
          </a:xfrm>
          <a:prstGeom prst="rect">
            <a:avLst/>
          </a:prstGeom>
        </p:spPr>
      </p:pic>
      <p:sp>
        <p:nvSpPr>
          <p:cNvPr id="24" name="Rectangle: Rounded Corners 23">
            <a:extLst>
              <a:ext uri="{FF2B5EF4-FFF2-40B4-BE49-F238E27FC236}">
                <a16:creationId xmlns:a16="http://schemas.microsoft.com/office/drawing/2014/main" id="{FC87AF7B-81D2-4256-BD6F-9AB7456BD53E}"/>
              </a:ext>
            </a:extLst>
          </p:cNvPr>
          <p:cNvSpPr/>
          <p:nvPr/>
        </p:nvSpPr>
        <p:spPr>
          <a:xfrm>
            <a:off x="518161" y="1771218"/>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C11F55FE-F8D8-44E8-8F56-1CECF517624B}"/>
              </a:ext>
            </a:extLst>
          </p:cNvPr>
          <p:cNvSpPr txBox="1"/>
          <p:nvPr/>
        </p:nvSpPr>
        <p:spPr>
          <a:xfrm>
            <a:off x="802786" y="2063466"/>
            <a:ext cx="3037840" cy="646331"/>
          </a:xfrm>
          <a:prstGeom prst="rect">
            <a:avLst/>
          </a:prstGeom>
          <a:noFill/>
        </p:spPr>
        <p:txBody>
          <a:bodyPr wrap="square"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id="{8F8C2E93-A45A-47F7-B94D-AD67E10A53A4}"/>
              </a:ext>
            </a:extLst>
          </p:cNvPr>
          <p:cNvSpPr txBox="1"/>
          <p:nvPr/>
        </p:nvSpPr>
        <p:spPr>
          <a:xfrm>
            <a:off x="4441613" y="2063465"/>
            <a:ext cx="3037840" cy="646331"/>
          </a:xfrm>
          <a:prstGeom prst="rect">
            <a:avLst/>
          </a:prstGeom>
          <a:noFill/>
        </p:spPr>
        <p:txBody>
          <a:bodyPr wrap="square"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id="{4888B82E-6E8E-4235-93F8-5035EB5EF48A}"/>
              </a:ext>
            </a:extLst>
          </p:cNvPr>
          <p:cNvSpPr txBox="1"/>
          <p:nvPr/>
        </p:nvSpPr>
        <p:spPr>
          <a:xfrm>
            <a:off x="7824893" y="2063464"/>
            <a:ext cx="3037840" cy="646331"/>
          </a:xfrm>
          <a:prstGeom prst="rect">
            <a:avLst/>
          </a:prstGeom>
          <a:noFill/>
        </p:spPr>
        <p:txBody>
          <a:bodyPr wrap="square" rtlCol="0">
            <a:spAutoFit/>
          </a:bodyPr>
          <a:lstStyle/>
          <a:p>
            <a:r>
              <a:rPr lang="en-US" sz="3600" b="1" dirty="0">
                <a:solidFill>
                  <a:schemeClr val="tx1">
                    <a:lumMod val="10000"/>
                  </a:schemeClr>
                </a:solidFill>
              </a:rPr>
              <a:t>3 847 + 635</a:t>
            </a:r>
          </a:p>
        </p:txBody>
      </p:sp>
      <p:sp>
        <p:nvSpPr>
          <p:cNvPr id="32" name="TextBox 31">
            <a:extLst>
              <a:ext uri="{FF2B5EF4-FFF2-40B4-BE49-F238E27FC236}">
                <a16:creationId xmlns:a16="http://schemas.microsoft.com/office/drawing/2014/main" id="{888B135B-ECFA-4AB0-B5AF-8F766296002A}"/>
              </a:ext>
            </a:extLst>
          </p:cNvPr>
          <p:cNvSpPr txBox="1"/>
          <p:nvPr/>
        </p:nvSpPr>
        <p:spPr>
          <a:xfrm>
            <a:off x="1133014" y="3244118"/>
            <a:ext cx="2600960" cy="1200329"/>
          </a:xfrm>
          <a:prstGeom prst="rect">
            <a:avLst/>
          </a:prstGeom>
          <a:noFill/>
        </p:spPr>
        <p:txBody>
          <a:bodyPr wrap="square" rtlCol="0">
            <a:spAutoFit/>
          </a:bodyPr>
          <a:lstStyle/>
          <a:p>
            <a:r>
              <a:rPr lang="en-US" sz="3600" dirty="0">
                <a:solidFill>
                  <a:srgbClr val="002060"/>
                </a:solidFill>
              </a:rPr>
              <a:t>3 628</a:t>
            </a:r>
          </a:p>
          <a:p>
            <a:r>
              <a:rPr lang="en-US" sz="3600" dirty="0">
                <a:solidFill>
                  <a:srgbClr val="002060"/>
                </a:solidFill>
              </a:rPr>
              <a:t>4 845</a:t>
            </a:r>
          </a:p>
        </p:txBody>
      </p:sp>
      <p:cxnSp>
        <p:nvCxnSpPr>
          <p:cNvPr id="33" name="Straight Connector 32">
            <a:extLst>
              <a:ext uri="{FF2B5EF4-FFF2-40B4-BE49-F238E27FC236}">
                <a16:creationId xmlns:a16="http://schemas.microsoft.com/office/drawing/2014/main" id="{804CFA66-65F1-4F38-856A-EFB43DE31C0A}"/>
              </a:ext>
            </a:extLst>
          </p:cNvPr>
          <p:cNvCxnSpPr>
            <a:cxnSpLocks/>
          </p:cNvCxnSpPr>
          <p:nvPr/>
        </p:nvCxnSpPr>
        <p:spPr>
          <a:xfrm>
            <a:off x="1100408" y="4389480"/>
            <a:ext cx="1306995" cy="1500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904D9E9-239C-4A72-A7D8-F153FD3005D2}"/>
              </a:ext>
            </a:extLst>
          </p:cNvPr>
          <p:cNvSpPr txBox="1"/>
          <p:nvPr/>
        </p:nvSpPr>
        <p:spPr>
          <a:xfrm>
            <a:off x="802786" y="3625771"/>
            <a:ext cx="447040" cy="646331"/>
          </a:xfrm>
          <a:prstGeom prst="rect">
            <a:avLst/>
          </a:prstGeom>
          <a:noFill/>
        </p:spPr>
        <p:txBody>
          <a:bodyPr wrap="square" rtlCol="0">
            <a:spAutoFit/>
          </a:bodyPr>
          <a:lstStyle/>
          <a:p>
            <a:r>
              <a:rPr lang="en-US" sz="3600" dirty="0">
                <a:solidFill>
                  <a:srgbClr val="002060"/>
                </a:solidFill>
              </a:rPr>
              <a:t>+</a:t>
            </a:r>
          </a:p>
        </p:txBody>
      </p:sp>
      <p:sp>
        <p:nvSpPr>
          <p:cNvPr id="35" name="TextBox 34">
            <a:extLst>
              <a:ext uri="{FF2B5EF4-FFF2-40B4-BE49-F238E27FC236}">
                <a16:creationId xmlns:a16="http://schemas.microsoft.com/office/drawing/2014/main" id="{9EE56139-32AE-4174-98A1-3E0C2619C28E}"/>
              </a:ext>
            </a:extLst>
          </p:cNvPr>
          <p:cNvSpPr txBox="1"/>
          <p:nvPr/>
        </p:nvSpPr>
        <p:spPr>
          <a:xfrm>
            <a:off x="1093893" y="4428322"/>
            <a:ext cx="1476587" cy="646331"/>
          </a:xfrm>
          <a:prstGeom prst="rect">
            <a:avLst/>
          </a:prstGeom>
          <a:noFill/>
        </p:spPr>
        <p:txBody>
          <a:bodyPr wrap="square" rtlCol="0">
            <a:spAutoFit/>
          </a:bodyPr>
          <a:lstStyle/>
          <a:p>
            <a:r>
              <a:rPr lang="en-US" sz="3600" dirty="0">
                <a:solidFill>
                  <a:srgbClr val="002060"/>
                </a:solidFill>
              </a:rPr>
              <a:t>8 453</a:t>
            </a:r>
          </a:p>
        </p:txBody>
      </p:sp>
      <p:sp>
        <p:nvSpPr>
          <p:cNvPr id="39" name="TextBox 38">
            <a:extLst>
              <a:ext uri="{FF2B5EF4-FFF2-40B4-BE49-F238E27FC236}">
                <a16:creationId xmlns:a16="http://schemas.microsoft.com/office/drawing/2014/main" id="{E172A024-D677-4719-8876-7FEB01A45DF7}"/>
              </a:ext>
            </a:extLst>
          </p:cNvPr>
          <p:cNvSpPr txBox="1"/>
          <p:nvPr/>
        </p:nvSpPr>
        <p:spPr>
          <a:xfrm>
            <a:off x="4944331" y="3248432"/>
            <a:ext cx="2600960" cy="1200329"/>
          </a:xfrm>
          <a:prstGeom prst="rect">
            <a:avLst/>
          </a:prstGeom>
          <a:noFill/>
        </p:spPr>
        <p:txBody>
          <a:bodyPr wrap="square" rtlCol="0">
            <a:spAutoFit/>
          </a:bodyPr>
          <a:lstStyle/>
          <a:p>
            <a:r>
              <a:rPr lang="en-US" sz="3600" dirty="0">
                <a:solidFill>
                  <a:srgbClr val="002060"/>
                </a:solidFill>
              </a:rPr>
              <a:t>4 252</a:t>
            </a:r>
          </a:p>
          <a:p>
            <a:r>
              <a:rPr lang="en-US" sz="3600" dirty="0">
                <a:solidFill>
                  <a:srgbClr val="002060"/>
                </a:solidFill>
              </a:rPr>
              <a:t>5 284</a:t>
            </a:r>
          </a:p>
        </p:txBody>
      </p:sp>
      <p:cxnSp>
        <p:nvCxnSpPr>
          <p:cNvPr id="40" name="Straight Connector 39">
            <a:extLst>
              <a:ext uri="{FF2B5EF4-FFF2-40B4-BE49-F238E27FC236}">
                <a16:creationId xmlns:a16="http://schemas.microsoft.com/office/drawing/2014/main" id="{C4C230BC-6333-456D-866A-EEF21C101A29}"/>
              </a:ext>
            </a:extLst>
          </p:cNvPr>
          <p:cNvCxnSpPr>
            <a:cxnSpLocks/>
          </p:cNvCxnSpPr>
          <p:nvPr/>
        </p:nvCxnSpPr>
        <p:spPr>
          <a:xfrm>
            <a:off x="4944331" y="4387102"/>
            <a:ext cx="130048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C468889-987C-4277-9B3A-674DF53191DF}"/>
              </a:ext>
            </a:extLst>
          </p:cNvPr>
          <p:cNvSpPr txBox="1"/>
          <p:nvPr/>
        </p:nvSpPr>
        <p:spPr>
          <a:xfrm>
            <a:off x="4646709" y="3623393"/>
            <a:ext cx="447040" cy="646331"/>
          </a:xfrm>
          <a:prstGeom prst="rect">
            <a:avLst/>
          </a:prstGeom>
          <a:noFill/>
        </p:spPr>
        <p:txBody>
          <a:bodyPr wrap="square" rtlCol="0">
            <a:spAutoFit/>
          </a:bodyPr>
          <a:lstStyle/>
          <a:p>
            <a:r>
              <a:rPr lang="en-US" sz="3600" dirty="0">
                <a:solidFill>
                  <a:srgbClr val="002060"/>
                </a:solidFill>
              </a:rPr>
              <a:t>+</a:t>
            </a:r>
          </a:p>
        </p:txBody>
      </p:sp>
      <p:sp>
        <p:nvSpPr>
          <p:cNvPr id="42" name="TextBox 41">
            <a:extLst>
              <a:ext uri="{FF2B5EF4-FFF2-40B4-BE49-F238E27FC236}">
                <a16:creationId xmlns:a16="http://schemas.microsoft.com/office/drawing/2014/main" id="{393F5C98-35F0-440A-9FFC-766EB058B154}"/>
              </a:ext>
            </a:extLst>
          </p:cNvPr>
          <p:cNvSpPr txBox="1"/>
          <p:nvPr/>
        </p:nvSpPr>
        <p:spPr>
          <a:xfrm>
            <a:off x="4937816" y="4425944"/>
            <a:ext cx="1476587" cy="646331"/>
          </a:xfrm>
          <a:prstGeom prst="rect">
            <a:avLst/>
          </a:prstGeom>
          <a:noFill/>
        </p:spPr>
        <p:txBody>
          <a:bodyPr wrap="square" rtlCol="0">
            <a:spAutoFit/>
          </a:bodyPr>
          <a:lstStyle/>
          <a:p>
            <a:r>
              <a:rPr lang="en-US" sz="3600" dirty="0">
                <a:solidFill>
                  <a:srgbClr val="002060"/>
                </a:solidFill>
              </a:rPr>
              <a:t>8 473</a:t>
            </a:r>
          </a:p>
        </p:txBody>
      </p:sp>
      <p:sp>
        <p:nvSpPr>
          <p:cNvPr id="43" name="TextBox 42">
            <a:extLst>
              <a:ext uri="{FF2B5EF4-FFF2-40B4-BE49-F238E27FC236}">
                <a16:creationId xmlns:a16="http://schemas.microsoft.com/office/drawing/2014/main" id="{9D177C07-F073-43D1-AC95-18E8BB170330}"/>
              </a:ext>
            </a:extLst>
          </p:cNvPr>
          <p:cNvSpPr txBox="1"/>
          <p:nvPr/>
        </p:nvSpPr>
        <p:spPr>
          <a:xfrm>
            <a:off x="8484117" y="3286259"/>
            <a:ext cx="2600960" cy="1200329"/>
          </a:xfrm>
          <a:prstGeom prst="rect">
            <a:avLst/>
          </a:prstGeom>
          <a:noFill/>
        </p:spPr>
        <p:txBody>
          <a:bodyPr wrap="square" rtlCol="0">
            <a:spAutoFit/>
          </a:bodyPr>
          <a:lstStyle/>
          <a:p>
            <a:r>
              <a:rPr lang="en-US" sz="3600" dirty="0">
                <a:solidFill>
                  <a:srgbClr val="002060"/>
                </a:solidFill>
              </a:rPr>
              <a:t>3 847</a:t>
            </a:r>
          </a:p>
          <a:p>
            <a:r>
              <a:rPr lang="en-US" sz="3600" dirty="0">
                <a:solidFill>
                  <a:srgbClr val="002060"/>
                </a:solidFill>
              </a:rPr>
              <a:t>   635</a:t>
            </a:r>
          </a:p>
        </p:txBody>
      </p:sp>
      <p:cxnSp>
        <p:nvCxnSpPr>
          <p:cNvPr id="44" name="Straight Connector 43">
            <a:extLst>
              <a:ext uri="{FF2B5EF4-FFF2-40B4-BE49-F238E27FC236}">
                <a16:creationId xmlns:a16="http://schemas.microsoft.com/office/drawing/2014/main" id="{7FF9DDBD-03CC-4631-8285-7E2D2A5E50ED}"/>
              </a:ext>
            </a:extLst>
          </p:cNvPr>
          <p:cNvCxnSpPr>
            <a:cxnSpLocks/>
          </p:cNvCxnSpPr>
          <p:nvPr/>
        </p:nvCxnSpPr>
        <p:spPr>
          <a:xfrm>
            <a:off x="8490632" y="4404482"/>
            <a:ext cx="1470072"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83D500FD-8807-4F5A-B919-881B11CC41D9}"/>
              </a:ext>
            </a:extLst>
          </p:cNvPr>
          <p:cNvSpPr txBox="1"/>
          <p:nvPr/>
        </p:nvSpPr>
        <p:spPr>
          <a:xfrm>
            <a:off x="8193010" y="3640773"/>
            <a:ext cx="447040" cy="646331"/>
          </a:xfrm>
          <a:prstGeom prst="rect">
            <a:avLst/>
          </a:prstGeom>
          <a:noFill/>
        </p:spPr>
        <p:txBody>
          <a:bodyPr wrap="square" rtlCol="0">
            <a:spAutoFit/>
          </a:bodyPr>
          <a:lstStyle/>
          <a:p>
            <a:r>
              <a:rPr lang="en-US" sz="3600" dirty="0">
                <a:solidFill>
                  <a:srgbClr val="002060"/>
                </a:solidFill>
              </a:rPr>
              <a:t>+</a:t>
            </a:r>
          </a:p>
        </p:txBody>
      </p:sp>
      <p:sp>
        <p:nvSpPr>
          <p:cNvPr id="46" name="TextBox 45">
            <a:extLst>
              <a:ext uri="{FF2B5EF4-FFF2-40B4-BE49-F238E27FC236}">
                <a16:creationId xmlns:a16="http://schemas.microsoft.com/office/drawing/2014/main" id="{254EFF07-FA28-4D1A-AF69-304116801DBE}"/>
              </a:ext>
            </a:extLst>
          </p:cNvPr>
          <p:cNvSpPr txBox="1"/>
          <p:nvPr/>
        </p:nvSpPr>
        <p:spPr>
          <a:xfrm>
            <a:off x="8484117" y="4443324"/>
            <a:ext cx="1476587" cy="646331"/>
          </a:xfrm>
          <a:prstGeom prst="rect">
            <a:avLst/>
          </a:prstGeom>
          <a:noFill/>
        </p:spPr>
        <p:txBody>
          <a:bodyPr wrap="square" rtlCol="0">
            <a:spAutoFit/>
          </a:bodyPr>
          <a:lstStyle/>
          <a:p>
            <a:r>
              <a:rPr lang="en-US" sz="3600" dirty="0">
                <a:solidFill>
                  <a:srgbClr val="002060"/>
                </a:solidFill>
              </a:rPr>
              <a:t>4 482</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wipe(down)">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1000"/>
                                        <p:tgtEl>
                                          <p:spTgt spid="39"/>
                                        </p:tgtEl>
                                      </p:cBhvr>
                                    </p:animEffect>
                                    <p:anim calcmode="lin" valueType="num">
                                      <p:cBhvr>
                                        <p:cTn id="50" dur="1000" fill="hold"/>
                                        <p:tgtEl>
                                          <p:spTgt spid="39"/>
                                        </p:tgtEl>
                                        <p:attrNameLst>
                                          <p:attrName>ppt_x</p:attrName>
                                        </p:attrNameLst>
                                      </p:cBhvr>
                                      <p:tavLst>
                                        <p:tav tm="0">
                                          <p:val>
                                            <p:strVal val="#ppt_x"/>
                                          </p:val>
                                        </p:tav>
                                        <p:tav tm="100000">
                                          <p:val>
                                            <p:strVal val="#ppt_x"/>
                                          </p:val>
                                        </p:tav>
                                      </p:tavLst>
                                    </p:anim>
                                    <p:anim calcmode="lin" valueType="num">
                                      <p:cBhvr>
                                        <p:cTn id="51" dur="1000" fill="hold"/>
                                        <p:tgtEl>
                                          <p:spTgt spid="39"/>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anim calcmode="lin" valueType="num">
                                      <p:cBhvr>
                                        <p:cTn id="55" dur="1000" fill="hold"/>
                                        <p:tgtEl>
                                          <p:spTgt spid="40"/>
                                        </p:tgtEl>
                                        <p:attrNameLst>
                                          <p:attrName>ppt_x</p:attrName>
                                        </p:attrNameLst>
                                      </p:cBhvr>
                                      <p:tavLst>
                                        <p:tav tm="0">
                                          <p:val>
                                            <p:strVal val="#ppt_x"/>
                                          </p:val>
                                        </p:tav>
                                        <p:tav tm="100000">
                                          <p:val>
                                            <p:strVal val="#ppt_x"/>
                                          </p:val>
                                        </p:tav>
                                      </p:tavLst>
                                    </p:anim>
                                    <p:anim calcmode="lin" valueType="num">
                                      <p:cBhvr>
                                        <p:cTn id="56" dur="1000" fill="hold"/>
                                        <p:tgtEl>
                                          <p:spTgt spid="4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1000"/>
                                        <p:tgtEl>
                                          <p:spTgt spid="41"/>
                                        </p:tgtEl>
                                      </p:cBhvr>
                                    </p:animEffect>
                                    <p:anim calcmode="lin" valueType="num">
                                      <p:cBhvr>
                                        <p:cTn id="60" dur="1000" fill="hold"/>
                                        <p:tgtEl>
                                          <p:spTgt spid="41"/>
                                        </p:tgtEl>
                                        <p:attrNameLst>
                                          <p:attrName>ppt_x</p:attrName>
                                        </p:attrNameLst>
                                      </p:cBhvr>
                                      <p:tavLst>
                                        <p:tav tm="0">
                                          <p:val>
                                            <p:strVal val="#ppt_x"/>
                                          </p:val>
                                        </p:tav>
                                        <p:tav tm="100000">
                                          <p:val>
                                            <p:strVal val="#ppt_x"/>
                                          </p:val>
                                        </p:tav>
                                      </p:tavLst>
                                    </p:anim>
                                    <p:anim calcmode="lin" valueType="num">
                                      <p:cBhvr>
                                        <p:cTn id="61" dur="1000" fill="hold"/>
                                        <p:tgtEl>
                                          <p:spTgt spid="41"/>
                                        </p:tgtEl>
                                        <p:attrNameLst>
                                          <p:attrName>ppt_y</p:attrName>
                                        </p:attrNameLst>
                                      </p:cBhvr>
                                      <p:tavLst>
                                        <p:tav tm="0">
                                          <p:val>
                                            <p:strVal val="#ppt_y+.1"/>
                                          </p:val>
                                        </p:tav>
                                        <p:tav tm="100000">
                                          <p:val>
                                            <p:strVal val="#ppt_y"/>
                                          </p:val>
                                        </p:tav>
                                      </p:tavLst>
                                    </p:anim>
                                  </p:childTnLst>
                                </p:cTn>
                              </p:par>
                            </p:childTnLst>
                          </p:cTn>
                        </p:par>
                        <p:par>
                          <p:cTn id="62" fill="hold">
                            <p:stCondLst>
                              <p:cond delay="1000"/>
                            </p:stCondLst>
                            <p:childTnLst>
                              <p:par>
                                <p:cTn id="63" presetID="42"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2">
                                            <p:txEl>
                                              <p:pRg st="0" end="0"/>
                                            </p:txEl>
                                          </p:spTgt>
                                        </p:tgtEl>
                                        <p:attrNameLst>
                                          <p:attrName>style.visibility</p:attrName>
                                        </p:attrNameLst>
                                      </p:cBhvr>
                                      <p:to>
                                        <p:strVal val="visible"/>
                                      </p:to>
                                    </p:set>
                                    <p:animEffect transition="in" filter="wipe(down)">
                                      <p:cBhvr>
                                        <p:cTn id="72" dur="500"/>
                                        <p:tgtEl>
                                          <p:spTgt spid="4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1000"/>
                                        <p:tgtEl>
                                          <p:spTgt spid="43"/>
                                        </p:tgtEl>
                                      </p:cBhvr>
                                    </p:animEffect>
                                    <p:anim calcmode="lin" valueType="num">
                                      <p:cBhvr>
                                        <p:cTn id="78" dur="1000" fill="hold"/>
                                        <p:tgtEl>
                                          <p:spTgt spid="43"/>
                                        </p:tgtEl>
                                        <p:attrNameLst>
                                          <p:attrName>ppt_x</p:attrName>
                                        </p:attrNameLst>
                                      </p:cBhvr>
                                      <p:tavLst>
                                        <p:tav tm="0">
                                          <p:val>
                                            <p:strVal val="#ppt_x"/>
                                          </p:val>
                                        </p:tav>
                                        <p:tav tm="100000">
                                          <p:val>
                                            <p:strVal val="#ppt_x"/>
                                          </p:val>
                                        </p:tav>
                                      </p:tavLst>
                                    </p:anim>
                                    <p:anim calcmode="lin" valueType="num">
                                      <p:cBhvr>
                                        <p:cTn id="79" dur="1000" fill="hold"/>
                                        <p:tgtEl>
                                          <p:spTgt spid="43"/>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anim calcmode="lin" valueType="num">
                                      <p:cBhvr>
                                        <p:cTn id="83" dur="1000" fill="hold"/>
                                        <p:tgtEl>
                                          <p:spTgt spid="44"/>
                                        </p:tgtEl>
                                        <p:attrNameLst>
                                          <p:attrName>ppt_x</p:attrName>
                                        </p:attrNameLst>
                                      </p:cBhvr>
                                      <p:tavLst>
                                        <p:tav tm="0">
                                          <p:val>
                                            <p:strVal val="#ppt_x"/>
                                          </p:val>
                                        </p:tav>
                                        <p:tav tm="100000">
                                          <p:val>
                                            <p:strVal val="#ppt_x"/>
                                          </p:val>
                                        </p:tav>
                                      </p:tavLst>
                                    </p:anim>
                                    <p:anim calcmode="lin" valueType="num">
                                      <p:cBhvr>
                                        <p:cTn id="84" dur="1000" fill="hold"/>
                                        <p:tgtEl>
                                          <p:spTgt spid="44"/>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fade">
                                      <p:cBhvr>
                                        <p:cTn id="87" dur="1000"/>
                                        <p:tgtEl>
                                          <p:spTgt spid="45"/>
                                        </p:tgtEl>
                                      </p:cBhvr>
                                    </p:animEffect>
                                    <p:anim calcmode="lin" valueType="num">
                                      <p:cBhvr>
                                        <p:cTn id="88" dur="1000" fill="hold"/>
                                        <p:tgtEl>
                                          <p:spTgt spid="45"/>
                                        </p:tgtEl>
                                        <p:attrNameLst>
                                          <p:attrName>ppt_x</p:attrName>
                                        </p:attrNameLst>
                                      </p:cBhvr>
                                      <p:tavLst>
                                        <p:tav tm="0">
                                          <p:val>
                                            <p:strVal val="#ppt_x"/>
                                          </p:val>
                                        </p:tav>
                                        <p:tav tm="100000">
                                          <p:val>
                                            <p:strVal val="#ppt_x"/>
                                          </p:val>
                                        </p:tav>
                                      </p:tavLst>
                                    </p:anim>
                                    <p:anim calcmode="lin" valueType="num">
                                      <p:cBhvr>
                                        <p:cTn id="89" dur="1000" fill="hold"/>
                                        <p:tgtEl>
                                          <p:spTgt spid="45"/>
                                        </p:tgtEl>
                                        <p:attrNameLst>
                                          <p:attrName>ppt_y</p:attrName>
                                        </p:attrNameLst>
                                      </p:cBhvr>
                                      <p:tavLst>
                                        <p:tav tm="0">
                                          <p:val>
                                            <p:strVal val="#ppt_y+.1"/>
                                          </p:val>
                                        </p:tav>
                                        <p:tav tm="100000">
                                          <p:val>
                                            <p:strVal val="#ppt_y"/>
                                          </p:val>
                                        </p:tav>
                                      </p:tavLst>
                                    </p:anim>
                                  </p:childTnLst>
                                </p:cTn>
                              </p:par>
                            </p:childTnLst>
                          </p:cTn>
                        </p:par>
                        <p:par>
                          <p:cTn id="90" fill="hold">
                            <p:stCondLst>
                              <p:cond delay="1000"/>
                            </p:stCondLst>
                            <p:childTnLst>
                              <p:par>
                                <p:cTn id="91" presetID="42" presetClass="entr" presetSubtype="0" fill="hold" grpId="0" nodeType="after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fade">
                                      <p:cBhvr>
                                        <p:cTn id="93" dur="1000"/>
                                        <p:tgtEl>
                                          <p:spTgt spid="46"/>
                                        </p:tgtEl>
                                      </p:cBhvr>
                                    </p:animEffect>
                                    <p:anim calcmode="lin" valueType="num">
                                      <p:cBhvr>
                                        <p:cTn id="94" dur="1000" fill="hold"/>
                                        <p:tgtEl>
                                          <p:spTgt spid="46"/>
                                        </p:tgtEl>
                                        <p:attrNameLst>
                                          <p:attrName>ppt_x</p:attrName>
                                        </p:attrNameLst>
                                      </p:cBhvr>
                                      <p:tavLst>
                                        <p:tav tm="0">
                                          <p:val>
                                            <p:strVal val="#ppt_x"/>
                                          </p:val>
                                        </p:tav>
                                        <p:tav tm="100000">
                                          <p:val>
                                            <p:strVal val="#ppt_x"/>
                                          </p:val>
                                        </p:tav>
                                      </p:tavLst>
                                    </p:anim>
                                    <p:anim calcmode="lin" valueType="num">
                                      <p:cBhvr>
                                        <p:cTn id="95"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6">
                                            <p:txEl>
                                              <p:pRg st="0" end="0"/>
                                            </p:txEl>
                                          </p:spTgt>
                                        </p:tgtEl>
                                        <p:attrNameLst>
                                          <p:attrName>style.visibility</p:attrName>
                                        </p:attrNameLst>
                                      </p:cBhvr>
                                      <p:to>
                                        <p:strVal val="visible"/>
                                      </p:to>
                                    </p:set>
                                    <p:animEffect transition="in" filter="wipe(down)">
                                      <p:cBhvr>
                                        <p:cTn id="100"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P spid="32" grpId="0"/>
      <p:bldP spid="34" grpId="0"/>
      <p:bldP spid="35" grpId="0"/>
      <p:bldP spid="39" grpId="0"/>
      <p:bldP spid="41" grpId="0"/>
      <p:bldP spid="42" grpId="0"/>
      <p:bldP spid="43" grpId="0"/>
      <p:bldP spid="45"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13"/>
            <a:ext cx="11165840" cy="1609030"/>
          </a:xfrm>
          <a:prstGeom prst="rect">
            <a:avLst/>
          </a:prstGeom>
          <a:solidFill>
            <a:srgbClr val="F9A9CF"/>
          </a:solidFill>
        </p:spPr>
        <p:txBody>
          <a:bodyPr wrap="square" rtlCol="0">
            <a:spAutoFit/>
          </a:bodyPr>
          <a:lstStyle/>
          <a:p>
            <a:pPr algn="just" defTabSz="1219170">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a:extLst>
              <a:ext uri="{FF2B5EF4-FFF2-40B4-BE49-F238E27FC236}">
                <a16:creationId xmlns:a16="http://schemas.microsoft.com/office/drawing/2014/main" id="{FB2209F9-D3BA-4A96-8C42-8264FCE93845}"/>
              </a:ext>
            </a:extLst>
          </p:cNvPr>
          <p:cNvSpPr txBox="1"/>
          <p:nvPr/>
        </p:nvSpPr>
        <p:spPr>
          <a:xfrm>
            <a:off x="1788799" y="2119455"/>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6C98DC91-404E-4678-8E62-89E1BD59A59F}"/>
              </a:ext>
            </a:extLst>
          </p:cNvPr>
          <p:cNvSpPr txBox="1"/>
          <p:nvPr/>
        </p:nvSpPr>
        <p:spPr>
          <a:xfrm>
            <a:off x="-614740" y="2775789"/>
            <a:ext cx="6700581"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5C5133E8-8F95-4785-8A65-205B0F9C4FD3}"/>
              </a:ext>
            </a:extLst>
          </p:cNvPr>
          <p:cNvSpPr txBox="1"/>
          <p:nvPr/>
        </p:nvSpPr>
        <p:spPr>
          <a:xfrm>
            <a:off x="-628677" y="3384196"/>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p>
        </p:txBody>
      </p:sp>
      <p:sp>
        <p:nvSpPr>
          <p:cNvPr id="23" name="TextBox 22">
            <a:extLst>
              <a:ext uri="{FF2B5EF4-FFF2-40B4-BE49-F238E27FC236}">
                <a16:creationId xmlns:a16="http://schemas.microsoft.com/office/drawing/2014/main" id="{DEBF16CC-5EDD-49BD-A957-BF984AC7A191}"/>
              </a:ext>
            </a:extLst>
          </p:cNvPr>
          <p:cNvSpPr txBox="1"/>
          <p:nvPr/>
        </p:nvSpPr>
        <p:spPr>
          <a:xfrm>
            <a:off x="-1255451" y="4064602"/>
            <a:ext cx="7482902" cy="461665"/>
          </a:xfrm>
          <a:prstGeom prst="rect">
            <a:avLst/>
          </a:prstGeom>
          <a:noFill/>
        </p:spPr>
        <p:txBody>
          <a:bodyPr wrap="square"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7A061CF2-951A-4477-8A79-24918119D457}"/>
              </a:ext>
            </a:extLst>
          </p:cNvPr>
          <p:cNvSpPr txBox="1"/>
          <p:nvPr/>
        </p:nvSpPr>
        <p:spPr>
          <a:xfrm>
            <a:off x="7549159" y="1926643"/>
            <a:ext cx="2647950" cy="584775"/>
          </a:xfrm>
          <a:prstGeom prst="rect">
            <a:avLst/>
          </a:prstGeom>
          <a:noFill/>
        </p:spPr>
        <p:txBody>
          <a:bodyPr wrap="square"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Bài</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giải</a:t>
            </a:r>
            <a:endParaRPr lang="en-US" sz="3200" b="1" u="sng" dirty="0">
              <a:solidFill>
                <a:srgbClr val="00206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B1E9E92B-82E6-48E3-BDB8-B34725E396A7}"/>
              </a:ext>
            </a:extLst>
          </p:cNvPr>
          <p:cNvSpPr txBox="1"/>
          <p:nvPr/>
        </p:nvSpPr>
        <p:spPr>
          <a:xfrm>
            <a:off x="6227451" y="2633985"/>
            <a:ext cx="5455920" cy="954107"/>
          </a:xfrm>
          <a:prstGeom prst="rect">
            <a:avLst/>
          </a:prstGeom>
          <a:noFill/>
        </p:spPr>
        <p:txBody>
          <a:bodyPr wrap="square" rtlCol="0">
            <a:spAutoFit/>
          </a:bodyPr>
          <a:lstStyle/>
          <a:p>
            <a:pPr algn="ctr"/>
            <a:r>
              <a:rPr lang="vi-VN" sz="2800" b="1" dirty="0">
                <a:solidFill>
                  <a:srgbClr val="FF0000"/>
                </a:solidFill>
                <a:cs typeface="Arial" panose="020B0604020202020204" pitchFamily="34" charset="0"/>
              </a:rPr>
              <a:t>Bác Dương thu hoạch được số ki – lô – gam thóc là:</a:t>
            </a:r>
          </a:p>
        </p:txBody>
      </p:sp>
      <p:sp>
        <p:nvSpPr>
          <p:cNvPr id="26" name="TextBox 25">
            <a:extLst>
              <a:ext uri="{FF2B5EF4-FFF2-40B4-BE49-F238E27FC236}">
                <a16:creationId xmlns:a16="http://schemas.microsoft.com/office/drawing/2014/main" id="{004B7662-5AA5-4A60-8627-3FC631A24B93}"/>
              </a:ext>
            </a:extLst>
          </p:cNvPr>
          <p:cNvSpPr txBox="1"/>
          <p:nvPr/>
        </p:nvSpPr>
        <p:spPr>
          <a:xfrm>
            <a:off x="6960170" y="3710660"/>
            <a:ext cx="5231830" cy="523220"/>
          </a:xfrm>
          <a:prstGeom prst="rect">
            <a:avLst/>
          </a:prstGeom>
          <a:noFill/>
        </p:spPr>
        <p:txBody>
          <a:bodyPr wrap="square" rtlCol="0">
            <a:spAutoFit/>
          </a:bodyPr>
          <a:lstStyle/>
          <a:p>
            <a:pPr algn="ctr"/>
            <a:r>
              <a:rPr lang="en-US" sz="2800" b="1" dirty="0">
                <a:solidFill>
                  <a:srgbClr val="FF0000"/>
                </a:solidFill>
                <a:latin typeface="Arial" panose="020B0604020202020204" pitchFamily="34" charset="0"/>
                <a:cs typeface="Arial" panose="020B0604020202020204" pitchFamily="34" charset="0"/>
              </a:rPr>
              <a:t>2 530 + 880 = 3 080 (kg)</a:t>
            </a:r>
          </a:p>
        </p:txBody>
      </p:sp>
      <p:sp>
        <p:nvSpPr>
          <p:cNvPr id="27" name="TextBox 26">
            <a:extLst>
              <a:ext uri="{FF2B5EF4-FFF2-40B4-BE49-F238E27FC236}">
                <a16:creationId xmlns:a16="http://schemas.microsoft.com/office/drawing/2014/main" id="{49ECCDF5-0A54-48E1-9135-E6DB3CF4C8B2}"/>
              </a:ext>
            </a:extLst>
          </p:cNvPr>
          <p:cNvSpPr txBox="1"/>
          <p:nvPr/>
        </p:nvSpPr>
        <p:spPr>
          <a:xfrm>
            <a:off x="6803604" y="4200586"/>
            <a:ext cx="6121115" cy="523220"/>
          </a:xfrm>
          <a:prstGeom prst="rect">
            <a:avLst/>
          </a:prstGeom>
          <a:noFill/>
        </p:spPr>
        <p:txBody>
          <a:bodyPr wrap="square" rtlCol="0">
            <a:spAutoFit/>
          </a:bodyPr>
          <a:lstStyle/>
          <a:p>
            <a:pPr algn="ctr"/>
            <a:r>
              <a:rPr lang="en-US" sz="2800" b="1" dirty="0" err="1">
                <a:solidFill>
                  <a:srgbClr val="FF0000"/>
                </a:solidFill>
                <a:latin typeface="Arial" panose="020B0604020202020204" pitchFamily="34" charset="0"/>
                <a:cs typeface="Arial" panose="020B0604020202020204" pitchFamily="34" charset="0"/>
              </a:rPr>
              <a:t>Đáp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3 080 kg</a:t>
            </a:r>
          </a:p>
        </p:txBody>
      </p:sp>
      <p:pic>
        <p:nvPicPr>
          <p:cNvPr id="4" name="Picture 3" descr="A picture containing yellow&#10;&#10;Description automatically generated">
            <a:extLst>
              <a:ext uri="{FF2B5EF4-FFF2-40B4-BE49-F238E27FC236}">
                <a16:creationId xmlns:a16="http://schemas.microsoft.com/office/drawing/2014/main" id="{B76D913F-1959-401C-8743-6D9BA1FF2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640" y="4462196"/>
            <a:ext cx="4656137" cy="2642158"/>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fade">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7">
                                            <p:txEl>
                                              <p:pRg st="0" end="0"/>
                                            </p:txEl>
                                          </p:spTgt>
                                        </p:tgtEl>
                                        <p:attrNameLst>
                                          <p:attrName>style.visibility</p:attrName>
                                        </p:attrNameLst>
                                      </p:cBhvr>
                                      <p:to>
                                        <p:strVal val="visible"/>
                                      </p:to>
                                    </p:set>
                                    <p:animEffect transition="in" filter="fade">
                                      <p:cBhvr>
                                        <p:cTn id="42"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2" name="Picture 1" descr="Picture7"/>
          <p:cNvPicPr>
            <a:picLocks noChangeAspect="1"/>
          </p:cNvPicPr>
          <p:nvPr/>
        </p:nvPicPr>
        <p:blipFill>
          <a:blip r:embed="rId3"/>
          <a:stretch>
            <a:fillRect/>
          </a:stretch>
        </p:blipFill>
        <p:spPr>
          <a:xfrm>
            <a:off x="825500" y="1302174"/>
            <a:ext cx="11225107" cy="3429847"/>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id="{56824EBD-5051-4E59-994E-9B03EB4C1758}"/>
              </a:ext>
            </a:extLst>
          </p:cNvPr>
          <p:cNvPicPr>
            <a:picLocks noChangeAspect="1"/>
          </p:cNvPicPr>
          <p:nvPr/>
        </p:nvPicPr>
        <p:blipFill>
          <a:blip r:embed="rId3"/>
          <a:stretch>
            <a:fillRect/>
          </a:stretch>
        </p:blipFill>
        <p:spPr>
          <a:xfrm>
            <a:off x="1158811" y="210228"/>
            <a:ext cx="10260457" cy="1926503"/>
          </a:xfrm>
          <a:prstGeom prst="rect">
            <a:avLst/>
          </a:prstGeom>
        </p:spPr>
      </p:pic>
      <p:sp>
        <p:nvSpPr>
          <p:cNvPr id="16" name="Rectangle: Rounded Corners 15">
            <a:extLst>
              <a:ext uri="{FF2B5EF4-FFF2-40B4-BE49-F238E27FC236}">
                <a16:creationId xmlns:a16="http://schemas.microsoft.com/office/drawing/2014/main" id="{6B1E3382-53DE-49C4-BC6E-B860DB10E7B1}"/>
              </a:ext>
            </a:extLst>
          </p:cNvPr>
          <p:cNvSpPr/>
          <p:nvPr/>
        </p:nvSpPr>
        <p:spPr>
          <a:xfrm>
            <a:off x="274308"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u="sng" dirty="0">
                <a:solidFill>
                  <a:srgbClr val="002060"/>
                </a:solidFill>
              </a:rPr>
              <a:t>Cách chơi:</a:t>
            </a:r>
          </a:p>
          <a:p>
            <a:pPr marL="457200" indent="-45720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7200" indent="-45720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id="{382AB676-70DF-422C-95DF-062217EDCD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5406" y="1788160"/>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38" y="5403850"/>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Hết</a:t>
              </a:r>
              <a:r>
                <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rPr>
                <a:t> </a:t>
              </a:r>
              <a:r>
                <a:rPr kumimoji="0" lang="en-US" sz="3600" b="1" i="0" u="none" strike="noStrike" kern="10" cap="none" spc="0" normalizeH="0" baseline="0" noProof="0" dirty="0" err="1">
                  <a:ln w="9525">
                    <a:solidFill>
                      <a:srgbClr val="000000"/>
                    </a:solidFill>
                    <a:round/>
                    <a:headEnd/>
                    <a:tailEnd/>
                  </a:ln>
                  <a:solidFill>
                    <a:srgbClr val="000000"/>
                  </a:solidFill>
                  <a:effectLst/>
                  <a:uLnTx/>
                  <a:uFillTx/>
                  <a:latin typeface="Times New Roman"/>
                  <a:ea typeface="+mn-ea"/>
                  <a:cs typeface="Times New Roman"/>
                </a:rPr>
                <a:t>giờ</a:t>
              </a:r>
              <a:endParaRPr kumimoji="0" lang="en-US" sz="3600" b="1" i="0" u="none" strike="noStrike" kern="10" cap="none" spc="0" normalizeH="0" baseline="0" noProof="0" dirty="0">
                <a:ln w="9525">
                  <a:solidFill>
                    <a:srgbClr val="000000"/>
                  </a:solidFill>
                  <a:round/>
                  <a:headEnd/>
                  <a:tailEnd/>
                </a:ln>
                <a:solidFill>
                  <a:srgbClr val="000000"/>
                </a:solidFill>
                <a:effectLst/>
                <a:uLnTx/>
                <a:uFillTx/>
                <a:latin typeface="Times New Roman"/>
                <a:ea typeface="+mn-ea"/>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6182" name="WordArt 38"/>
          <p:cNvSpPr>
            <a:spLocks noChangeArrowheads="1" noChangeShapeType="1" noTextEdit="1"/>
          </p:cNvSpPr>
          <p:nvPr/>
        </p:nvSpPr>
        <p:spPr bwMode="auto">
          <a:xfrm>
            <a:off x="9486900" y="3348038"/>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0"/>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       </a:t>
            </a: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3558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4627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1200" cap="none" spc="0" normalizeH="0" baseline="0" noProof="0" dirty="0">
                <a:ln>
                  <a:noFill/>
                </a:ln>
                <a:solidFill>
                  <a:srgbClr val="FF0000"/>
                </a:solidFill>
                <a:effectLst/>
                <a:uLnTx/>
                <a:uFillTx/>
                <a:latin typeface="Times New Roman" pitchFamily="18" charset="0"/>
                <a:ea typeface="+mn-ea"/>
                <a:cs typeface="Arial" charset="0"/>
              </a:rPr>
              <a:t>       8185</a:t>
            </a:r>
          </a:p>
        </p:txBody>
      </p:sp>
      <p:sp>
        <p:nvSpPr>
          <p:cNvPr id="42" name="TextBox 41"/>
          <p:cNvSpPr txBox="1"/>
          <p:nvPr/>
        </p:nvSpPr>
        <p:spPr>
          <a:xfrm>
            <a:off x="3712030" y="1469571"/>
            <a:ext cx="3701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3" name="Straight Connector 42"/>
          <p:cNvCxnSpPr>
            <a:cxnSpLocks/>
          </p:cNvCxnSpPr>
          <p:nvPr/>
        </p:nvCxnSpPr>
        <p:spPr>
          <a:xfrm>
            <a:off x="4135921"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0" y="1509263"/>
            <a:ext cx="55531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40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097"/>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6"/>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34"/>
            <a:ext cx="5373824"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40" name="TextBox 39"/>
          <p:cNvSpPr txBox="1"/>
          <p:nvPr/>
        </p:nvSpPr>
        <p:spPr>
          <a:xfrm>
            <a:off x="6980464" y="347980"/>
            <a:ext cx="351481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637                       1459                       7829</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4" y="3932159"/>
            <a:ext cx="670560" cy="536098"/>
          </a:xfrm>
          <a:prstGeom prst="rect">
            <a:avLst/>
          </a:prstGeom>
          <a:noFill/>
        </p:spPr>
      </p:pic>
      <p:sp>
        <p:nvSpPr>
          <p:cNvPr id="46" name="Text Box 10"/>
          <p:cNvSpPr txBox="1">
            <a:spLocks noChangeArrowheads="1"/>
          </p:cNvSpPr>
          <p:nvPr/>
        </p:nvSpPr>
        <p:spPr bwMode="auto">
          <a:xfrm>
            <a:off x="3896639" y="3843391"/>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6" y="722785"/>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1"/>
            <a:ext cx="2469320" cy="5039429"/>
          </a:xfrm>
          <a:prstGeom prst="rect">
            <a:avLst/>
          </a:prstGeom>
        </p:spPr>
      </p:pic>
      <p:pic>
        <p:nvPicPr>
          <p:cNvPr id="16" name="Picture 15">
            <a:extLst>
              <a:ext uri="{FF2B5EF4-FFF2-40B4-BE49-F238E27FC236}">
                <a16:creationId xmlns:a16="http://schemas.microsoft.com/office/drawing/2014/main"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0"/>
            <a:ext cx="2364303" cy="5030432"/>
          </a:xfrm>
          <a:prstGeom prst="rect">
            <a:avLst/>
          </a:prstGeom>
        </p:spPr>
      </p:pic>
      <p:pic>
        <p:nvPicPr>
          <p:cNvPr id="20" name="Picture 19">
            <a:extLst>
              <a:ext uri="{FF2B5EF4-FFF2-40B4-BE49-F238E27FC236}">
                <a16:creationId xmlns:a16="http://schemas.microsoft.com/office/drawing/2014/main"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1" y="1939622"/>
            <a:ext cx="2399443" cy="4527248"/>
          </a:xfrm>
          <a:prstGeom prst="rect">
            <a:avLst/>
          </a:prstGeom>
        </p:spPr>
      </p:pic>
      <p:pic>
        <p:nvPicPr>
          <p:cNvPr id="22" name="Picture 21">
            <a:extLst>
              <a:ext uri="{FF2B5EF4-FFF2-40B4-BE49-F238E27FC236}">
                <a16:creationId xmlns:a16="http://schemas.microsoft.com/office/drawing/2014/main"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68"/>
            <a:ext cx="1880913" cy="4408387"/>
          </a:xfrm>
          <a:prstGeom prst="rect">
            <a:avLst/>
          </a:prstGeom>
        </p:spPr>
      </p:pic>
      <p:grpSp>
        <p:nvGrpSpPr>
          <p:cNvPr id="4" name="组合 5">
            <a:extLst>
              <a:ext uri="{FF2B5EF4-FFF2-40B4-BE49-F238E27FC236}">
                <a16:creationId xmlns:a16="http://schemas.microsoft.com/office/drawing/2014/main" id="{C4D83B5B-1446-4E5B-9313-F423B8B95BAE}"/>
              </a:ext>
            </a:extLst>
          </p:cNvPr>
          <p:cNvGrpSpPr/>
          <p:nvPr/>
        </p:nvGrpSpPr>
        <p:grpSpPr>
          <a:xfrm>
            <a:off x="39732" y="5706559"/>
            <a:ext cx="12152268" cy="1151441"/>
            <a:chOff x="-2055784" y="5706558"/>
            <a:chExt cx="12152268" cy="1151441"/>
          </a:xfrm>
        </p:grpSpPr>
        <p:pic>
          <p:nvPicPr>
            <p:cNvPr id="5" name="图片 6">
              <a:extLst>
                <a:ext uri="{FF2B5EF4-FFF2-40B4-BE49-F238E27FC236}">
                  <a16:creationId xmlns:a16="http://schemas.microsoft.com/office/drawing/2014/main"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id="{8D50A0F6-9D4D-4209-8639-3F0EC4135DC0}"/>
              </a:ext>
            </a:extLst>
          </p:cNvPr>
          <p:cNvPicPr>
            <a:picLocks noChangeAspect="1"/>
          </p:cNvPicPr>
          <p:nvPr/>
        </p:nvPicPr>
        <p:blipFill>
          <a:blip r:embed="rId11"/>
          <a:stretch>
            <a:fillRect/>
          </a:stretch>
        </p:blipFill>
        <p:spPr>
          <a:xfrm>
            <a:off x="918291" y="0"/>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25" y="4948238"/>
            <a:ext cx="460375" cy="387350"/>
          </a:xfrm>
          <a:prstGeom prst="rect">
            <a:avLst/>
          </a:prstGeom>
        </p:spPr>
        <p:txBody>
          <a:bodyPr wrap="none" fromWordArt="1">
            <a:prstTxWarp prst="textInflate">
              <a:avLst>
                <a:gd name="adj" fmla="val 1363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0" cap="none" spc="0" normalizeH="0" baseline="0" noProof="0" dirty="0">
              <a:ln w="9525">
                <a:solidFill>
                  <a:srgbClr val="FFFF00"/>
                </a:solidFill>
                <a:round/>
                <a:headEnd/>
                <a:tailEnd/>
              </a:ln>
              <a:solidFill>
                <a:srgbClr val="FFFF00"/>
              </a:solidFill>
              <a:effectLst/>
              <a:uLnTx/>
              <a:uFillTx/>
              <a:latin typeface=".VnTimeH"/>
              <a:ea typeface="+mn-ea"/>
              <a:cs typeface="+mn-cs"/>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grpSp>
        <p:nvGrpSpPr>
          <p:cNvPr id="21" name="Group 48"/>
          <p:cNvGrpSpPr>
            <a:grpSpLocks/>
          </p:cNvGrpSpPr>
          <p:nvPr/>
        </p:nvGrpSpPr>
        <p:grpSpPr bwMode="auto">
          <a:xfrm>
            <a:off x="9988550"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8"/>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68"/>
            <a:ext cx="4893398" cy="646331"/>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Đúng</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Đ,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sai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kumimoji="0" lang="en-US" sz="3600" b="0" i="0" u="none" strike="noStrike" kern="0" cap="none" spc="0" normalizeH="0" baseline="0" noProof="0" dirty="0" err="1">
                <a:ln>
                  <a:noFill/>
                </a:ln>
                <a:solidFill>
                  <a:srgbClr val="000000"/>
                </a:solidFill>
                <a:effectLst/>
                <a:uLnTx/>
                <a:uFillTx/>
                <a:latin typeface="Times New Roman" pitchFamily="18" charset="0"/>
                <a:ea typeface="+mn-ea"/>
                <a:cs typeface="Times New Roman" pitchFamily="18" charset="0"/>
              </a:rPr>
              <a:t>ghi</a:t>
            </a:r>
            <a:r>
              <a:rPr kumimoji="0" lang="en-US" sz="36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rPr>
              <a:t> S  </a:t>
            </a:r>
          </a:p>
        </p:txBody>
      </p:sp>
      <p:sp>
        <p:nvSpPr>
          <p:cNvPr id="36" name="TextBox 35"/>
          <p:cNvSpPr txBox="1"/>
          <p:nvPr/>
        </p:nvSpPr>
        <p:spPr>
          <a:xfrm>
            <a:off x="6932839" y="420469"/>
            <a:ext cx="2449286"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vi-VN" sz="40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2365                       1879                       3244</a:t>
            </a:r>
            <a:endParaRPr kumimoji="0" lang="en-US" sz="4000" b="0"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FF0000"/>
                </a:solidFill>
                <a:effectLst/>
                <a:uLnTx/>
                <a:uFillTx/>
                <a:latin typeface="Arial"/>
                <a:ea typeface="+mn-ea"/>
                <a:cs typeface="+mn-cs"/>
              </a:rPr>
              <a:t>+</a:t>
            </a:r>
          </a:p>
        </p:txBody>
      </p:sp>
      <p:cxnSp>
        <p:nvCxnSpPr>
          <p:cNvPr id="39" name="Straight Connector 38"/>
          <p:cNvCxnSpPr/>
          <p:nvPr/>
        </p:nvCxnSpPr>
        <p:spPr>
          <a:xfrm>
            <a:off x="7101568"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29"/>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5"/>
            <a:ext cx="5715000" cy="766557"/>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20000"/>
              </a:lnSpc>
              <a:spcBef>
                <a:spcPct val="0"/>
              </a:spcBef>
              <a:spcAft>
                <a:spcPct val="20000"/>
              </a:spcAft>
              <a:buClrTx/>
              <a:buSzTx/>
              <a:buFontTx/>
              <a:buNone/>
              <a:tabLst/>
              <a:defRPr/>
            </a:pPr>
            <a:r>
              <a:rPr kumimoji="0" lang="en-US" sz="4000" b="1" i="0" u="none" strike="noStrike" kern="0" cap="none" spc="0" normalizeH="0" baseline="0" noProof="0" dirty="0">
                <a:ln>
                  <a:noFill/>
                </a:ln>
                <a:solidFill>
                  <a:srgbClr val="008000"/>
                </a:solidFill>
                <a:effectLst/>
                <a:uLnTx/>
                <a:uFillTx/>
                <a:latin typeface="Times New Roman" pitchFamily="18" charset="0"/>
                <a:ea typeface="+mn-ea"/>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2" y="1107499"/>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0"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2"/>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22"/>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52"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77"/>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1" y="3672317"/>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82A33A51-E21A-42D7-9787-2B425B9C3038}"/>
              </a:ext>
            </a:extLst>
          </p:cNvPr>
          <p:cNvSpPr txBox="1">
            <a:spLocks noChangeArrowheads="1"/>
          </p:cNvSpPr>
          <p:nvPr/>
        </p:nvSpPr>
        <p:spPr bwMode="auto">
          <a:xfrm>
            <a:off x="1231260" y="3533580"/>
            <a:ext cx="2904450" cy="523220"/>
          </a:xfrm>
          <a:prstGeom prst="rect">
            <a:avLst/>
          </a:prstGeom>
          <a:solidFill>
            <a:srgbClr val="FFFF99"/>
          </a:solidFill>
          <a:ln w="9525">
            <a:solidFill>
              <a:srgbClr val="FF0000"/>
            </a:solidFill>
            <a:miter lim="800000"/>
            <a:headEnd/>
            <a:tailEnd/>
          </a:ln>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2A35341D-4046-40BE-B308-3B2F9F80D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7160" y="0"/>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Việt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Nam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cả</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bao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nhiêu</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dân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tộc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anh</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2" y="1124293"/>
            <a:ext cx="2469320" cy="5039429"/>
          </a:xfrm>
          <a:prstGeom prst="rect">
            <a:avLst/>
          </a:prstGeom>
        </p:spPr>
      </p:pic>
      <p:pic>
        <p:nvPicPr>
          <p:cNvPr id="17" name="Picture 16">
            <a:extLst>
              <a:ext uri="{FF2B5EF4-FFF2-40B4-BE49-F238E27FC236}">
                <a16:creationId xmlns:a16="http://schemas.microsoft.com/office/drawing/2014/main"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82" y="1375885"/>
            <a:ext cx="2399443" cy="4527248"/>
          </a:xfrm>
          <a:prstGeom prst="rect">
            <a:avLst/>
          </a:prstGeom>
        </p:spPr>
      </p:pic>
      <p:pic>
        <p:nvPicPr>
          <p:cNvPr id="19" name="Picture 18">
            <a:extLst>
              <a:ext uri="{FF2B5EF4-FFF2-40B4-BE49-F238E27FC236}">
                <a16:creationId xmlns:a16="http://schemas.microsoft.com/office/drawing/2014/main"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49"/>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18" y="5071073"/>
            <a:ext cx="1218089" cy="1786927"/>
          </a:xfrm>
          <a:prstGeom prst="rect">
            <a:avLst/>
          </a:prstGeom>
        </p:spPr>
      </p:pic>
      <p:grpSp>
        <p:nvGrpSpPr>
          <p:cNvPr id="10" name="Group 9">
            <a:extLst>
              <a:ext uri="{FF2B5EF4-FFF2-40B4-BE49-F238E27FC236}">
                <a16:creationId xmlns:a16="http://schemas.microsoft.com/office/drawing/2014/main" id="{269FC51D-D51A-44BD-A186-AAB8CD28ADD5}"/>
              </a:ext>
            </a:extLst>
          </p:cNvPr>
          <p:cNvGrpSpPr/>
          <p:nvPr/>
        </p:nvGrpSpPr>
        <p:grpSpPr>
          <a:xfrm>
            <a:off x="3360598" y="416920"/>
            <a:ext cx="5470803" cy="1089006"/>
            <a:chOff x="857423" y="402407"/>
            <a:chExt cx="3874807" cy="1089006"/>
          </a:xfrm>
        </p:grpSpPr>
        <p:sp>
          <p:nvSpPr>
            <p:cNvPr id="11" name="Rectangle: Rounded Corners 10">
              <a:extLst>
                <a:ext uri="{FF2B5EF4-FFF2-40B4-BE49-F238E27FC236}">
                  <a16:creationId xmlns:a16="http://schemas.microsoft.com/office/drawing/2014/main"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446AA7CC-A700-49F8-8BDD-9A8FC2A6AFBB}"/>
                </a:ext>
              </a:extLst>
            </p:cNvPr>
            <p:cNvSpPr txBox="1"/>
            <p:nvPr/>
          </p:nvSpPr>
          <p:spPr>
            <a:xfrm>
              <a:off x="857423" y="414195"/>
              <a:ext cx="386080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tên một vài dân tộc ít người mà em biết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7"/>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0"/>
            <a:ext cx="9425940" cy="2587413"/>
          </a:xfrm>
          <a:prstGeom prst="roundRect">
            <a:avLst>
              <a:gd name="adj" fmla="val 16667"/>
            </a:avLst>
          </a:pr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42"/>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4" name="矩形: 圆角 13"/>
          <p:cNvSpPr/>
          <p:nvPr/>
        </p:nvSpPr>
        <p:spPr>
          <a:xfrm>
            <a:off x="2256367" y="501227"/>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lnSpc>
                <a:spcPct val="120000"/>
              </a:lnSpc>
              <a:buClr>
                <a:srgbClr val="000000"/>
              </a:buClr>
            </a:pP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 </a:t>
            </a:r>
            <a:r>
              <a:rPr lang="en-US" altLang="zh-CN" sz="4267"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267"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2022</a:t>
            </a:r>
          </a:p>
        </p:txBody>
      </p:sp>
      <p:grpSp>
        <p:nvGrpSpPr>
          <p:cNvPr id="8" name="Group 7"/>
          <p:cNvGrpSpPr/>
          <p:nvPr/>
        </p:nvGrpSpPr>
        <p:grpSpPr>
          <a:xfrm>
            <a:off x="5089314"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9170">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p>
          </p:txBody>
        </p:sp>
      </p:grpSp>
      <p:pic>
        <p:nvPicPr>
          <p:cNvPr id="2" name="Picture 1">
            <a:extLst>
              <a:ext uri="{FF2B5EF4-FFF2-40B4-BE49-F238E27FC236}">
                <a16:creationId xmlns:a16="http://schemas.microsoft.com/office/drawing/2014/main"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id="{2AB31BCC-F860-4F63-9CEC-A22EC5FA13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44688" y="-1673"/>
            <a:ext cx="1250465" cy="1250465"/>
          </a:xfrm>
          <a:prstGeom prst="rect">
            <a:avLst/>
          </a:prstGeom>
        </p:spPr>
      </p:pic>
    </p:spTree>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4" name="Picture 3">
            <a:extLst>
              <a:ext uri="{FF2B5EF4-FFF2-40B4-BE49-F238E27FC236}">
                <a16:creationId xmlns:a16="http://schemas.microsoft.com/office/drawing/2014/main" id="{7B836B6D-3C04-4F2D-A9FC-7236919E5BB5}"/>
              </a:ext>
            </a:extLst>
          </p:cNvPr>
          <p:cNvPicPr>
            <a:picLocks noChangeAspect="1"/>
          </p:cNvPicPr>
          <p:nvPr/>
        </p:nvPicPr>
        <p:blipFill>
          <a:blip r:embed="rId3"/>
          <a:stretch>
            <a:fillRect/>
          </a:stretch>
        </p:blipFill>
        <p:spPr>
          <a:xfrm>
            <a:off x="1769532" y="2075688"/>
            <a:ext cx="9809314" cy="256663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0"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0"/>
            <a:ext cx="1360554" cy="2181863"/>
          </a:xfrm>
          <a:prstGeom prst="rect">
            <a:avLst/>
          </a:prstGeom>
        </p:spPr>
      </p:pic>
      <p:sp>
        <p:nvSpPr>
          <p:cNvPr id="13" name="Speech Bubble: Rectangle with Corners Rounded 12">
            <a:extLst>
              <a:ext uri="{FF2B5EF4-FFF2-40B4-BE49-F238E27FC236}">
                <a16:creationId xmlns:a16="http://schemas.microsoft.com/office/drawing/2014/main"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p>
        </p:txBody>
      </p:sp>
      <p:sp>
        <p:nvSpPr>
          <p:cNvPr id="32" name="Speech Bubble: Rectangle with Corners Rounded 31">
            <a:extLst>
              <a:ext uri="{FF2B5EF4-FFF2-40B4-BE49-F238E27FC236}">
                <a16:creationId xmlns:a16="http://schemas.microsoft.com/office/drawing/2014/main" id="{D49AD9CB-6351-4F0D-92CF-C567C29143C7}"/>
              </a:ext>
            </a:extLst>
          </p:cNvPr>
          <p:cNvSpPr/>
          <p:nvPr/>
        </p:nvSpPr>
        <p:spPr>
          <a:xfrm>
            <a:off x="4419600" y="528320"/>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a:extLst>
              <a:ext uri="{FF2B5EF4-FFF2-40B4-BE49-F238E27FC236}">
                <a16:creationId xmlns:a16="http://schemas.microsoft.com/office/drawing/2014/main" id="{165949A6-9122-4FCE-965E-8513D740FB5C}"/>
              </a:ext>
            </a:extLst>
          </p:cNvPr>
          <p:cNvSpPr/>
          <p:nvPr/>
        </p:nvSpPr>
        <p:spPr>
          <a:xfrm>
            <a:off x="8382000" y="132079"/>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p>
        </p:txBody>
      </p:sp>
      <p:sp>
        <p:nvSpPr>
          <p:cNvPr id="14" name="Rectangle: Rounded Corners 13">
            <a:extLst>
              <a:ext uri="{FF2B5EF4-FFF2-40B4-BE49-F238E27FC236}">
                <a16:creationId xmlns:a16="http://schemas.microsoft.com/office/drawing/2014/main" id="{72291665-446F-4B78-AF4D-49F2574B1E67}"/>
              </a:ext>
            </a:extLst>
          </p:cNvPr>
          <p:cNvSpPr/>
          <p:nvPr/>
        </p:nvSpPr>
        <p:spPr>
          <a:xfrm>
            <a:off x="4551680" y="2677160"/>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a:t>
            </a:r>
          </a:p>
        </p:txBody>
      </p:sp>
      <p:sp>
        <p:nvSpPr>
          <p:cNvPr id="15" name="TextBox 14">
            <a:extLst>
              <a:ext uri="{FF2B5EF4-FFF2-40B4-BE49-F238E27FC236}">
                <a16:creationId xmlns:a16="http://schemas.microsoft.com/office/drawing/2014/main" id="{29D18C14-FF12-46CA-9E09-F8856FBA2B6E}"/>
              </a:ext>
            </a:extLst>
          </p:cNvPr>
          <p:cNvSpPr txBox="1"/>
          <p:nvPr/>
        </p:nvSpPr>
        <p:spPr>
          <a:xfrm>
            <a:off x="995680" y="3606800"/>
            <a:ext cx="2600960" cy="1077218"/>
          </a:xfrm>
          <a:prstGeom prst="rect">
            <a:avLst/>
          </a:prstGeom>
          <a:noFill/>
        </p:spPr>
        <p:txBody>
          <a:bodyPr wrap="square" rtlCol="0">
            <a:spAutoFit/>
          </a:bodyPr>
          <a:lstStyle/>
          <a:p>
            <a:r>
              <a:rPr lang="en-US" sz="3200" dirty="0">
                <a:solidFill>
                  <a:srgbClr val="002060"/>
                </a:solidFill>
              </a:rPr>
              <a:t>2 729</a:t>
            </a:r>
          </a:p>
          <a:p>
            <a:r>
              <a:rPr lang="en-US" sz="3200" dirty="0">
                <a:solidFill>
                  <a:srgbClr val="002060"/>
                </a:solidFill>
              </a:rPr>
              <a:t>4 827</a:t>
            </a:r>
          </a:p>
        </p:txBody>
      </p:sp>
      <p:cxnSp>
        <p:nvCxnSpPr>
          <p:cNvPr id="17" name="Straight Connector 16">
            <a:extLst>
              <a:ext uri="{FF2B5EF4-FFF2-40B4-BE49-F238E27FC236}">
                <a16:creationId xmlns:a16="http://schemas.microsoft.com/office/drawing/2014/main" id="{B6DC736B-54AA-4B0A-A0C8-55ABE0292FAB}"/>
              </a:ext>
            </a:extLst>
          </p:cNvPr>
          <p:cNvCxnSpPr>
            <a:cxnSpLocks/>
          </p:cNvCxnSpPr>
          <p:nvPr/>
        </p:nvCxnSpPr>
        <p:spPr>
          <a:xfrm>
            <a:off x="995680"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4816F0E5-D2B3-45F3-BCCB-B4F618368DD1}"/>
              </a:ext>
            </a:extLst>
          </p:cNvPr>
          <p:cNvSpPr txBox="1"/>
          <p:nvPr/>
        </p:nvSpPr>
        <p:spPr>
          <a:xfrm>
            <a:off x="698058" y="3946312"/>
            <a:ext cx="447040" cy="584775"/>
          </a:xfrm>
          <a:prstGeom prst="rect">
            <a:avLst/>
          </a:prstGeom>
          <a:noFill/>
        </p:spPr>
        <p:txBody>
          <a:bodyPr wrap="square"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id="{88926583-70A7-4FA9-AE0B-70D571A8C6FB}"/>
              </a:ext>
            </a:extLst>
          </p:cNvPr>
          <p:cNvSpPr txBox="1"/>
          <p:nvPr/>
        </p:nvSpPr>
        <p:spPr>
          <a:xfrm>
            <a:off x="2775700" y="3727614"/>
            <a:ext cx="649836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1" name="TextBox 40">
            <a:extLst>
              <a:ext uri="{FF2B5EF4-FFF2-40B4-BE49-F238E27FC236}">
                <a16:creationId xmlns:a16="http://schemas.microsoft.com/office/drawing/2014/main" id="{C589C534-0DDC-4398-BC9E-BF9A7AA38AF4}"/>
              </a:ext>
            </a:extLst>
          </p:cNvPr>
          <p:cNvSpPr txBox="1"/>
          <p:nvPr/>
        </p:nvSpPr>
        <p:spPr>
          <a:xfrm>
            <a:off x="1813482" y="4778585"/>
            <a:ext cx="482678" cy="584775"/>
          </a:xfrm>
          <a:prstGeom prst="rect">
            <a:avLst/>
          </a:prstGeom>
          <a:noFill/>
        </p:spPr>
        <p:txBody>
          <a:bodyPr wrap="square" rtlCol="0">
            <a:spAutoFit/>
          </a:bodyPr>
          <a:lstStyle/>
          <a:p>
            <a:r>
              <a:rPr lang="en-US" sz="3200" dirty="0">
                <a:solidFill>
                  <a:srgbClr val="002060"/>
                </a:solidFill>
              </a:rPr>
              <a:t>6</a:t>
            </a:r>
          </a:p>
        </p:txBody>
      </p:sp>
      <p:sp>
        <p:nvSpPr>
          <p:cNvPr id="42" name="TextBox 41">
            <a:extLst>
              <a:ext uri="{FF2B5EF4-FFF2-40B4-BE49-F238E27FC236}">
                <a16:creationId xmlns:a16="http://schemas.microsoft.com/office/drawing/2014/main" id="{43BE879A-A5EF-41F9-A04F-00AA1A6B6693}"/>
              </a:ext>
            </a:extLst>
          </p:cNvPr>
          <p:cNvSpPr txBox="1"/>
          <p:nvPr/>
        </p:nvSpPr>
        <p:spPr>
          <a:xfrm>
            <a:off x="2775700" y="4238699"/>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p>
        </p:txBody>
      </p:sp>
      <p:sp>
        <p:nvSpPr>
          <p:cNvPr id="44" name="TextBox 43">
            <a:extLst>
              <a:ext uri="{FF2B5EF4-FFF2-40B4-BE49-F238E27FC236}">
                <a16:creationId xmlns:a16="http://schemas.microsoft.com/office/drawing/2014/main" id="{3D380834-AD67-435C-8737-13DBE8C71222}"/>
              </a:ext>
            </a:extLst>
          </p:cNvPr>
          <p:cNvSpPr txBox="1"/>
          <p:nvPr/>
        </p:nvSpPr>
        <p:spPr>
          <a:xfrm>
            <a:off x="1559560" y="4778585"/>
            <a:ext cx="482678" cy="584775"/>
          </a:xfrm>
          <a:prstGeom prst="rect">
            <a:avLst/>
          </a:prstGeom>
          <a:noFill/>
        </p:spPr>
        <p:txBody>
          <a:bodyPr wrap="square"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id="{0AAAD0D8-C8F3-401C-A5D1-147336D1CCFF}"/>
              </a:ext>
            </a:extLst>
          </p:cNvPr>
          <p:cNvSpPr txBox="1"/>
          <p:nvPr/>
        </p:nvSpPr>
        <p:spPr>
          <a:xfrm>
            <a:off x="2755380" y="4789787"/>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7" name="TextBox 46">
            <a:extLst>
              <a:ext uri="{FF2B5EF4-FFF2-40B4-BE49-F238E27FC236}">
                <a16:creationId xmlns:a16="http://schemas.microsoft.com/office/drawing/2014/main" id="{22A58544-4466-4FE0-A162-3DFA0FD8AD02}"/>
              </a:ext>
            </a:extLst>
          </p:cNvPr>
          <p:cNvSpPr txBox="1"/>
          <p:nvPr/>
        </p:nvSpPr>
        <p:spPr>
          <a:xfrm>
            <a:off x="1330804" y="4781970"/>
            <a:ext cx="482678" cy="584775"/>
          </a:xfrm>
          <a:prstGeom prst="rect">
            <a:avLst/>
          </a:prstGeom>
          <a:noFill/>
        </p:spPr>
        <p:txBody>
          <a:bodyPr wrap="square" rtlCol="0">
            <a:spAutoFit/>
          </a:bodyPr>
          <a:lstStyle/>
          <a:p>
            <a:r>
              <a:rPr lang="en-US" sz="3200" dirty="0">
                <a:solidFill>
                  <a:srgbClr val="002060"/>
                </a:solidFill>
              </a:rPr>
              <a:t>5</a:t>
            </a:r>
          </a:p>
        </p:txBody>
      </p:sp>
      <p:sp>
        <p:nvSpPr>
          <p:cNvPr id="48" name="TextBox 47">
            <a:extLst>
              <a:ext uri="{FF2B5EF4-FFF2-40B4-BE49-F238E27FC236}">
                <a16:creationId xmlns:a16="http://schemas.microsoft.com/office/drawing/2014/main" id="{24EF92FA-3E06-4785-94AE-8A74EBDBF27D}"/>
              </a:ext>
            </a:extLst>
          </p:cNvPr>
          <p:cNvSpPr txBox="1"/>
          <p:nvPr/>
        </p:nvSpPr>
        <p:spPr>
          <a:xfrm>
            <a:off x="2755380" y="5378050"/>
            <a:ext cx="79329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p>
        </p:txBody>
      </p:sp>
      <p:sp>
        <p:nvSpPr>
          <p:cNvPr id="49" name="TextBox 48">
            <a:extLst>
              <a:ext uri="{FF2B5EF4-FFF2-40B4-BE49-F238E27FC236}">
                <a16:creationId xmlns:a16="http://schemas.microsoft.com/office/drawing/2014/main" id="{D0B79FF9-C073-4E14-84FD-E1142F5C6D7D}"/>
              </a:ext>
            </a:extLst>
          </p:cNvPr>
          <p:cNvSpPr txBox="1"/>
          <p:nvPr/>
        </p:nvSpPr>
        <p:spPr>
          <a:xfrm>
            <a:off x="998740" y="4778585"/>
            <a:ext cx="482678" cy="584775"/>
          </a:xfrm>
          <a:prstGeom prst="rect">
            <a:avLst/>
          </a:prstGeom>
          <a:noFill/>
        </p:spPr>
        <p:txBody>
          <a:bodyPr wrap="square" rtlCol="0">
            <a:spAutoFit/>
          </a:bodyPr>
          <a:lstStyle/>
          <a:p>
            <a:r>
              <a:rPr lang="en-US" sz="3200" dirty="0">
                <a:solidFill>
                  <a:srgbClr val="002060"/>
                </a:solidFill>
              </a:rPr>
              <a:t>7</a:t>
            </a:r>
          </a:p>
        </p:txBody>
      </p:sp>
      <p:sp>
        <p:nvSpPr>
          <p:cNvPr id="51" name="Rectangle: Rounded Corners 50">
            <a:extLst>
              <a:ext uri="{FF2B5EF4-FFF2-40B4-BE49-F238E27FC236}">
                <a16:creationId xmlns:a16="http://schemas.microsoft.com/office/drawing/2014/main" id="{4A8CADB6-D14C-4BA9-ADE0-678464A8A0B1}"/>
              </a:ext>
            </a:extLst>
          </p:cNvPr>
          <p:cNvSpPr/>
          <p:nvPr/>
        </p:nvSpPr>
        <p:spPr>
          <a:xfrm>
            <a:off x="4201080" y="6065519"/>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2 729 + 4 827 = 7 556</a:t>
            </a:r>
          </a:p>
        </p:txBody>
      </p:sp>
      <p:pic>
        <p:nvPicPr>
          <p:cNvPr id="21" name="Picture 20" descr="Shape&#10;&#10;Description automatically generated with medium confidence">
            <a:extLst>
              <a:ext uri="{FF2B5EF4-FFF2-40B4-BE49-F238E27FC236}">
                <a16:creationId xmlns:a16="http://schemas.microsoft.com/office/drawing/2014/main" id="{FB4689AD-7F6E-4C16-87B8-2F25C56BE9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65672" y="5627855"/>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48" y="57393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1" name="Google Shape;1831;p47"/>
          <p:cNvSpPr/>
          <p:nvPr/>
        </p:nvSpPr>
        <p:spPr>
          <a:xfrm rot="5400000">
            <a:off x="11146162" y="60491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2" name="Google Shape;1832;p47"/>
          <p:cNvSpPr/>
          <p:nvPr/>
        </p:nvSpPr>
        <p:spPr>
          <a:xfrm rot="10800000">
            <a:off x="2054399" y="5278584"/>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3" name="Google Shape;1833;p47"/>
          <p:cNvSpPr/>
          <p:nvPr/>
        </p:nvSpPr>
        <p:spPr>
          <a:xfrm rot="10800000">
            <a:off x="2057263" y="6049380"/>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4" name="Google Shape;1834;p47"/>
          <p:cNvSpPr/>
          <p:nvPr/>
        </p:nvSpPr>
        <p:spPr>
          <a:xfrm rot="5400000">
            <a:off x="2377515"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5" name="Google Shape;1835;p47"/>
          <p:cNvSpPr/>
          <p:nvPr/>
        </p:nvSpPr>
        <p:spPr>
          <a:xfrm rot="5400000">
            <a:off x="2827829" y="1050484"/>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6" name="Google Shape;1836;p47"/>
          <p:cNvSpPr/>
          <p:nvPr/>
        </p:nvSpPr>
        <p:spPr>
          <a:xfrm rot="10800000">
            <a:off x="11145832" y="1053117"/>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37" name="Google Shape;1837;p47"/>
          <p:cNvSpPr/>
          <p:nvPr/>
        </p:nvSpPr>
        <p:spPr>
          <a:xfrm rot="10800000">
            <a:off x="11148697" y="1823913"/>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856" name="Google Shape;1856;p47"/>
          <p:cNvGrpSpPr/>
          <p:nvPr/>
        </p:nvGrpSpPr>
        <p:grpSpPr>
          <a:xfrm rot="8640000">
            <a:off x="9517174" y="4923147"/>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2" name="Google Shape;512;p30"/>
          <p:cNvGrpSpPr/>
          <p:nvPr/>
        </p:nvGrpSpPr>
        <p:grpSpPr>
          <a:xfrm rot="15240000">
            <a:off x="2131209" y="4540279"/>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31" name="Google Shape;6131;p62"/>
          <p:cNvGrpSpPr/>
          <p:nvPr/>
        </p:nvGrpSpPr>
        <p:grpSpPr>
          <a:xfrm>
            <a:off x="6187440" y="403013"/>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72" name="Google Shape;6172;p62"/>
          <p:cNvGrpSpPr/>
          <p:nvPr/>
        </p:nvGrpSpPr>
        <p:grpSpPr>
          <a:xfrm>
            <a:off x="8337127" y="494454"/>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193" name="Google Shape;6193;p62"/>
          <p:cNvGrpSpPr/>
          <p:nvPr/>
        </p:nvGrpSpPr>
        <p:grpSpPr>
          <a:xfrm>
            <a:off x="9421707" y="663787"/>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216" name="Google Shape;6216;p62"/>
          <p:cNvGrpSpPr/>
          <p:nvPr/>
        </p:nvGrpSpPr>
        <p:grpSpPr>
          <a:xfrm>
            <a:off x="10557087" y="572347"/>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3" name="Picture 2">
            <a:extLst>
              <a:ext uri="{FF2B5EF4-FFF2-40B4-BE49-F238E27FC236}">
                <a16:creationId xmlns:a16="http://schemas.microsoft.com/office/drawing/2014/main" id="{C058EA34-A83D-4B04-81A6-B52D9C9FD861}"/>
              </a:ext>
            </a:extLst>
          </p:cNvPr>
          <p:cNvPicPr>
            <a:picLocks noChangeAspect="1"/>
          </p:cNvPicPr>
          <p:nvPr/>
        </p:nvPicPr>
        <p:blipFill>
          <a:blip r:embed="rId3"/>
          <a:stretch>
            <a:fillRect/>
          </a:stretch>
        </p:blipFill>
        <p:spPr>
          <a:xfrm>
            <a:off x="2110086" y="2180438"/>
            <a:ext cx="9516681" cy="2353260"/>
          </a:xfrm>
          <a:prstGeom prst="rect">
            <a:avLst/>
          </a:prstGeom>
        </p:spPr>
      </p:pic>
    </p:spTree>
    <p:extLst>
      <p:ext uri="{BB962C8B-B14F-4D97-AF65-F5344CB8AC3E}">
        <p14:creationId xmlns:p14="http://schemas.microsoft.com/office/powerpoint/2010/main" val="83590210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692" y="1046711"/>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5"/>
            <a:ext cx="2095899" cy="903394"/>
            <a:chOff x="822" y="275"/>
            <a:chExt cx="2043" cy="1067"/>
          </a:xfrm>
        </p:grpSpPr>
        <p:sp>
          <p:nvSpPr>
            <p:cNvPr id="15" name="Text Box 14"/>
            <p:cNvSpPr txBox="1"/>
            <p:nvPr/>
          </p:nvSpPr>
          <p:spPr>
            <a:xfrm>
              <a:off x="1848" y="385"/>
              <a:ext cx="1017" cy="869"/>
            </a:xfrm>
            <a:prstGeom prst="rect">
              <a:avLst/>
            </a:prstGeom>
            <a:solidFill>
              <a:srgbClr val="F9A9CF"/>
            </a:solidFill>
          </p:spPr>
          <p:txBody>
            <a:bodyPr wrap="square" rtlCol="0">
              <a:spAutoFit/>
            </a:bodyPr>
            <a:lstStyle/>
            <a:p>
              <a:pPr defTabSz="1219170">
                <a:lnSpc>
                  <a:spcPct val="120000"/>
                </a:lnSpc>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33"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978"/>
              </a:xfrm>
              <a:prstGeom prst="rect">
                <a:avLst/>
              </a:prstGeom>
              <a:noFill/>
            </p:spPr>
            <p:txBody>
              <a:bodyPr wrap="square" rtlCol="0">
                <a:spAutoFit/>
              </a:bodyPr>
              <a:lstStyle/>
              <a:p>
                <a:pPr algn="ctr" defTabSz="1219170">
                  <a:lnSpc>
                    <a:spcPct val="120000"/>
                  </a:lnSpc>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id="{C274DDA4-F2FC-47FE-BE0D-8E6FDC890818}"/>
              </a:ext>
            </a:extLst>
          </p:cNvPr>
          <p:cNvSpPr/>
          <p:nvPr/>
        </p:nvSpPr>
        <p:spPr>
          <a:xfrm>
            <a:off x="1860361"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9BF879D3-308E-4968-B655-D1F20530161F}"/>
              </a:ext>
            </a:extLst>
          </p:cNvPr>
          <p:cNvGrpSpPr/>
          <p:nvPr/>
        </p:nvGrpSpPr>
        <p:grpSpPr>
          <a:xfrm>
            <a:off x="1958377" y="1905378"/>
            <a:ext cx="2916478" cy="1103221"/>
            <a:chOff x="2834082" y="1255663"/>
            <a:chExt cx="2916478" cy="1103221"/>
          </a:xfrm>
        </p:grpSpPr>
        <p:sp>
          <p:nvSpPr>
            <p:cNvPr id="24" name="TextBox 23">
              <a:extLst>
                <a:ext uri="{FF2B5EF4-FFF2-40B4-BE49-F238E27FC236}">
                  <a16:creationId xmlns:a16="http://schemas.microsoft.com/office/drawing/2014/main"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id="{E892A1B8-8CDD-4EAE-BA71-D0C8F5A85836}"/>
              </a:ext>
            </a:extLst>
          </p:cNvPr>
          <p:cNvGrpSpPr/>
          <p:nvPr/>
        </p:nvGrpSpPr>
        <p:grpSpPr>
          <a:xfrm>
            <a:off x="4170944" y="1908153"/>
            <a:ext cx="2916478" cy="1103221"/>
            <a:chOff x="2834082" y="1255663"/>
            <a:chExt cx="2916478" cy="1103221"/>
          </a:xfrm>
        </p:grpSpPr>
        <p:sp>
          <p:nvSpPr>
            <p:cNvPr id="29" name="TextBox 28">
              <a:extLst>
                <a:ext uri="{FF2B5EF4-FFF2-40B4-BE49-F238E27FC236}">
                  <a16:creationId xmlns:a16="http://schemas.microsoft.com/office/drawing/2014/main"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id="{9D19AFF8-6499-428A-B230-634A09592C32}"/>
              </a:ext>
            </a:extLst>
          </p:cNvPr>
          <p:cNvGrpSpPr/>
          <p:nvPr/>
        </p:nvGrpSpPr>
        <p:grpSpPr>
          <a:xfrm>
            <a:off x="6400979" y="1897083"/>
            <a:ext cx="2916478" cy="1103221"/>
            <a:chOff x="2834082" y="1255663"/>
            <a:chExt cx="2916478" cy="1103221"/>
          </a:xfrm>
        </p:grpSpPr>
        <p:sp>
          <p:nvSpPr>
            <p:cNvPr id="33" name="TextBox 32">
              <a:extLst>
                <a:ext uri="{FF2B5EF4-FFF2-40B4-BE49-F238E27FC236}">
                  <a16:creationId xmlns:a16="http://schemas.microsoft.com/office/drawing/2014/main"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id="{4AEFB891-0299-4D4A-BFAB-8971AE8A99AB}"/>
              </a:ext>
            </a:extLst>
          </p:cNvPr>
          <p:cNvGrpSpPr/>
          <p:nvPr/>
        </p:nvGrpSpPr>
        <p:grpSpPr>
          <a:xfrm>
            <a:off x="8540671" y="1905378"/>
            <a:ext cx="2916478" cy="1103221"/>
            <a:chOff x="2834082" y="1255663"/>
            <a:chExt cx="2916478" cy="1103221"/>
          </a:xfrm>
        </p:grpSpPr>
        <p:sp>
          <p:nvSpPr>
            <p:cNvPr id="37" name="TextBox 36">
              <a:extLst>
                <a:ext uri="{FF2B5EF4-FFF2-40B4-BE49-F238E27FC236}">
                  <a16:creationId xmlns:a16="http://schemas.microsoft.com/office/drawing/2014/main"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40" name="Group 39">
            <a:extLst>
              <a:ext uri="{FF2B5EF4-FFF2-40B4-BE49-F238E27FC236}">
                <a16:creationId xmlns:a16="http://schemas.microsoft.com/office/drawing/2014/main"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Han Sans Regular"/>
                <a:cs typeface="+mn-cs"/>
              </a:endParaRPr>
            </a:p>
          </p:txBody>
        </p:sp>
      </p:grpSp>
      <p:sp>
        <p:nvSpPr>
          <p:cNvPr id="43" name="TextBox 42">
            <a:extLst>
              <a:ext uri="{FF2B5EF4-FFF2-40B4-BE49-F238E27FC236}">
                <a16:creationId xmlns:a16="http://schemas.microsoft.com/office/drawing/2014/main" id="{C09AC67F-116B-4A1F-8407-BAF3606E48E2}"/>
              </a:ext>
            </a:extLst>
          </p:cNvPr>
          <p:cNvSpPr txBox="1"/>
          <p:nvPr/>
        </p:nvSpPr>
        <p:spPr>
          <a:xfrm>
            <a:off x="10269074" y="2930609"/>
            <a:ext cx="2236630" cy="732508"/>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UTM Cookies" panose="02040603050506020204" pitchFamily="18" charset="0"/>
                <a:ea typeface="+mj-ea"/>
                <a:cs typeface="+mn-cs"/>
              </a:rPr>
              <a:t>Bảng</a:t>
            </a: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j-ea"/>
                <a:cs typeface="+mn-cs"/>
              </a:rPr>
              <a:t> con</a:t>
            </a:r>
          </a:p>
        </p:txBody>
      </p:sp>
      <p:pic>
        <p:nvPicPr>
          <p:cNvPr id="44" name="Picture 43" descr="Shape&#10;&#10;Description automatically generated with medium confidence">
            <a:extLst>
              <a:ext uri="{FF2B5EF4-FFF2-40B4-BE49-F238E27FC236}">
                <a16:creationId xmlns:a16="http://schemas.microsoft.com/office/drawing/2014/main" id="{151383F4-0E7B-44DB-9AD2-10473352C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8656" y="-1673"/>
            <a:ext cx="1296498" cy="129649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747</Words>
  <Application>Microsoft Office PowerPoint</Application>
  <PresentationFormat>Widescreen</PresentationFormat>
  <Paragraphs>175</Paragraphs>
  <Slides>22</Slides>
  <Notes>18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22</vt:i4>
      </vt:variant>
    </vt:vector>
  </HeadingPairs>
  <TitlesOfParts>
    <vt:vector size="40" baseType="lpstr">
      <vt:lpstr>DengXian</vt:lpstr>
      <vt:lpstr>Love Ya Like A Sister</vt:lpstr>
      <vt:lpstr>Source Han Sans Regular</vt:lpstr>
      <vt:lpstr>.VnHelvetInsH</vt:lpstr>
      <vt:lpstr>.VnTimeH</vt:lpstr>
      <vt:lpstr>Arial</vt:lpstr>
      <vt:lpstr>Bebas Neue</vt:lpstr>
      <vt:lpstr>Calibri</vt:lpstr>
      <vt:lpstr>Calibri Light</vt:lpstr>
      <vt:lpstr>Coiny</vt:lpstr>
      <vt:lpstr>Impact</vt:lpstr>
      <vt:lpstr>Karla</vt:lpstr>
      <vt:lpstr>Times New Roman</vt:lpstr>
      <vt:lpstr>UTM Cookies</vt:lpstr>
      <vt:lpstr>Printable Number Sense Activities for Pre-K by Slidesgo</vt:lpstr>
      <vt:lpstr>Custom Design</vt:lpstr>
      <vt:lpstr>Office 主题​​</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2022-08-01T00:24:30Z</dcterms:created>
  <dcterms:modified xsi:type="dcterms:W3CDTF">2022-08-07T02:18:40Z</dcterms:modified>
</cp:coreProperties>
</file>