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89" r:id="rId3"/>
    <p:sldId id="302" r:id="rId4"/>
    <p:sldId id="303" r:id="rId5"/>
    <p:sldId id="304" r:id="rId6"/>
    <p:sldId id="263" r:id="rId7"/>
    <p:sldId id="264" r:id="rId8"/>
    <p:sldId id="268" r:id="rId9"/>
    <p:sldId id="276" r:id="rId10"/>
    <p:sldId id="305" r:id="rId11"/>
    <p:sldId id="275" r:id="rId12"/>
    <p:sldId id="293" r:id="rId13"/>
    <p:sldId id="301" r:id="rId14"/>
    <p:sldId id="306" r:id="rId15"/>
    <p:sldId id="307" r:id="rId16"/>
    <p:sldId id="29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DengXian" panose="02010600030101010101" pitchFamily="2" charset="-122"/>
      <p:regular r:id="rId25"/>
      <p:bold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A93F"/>
    <a:srgbClr val="41AC79"/>
    <a:srgbClr val="F4BA24"/>
    <a:srgbClr val="C3E3F4"/>
    <a:srgbClr val="FF33CC"/>
    <a:srgbClr val="C3E3F5"/>
    <a:srgbClr val="66CCFF"/>
    <a:srgbClr val="5F2DB1"/>
    <a:srgbClr val="FFF517"/>
    <a:srgbClr val="D54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3C007-79B5-46E3-9BBC-0B39392E2B1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982B-88CB-4633-B7E4-CFC5039A86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4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37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64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3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68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27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1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14C0D-C360-4C2A-A6AA-EDAF69F6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805CC-47AB-4D0D-AC1B-7D08BFDF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80FB4-7279-449D-A365-B95FA390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F5F82-E810-46B2-AD44-9760A645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57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61B10-9747-46F1-AC78-A611D5DDC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D95A0-3DD6-4C0D-BF2E-0D608058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8A2FB-D575-4BF1-840A-08D9D385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1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D0D3F-8C88-4B67-A004-A88F7085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4874D-EBC7-4CBA-8F9D-ABE9D74B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1E16F-9E02-4329-B6F2-A83B2C082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F45A1-B535-4FE9-99B4-821E505E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E04C2-CA32-4576-AAEB-507AA5C42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7B16A-CCF3-42C9-B280-3EFEB6B4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98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F397-4D7B-40DF-811D-913F590E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B35E3-2D5C-4A97-A8F7-85EA86B47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689B0-50EE-44BC-B87F-96718C680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206B1-9E2C-4100-AF00-0610EADA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2E817-4875-4687-B664-6555DC76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2CD3-6C69-4E52-A311-B64C6B11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9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C808-CAE4-49E9-B995-83E9AF2A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B8C2D-B3F8-44D7-BB5B-71ECA5067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20C-36D3-4F8B-8D70-A706386A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844FD-7A31-4268-A117-44702748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2585-5D2A-46B3-A0D7-10ADC312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841A2-B14B-4E39-8158-3F2E3E621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3AC61-D756-44C4-94F1-5215187E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B758-EC28-435E-B133-8DDA4FCF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36E7C-BF51-4BAD-8FAC-F8BF75AE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24086-9CB3-4F29-B7C1-F55AF0DD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4" y="312850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2" y="-241853"/>
            <a:ext cx="2603218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8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5" y="423365"/>
            <a:ext cx="11131811" cy="6011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69" y="5090601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69" y="450074"/>
            <a:ext cx="3328094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294F-EDED-4379-898D-8B472B853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6D9DA-E2B4-46C3-95DC-7788EA154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0A814-4176-4D2C-A0B5-7480F89A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5054-0C1D-415B-8570-71B16C78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57296-8F0E-4A0B-BBC0-B8E549A5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5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460D-4B4A-4DB8-B677-5DBEA19F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02B0-7F1C-46ED-BF9E-89468E418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92DF-34C0-49D9-ACDB-329B260A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42D1-6FBE-4D2C-B650-D2085A99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1BBF4-BBC1-41BF-A819-34B602BA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3D4-2A40-4880-A87B-FCE4D21F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DE1E4-A531-48A8-AFAA-6E6880AE2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057FB-712A-44EF-BC69-7A416B20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48D41-429D-4551-8040-15318B8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E9CC0-3B3F-4245-AFB9-3B67D326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E303-3169-40D5-B0D2-84013723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61B1-149B-4414-9C73-EFC9F4A3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68A68-1569-405D-8121-8BA688718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393C7-6AF4-40EF-8659-1FA42346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823D2-0522-4C9F-885E-602C9716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58812-1196-480F-B769-E4CD4F0A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4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65BB-1AE2-4C4E-B074-FE8A7198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AD9B9-8A59-41C1-90DB-3B6BE7A4C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60DC4-456C-48BE-A947-CBF2A9B2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CA599-E527-4189-891A-44720A21D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44D145-F744-4E6F-A0A0-9A0FCB48E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98B53-D7DC-4FD0-9B96-9CA02AC2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56999-926B-48DF-BBEF-5F761865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82E46-F2EE-4E39-B6C5-F31EDFE5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2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8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00922-6F27-4346-9394-7890A0B7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72F6-11ED-4A68-86A3-B1D8B8B99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FCB60-E4E3-4702-8991-2D65FD298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3915B-9EEA-48EB-808F-8DCE014FA1D5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AA8F1-DD34-4F69-A722-58FF1398E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E487A-C534-4189-A53B-ADB33C478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F1A63-EBAD-4D64-9B07-15B0ADC74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8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vn/imgres?imgurl=http://www.vatgia.com/pictures_fullsize/kqw1340161984.jpg&amp;imgrefurl=http://www.vatgia.com/1303/2254147/qu%E1%BA%A3-b%C3%B3ng-r%E1%BB%95-cao-su-s%E1%BB%91-7-tl-001.html&amp;usg=__Qi1p4C-iwq9gBCcXU60Zs6bD31g=&amp;h=500&amp;w=500&amp;sz=259&amp;hl=vi&amp;start=7&amp;zoom=1&amp;tbnid=5gP1AJdfSOfNuM:&amp;tbnh=130&amp;tbnw=130&amp;ei=ESebUNmmBM-diAfa44DACg&amp;prev=/search?q=b%C3%B3ng+cao+su&amp;hl=vi&amp;gbv=2&amp;tbm=isch&amp;itbs=1" TargetMode="External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9.jpeg"/><Relationship Id="rId21" Type="http://schemas.openxmlformats.org/officeDocument/2006/relationships/image" Target="../media/image35.pn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5" Type="http://schemas.openxmlformats.org/officeDocument/2006/relationships/image" Target="../media/image29.jpeg"/><Relationship Id="rId10" Type="http://schemas.openxmlformats.org/officeDocument/2006/relationships/hyperlink" Target="http://www.google.com.vn/imgres?imgurl=http://farm8.staticflickr.com/7129/7137703433_9f833b981c.jpg&amp;imgrefurl=http://www.lamchame.com/forum/showthread.php/536155-%C4%90%C3%B4i-d%C3%A9p-cao-su-%C4%90%C3%B4i-d%C3%A9p-B%C3%A1c-H%E1%BB%93&amp;usg=__iMEDQFR45y8hbpeiEfC5h00_Cao=&amp;h=332&amp;w=500&amp;sz=143&amp;hl=vi&amp;start=5&amp;zoom=1&amp;tbnid=ZUHVYa2Bkf6NXM:&amp;tbnh=86&amp;tbnw=130&amp;ei=MSebUM_NOpGViAegzIGICA&amp;prev=/search?q=d%C3%A9p+cao+su+b%C3%A1c+h%E1%BB%93&amp;hl=vi&amp;gbv=2&amp;tbm=isch&amp;itbs=1" TargetMode="External"/><Relationship Id="rId19" Type="http://schemas.openxmlformats.org/officeDocument/2006/relationships/image" Target="../media/image33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8.jpeg"/><Relationship Id="rId2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182BA7-25BA-41BA-B5BB-05B971690C4F}"/>
              </a:ext>
            </a:extLst>
          </p:cNvPr>
          <p:cNvGrpSpPr/>
          <p:nvPr/>
        </p:nvGrpSpPr>
        <p:grpSpPr>
          <a:xfrm>
            <a:off x="0" y="-14513"/>
            <a:ext cx="12192000" cy="6931626"/>
            <a:chOff x="0" y="-13512"/>
            <a:chExt cx="12192000" cy="693162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9AFB722-57E8-42E6-854C-ED415A799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9"/>
            <a:stretch/>
          </p:blipFill>
          <p:spPr>
            <a:xfrm>
              <a:off x="10465468" y="860392"/>
              <a:ext cx="1726532" cy="350848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D27E1C9-B5A5-4C7A-8EF6-44CFA644B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/>
            <a:stretch/>
          </p:blipFill>
          <p:spPr>
            <a:xfrm>
              <a:off x="127000" y="1280073"/>
              <a:ext cx="2011133" cy="350848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1CA4345-DBDD-427C-B99F-B7A2D9BA6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 b="52819"/>
            <a:stretch/>
          </p:blipFill>
          <p:spPr>
            <a:xfrm>
              <a:off x="0" y="0"/>
              <a:ext cx="2011133" cy="165535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AAD189D-9D85-4FF4-9951-D61B7F2F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91001">
              <a:off x="10369177" y="2906373"/>
              <a:ext cx="269736" cy="25589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0B9328E-3508-455F-A922-691DBAA3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47208" y="3765653"/>
              <a:ext cx="418260" cy="36555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926630-2525-4165-BC82-0077E6C5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9739738" y="1096164"/>
              <a:ext cx="916995" cy="1298133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04B2D084-F196-4A01-943C-D78B3FD6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9506" y="3967827"/>
              <a:ext cx="1002731" cy="567980"/>
            </a:xfrm>
            <a:prstGeom prst="rect">
              <a:avLst/>
            </a:prstGeom>
          </p:spPr>
        </p:pic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6660B46A-2EA1-4521-BD64-531BBA55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67471" y="3385843"/>
              <a:ext cx="670529" cy="37981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52C8B75-21CB-4605-B635-F256B0842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0" b="4469"/>
            <a:stretch/>
          </p:blipFill>
          <p:spPr>
            <a:xfrm>
              <a:off x="10689944" y="-13512"/>
              <a:ext cx="1502056" cy="335171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9EBB230-AC47-4FC3-9BDB-CE096C15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5102352"/>
              <a:ext cx="12192000" cy="1755648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3D0972B-81F4-489F-8AF1-7753E8C51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75" t="55451"/>
            <a:stretch/>
          </p:blipFill>
          <p:spPr>
            <a:xfrm>
              <a:off x="9067800" y="5294993"/>
              <a:ext cx="3124200" cy="156300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6D091CE-F5DF-42AA-8862-4E9CEF1DA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51" r="74375"/>
            <a:stretch/>
          </p:blipFill>
          <p:spPr>
            <a:xfrm>
              <a:off x="0" y="5355107"/>
              <a:ext cx="3124200" cy="156300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2A9A42F-87CD-415B-84F9-327A4EFE3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33" y="213636"/>
              <a:ext cx="2011133" cy="1755509"/>
            </a:xfrm>
            <a:prstGeom prst="rect">
              <a:avLst/>
            </a:prstGeom>
          </p:spPr>
        </p:pic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0606010-1D69-4726-AF92-88B0D169253E}"/>
              </a:ext>
            </a:extLst>
          </p:cNvPr>
          <p:cNvSpPr/>
          <p:nvPr/>
        </p:nvSpPr>
        <p:spPr>
          <a:xfrm>
            <a:off x="4026321" y="1281240"/>
            <a:ext cx="434042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KHOA HỌC</a:t>
            </a:r>
          </a:p>
          <a:p>
            <a:pPr algn="ctr"/>
            <a:r>
              <a:rPr lang="en-US" sz="96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CAO SU</a:t>
            </a:r>
            <a:r>
              <a:rPr lang="vi-VN" sz="96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4E7AFED8-AC75-4F4B-829D-53B23C9FA3D4}"/>
              </a:ext>
            </a:extLst>
          </p:cNvPr>
          <p:cNvSpPr/>
          <p:nvPr/>
        </p:nvSpPr>
        <p:spPr>
          <a:xfrm>
            <a:off x="1081873" y="1229772"/>
            <a:ext cx="11748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    Có mấy loại cao su? Đó là những loại nào?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91A48BA8-2140-4DD4-95E3-7D1417F68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661" y="1921917"/>
            <a:ext cx="4880520" cy="7200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9033" tIns="54517" rIns="109033" bIns="54517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loại: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60CF808A-6270-4FE5-B94C-7DF73FE1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61" y="3289734"/>
            <a:ext cx="3066085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E57DE637-1448-4E17-BB34-A100C5516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61" y="4891310"/>
            <a:ext cx="3066086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A92656E-8C49-468D-B764-F22BFAC4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521" y="3289734"/>
            <a:ext cx="3066085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4E30A595-EA32-451A-AEEF-11C45A204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521" y="4891310"/>
            <a:ext cx="3066085" cy="60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033" tIns="54517" rIns="109033" bIns="54517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 đá,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56749AFC-3EA4-457B-A164-4A7D876EEB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755" y="2642007"/>
            <a:ext cx="2532239" cy="647727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4D4A2248-D11A-4403-826B-3910C4206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5472" y="2653097"/>
            <a:ext cx="2577647" cy="636638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AE48932E-5187-4DE4-8615-0C8FB3FCC8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2621" y="3939799"/>
            <a:ext cx="0" cy="951511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Line 11">
            <a:extLst>
              <a:ext uri="{FF2B5EF4-FFF2-40B4-BE49-F238E27FC236}">
                <a16:creationId xmlns:a16="http://schemas.microsoft.com/office/drawing/2014/main" id="{5B99B759-E250-4C55-9CDD-25DB494E0B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55191" y="3935753"/>
            <a:ext cx="0" cy="951511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94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>
            <a:extLst>
              <a:ext uri="{FF2B5EF4-FFF2-40B4-BE49-F238E27FC236}">
                <a16:creationId xmlns:a16="http://schemas.microsoft.com/office/drawing/2014/main" id="{FFE16280-8005-4F89-9196-0DC422B02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170" y="6616125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91E4E1A1-3F06-4CD3-A65B-DF9E53BAD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792" y="967461"/>
            <a:ext cx="11748840" cy="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u="sng">
                <a:solidFill>
                  <a:srgbClr val="0070C0"/>
                </a:solidFill>
                <a:cs typeface="Times New Roman" pitchFamily="18" charset="0"/>
              </a:rPr>
              <a:t>Hoạt động 3</a:t>
            </a:r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en-US" sz="3200" b="1">
                <a:solidFill>
                  <a:srgbClr val="0070C0"/>
                </a:solidFill>
              </a:rPr>
              <a:t>Tính chất của cao su. </a:t>
            </a:r>
            <a:endParaRPr lang="en-US" sz="3200" b="1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6" name="Picture 11" descr="IMG0711A">
            <a:extLst>
              <a:ext uri="{FF2B5EF4-FFF2-40B4-BE49-F238E27FC236}">
                <a16:creationId xmlns:a16="http://schemas.microsoft.com/office/drawing/2014/main" id="{8A3FB3F3-B3DB-4131-AA3F-9105A5EF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92" y="2587197"/>
            <a:ext cx="4043549" cy="334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FDAB98C9-AE6F-45FD-A2D8-FF7254AF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3" y="1790559"/>
            <a:ext cx="5874420" cy="6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 nghiệm 1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4A1C9231-A0EE-4333-BAF6-AE9A7F93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631" y="2565301"/>
            <a:ext cx="5929890" cy="97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Ném quả bóng cao su xuống nền nhà hoặc vào tường. Bạn có nhận xét gì ?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615E892E-2A4C-4CAB-9178-F163E1109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341" y="3608751"/>
            <a:ext cx="5841418" cy="140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Khi ném quả bóng cao su xuống nền nhà hoặc vào tường ta thấy quả bóng nẩy lên.</a:t>
            </a:r>
          </a:p>
        </p:txBody>
      </p:sp>
      <p:pic>
        <p:nvPicPr>
          <p:cNvPr id="10" name="Picture 11" descr="IMG0716A">
            <a:extLst>
              <a:ext uri="{FF2B5EF4-FFF2-40B4-BE49-F238E27FC236}">
                <a16:creationId xmlns:a16="http://schemas.microsoft.com/office/drawing/2014/main" id="{A932657A-E958-43E8-B19C-87A17F6E2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69" y="2605868"/>
            <a:ext cx="4061172" cy="33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CAEEC530-7AB8-490A-B5A4-145E571F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483" y="1805811"/>
            <a:ext cx="2900082" cy="6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033" tIns="54517" rIns="109033" bIns="545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 nghiệm 2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93E857BC-C6B0-4C97-938F-EB7FF9B51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906" y="2565301"/>
            <a:ext cx="5896887" cy="97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Kéo căng một sợi dây cao su rồi buông tay ra.Bạn có nhận xét gì ?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BAE6B6E6-139E-4125-B613-4CBABAB6F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964" y="3608751"/>
            <a:ext cx="6026937" cy="183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33" tIns="54517" rIns="109033" bIns="545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kéo căng  sợi dây cao su ta thấy sợi dây dãn ra, khi ta buông dây ra thì sợi dây trở lại như hình dáng ban đầu.</a:t>
            </a:r>
          </a:p>
        </p:txBody>
      </p:sp>
    </p:spTree>
    <p:extLst>
      <p:ext uri="{BB962C8B-B14F-4D97-AF65-F5344CB8AC3E}">
        <p14:creationId xmlns:p14="http://schemas.microsoft.com/office/powerpoint/2010/main" val="3039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8" grpId="1"/>
      <p:bldP spid="9" grpId="0"/>
      <p:bldP spid="9" grpId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4CDC6DD-3C4D-443B-B6E0-4C713F760CA3}"/>
              </a:ext>
            </a:extLst>
          </p:cNvPr>
          <p:cNvSpPr txBox="1">
            <a:spLocks/>
          </p:cNvSpPr>
          <p:nvPr/>
        </p:nvSpPr>
        <p:spPr>
          <a:xfrm>
            <a:off x="1788477" y="2762250"/>
            <a:ext cx="9447848" cy="2160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 Cao su có tính đàn hồi tốt.</a:t>
            </a:r>
            <a:b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- Ít bị biến đổi khi gặp nóng, lạnh.</a:t>
            </a:r>
            <a:b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- Cách điện, cách nhiệt.</a:t>
            </a:r>
            <a:b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vi-VN" sz="2940" b="1">
                <a:solidFill>
                  <a:srgbClr val="002060"/>
                </a:solidFill>
                <a:latin typeface="Times New Roman" panose="02020603050405020304" pitchFamily="18" charset="0"/>
              </a:rPr>
              <a:t>-  Không tan trong nước, tan trong một số chất lỏng khác.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3BED3E96-3355-46D6-8677-26A9F5C4B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577" y="1793474"/>
            <a:ext cx="488061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40" b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3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</a:t>
            </a:r>
            <a:r>
              <a:rPr lang="en-US" altLang="vi-VN" sz="294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97751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CEBAD54B-B4D1-475F-ADFF-7CE9FB381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233" y="657006"/>
            <a:ext cx="11748840" cy="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u="sng">
                <a:solidFill>
                  <a:srgbClr val="0070C0"/>
                </a:solidFill>
                <a:cs typeface="Times New Roman" pitchFamily="18" charset="0"/>
              </a:rPr>
              <a:t>Hoạt động 4</a:t>
            </a:r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en-US" sz="3200" b="1">
                <a:solidFill>
                  <a:srgbClr val="0070C0"/>
                </a:solidFill>
              </a:rPr>
              <a:t>Công dụng của cao su và cách bảo quản.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B7169FC-AD63-4A0E-B279-CC6ED0B2C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97" y="2792252"/>
            <a:ext cx="2723217" cy="91940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spc="-3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ở nơi có nhiệt độ quá cao.</a:t>
            </a:r>
            <a:endParaRPr lang="en-US" sz="2400" spc="-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E6CA32FC-2806-42CF-B0C9-C2AA90DE4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527" y="1759336"/>
            <a:ext cx="3702433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Cách bảo quản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2ACE8A26-8742-40DA-9E6D-3E9E0F436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523" y="4377739"/>
            <a:ext cx="4815420" cy="59040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ở nơi có nhiệt độ quá thấp.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4EDFBF7B-7C38-4639-9015-2B980BB5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674" y="5492125"/>
            <a:ext cx="4815420" cy="59040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để các hoá chất dính vào.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BCA85B2C-56D0-49E8-A35D-B6A87310A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5224" y="2355618"/>
            <a:ext cx="0" cy="43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B1E6D0C9-95E4-4C28-B0A7-AE938F26E2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5394" y="3871749"/>
            <a:ext cx="0" cy="50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8DA0466F-49CA-47DB-B5D0-2302E7D0A3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0663" y="5082176"/>
            <a:ext cx="0" cy="43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F5F2D06-B69F-4122-A385-A9042E6D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966" y="3066327"/>
            <a:ext cx="2723217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xăm, lốp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A04CC57-FA47-4DAD-9FEE-E643DFED6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602" y="1759335"/>
            <a:ext cx="3702433" cy="510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Cao su dùng để làm gì ?</a:t>
            </a: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0405E39F-656A-419E-8106-0D8EE25C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52" y="4377739"/>
            <a:ext cx="4689991" cy="5904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các chi tiết của một số đồ điện.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66F74604-731A-4E24-B13B-EFC261178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43" y="5492124"/>
            <a:ext cx="5333197" cy="5904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máy móc và đồ dùng trong gia đình.</a:t>
            </a: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6E0A443-BA57-454E-B8BB-DDDA013DE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5299" y="2355617"/>
            <a:ext cx="0" cy="7107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E26753A0-AB45-468B-8E4C-B58E9E450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5469" y="3667028"/>
            <a:ext cx="0" cy="7107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1357B35-301E-400A-B565-CC694DAA0B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50738" y="5082175"/>
            <a:ext cx="0" cy="43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05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2">
            <a:extLst>
              <a:ext uri="{FF2B5EF4-FFF2-40B4-BE49-F238E27FC236}">
                <a16:creationId xmlns:a16="http://schemas.microsoft.com/office/drawing/2014/main" id="{269D4F71-EC25-4264-8B97-C240CBF7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666" y="4826262"/>
            <a:ext cx="9361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su được sử dụng để làm xăm, lốp xe; làm các chi tiết của một số đồ điện, máy móc và đồ dùng trong gia đình.</a:t>
            </a:r>
          </a:p>
        </p:txBody>
      </p:sp>
      <p:sp>
        <p:nvSpPr>
          <p:cNvPr id="4" name="TextBox 43">
            <a:extLst>
              <a:ext uri="{FF2B5EF4-FFF2-40B4-BE49-F238E27FC236}">
                <a16:creationId xmlns:a16="http://schemas.microsoft.com/office/drawing/2014/main" id="{C110FFF0-5FE4-40DB-9C37-A46257DEF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216" y="2477636"/>
            <a:ext cx="90411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su tự nhiên được chế biến từ nhựa cây cao su. Cao su nhân tạo được chế biến từ than đá, dầu mỏ.</a:t>
            </a:r>
            <a:endParaRPr lang="en-US" alt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BEC71D9E-B30A-4E0F-80E3-17D5E93B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666" y="3466092"/>
            <a:ext cx="93611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su có tính đàn hồi tốt; ít bị biến đổi khi gặp nóng, lạnh; cách điện, cách nhiệt; không tan trong nước, tan trong một số chất lỏng khác.</a:t>
            </a:r>
            <a:endParaRPr lang="en-US" alt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349D63-939A-4AD8-B1BB-73D5CCB24B87}"/>
              </a:ext>
            </a:extLst>
          </p:cNvPr>
          <p:cNvSpPr txBox="1"/>
          <p:nvPr/>
        </p:nvSpPr>
        <p:spPr>
          <a:xfrm>
            <a:off x="5419160" y="1344706"/>
            <a:ext cx="275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794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cách nói cảm ơn thay cho câu Thank you - nsolu.com">
            <a:extLst>
              <a:ext uri="{FF2B5EF4-FFF2-40B4-BE49-F238E27FC236}">
                <a16:creationId xmlns:a16="http://schemas.microsoft.com/office/drawing/2014/main" id="{94727250-FD7A-486E-85CF-41DD0264C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7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0530B-AD3D-4BCB-BED8-6E12BE91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212" y="1193410"/>
            <a:ext cx="67208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ED61A0A4-8270-4AE5-99AA-92965206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339" y="2814056"/>
            <a:ext cx="98744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182BA7-25BA-41BA-B5BB-05B971690C4F}"/>
              </a:ext>
            </a:extLst>
          </p:cNvPr>
          <p:cNvGrpSpPr/>
          <p:nvPr/>
        </p:nvGrpSpPr>
        <p:grpSpPr>
          <a:xfrm>
            <a:off x="0" y="-14513"/>
            <a:ext cx="12192000" cy="6931626"/>
            <a:chOff x="0" y="-13512"/>
            <a:chExt cx="12192000" cy="693162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9AFB722-57E8-42E6-854C-ED415A799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9"/>
            <a:stretch/>
          </p:blipFill>
          <p:spPr>
            <a:xfrm>
              <a:off x="10465468" y="860392"/>
              <a:ext cx="1726532" cy="350848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D27E1C9-B5A5-4C7A-8EF6-44CFA644B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/>
            <a:stretch/>
          </p:blipFill>
          <p:spPr>
            <a:xfrm>
              <a:off x="127000" y="1280073"/>
              <a:ext cx="2011133" cy="350848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1CA4345-DBDD-427C-B99F-B7A2D9BA6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 b="52819"/>
            <a:stretch/>
          </p:blipFill>
          <p:spPr>
            <a:xfrm>
              <a:off x="0" y="0"/>
              <a:ext cx="2011133" cy="165535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AAD189D-9D85-4FF4-9951-D61B7F2F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91001">
              <a:off x="10369177" y="2906373"/>
              <a:ext cx="269736" cy="25589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0B9328E-3508-455F-A922-691DBAA3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47208" y="3765653"/>
              <a:ext cx="418260" cy="36555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926630-2525-4165-BC82-0077E6C5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9739738" y="1096164"/>
              <a:ext cx="916995" cy="1298133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04B2D084-F196-4A01-943C-D78B3FD6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9506" y="3967827"/>
              <a:ext cx="1002731" cy="567980"/>
            </a:xfrm>
            <a:prstGeom prst="rect">
              <a:avLst/>
            </a:prstGeom>
          </p:spPr>
        </p:pic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6660B46A-2EA1-4521-BD64-531BBA55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67471" y="3385843"/>
              <a:ext cx="670529" cy="37981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52C8B75-21CB-4605-B635-F256B0842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0" b="4469"/>
            <a:stretch/>
          </p:blipFill>
          <p:spPr>
            <a:xfrm>
              <a:off x="10689944" y="-13512"/>
              <a:ext cx="1502056" cy="335171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9EBB230-AC47-4FC3-9BDB-CE096C15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5102352"/>
              <a:ext cx="12192000" cy="1755648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3D0972B-81F4-489F-8AF1-7753E8C51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75" t="55451"/>
            <a:stretch/>
          </p:blipFill>
          <p:spPr>
            <a:xfrm>
              <a:off x="9067800" y="5294993"/>
              <a:ext cx="3124200" cy="156300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6D091CE-F5DF-42AA-8862-4E9CEF1DA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51" r="74375"/>
            <a:stretch/>
          </p:blipFill>
          <p:spPr>
            <a:xfrm>
              <a:off x="0" y="5355107"/>
              <a:ext cx="3124200" cy="156300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2A9A42F-87CD-415B-84F9-327A4EFE3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33" y="213636"/>
              <a:ext cx="2011133" cy="1755509"/>
            </a:xfrm>
            <a:prstGeom prst="rect">
              <a:avLst/>
            </a:prstGeom>
          </p:spPr>
        </p:pic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0606010-1D69-4726-AF92-88B0D169253E}"/>
              </a:ext>
            </a:extLst>
          </p:cNvPr>
          <p:cNvSpPr/>
          <p:nvPr/>
        </p:nvSpPr>
        <p:spPr>
          <a:xfrm>
            <a:off x="3886861" y="1281240"/>
            <a:ext cx="461934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KHOA HỌC</a:t>
            </a:r>
          </a:p>
          <a:p>
            <a:pPr algn="ctr"/>
            <a:r>
              <a:rPr lang="en-US" sz="96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 CAO SU</a:t>
            </a:r>
            <a:r>
              <a:rPr lang="vi-VN" sz="96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05528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B33AE79-F698-4513-8FF5-5E01422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123" y="960121"/>
            <a:ext cx="9378462" cy="49167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63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en-US" altLang="en-US" sz="6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6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6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62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336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75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/>
              <a:t>  </a:t>
            </a:r>
            <a:r>
              <a:rPr lang="en-US" dirty="0" err="1">
                <a:solidFill>
                  <a:srgbClr val="0070C0"/>
                </a:solidFill>
              </a:rPr>
              <a:t>Học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sinh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biết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ích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của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tính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cách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xuất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  <a:p>
            <a:pPr algn="just"/>
            <a:r>
              <a:rPr lang="en-US" dirty="0">
                <a:solidFill>
                  <a:srgbClr val="0070C0"/>
                </a:solidFill>
              </a:rPr>
              <a:t>  </a:t>
            </a:r>
            <a:r>
              <a:rPr lang="en-US" dirty="0" err="1">
                <a:solidFill>
                  <a:srgbClr val="0070C0"/>
                </a:solidFill>
              </a:rPr>
              <a:t>Nắm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được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tính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của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thích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được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một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hiện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tượng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trong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cuộc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sống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  <a:p>
            <a:pPr algn="just"/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dirty="0" err="1">
                <a:solidFill>
                  <a:srgbClr val="0070C0"/>
                </a:solidFill>
              </a:rPr>
              <a:t>Giáo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dục</a:t>
            </a:r>
            <a:r>
              <a:rPr lang="en-US" dirty="0">
                <a:solidFill>
                  <a:srgbClr val="0070C0"/>
                </a:solidFill>
              </a:rPr>
              <a:t> HS </a:t>
            </a:r>
            <a:r>
              <a:rPr lang="en-US" dirty="0" err="1">
                <a:solidFill>
                  <a:srgbClr val="0070C0"/>
                </a:solidFill>
              </a:rPr>
              <a:t>có</a:t>
            </a:r>
            <a:r>
              <a:rPr lang="en-US" dirty="0">
                <a:solidFill>
                  <a:srgbClr val="0070C0"/>
                </a:solidFill>
              </a:rPr>
              <a:t> ý </a:t>
            </a:r>
            <a:r>
              <a:rPr lang="en-US" dirty="0" err="1">
                <a:solidFill>
                  <a:srgbClr val="0070C0"/>
                </a:solidFill>
              </a:rPr>
              <a:t>thức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giữ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gìn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tốt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các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phẩm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làm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từ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altLang="en-US" sz="189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B9EC885-56E6-41DA-95E0-C52056117BD8}"/>
              </a:ext>
            </a:extLst>
          </p:cNvPr>
          <p:cNvSpPr txBox="1"/>
          <p:nvPr/>
        </p:nvSpPr>
        <p:spPr>
          <a:xfrm>
            <a:off x="1939636" y="2141130"/>
            <a:ext cx="86313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HÌNH THÀNH KIẾN THỨC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29800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>
            <a:extLst>
              <a:ext uri="{FF2B5EF4-FFF2-40B4-BE49-F238E27FC236}">
                <a16:creationId xmlns:a16="http://schemas.microsoft.com/office/drawing/2014/main" id="{4C53EEC3-BE40-4673-97C0-E496D6464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55" y="963033"/>
            <a:ext cx="10681890" cy="10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3200" b="1" u="sng">
                <a:solidFill>
                  <a:srgbClr val="0070C0"/>
                </a:solidFill>
                <a:cs typeface="Times New Roman" pitchFamily="18" charset="0"/>
              </a:rPr>
              <a:t>Hoạt động 1</a:t>
            </a:r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en-US" sz="3200" b="1">
                <a:solidFill>
                  <a:srgbClr val="0070C0"/>
                </a:solidFill>
              </a:rPr>
              <a:t>Quan sát một số đồ dùng bằng cao su và kể tên một số đồ dùng bằng cao su: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4AFC48CB-B99D-4447-B05D-8EA6EE6CB55E}"/>
              </a:ext>
            </a:extLst>
          </p:cNvPr>
          <p:cNvSpPr/>
          <p:nvPr/>
        </p:nvSpPr>
        <p:spPr>
          <a:xfrm>
            <a:off x="755055" y="2351782"/>
            <a:ext cx="10681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   Quan sát hình 1, hình 2 trong sách giáo khoa, và cho biết: Những đồ dùng nào được làm bằng cao su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6" descr="1-tr62-kh5">
            <a:extLst>
              <a:ext uri="{FF2B5EF4-FFF2-40B4-BE49-F238E27FC236}">
                <a16:creationId xmlns:a16="http://schemas.microsoft.com/office/drawing/2014/main" id="{D9CB1539-48D8-4250-9A36-63280CC63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6"/>
          <a:stretch/>
        </p:blipFill>
        <p:spPr bwMode="auto">
          <a:xfrm>
            <a:off x="6799384" y="3512707"/>
            <a:ext cx="4074853" cy="265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68">
            <a:extLst>
              <a:ext uri="{FF2B5EF4-FFF2-40B4-BE49-F238E27FC236}">
                <a16:creationId xmlns:a16="http://schemas.microsoft.com/office/drawing/2014/main" id="{BF261748-11E1-47DC-8A29-86D82CCC1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7296" y="5730084"/>
            <a:ext cx="259420" cy="32976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5" name="Picture 16" descr="1-tr62-kh5">
            <a:extLst>
              <a:ext uri="{FF2B5EF4-FFF2-40B4-BE49-F238E27FC236}">
                <a16:creationId xmlns:a16="http://schemas.microsoft.com/office/drawing/2014/main" id="{8B969F49-3EC9-4085-8E39-01EAE0923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857627" y="3592268"/>
            <a:ext cx="4074855" cy="265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168">
            <a:extLst>
              <a:ext uri="{FF2B5EF4-FFF2-40B4-BE49-F238E27FC236}">
                <a16:creationId xmlns:a16="http://schemas.microsoft.com/office/drawing/2014/main" id="{87781F90-D47C-47CA-89E1-9D594E33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993" y="5748161"/>
            <a:ext cx="345025" cy="3658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1027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162B70C1-D831-4EC8-B9F6-28D101C4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58" y="324272"/>
            <a:ext cx="11748840" cy="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70C0"/>
                </a:solidFill>
                <a:cs typeface="Times New Roman" pitchFamily="18" charset="0"/>
              </a:rPr>
              <a:t>Một số đồ vật được làm bằng cao su: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4C29E3-ED9F-4391-9406-956E09110EB3}"/>
              </a:ext>
            </a:extLst>
          </p:cNvPr>
          <p:cNvGrpSpPr>
            <a:grpSpLocks/>
          </p:cNvGrpSpPr>
          <p:nvPr/>
        </p:nvGrpSpPr>
        <p:grpSpPr bwMode="auto">
          <a:xfrm>
            <a:off x="3168993" y="1290388"/>
            <a:ext cx="2937210" cy="2729553"/>
            <a:chOff x="2561504" y="1939059"/>
            <a:chExt cx="1828801" cy="4336772"/>
          </a:xfrm>
        </p:grpSpPr>
        <p:pic>
          <p:nvPicPr>
            <p:cNvPr id="6" name="Picture 6" descr="cao su 2images">
              <a:extLst>
                <a:ext uri="{FF2B5EF4-FFF2-40B4-BE49-F238E27FC236}">
                  <a16:creationId xmlns:a16="http://schemas.microsoft.com/office/drawing/2014/main" id="{94E185B2-15FD-42D3-8D96-CCCBD408A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504" y="1939059"/>
              <a:ext cx="1828800" cy="3610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2E0D253E-1190-40BD-93D6-604C76891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1504" y="5531300"/>
              <a:ext cx="1828801" cy="7445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2: Nệm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CE87F041-4E4B-4B7A-A0F4-827E0A9EB316}"/>
              </a:ext>
            </a:extLst>
          </p:cNvPr>
          <p:cNvGrpSpPr>
            <a:grpSpLocks/>
          </p:cNvGrpSpPr>
          <p:nvPr/>
        </p:nvGrpSpPr>
        <p:grpSpPr bwMode="auto">
          <a:xfrm>
            <a:off x="198780" y="1280073"/>
            <a:ext cx="2970214" cy="2717066"/>
            <a:chOff x="279310" y="1939058"/>
            <a:chExt cx="2138311" cy="4323275"/>
          </a:xfrm>
        </p:grpSpPr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70810612-FB81-4704-9FCC-6A3F57901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310" y="5527752"/>
              <a:ext cx="2138311" cy="734581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1: Ủng cao su</a:t>
              </a:r>
            </a:p>
          </p:txBody>
        </p:sp>
        <p:pic>
          <p:nvPicPr>
            <p:cNvPr id="12" name="Picture 8" descr="images[15]">
              <a:extLst>
                <a:ext uri="{FF2B5EF4-FFF2-40B4-BE49-F238E27FC236}">
                  <a16:creationId xmlns:a16="http://schemas.microsoft.com/office/drawing/2014/main" id="{2C9A918B-7E7D-4CFD-90C2-EC6AE247F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0" y="1939058"/>
              <a:ext cx="2114550" cy="36104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A8A97CAD-9D61-4F97-9BBD-41271916A90E}"/>
              </a:ext>
            </a:extLst>
          </p:cNvPr>
          <p:cNvGrpSpPr>
            <a:grpSpLocks/>
          </p:cNvGrpSpPr>
          <p:nvPr/>
        </p:nvGrpSpPr>
        <p:grpSpPr bwMode="auto">
          <a:xfrm>
            <a:off x="6139205" y="1287373"/>
            <a:ext cx="2962993" cy="2725627"/>
            <a:chOff x="4872038" y="1910235"/>
            <a:chExt cx="1847057" cy="4503470"/>
          </a:xfrm>
        </p:grpSpPr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815EF5D3-3A9F-4337-8FEC-5805DAAF1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038" y="5650910"/>
              <a:ext cx="1847057" cy="762795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3: Vỏ lốp xe</a:t>
              </a:r>
            </a:p>
          </p:txBody>
        </p:sp>
        <p:grpSp>
          <p:nvGrpSpPr>
            <p:cNvPr id="15" name="Group 1">
              <a:extLst>
                <a:ext uri="{FF2B5EF4-FFF2-40B4-BE49-F238E27FC236}">
                  <a16:creationId xmlns:a16="http://schemas.microsoft.com/office/drawing/2014/main" id="{8BF743E2-E193-41C3-931A-6ED771D58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2038" y="1910235"/>
              <a:ext cx="1847057" cy="3759570"/>
              <a:chOff x="4837509" y="1861023"/>
              <a:chExt cx="1847057" cy="3759570"/>
            </a:xfrm>
          </p:grpSpPr>
          <p:pic>
            <p:nvPicPr>
              <p:cNvPr id="16" name="Picture 4" descr="06-vtc_140201_6dunlop">
                <a:extLst>
                  <a:ext uri="{FF2B5EF4-FFF2-40B4-BE49-F238E27FC236}">
                    <a16:creationId xmlns:a16="http://schemas.microsoft.com/office/drawing/2014/main" id="{409BBE2E-71D8-4CA4-A1CB-0E1C91D263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7509" y="3663287"/>
                <a:ext cx="1847057" cy="195730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ao_su_da_nang">
                <a:extLst>
                  <a:ext uri="{FF2B5EF4-FFF2-40B4-BE49-F238E27FC236}">
                    <a16:creationId xmlns:a16="http://schemas.microsoft.com/office/drawing/2014/main" id="{E445FABA-3BDC-4578-B085-29EE41DAF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7509" y="1861023"/>
                <a:ext cx="1847057" cy="18022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" name="Picture 5" descr="DRC">
            <a:extLst>
              <a:ext uri="{FF2B5EF4-FFF2-40B4-BE49-F238E27FC236}">
                <a16:creationId xmlns:a16="http://schemas.microsoft.com/office/drawing/2014/main" id="{47C0FA2A-8143-49A5-B911-58ACC1FE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8"/>
          <a:stretch>
            <a:fillRect/>
          </a:stretch>
        </p:blipFill>
        <p:spPr bwMode="auto">
          <a:xfrm>
            <a:off x="9111594" y="1279640"/>
            <a:ext cx="2954389" cy="2310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F5F27408-2F87-4F56-9602-6AC2AF8AD46F}"/>
              </a:ext>
            </a:extLst>
          </p:cNvPr>
          <p:cNvGrpSpPr>
            <a:grpSpLocks/>
          </p:cNvGrpSpPr>
          <p:nvPr/>
        </p:nvGrpSpPr>
        <p:grpSpPr bwMode="auto">
          <a:xfrm>
            <a:off x="209094" y="3962070"/>
            <a:ext cx="2959900" cy="2704677"/>
            <a:chOff x="236538" y="2514600"/>
            <a:chExt cx="2590800" cy="3048011"/>
          </a:xfrm>
        </p:grpSpPr>
        <p:pic>
          <p:nvPicPr>
            <p:cNvPr id="20" name="Picture 23" descr="ANd9GcSDjmgHlaFhnhMfkpsLjaP9aBo2ob7SMtsnqya4km9O7E28RX5xNiZjQHdO">
              <a:hlinkClick r:id="rId8"/>
              <a:extLst>
                <a:ext uri="{FF2B5EF4-FFF2-40B4-BE49-F238E27FC236}">
                  <a16:creationId xmlns:a16="http://schemas.microsoft.com/office/drawing/2014/main" id="{2D3FD375-1DB6-4D29-A159-F10ED2611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38" y="2514600"/>
              <a:ext cx="2590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34">
              <a:extLst>
                <a:ext uri="{FF2B5EF4-FFF2-40B4-BE49-F238E27FC236}">
                  <a16:creationId xmlns:a16="http://schemas.microsoft.com/office/drawing/2014/main" id="{C5C24792-9EDC-47C0-B8B1-9DC1E465F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38" y="5020900"/>
              <a:ext cx="2590800" cy="541711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Hình 5: Quả bóng rổ</a:t>
              </a:r>
            </a:p>
          </p:txBody>
        </p: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id="{D30299A1-30A7-4A2F-8111-B67451F5154D}"/>
              </a:ext>
            </a:extLst>
          </p:cNvPr>
          <p:cNvGrpSpPr>
            <a:grpSpLocks/>
          </p:cNvGrpSpPr>
          <p:nvPr/>
        </p:nvGrpSpPr>
        <p:grpSpPr bwMode="auto">
          <a:xfrm>
            <a:off x="3168994" y="4023971"/>
            <a:ext cx="2970211" cy="2633619"/>
            <a:chOff x="3077369" y="2514599"/>
            <a:chExt cx="2990850" cy="3195540"/>
          </a:xfrm>
        </p:grpSpPr>
        <p:pic>
          <p:nvPicPr>
            <p:cNvPr id="23" name="Picture 25" descr="ANd9GcRujfZB1NZhK7bP6_5FSlrFbndkTYLhyRgbRTdez8rt_NudmevY0mK5_mni">
              <a:hlinkClick r:id="rId10"/>
              <a:extLst>
                <a:ext uri="{FF2B5EF4-FFF2-40B4-BE49-F238E27FC236}">
                  <a16:creationId xmlns:a16="http://schemas.microsoft.com/office/drawing/2014/main" id="{1FEB0DE6-E310-4D9A-A06E-C5FB805E8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369" y="2514599"/>
              <a:ext cx="2990850" cy="2635371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35">
              <a:extLst>
                <a:ext uri="{FF2B5EF4-FFF2-40B4-BE49-F238E27FC236}">
                  <a16:creationId xmlns:a16="http://schemas.microsoft.com/office/drawing/2014/main" id="{B02D6EB0-65C2-4D76-BEF0-2E3B25D7A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369" y="5149971"/>
              <a:ext cx="2990850" cy="5601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6: Dép ao su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806DE111-DFB1-4B58-A6C2-43B41E100A21}"/>
              </a:ext>
            </a:extLst>
          </p:cNvPr>
          <p:cNvGrpSpPr>
            <a:grpSpLocks/>
          </p:cNvGrpSpPr>
          <p:nvPr/>
        </p:nvGrpSpPr>
        <p:grpSpPr bwMode="auto">
          <a:xfrm>
            <a:off x="6139206" y="4023971"/>
            <a:ext cx="2962201" cy="2637042"/>
            <a:chOff x="6324600" y="2514600"/>
            <a:chExt cx="2503488" cy="3167111"/>
          </a:xfrm>
        </p:grpSpPr>
        <p:sp>
          <p:nvSpPr>
            <p:cNvPr id="26" name="Text Box 36">
              <a:extLst>
                <a:ext uri="{FF2B5EF4-FFF2-40B4-BE49-F238E27FC236}">
                  <a16:creationId xmlns:a16="http://schemas.microsoft.com/office/drawing/2014/main" id="{A804480F-56AD-4436-B6AA-9AC0D2944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600" y="5127247"/>
              <a:ext cx="2503488" cy="55446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 7: Găng tay</a:t>
              </a:r>
            </a:p>
          </p:txBody>
        </p:sp>
        <p:pic>
          <p:nvPicPr>
            <p:cNvPr id="27" name="Picture 3" descr="124">
              <a:extLst>
                <a:ext uri="{FF2B5EF4-FFF2-40B4-BE49-F238E27FC236}">
                  <a16:creationId xmlns:a16="http://schemas.microsoft.com/office/drawing/2014/main" id="{E52707EF-1C4D-4490-B83A-6CDFF35EF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514600"/>
              <a:ext cx="2503488" cy="261264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E54CE461-949C-40AE-BF21-DBB3C32A3310}"/>
              </a:ext>
            </a:extLst>
          </p:cNvPr>
          <p:cNvGrpSpPr>
            <a:grpSpLocks/>
          </p:cNvGrpSpPr>
          <p:nvPr/>
        </p:nvGrpSpPr>
        <p:grpSpPr bwMode="auto">
          <a:xfrm>
            <a:off x="9087758" y="3962070"/>
            <a:ext cx="2963785" cy="2695904"/>
            <a:chOff x="7061536" y="2556189"/>
            <a:chExt cx="1807338" cy="319528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05AF7076-716B-4CD0-A7D0-D9B0239E6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9857" y="2556189"/>
              <a:ext cx="1799016" cy="2651704"/>
              <a:chOff x="2164819" y="2095499"/>
              <a:chExt cx="1340381" cy="2218116"/>
            </a:xfrm>
          </p:grpSpPr>
          <p:pic>
            <p:nvPicPr>
              <p:cNvPr id="31" name="Picture 30" descr="C:\Users\PhucHa\Desktop\images.jpg">
                <a:extLst>
                  <a:ext uri="{FF2B5EF4-FFF2-40B4-BE49-F238E27FC236}">
                    <a16:creationId xmlns:a16="http://schemas.microsoft.com/office/drawing/2014/main" id="{A1A6A79F-7340-4851-983E-60C4ED63EA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820" y="2095499"/>
                <a:ext cx="1340380" cy="1333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C:\Users\PhucHa\Desktop\á.jpg">
                <a:extLst>
                  <a:ext uri="{FF2B5EF4-FFF2-40B4-BE49-F238E27FC236}">
                    <a16:creationId xmlns:a16="http://schemas.microsoft.com/office/drawing/2014/main" id="{47087EA3-FECF-481D-B548-86A819ADE4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819" y="3200400"/>
                <a:ext cx="1340143" cy="111321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 Box 36">
              <a:extLst>
                <a:ext uri="{FF2B5EF4-FFF2-40B4-BE49-F238E27FC236}">
                  <a16:creationId xmlns:a16="http://schemas.microsoft.com/office/drawing/2014/main" id="{25AC6BE1-57F4-4AC7-AF36-8D5AEF26E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1536" y="5204290"/>
              <a:ext cx="1807338" cy="547182"/>
            </a:xfrm>
            <a:prstGeom prst="rect">
              <a:avLst/>
            </a:prstGeom>
            <a:solidFill>
              <a:srgbClr val="CC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       Hình 8: Cục tẩy</a:t>
              </a:r>
            </a:p>
          </p:txBody>
        </p:sp>
      </p:grpSp>
      <p:sp>
        <p:nvSpPr>
          <p:cNvPr id="33" name="Text Box 17">
            <a:extLst>
              <a:ext uri="{FF2B5EF4-FFF2-40B4-BE49-F238E27FC236}">
                <a16:creationId xmlns:a16="http://schemas.microsoft.com/office/drawing/2014/main" id="{1BC2F4FF-7070-42D8-B88E-B0F866A09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407" y="3562770"/>
            <a:ext cx="2977433" cy="46120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4: Ruột săm xe</a:t>
            </a:r>
          </a:p>
        </p:txBody>
      </p:sp>
      <p:pic>
        <p:nvPicPr>
          <p:cNvPr id="34" name="Picture 2" descr="Hình ảnh có liên quan">
            <a:extLst>
              <a:ext uri="{FF2B5EF4-FFF2-40B4-BE49-F238E27FC236}">
                <a16:creationId xmlns:a16="http://schemas.microsoft.com/office/drawing/2014/main" id="{5B28776E-E61E-4214-9CB7-8FEC3E06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16" y="1236285"/>
            <a:ext cx="2940501" cy="27170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3" descr="Kết quả hình ảnh cho hinh anh cac do dung bang cao su">
            <a:extLst>
              <a:ext uri="{FF2B5EF4-FFF2-40B4-BE49-F238E27FC236}">
                <a16:creationId xmlns:a16="http://schemas.microsoft.com/office/drawing/2014/main" id="{19780EDD-3CFD-49D3-A3A8-B3F2542E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17" y="1249950"/>
            <a:ext cx="2970213" cy="27034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Kết quả hình ảnh cho hinh anh cac do dung bang cao su">
            <a:extLst>
              <a:ext uri="{FF2B5EF4-FFF2-40B4-BE49-F238E27FC236}">
                <a16:creationId xmlns:a16="http://schemas.microsoft.com/office/drawing/2014/main" id="{0BF43F40-6A89-43DF-9ABC-FB7B6C66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05" y="3953354"/>
            <a:ext cx="2999924" cy="27307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Kết quả hình ảnh cho hinh anh cac do dung bang cao su">
            <a:extLst>
              <a:ext uri="{FF2B5EF4-FFF2-40B4-BE49-F238E27FC236}">
                <a16:creationId xmlns:a16="http://schemas.microsoft.com/office/drawing/2014/main" id="{0E93612B-2BC2-42C3-B43E-8FD76986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17" y="3963728"/>
            <a:ext cx="2970212" cy="27203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ình ảnh có liên quan">
            <a:extLst>
              <a:ext uri="{FF2B5EF4-FFF2-40B4-BE49-F238E27FC236}">
                <a16:creationId xmlns:a16="http://schemas.microsoft.com/office/drawing/2014/main" id="{E4054052-E8EF-4593-A20C-E42CE283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0" y="1236283"/>
            <a:ext cx="2970212" cy="2703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hinh anh giay, dep bang cao su">
            <a:extLst>
              <a:ext uri="{FF2B5EF4-FFF2-40B4-BE49-F238E27FC236}">
                <a16:creationId xmlns:a16="http://schemas.microsoft.com/office/drawing/2014/main" id="{71A86DE1-F68A-4301-A921-CE18A244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93" y="1236286"/>
            <a:ext cx="2999923" cy="27170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8">
            <a:extLst>
              <a:ext uri="{FF2B5EF4-FFF2-40B4-BE49-F238E27FC236}">
                <a16:creationId xmlns:a16="http://schemas.microsoft.com/office/drawing/2014/main" id="{C53F9CF1-D3A3-4C27-8596-0BE8446665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2632" y="3953352"/>
            <a:ext cx="2963547" cy="2717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2" descr="Hình ảnh có liên quan">
            <a:extLst>
              <a:ext uri="{FF2B5EF4-FFF2-40B4-BE49-F238E27FC236}">
                <a16:creationId xmlns:a16="http://schemas.microsoft.com/office/drawing/2014/main" id="{033D300A-1980-43F5-9BBF-460143A68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27" y="3953352"/>
            <a:ext cx="2976877" cy="27307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>
            <a:extLst>
              <a:ext uri="{FF2B5EF4-FFF2-40B4-BE49-F238E27FC236}">
                <a16:creationId xmlns:a16="http://schemas.microsoft.com/office/drawing/2014/main" id="{BB786EBD-3545-46B3-A25E-F0149E71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608" y="989135"/>
            <a:ext cx="11748840" cy="52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18" tIns="48509" rIns="97018" bIns="48509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u="sng">
                <a:solidFill>
                  <a:srgbClr val="0070C0"/>
                </a:solidFill>
                <a:cs typeface="Times New Roman" pitchFamily="18" charset="0"/>
              </a:rPr>
              <a:t>Hoạt động 2</a:t>
            </a:r>
            <a:r>
              <a:rPr lang="en-US" sz="2800" b="1">
                <a:solidFill>
                  <a:srgbClr val="0070C0"/>
                </a:solidFill>
                <a:cs typeface="Times New Roman" pitchFamily="18" charset="0"/>
              </a:rPr>
              <a:t>: Nguồn gốc </a:t>
            </a:r>
            <a:r>
              <a:rPr lang="vi-VN" sz="2800" b="1">
                <a:solidFill>
                  <a:srgbClr val="0070C0"/>
                </a:solidFill>
              </a:rPr>
              <a:t>cao su</a:t>
            </a:r>
            <a:r>
              <a:rPr lang="en-US" sz="2800" b="1">
                <a:solidFill>
                  <a:srgbClr val="0070C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62950524-BB8D-472F-A61F-120711FE7C4F}"/>
              </a:ext>
            </a:extLst>
          </p:cNvPr>
          <p:cNvSpPr/>
          <p:nvPr/>
        </p:nvSpPr>
        <p:spPr>
          <a:xfrm>
            <a:off x="847608" y="1524348"/>
            <a:ext cx="104967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và cho biết: </a:t>
            </a:r>
          </a:p>
          <a:p>
            <a:pPr indent="-342900">
              <a:buClr>
                <a:schemeClr val="accent1"/>
              </a:buClr>
              <a:buSzPct val="70000"/>
              <a:defRPr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Cao su được chế biến từ đâu? Có mấy loại cao su? Đó là những</a:t>
            </a:r>
          </a:p>
          <a:p>
            <a:pPr indent="-342900">
              <a:buClr>
                <a:schemeClr val="accent1"/>
              </a:buClr>
              <a:buSzPct val="70000"/>
              <a:defRPr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 nào?</a:t>
            </a:r>
          </a:p>
        </p:txBody>
      </p:sp>
      <p:pic>
        <p:nvPicPr>
          <p:cNvPr id="22" name="Picture 8" descr="C:\Documents and Settings\Home\My Documents\modau3-kt_nixs.jpg">
            <a:extLst>
              <a:ext uri="{FF2B5EF4-FFF2-40B4-BE49-F238E27FC236}">
                <a16:creationId xmlns:a16="http://schemas.microsoft.com/office/drawing/2014/main" id="{470C11D1-B7C3-45E4-A303-3F8859DB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74" y="3223696"/>
            <a:ext cx="4574983" cy="30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:\Documents and Settings\Home\My Documents\205294101.jpg">
            <a:extLst>
              <a:ext uri="{FF2B5EF4-FFF2-40B4-BE49-F238E27FC236}">
                <a16:creationId xmlns:a16="http://schemas.microsoft.com/office/drawing/2014/main" id="{5DC9A306-835B-47DA-95C0-EA540919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4" y="3223696"/>
            <a:ext cx="4549536" cy="30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3">
            <a:extLst>
              <a:ext uri="{FF2B5EF4-FFF2-40B4-BE49-F238E27FC236}">
                <a16:creationId xmlns:a16="http://schemas.microsoft.com/office/drawing/2014/main" id="{2F8467FF-A6D7-4649-878F-A027B9E2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881" y="5607255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1563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5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8AFAE96D-EB2F-487C-9CA5-DEAF9D7E0BDA}"/>
              </a:ext>
            </a:extLst>
          </p:cNvPr>
          <p:cNvSpPr/>
          <p:nvPr/>
        </p:nvSpPr>
        <p:spPr>
          <a:xfrm>
            <a:off x="1086867" y="727179"/>
            <a:ext cx="5044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Cao su được chế biến từ đâu?</a:t>
            </a:r>
          </a:p>
        </p:txBody>
      </p:sp>
      <p:pic>
        <p:nvPicPr>
          <p:cNvPr id="4" name="Picture 10" descr="Cao su.jpg">
            <a:extLst>
              <a:ext uri="{FF2B5EF4-FFF2-40B4-BE49-F238E27FC236}">
                <a16:creationId xmlns:a16="http://schemas.microsoft.com/office/drawing/2014/main" id="{D355622B-C519-4DB4-BA56-8D4717E14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69" y="1664329"/>
            <a:ext cx="3477410" cy="3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thu hoach cao su.jpg">
            <a:extLst>
              <a:ext uri="{FF2B5EF4-FFF2-40B4-BE49-F238E27FC236}">
                <a16:creationId xmlns:a16="http://schemas.microsoft.com/office/drawing/2014/main" id="{D175FBB1-9657-4C95-B81C-D3074C2F9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78" y="1662623"/>
            <a:ext cx="3479741" cy="3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DC4D9C06-4763-44DF-BE22-9D39EABBA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170" y="5578893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11" descr="caosu24.jpg">
            <a:extLst>
              <a:ext uri="{FF2B5EF4-FFF2-40B4-BE49-F238E27FC236}">
                <a16:creationId xmlns:a16="http://schemas.microsoft.com/office/drawing/2014/main" id="{9D6E0862-4775-4BA2-B644-DFC2627D8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41" y="1638573"/>
            <a:ext cx="3326595" cy="38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CEC628A1-22C3-4CC0-A8DC-44AF01CC2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64" y="5691994"/>
            <a:ext cx="10593758" cy="4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3" tIns="54517" rIns="109033" bIns="54517"/>
          <a:lstStyle/>
          <a:p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Cao su được chế biến từ nhựa cây cao su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gọi là cao su </a:t>
            </a:r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C9D94010-FD44-4ACD-B355-8B8B464F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5790" y="1676362"/>
            <a:ext cx="5149939" cy="38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tthan da">
            <a:extLst>
              <a:ext uri="{FF2B5EF4-FFF2-40B4-BE49-F238E27FC236}">
                <a16:creationId xmlns:a16="http://schemas.microsoft.com/office/drawing/2014/main" id="{AD8E0F1B-8290-4CE3-B29A-2B3B1207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1" y="1679517"/>
            <a:ext cx="5133806" cy="38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9">
            <a:extLst>
              <a:ext uri="{FF2B5EF4-FFF2-40B4-BE49-F238E27FC236}">
                <a16:creationId xmlns:a16="http://schemas.microsoft.com/office/drawing/2014/main" id="{527EBAE9-7AEB-4778-B223-6DDB98F4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41" y="5695149"/>
            <a:ext cx="11833408" cy="4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3" tIns="54517" rIns="109033" bIns="54517"/>
          <a:lstStyle/>
          <a:p>
            <a:pPr algn="ctr"/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Cao su được chế biến từ than đá và dầu mỏ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gọi là cao su </a:t>
            </a:r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tạo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4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690</Words>
  <Application>Microsoft Office PowerPoint</Application>
  <PresentationFormat>Màn hình rộng</PresentationFormat>
  <Paragraphs>72</Paragraphs>
  <Slides>15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5" baseType="lpstr">
      <vt:lpstr>Times New Roman</vt:lpstr>
      <vt:lpstr>字魂59号-创粗黑</vt:lpstr>
      <vt:lpstr>Wingdings</vt:lpstr>
      <vt:lpstr>Calibri Light</vt:lpstr>
      <vt:lpstr>Calibri</vt:lpstr>
      <vt:lpstr>UTM NguyenHa 01</vt:lpstr>
      <vt:lpstr>DengXian</vt:lpstr>
      <vt:lpstr>Arial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</dc:creator>
  <cp:lastModifiedBy>A</cp:lastModifiedBy>
  <cp:revision>84</cp:revision>
  <dcterms:created xsi:type="dcterms:W3CDTF">2019-09-15T12:42:30Z</dcterms:created>
  <dcterms:modified xsi:type="dcterms:W3CDTF">2021-12-02T05:28:33Z</dcterms:modified>
</cp:coreProperties>
</file>