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98" r:id="rId3"/>
  </p:sldMasterIdLst>
  <p:notesMasterIdLst>
    <p:notesMasterId r:id="rId15"/>
  </p:notesMasterIdLst>
  <p:sldIdLst>
    <p:sldId id="270" r:id="rId4"/>
    <p:sldId id="287" r:id="rId5"/>
    <p:sldId id="275" r:id="rId6"/>
    <p:sldId id="276" r:id="rId7"/>
    <p:sldId id="293" r:id="rId8"/>
    <p:sldId id="294" r:id="rId9"/>
    <p:sldId id="278" r:id="rId10"/>
    <p:sldId id="279" r:id="rId11"/>
    <p:sldId id="271" r:id="rId12"/>
    <p:sldId id="267" r:id="rId13"/>
    <p:sldId id="29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E1EC"/>
    <a:srgbClr val="8FCCD1"/>
    <a:srgbClr val="67EBF9"/>
    <a:srgbClr val="F16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14/2/2022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69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11721" y="273050"/>
            <a:ext cx="10968567" cy="5854700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/>
            <a:endParaRPr sz="1400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 eaLnBrk="1" fontAlgn="base" hangingPunct="1"/>
            <a:endParaRPr sz="1400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en-US" sz="1400" strike="noStrike" noProof="1" dirty="0">
                <a:latin typeface="Arial" pitchFamily="34" charset="0"/>
                <a:ea typeface="Arial" charset="0"/>
                <a:cs typeface="+mn-ea"/>
              </a:rPr>
              <a:pPr lvl="0" algn="r" eaLnBrk="1" fontAlgn="base" hangingPunct="1"/>
              <a:t>‹#›</a:t>
            </a:fld>
            <a:endParaRPr lang="en-US" altLang="en-US" sz="1400" strike="noStrike" noProof="1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5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673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91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9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627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19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905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92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65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7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4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023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525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0429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659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bg>
      <p:bgPr>
        <a:gradFill rotWithShape="0">
          <a:gsLst>
            <a:gs pos="0">
              <a:srgbClr val="33CCFF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43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en-US" dirty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15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26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011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0755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9704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901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6390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908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4203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0408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3007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49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14/2/2022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14/2/2022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14/2/2022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14/2/2022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14/2/2022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14/2/2022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pPr/>
              <a:t>14/2/2022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20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18"/>
          <p:cNvSpPr>
            <a:spLocks noChangeArrowheads="1" noChangeShapeType="1" noTextEdit="1"/>
          </p:cNvSpPr>
          <p:nvPr/>
        </p:nvSpPr>
        <p:spPr bwMode="auto">
          <a:xfrm>
            <a:off x="4792133" y="311157"/>
            <a:ext cx="2743200" cy="974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5 </a:t>
            </a:r>
          </a:p>
        </p:txBody>
      </p:sp>
      <p:sp>
        <p:nvSpPr>
          <p:cNvPr id="34820" name="WordArt 17"/>
          <p:cNvSpPr>
            <a:spLocks noChangeArrowheads="1" noChangeShapeType="1" noTextEdit="1"/>
          </p:cNvSpPr>
          <p:nvPr/>
        </p:nvSpPr>
        <p:spPr bwMode="auto">
          <a:xfrm>
            <a:off x="3574603" y="1644654"/>
            <a:ext cx="6400800" cy="1817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  </a:t>
            </a:r>
          </a:p>
        </p:txBody>
      </p:sp>
      <p:pic>
        <p:nvPicPr>
          <p:cNvPr id="34822" name="Picture 10" descr="Thao luan nh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99" y="5138738"/>
            <a:ext cx="4430183" cy="171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588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448673" y="5611241"/>
            <a:ext cx="12246611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Diện tích xung quanh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hình hộp chữ nhật không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  <a:sym typeface="+mn-ea"/>
            </a:endParaRPr>
          </a:p>
        </p:txBody>
      </p:sp>
      <p:sp>
        <p:nvSpPr>
          <p:cNvPr id="92167" name="Text Box 7"/>
          <p:cNvSpPr txBox="1"/>
          <p:nvPr/>
        </p:nvSpPr>
        <p:spPr>
          <a:xfrm>
            <a:off x="358140" y="4353658"/>
            <a:ext cx="1085088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b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toàn phần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không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68" name="Text Box 8"/>
          <p:cNvSpPr txBox="1"/>
          <p:nvPr/>
        </p:nvSpPr>
        <p:spPr>
          <a:xfrm>
            <a:off x="384811" y="4964962"/>
            <a:ext cx="1100836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c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xung quanh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81" name="Text Box 21"/>
          <p:cNvSpPr txBox="1"/>
          <p:nvPr/>
        </p:nvSpPr>
        <p:spPr>
          <a:xfrm>
            <a:off x="384811" y="223520"/>
            <a:ext cx="8839200" cy="4876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165104" y="3734438"/>
            <a:ext cx="10151745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a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toàn phần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3" name="Text Box 9"/>
          <p:cNvSpPr txBox="1"/>
          <p:nvPr/>
        </p:nvSpPr>
        <p:spPr>
          <a:xfrm>
            <a:off x="11215859" y="5567973"/>
            <a:ext cx="373524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571982" y="408541"/>
            <a:ext cx="3502247" cy="3252324"/>
            <a:chOff x="6922553" y="486576"/>
            <a:chExt cx="3502246" cy="3252324"/>
          </a:xfrm>
        </p:grpSpPr>
        <p:sp>
          <p:nvSpPr>
            <p:cNvPr id="8" name="AutoShape 16"/>
            <p:cNvSpPr/>
            <p:nvPr/>
          </p:nvSpPr>
          <p:spPr>
            <a:xfrm>
              <a:off x="6922553" y="486576"/>
              <a:ext cx="1959682" cy="2768135"/>
            </a:xfrm>
            <a:prstGeom prst="cube">
              <a:avLst>
                <a:gd name="adj" fmla="val 25000"/>
              </a:avLst>
            </a:prstGeom>
            <a:solidFill>
              <a:srgbClr val="67EBF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6922553" y="2766235"/>
              <a:ext cx="499394" cy="48847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7433541" y="486576"/>
              <a:ext cx="11594" cy="226823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>
              <a:off x="7433541" y="2766236"/>
              <a:ext cx="14371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2" name="Text Box 4"/>
            <p:cNvSpPr txBox="1"/>
            <p:nvPr/>
          </p:nvSpPr>
          <p:spPr>
            <a:xfrm>
              <a:off x="8957314" y="1401269"/>
              <a:ext cx="1467485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</a:p>
          </p:txBody>
        </p:sp>
        <p:sp>
          <p:nvSpPr>
            <p:cNvPr id="23" name="Text Box 5"/>
            <p:cNvSpPr txBox="1"/>
            <p:nvPr/>
          </p:nvSpPr>
          <p:spPr>
            <a:xfrm>
              <a:off x="7096885" y="3277235"/>
              <a:ext cx="1066800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4" name="Text Box 6"/>
            <p:cNvSpPr txBox="1"/>
            <p:nvPr/>
          </p:nvSpPr>
          <p:spPr>
            <a:xfrm>
              <a:off x="8746119" y="2833822"/>
              <a:ext cx="1066800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89035" y="661836"/>
            <a:ext cx="4351940" cy="2765364"/>
            <a:chOff x="936532" y="1026876"/>
            <a:chExt cx="4351940" cy="2765364"/>
          </a:xfrm>
        </p:grpSpPr>
        <p:grpSp>
          <p:nvGrpSpPr>
            <p:cNvPr id="14" name="Group 13"/>
            <p:cNvGrpSpPr/>
            <p:nvPr/>
          </p:nvGrpSpPr>
          <p:grpSpPr>
            <a:xfrm>
              <a:off x="948138" y="1026876"/>
              <a:ext cx="4340334" cy="2765364"/>
              <a:chOff x="948138" y="1026876"/>
              <a:chExt cx="4340334" cy="2765364"/>
            </a:xfrm>
          </p:grpSpPr>
          <p:sp>
            <p:nvSpPr>
              <p:cNvPr id="28" name="Text Box 4"/>
              <p:cNvSpPr txBox="1"/>
              <p:nvPr/>
            </p:nvSpPr>
            <p:spPr>
              <a:xfrm>
                <a:off x="1880101" y="3330575"/>
                <a:ext cx="1100454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2</a:t>
                </a:r>
                <a:r>
                  <a:rPr lang="vi-VN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,5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d</a:t>
                </a:r>
                <a:r>
                  <a:rPr sz="2400" b="1" dirty="0" err="1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29" name="Text Box 5"/>
              <p:cNvSpPr txBox="1"/>
              <p:nvPr/>
            </p:nvSpPr>
            <p:spPr>
              <a:xfrm>
                <a:off x="3923094" y="2873375"/>
                <a:ext cx="1066800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1,5d</a:t>
                </a:r>
                <a:r>
                  <a:rPr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</a:p>
            </p:txBody>
          </p:sp>
          <p:sp>
            <p:nvSpPr>
              <p:cNvPr id="30" name="Text Box 6"/>
              <p:cNvSpPr txBox="1"/>
              <p:nvPr/>
            </p:nvSpPr>
            <p:spPr>
              <a:xfrm>
                <a:off x="4221672" y="1813685"/>
                <a:ext cx="1066800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1,2dm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32" name="AutoShape 16"/>
              <p:cNvSpPr/>
              <p:nvPr/>
            </p:nvSpPr>
            <p:spPr>
              <a:xfrm>
                <a:off x="948138" y="1026876"/>
                <a:ext cx="3230192" cy="2326640"/>
              </a:xfrm>
              <a:prstGeom prst="cube">
                <a:avLst>
                  <a:gd name="adj" fmla="val 25000"/>
                </a:avLst>
              </a:prstGeom>
              <a:solidFill>
                <a:srgbClr val="74E1EC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</p:grpSp>
        <p:sp>
          <p:nvSpPr>
            <p:cNvPr id="34" name="Line 18"/>
            <p:cNvSpPr/>
            <p:nvPr/>
          </p:nvSpPr>
          <p:spPr>
            <a:xfrm flipH="1">
              <a:off x="936532" y="2766236"/>
              <a:ext cx="574790" cy="57964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5" name="Line 19"/>
            <p:cNvSpPr/>
            <p:nvPr/>
          </p:nvSpPr>
          <p:spPr>
            <a:xfrm flipH="1">
              <a:off x="1511323" y="1026876"/>
              <a:ext cx="4171" cy="17393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6" name="Line 20"/>
            <p:cNvSpPr/>
            <p:nvPr/>
          </p:nvSpPr>
          <p:spPr>
            <a:xfrm>
              <a:off x="1511322" y="2766236"/>
              <a:ext cx="266700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1218076" y="3686897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226596" y="4321546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1226596" y="4937422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1226596" y="5598475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 Box 9"/>
          <p:cNvSpPr txBox="1"/>
          <p:nvPr/>
        </p:nvSpPr>
        <p:spPr>
          <a:xfrm>
            <a:off x="11230487" y="4919054"/>
            <a:ext cx="373524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S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  <a:cs typeface="Times New Roman" pitchFamily="18" charset="0"/>
            </a:endParaRPr>
          </a:p>
        </p:txBody>
      </p:sp>
      <p:sp>
        <p:nvSpPr>
          <p:cNvPr id="49" name="Text Box 9"/>
          <p:cNvSpPr txBox="1"/>
          <p:nvPr/>
        </p:nvSpPr>
        <p:spPr>
          <a:xfrm>
            <a:off x="11186919" y="3656399"/>
            <a:ext cx="358751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sp>
        <p:nvSpPr>
          <p:cNvPr id="50" name="Text Box 9"/>
          <p:cNvSpPr txBox="1"/>
          <p:nvPr/>
        </p:nvSpPr>
        <p:spPr>
          <a:xfrm>
            <a:off x="11223247" y="4277509"/>
            <a:ext cx="358751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S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7" grpId="0"/>
      <p:bldP spid="49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465063" y="2363873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chào và hẹn gặp lại!</a:t>
            </a:r>
          </a:p>
        </p:txBody>
      </p:sp>
    </p:spTree>
    <p:extLst>
      <p:ext uri="{BB962C8B-B14F-4D97-AF65-F5344CB8AC3E}">
        <p14:creationId xmlns:p14="http://schemas.microsoft.com/office/powerpoint/2010/main" val="264987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F:\Os - Wall\Wall\istockphoto-917590486-1024x102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8" t="30414"/>
          <a:stretch/>
        </p:blipFill>
        <p:spPr bwMode="auto">
          <a:xfrm>
            <a:off x="9740902" y="3820458"/>
            <a:ext cx="2447223" cy="3173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928606" y="534304"/>
            <a:ext cx="877293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just" fontAlgn="base">
              <a:spcAft>
                <a:spcPct val="0"/>
              </a:spcAft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diện tích xung quanh và diện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hình hộp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83" name="Line 2"/>
          <p:cNvSpPr>
            <a:spLocks noChangeShapeType="1"/>
          </p:cNvSpPr>
          <p:nvPr/>
        </p:nvSpPr>
        <p:spPr bwMode="auto">
          <a:xfrm>
            <a:off x="7840133" y="4551369"/>
            <a:ext cx="0" cy="639763"/>
          </a:xfrm>
          <a:prstGeom prst="line">
            <a:avLst/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92934"/>
              </a:solidFill>
            </a:endParaRPr>
          </a:p>
        </p:txBody>
      </p:sp>
      <p:grpSp>
        <p:nvGrpSpPr>
          <p:cNvPr id="108" name="Group 29"/>
          <p:cNvGrpSpPr>
            <a:grpSpLocks/>
          </p:cNvGrpSpPr>
          <p:nvPr/>
        </p:nvGrpSpPr>
        <p:grpSpPr bwMode="auto">
          <a:xfrm>
            <a:off x="901900" y="2883988"/>
            <a:ext cx="3659717" cy="1997220"/>
            <a:chOff x="431" y="2534"/>
            <a:chExt cx="1729" cy="955"/>
          </a:xfrm>
        </p:grpSpPr>
        <p:sp>
          <p:nvSpPr>
            <p:cNvPr id="109" name="Line 30"/>
            <p:cNvSpPr>
              <a:spLocks noChangeShapeType="1"/>
            </p:cNvSpPr>
            <p:nvPr/>
          </p:nvSpPr>
          <p:spPr bwMode="auto">
            <a:xfrm flipH="1">
              <a:off x="1491" y="2718"/>
              <a:ext cx="489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10" name="Line 31"/>
            <p:cNvSpPr>
              <a:spLocks noChangeShapeType="1"/>
            </p:cNvSpPr>
            <p:nvPr/>
          </p:nvSpPr>
          <p:spPr bwMode="auto">
            <a:xfrm flipH="1">
              <a:off x="631" y="2717"/>
              <a:ext cx="468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11" name="Line 32"/>
            <p:cNvSpPr>
              <a:spLocks noChangeShapeType="1"/>
            </p:cNvSpPr>
            <p:nvPr/>
          </p:nvSpPr>
          <p:spPr bwMode="auto">
            <a:xfrm flipH="1">
              <a:off x="1491" y="3115"/>
              <a:ext cx="489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12" name="Line 33"/>
            <p:cNvSpPr>
              <a:spLocks noChangeShapeType="1"/>
            </p:cNvSpPr>
            <p:nvPr/>
          </p:nvSpPr>
          <p:spPr bwMode="auto">
            <a:xfrm flipH="1">
              <a:off x="629" y="3118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13" name="Text Box 34"/>
            <p:cNvSpPr txBox="1">
              <a:spLocks noChangeArrowheads="1"/>
            </p:cNvSpPr>
            <p:nvPr/>
          </p:nvSpPr>
          <p:spPr bwMode="auto">
            <a:xfrm>
              <a:off x="917" y="2534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A</a:t>
              </a:r>
            </a:p>
          </p:txBody>
        </p:sp>
        <p:sp>
          <p:nvSpPr>
            <p:cNvPr id="114" name="Text Box 35"/>
            <p:cNvSpPr txBox="1">
              <a:spLocks noChangeArrowheads="1"/>
            </p:cNvSpPr>
            <p:nvPr/>
          </p:nvSpPr>
          <p:spPr bwMode="auto">
            <a:xfrm>
              <a:off x="1968" y="2544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B</a:t>
              </a:r>
            </a:p>
          </p:txBody>
        </p:sp>
        <p:sp>
          <p:nvSpPr>
            <p:cNvPr id="115" name="Text Box 36"/>
            <p:cNvSpPr txBox="1">
              <a:spLocks noChangeArrowheads="1"/>
            </p:cNvSpPr>
            <p:nvPr/>
          </p:nvSpPr>
          <p:spPr bwMode="auto">
            <a:xfrm>
              <a:off x="1488" y="2874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C</a:t>
              </a:r>
            </a:p>
          </p:txBody>
        </p:sp>
        <p:sp>
          <p:nvSpPr>
            <p:cNvPr id="116" name="Text Box 37"/>
            <p:cNvSpPr txBox="1">
              <a:spLocks noChangeArrowheads="1"/>
            </p:cNvSpPr>
            <p:nvPr/>
          </p:nvSpPr>
          <p:spPr bwMode="auto">
            <a:xfrm>
              <a:off x="431" y="2852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D</a:t>
              </a:r>
            </a:p>
          </p:txBody>
        </p:sp>
        <p:sp>
          <p:nvSpPr>
            <p:cNvPr id="117" name="Text Box 38"/>
            <p:cNvSpPr txBox="1">
              <a:spLocks noChangeArrowheads="1"/>
            </p:cNvSpPr>
            <p:nvPr/>
          </p:nvSpPr>
          <p:spPr bwMode="auto">
            <a:xfrm>
              <a:off x="899" y="2948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M</a:t>
              </a:r>
            </a:p>
          </p:txBody>
        </p:sp>
        <p:sp>
          <p:nvSpPr>
            <p:cNvPr id="118" name="Text Box 39"/>
            <p:cNvSpPr txBox="1">
              <a:spLocks noChangeArrowheads="1"/>
            </p:cNvSpPr>
            <p:nvPr/>
          </p:nvSpPr>
          <p:spPr bwMode="auto">
            <a:xfrm>
              <a:off x="1968" y="2948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N</a:t>
              </a:r>
            </a:p>
          </p:txBody>
        </p:sp>
        <p:sp>
          <p:nvSpPr>
            <p:cNvPr id="119" name="Text Box 40"/>
            <p:cNvSpPr txBox="1">
              <a:spLocks noChangeArrowheads="1"/>
            </p:cNvSpPr>
            <p:nvPr/>
          </p:nvSpPr>
          <p:spPr bwMode="auto">
            <a:xfrm>
              <a:off x="1548" y="3312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P</a:t>
              </a:r>
            </a:p>
          </p:txBody>
        </p:sp>
        <p:sp>
          <p:nvSpPr>
            <p:cNvPr id="120" name="Text Box 41"/>
            <p:cNvSpPr txBox="1">
              <a:spLocks noChangeArrowheads="1"/>
            </p:cNvSpPr>
            <p:nvPr/>
          </p:nvSpPr>
          <p:spPr bwMode="auto">
            <a:xfrm>
              <a:off x="431" y="3278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Q</a:t>
              </a:r>
            </a:p>
          </p:txBody>
        </p:sp>
        <p:sp>
          <p:nvSpPr>
            <p:cNvPr id="121" name="Line 42"/>
            <p:cNvSpPr>
              <a:spLocks noChangeShapeType="1"/>
            </p:cNvSpPr>
            <p:nvPr/>
          </p:nvSpPr>
          <p:spPr bwMode="auto">
            <a:xfrm>
              <a:off x="626" y="2950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2" name="Line 43"/>
            <p:cNvSpPr>
              <a:spLocks noChangeShapeType="1"/>
            </p:cNvSpPr>
            <p:nvPr/>
          </p:nvSpPr>
          <p:spPr bwMode="auto">
            <a:xfrm>
              <a:off x="1110" y="2717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3" name="Line 44"/>
            <p:cNvSpPr>
              <a:spLocks noChangeShapeType="1"/>
            </p:cNvSpPr>
            <p:nvPr/>
          </p:nvSpPr>
          <p:spPr bwMode="auto">
            <a:xfrm>
              <a:off x="1491" y="2951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4" name="Line 45"/>
            <p:cNvSpPr>
              <a:spLocks noChangeShapeType="1"/>
            </p:cNvSpPr>
            <p:nvPr/>
          </p:nvSpPr>
          <p:spPr bwMode="auto">
            <a:xfrm>
              <a:off x="1977" y="2712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5" name="Line 46"/>
            <p:cNvSpPr>
              <a:spLocks noChangeShapeType="1"/>
            </p:cNvSpPr>
            <p:nvPr/>
          </p:nvSpPr>
          <p:spPr bwMode="auto">
            <a:xfrm>
              <a:off x="626" y="295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6" name="Line 47"/>
            <p:cNvSpPr>
              <a:spLocks noChangeShapeType="1"/>
            </p:cNvSpPr>
            <p:nvPr/>
          </p:nvSpPr>
          <p:spPr bwMode="auto">
            <a:xfrm>
              <a:off x="624" y="335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7" name="Line 48"/>
            <p:cNvSpPr>
              <a:spLocks noChangeShapeType="1"/>
            </p:cNvSpPr>
            <p:nvPr/>
          </p:nvSpPr>
          <p:spPr bwMode="auto">
            <a:xfrm>
              <a:off x="1098" y="311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8" name="Line 49"/>
            <p:cNvSpPr>
              <a:spLocks noChangeShapeType="1"/>
            </p:cNvSpPr>
            <p:nvPr/>
          </p:nvSpPr>
          <p:spPr bwMode="auto">
            <a:xfrm>
              <a:off x="1104" y="271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</p:grpSp>
      <p:sp>
        <p:nvSpPr>
          <p:cNvPr id="132" name="Text Box 58"/>
          <p:cNvSpPr txBox="1">
            <a:spLocks noChangeArrowheads="1"/>
          </p:cNvSpPr>
          <p:nvPr/>
        </p:nvSpPr>
        <p:spPr bwMode="auto">
          <a:xfrm>
            <a:off x="5702547" y="2872496"/>
            <a:ext cx="6002375" cy="1631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= Chu vi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đáy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× Chiều cao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sz="28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=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sz="28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+ diện tích hai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mặt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đáy</a:t>
            </a:r>
            <a:endParaRPr lang="en-US" alt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00" y="657559"/>
            <a:ext cx="1524000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689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Line 2"/>
          <p:cNvSpPr/>
          <p:nvPr/>
        </p:nvSpPr>
        <p:spPr>
          <a:xfrm>
            <a:off x="4038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0" hangingPunct="0"/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51205" name="Text Box 7"/>
          <p:cNvSpPr txBox="1"/>
          <p:nvPr/>
        </p:nvSpPr>
        <p:spPr>
          <a:xfrm>
            <a:off x="228600" y="130662"/>
            <a:ext cx="381000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FF0000"/>
                </a:solidFill>
                <a:latin typeface="+mj-lt"/>
                <a:ea typeface="Arial" pitchFamily="34" charset="0"/>
              </a:rPr>
              <a:t>Bài 1:</a:t>
            </a:r>
          </a:p>
        </p:txBody>
      </p:sp>
      <p:sp>
        <p:nvSpPr>
          <p:cNvPr id="51207" name="Text Box 21"/>
          <p:cNvSpPr txBox="1"/>
          <p:nvPr/>
        </p:nvSpPr>
        <p:spPr>
          <a:xfrm>
            <a:off x="1524000" y="457200"/>
            <a:ext cx="9144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2400" b="1" dirty="0">
                <a:solidFill>
                  <a:schemeClr val="bg1"/>
                </a:solidFill>
                <a:latin typeface="Times New Roman" pitchFamily="18" charset="0"/>
                <a:ea typeface="Arial" pitchFamily="34" charset="0"/>
              </a:rPr>
              <a:t>Luyện tập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42" name="Text Box 58"/>
              <p:cNvSpPr txBox="1"/>
              <p:nvPr/>
            </p:nvSpPr>
            <p:spPr>
              <a:xfrm>
                <a:off x="228600" y="826897"/>
                <a:ext cx="12096482" cy="2103076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algn="just" eaLnBrk="1" hangingPunct="1">
                  <a:spcBef>
                    <a:spcPct val="50000"/>
                  </a:spcBef>
                </a:pPr>
                <a:r>
                  <a:rPr lang="vi-VN" sz="2800" b="1" dirty="0">
                    <a:latin typeface="Times New Roman" pitchFamily="18" charset="0"/>
                    <a:ea typeface="Arial" pitchFamily="34" charset="0"/>
                  </a:rPr>
                  <a:t>Tính diện tích xung quanh và diện tích toàn phần của hình hộp chữ nhật có: </a:t>
                </a:r>
              </a:p>
              <a:p>
                <a:pPr marL="457200" lvl="0" indent="-457200" algn="just" eaLnBrk="1" hangingPunct="1">
                  <a:spcBef>
                    <a:spcPct val="50000"/>
                  </a:spcBef>
                  <a:buAutoNum type="alphaLcParenR"/>
                </a:pPr>
                <a:r>
                  <a:rPr lang="vi-VN" sz="2800" b="1" dirty="0">
                    <a:latin typeface="Times New Roman" pitchFamily="18" charset="0"/>
                    <a:ea typeface="Arial" pitchFamily="34" charset="0"/>
                  </a:rPr>
                  <a:t>Chiều dài 25dm, </a:t>
                </a:r>
                <a:r>
                  <a:rPr lang="en-US" sz="2800" b="1" dirty="0" err="1">
                    <a:latin typeface="Times New Roman" pitchFamily="18" charset="0"/>
                    <a:ea typeface="Arial" pitchFamily="34" charset="0"/>
                  </a:rPr>
                  <a:t>chiều</a:t>
                </a:r>
                <a:r>
                  <a:rPr lang="en-US" sz="2800" b="1" dirty="0">
                    <a:latin typeface="Times New Roman" pitchFamily="18" charset="0"/>
                    <a:ea typeface="Arial" pitchFamily="34" charset="0"/>
                  </a:rPr>
                  <a:t> </a:t>
                </a:r>
                <a:r>
                  <a:rPr lang="vi-VN" sz="2800" b="1" dirty="0">
                    <a:latin typeface="Times New Roman" pitchFamily="18" charset="0"/>
                    <a:ea typeface="Arial" pitchFamily="34" charset="0"/>
                  </a:rPr>
                  <a:t>rộng 1,5m và chiều cao 18dm ;</a:t>
                </a:r>
              </a:p>
              <a:p>
                <a:pPr marL="457200" lvl="0" indent="-457200" algn="just">
                  <a:spcBef>
                    <a:spcPct val="50000"/>
                  </a:spcBef>
                  <a:buAutoNum type="alphaLcParenR"/>
                </a:pPr>
                <a:r>
                  <a:rPr lang="vi-VN" sz="2800" b="1" dirty="0" err="1">
                    <a:latin typeface="Times New Roman" pitchFamily="18" charset="0"/>
                    <a:ea typeface="Arial" pitchFamily="34" charset="0"/>
                  </a:rPr>
                  <a:t>Chiều</a:t>
                </a:r>
                <a:r>
                  <a:rPr lang="vi-VN" sz="2800" b="1" dirty="0">
                    <a:latin typeface="Times New Roman" pitchFamily="18" charset="0"/>
                    <a:ea typeface="Arial" pitchFamily="34" charset="0"/>
                  </a:rPr>
                  <a:t> </a:t>
                </a:r>
                <a:r>
                  <a:rPr lang="vi-VN" sz="2800" b="1" dirty="0" err="1">
                    <a:latin typeface="Times New Roman" pitchFamily="18" charset="0"/>
                    <a:ea typeface="Arial" pitchFamily="34" charset="0"/>
                  </a:rPr>
                  <a:t>dài</a:t>
                </a:r>
                <a:r>
                  <a:rPr lang="vi-VN" sz="2800" b="1" dirty="0">
                    <a:latin typeface="Times New Roman" pitchFamily="18" charset="0"/>
                    <a:ea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ar-AE" sz="2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b="1" dirty="0">
                    <a:latin typeface="Times New Roman" pitchFamily="18" charset="0"/>
                    <a:ea typeface="Arial" pitchFamily="34" charset="0"/>
                  </a:rPr>
                  <a:t> m, </a:t>
                </a:r>
                <a:r>
                  <a:rPr lang="en-US" sz="2800" b="1" dirty="0" err="1">
                    <a:latin typeface="Times New Roman" pitchFamily="18" charset="0"/>
                    <a:ea typeface="Arial" pitchFamily="34" charset="0"/>
                  </a:rPr>
                  <a:t>chiều</a:t>
                </a:r>
                <a:r>
                  <a:rPr lang="en-US" sz="2800" b="1" dirty="0">
                    <a:latin typeface="Times New Roman" pitchFamily="18" charset="0"/>
                    <a:ea typeface="Arial" pitchFamily="34" charset="0"/>
                  </a:rPr>
                  <a:t> </a:t>
                </a:r>
                <a:r>
                  <a:rPr lang="en-US" sz="2800" b="1" dirty="0" err="1">
                    <a:latin typeface="Times New Roman" pitchFamily="18" charset="0"/>
                    <a:ea typeface="Arial" pitchFamily="34" charset="0"/>
                  </a:rPr>
                  <a:t>rộng</a:t>
                </a:r>
                <a:r>
                  <a:rPr lang="en-US" sz="2800" b="1" dirty="0">
                    <a:latin typeface="Times New Roman" pitchFamily="18" charset="0"/>
                    <a:ea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>
                    <a:latin typeface="Times New Roman" pitchFamily="18" charset="0"/>
                    <a:ea typeface="Arial" pitchFamily="34" charset="0"/>
                  </a:rPr>
                  <a:t> m </a:t>
                </a:r>
                <a:r>
                  <a:rPr lang="en-US" sz="2800" b="1" dirty="0" err="1">
                    <a:latin typeface="Times New Roman" pitchFamily="18" charset="0"/>
                    <a:ea typeface="Arial" pitchFamily="34" charset="0"/>
                  </a:rPr>
                  <a:t>và</a:t>
                </a:r>
                <a:r>
                  <a:rPr lang="en-US" sz="2800" b="1" dirty="0">
                    <a:latin typeface="Times New Roman" pitchFamily="18" charset="0"/>
                    <a:ea typeface="Arial" pitchFamily="34" charset="0"/>
                  </a:rPr>
                  <a:t> </a:t>
                </a:r>
                <a:r>
                  <a:rPr lang="en-US" sz="2800" b="1" dirty="0" err="1">
                    <a:latin typeface="Times New Roman" pitchFamily="18" charset="0"/>
                    <a:ea typeface="Arial" pitchFamily="34" charset="0"/>
                  </a:rPr>
                  <a:t>chiều</a:t>
                </a:r>
                <a:r>
                  <a:rPr lang="en-US" sz="2800" b="1" dirty="0">
                    <a:latin typeface="Times New Roman" pitchFamily="18" charset="0"/>
                    <a:ea typeface="Arial" pitchFamily="34" charset="0"/>
                  </a:rPr>
                  <a:t> </a:t>
                </a:r>
                <a:r>
                  <a:rPr lang="en-US" sz="2800" b="1" dirty="0" err="1">
                    <a:latin typeface="Times New Roman" pitchFamily="18" charset="0"/>
                    <a:ea typeface="Arial" pitchFamily="34" charset="0"/>
                  </a:rPr>
                  <a:t>cao</a:t>
                </a:r>
                <a:r>
                  <a:rPr lang="en-US" sz="2800" b="1" dirty="0">
                    <a:latin typeface="Times New Roman" pitchFamily="18" charset="0"/>
                    <a:ea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b="1" dirty="0">
                    <a:latin typeface="Times New Roman" pitchFamily="18" charset="0"/>
                    <a:ea typeface="Arial" pitchFamily="34" charset="0"/>
                  </a:rPr>
                  <a:t> m.</a:t>
                </a:r>
                <a:endParaRPr lang="vi-VN" sz="2800" b="1" dirty="0">
                  <a:latin typeface="Times New Roman" pitchFamily="18" charset="0"/>
                  <a:ea typeface="Arial" pitchFamily="34" charset="0"/>
                </a:endParaRPr>
              </a:p>
            </p:txBody>
          </p:sp>
        </mc:Choice>
        <mc:Fallback xmlns="">
          <p:sp>
            <p:nvSpPr>
              <p:cNvPr id="51242" name="Text 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826897"/>
                <a:ext cx="12096482" cy="2103076"/>
              </a:xfrm>
              <a:prstGeom prst="rect">
                <a:avLst/>
              </a:prstGeom>
              <a:blipFill rotWithShape="0">
                <a:blip r:embed="rId2"/>
                <a:stretch>
                  <a:fillRect l="-1058" t="-3188" b="-2609"/>
                </a:stretch>
              </a:blipFill>
              <a:ln w="9525">
                <a:noFill/>
                <a:miter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2438156" y="5141542"/>
            <a:ext cx="20163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25 dm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31653">
            <a:off x="3848544" y="4541077"/>
            <a:ext cx="15843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420" y="3354963"/>
            <a:ext cx="536575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784242" y="3567291"/>
            <a:ext cx="4706061" cy="2923930"/>
            <a:chOff x="170739" y="1793536"/>
            <a:chExt cx="4706061" cy="2923930"/>
          </a:xfrm>
        </p:grpSpPr>
        <p:sp>
          <p:nvSpPr>
            <p:cNvPr id="11" name="Text Box 38"/>
            <p:cNvSpPr txBox="1"/>
            <p:nvPr/>
          </p:nvSpPr>
          <p:spPr>
            <a:xfrm>
              <a:off x="3505199" y="3888171"/>
              <a:ext cx="990600" cy="39624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000" b="1" dirty="0">
                  <a:latin typeface="Arial" pitchFamily="34" charset="0"/>
                  <a:ea typeface="Arial" pitchFamily="34" charset="0"/>
                </a:rPr>
                <a:t>m</a:t>
              </a:r>
              <a:endParaRPr sz="2000" b="1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2" name="Text Box 40"/>
            <p:cNvSpPr txBox="1"/>
            <p:nvPr/>
          </p:nvSpPr>
          <p:spPr>
            <a:xfrm>
              <a:off x="3962400" y="2311619"/>
              <a:ext cx="914400" cy="39624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sz="2000" b="1" dirty="0">
                  <a:latin typeface="Arial" pitchFamily="34" charset="0"/>
                  <a:ea typeface="Arial" pitchFamily="34" charset="0"/>
                </a:rPr>
                <a:t>m</a:t>
              </a:r>
            </a:p>
          </p:txBody>
        </p:sp>
        <p:sp>
          <p:nvSpPr>
            <p:cNvPr id="13" name="Text Box 44"/>
            <p:cNvSpPr txBox="1"/>
            <p:nvPr/>
          </p:nvSpPr>
          <p:spPr>
            <a:xfrm>
              <a:off x="1637687" y="4080269"/>
              <a:ext cx="1264285" cy="39624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sz="2000" b="1">
                  <a:latin typeface="Arial" pitchFamily="34" charset="0"/>
                  <a:ea typeface="Arial" pitchFamily="34" charset="0"/>
                </a:rPr>
                <a:t>m</a:t>
              </a:r>
              <a:endParaRPr sz="2000" b="1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4" name="AutoShape 6"/>
            <p:cNvSpPr/>
            <p:nvPr/>
          </p:nvSpPr>
          <p:spPr>
            <a:xfrm>
              <a:off x="170739" y="1793536"/>
              <a:ext cx="3306762" cy="2039937"/>
            </a:xfrm>
            <a:prstGeom prst="cube">
              <a:avLst>
                <a:gd name="adj" fmla="val 25000"/>
              </a:avLst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>
              <a:off x="3175716" y="3626506"/>
              <a:ext cx="319088" cy="849222"/>
              <a:chOff x="2308" y="1742"/>
              <a:chExt cx="201" cy="713"/>
            </a:xfrm>
          </p:grpSpPr>
          <p:sp>
            <p:nvSpPr>
              <p:cNvPr id="22" name="Text Box 15"/>
              <p:cNvSpPr txBox="1">
                <a:spLocks noChangeArrowheads="1"/>
              </p:cNvSpPr>
              <p:nvPr/>
            </p:nvSpPr>
            <p:spPr bwMode="auto">
              <a:xfrm>
                <a:off x="2308" y="1742"/>
                <a:ext cx="137" cy="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>
                  <a:lnSpc>
                    <a:spcPct val="55000"/>
                  </a:lnSpc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24" name="Line 16"/>
              <p:cNvSpPr>
                <a:spLocks noChangeShapeType="1"/>
              </p:cNvSpPr>
              <p:nvPr/>
            </p:nvSpPr>
            <p:spPr bwMode="auto">
              <a:xfrm>
                <a:off x="2317" y="211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400"/>
              </a:p>
            </p:txBody>
          </p:sp>
        </p:grpSp>
        <p:grpSp>
          <p:nvGrpSpPr>
            <p:cNvPr id="16" name="Group 18"/>
            <p:cNvGrpSpPr>
              <a:grpSpLocks/>
            </p:cNvGrpSpPr>
            <p:nvPr/>
          </p:nvGrpSpPr>
          <p:grpSpPr bwMode="auto">
            <a:xfrm>
              <a:off x="1325896" y="3868244"/>
              <a:ext cx="319088" cy="849222"/>
              <a:chOff x="2308" y="1742"/>
              <a:chExt cx="201" cy="713"/>
            </a:xfrm>
          </p:grpSpPr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2308" y="1742"/>
                <a:ext cx="137" cy="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  <a:p>
                <a:pPr>
                  <a:lnSpc>
                    <a:spcPct val="55000"/>
                  </a:lnSpc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21" name="Line 16"/>
              <p:cNvSpPr>
                <a:spLocks noChangeShapeType="1"/>
              </p:cNvSpPr>
              <p:nvPr/>
            </p:nvSpPr>
            <p:spPr bwMode="auto">
              <a:xfrm>
                <a:off x="2317" y="211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400"/>
              </a:p>
            </p:txBody>
          </p:sp>
        </p:grpSp>
        <p:grpSp>
          <p:nvGrpSpPr>
            <p:cNvPr id="17" name="Group 18"/>
            <p:cNvGrpSpPr>
              <a:grpSpLocks/>
            </p:cNvGrpSpPr>
            <p:nvPr/>
          </p:nvGrpSpPr>
          <p:grpSpPr bwMode="auto">
            <a:xfrm>
              <a:off x="3627661" y="2102507"/>
              <a:ext cx="319088" cy="849222"/>
              <a:chOff x="2308" y="1742"/>
              <a:chExt cx="201" cy="713"/>
            </a:xfrm>
          </p:grpSpPr>
          <p:sp>
            <p:nvSpPr>
              <p:cNvPr id="18" name="Text Box 15"/>
              <p:cNvSpPr txBox="1">
                <a:spLocks noChangeArrowheads="1"/>
              </p:cNvSpPr>
              <p:nvPr/>
            </p:nvSpPr>
            <p:spPr bwMode="auto">
              <a:xfrm>
                <a:off x="2308" y="1742"/>
                <a:ext cx="137" cy="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>
                  <a:lnSpc>
                    <a:spcPct val="55000"/>
                  </a:lnSpc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>
                <a:off x="2317" y="211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400"/>
              </a:p>
            </p:txBody>
          </p:sp>
        </p:grpSp>
      </p:grpSp>
      <p:sp>
        <p:nvSpPr>
          <p:cNvPr id="25" name="Cube 24"/>
          <p:cNvSpPr/>
          <p:nvPr/>
        </p:nvSpPr>
        <p:spPr>
          <a:xfrm>
            <a:off x="1645064" y="3481737"/>
            <a:ext cx="2756452" cy="160351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270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88030" y="1642946"/>
            <a:ext cx="84033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của  hình hộp chữ nhật là: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149990" y="2234377"/>
            <a:ext cx="70651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(25  + 15 ) × 2 × 18 =  1 440  (dm</a:t>
            </a:r>
            <a:r>
              <a:rPr lang="en-US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29677" y="4507456"/>
            <a:ext cx="105507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toàn phần của hình hộp chữ nhật là:</a:t>
            </a: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1135243" y="5144118"/>
            <a:ext cx="63089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1440  + 750  = 2190  (dm</a:t>
            </a:r>
            <a:r>
              <a:rPr lang="en-US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1926662" y="5903852"/>
            <a:ext cx="924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 S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1440 dm</a:t>
            </a:r>
            <a:r>
              <a:rPr lang="en-US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S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2190 dm</a:t>
            </a:r>
            <a:r>
              <a:rPr lang="en-US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2729630" y="330221"/>
            <a:ext cx="4267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(a)</a:t>
            </a:r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9317997" y="2294957"/>
            <a:ext cx="20163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25 dm</a:t>
            </a: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 rot="18729405">
            <a:off x="10739209" y="1745905"/>
            <a:ext cx="152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1,5m</a:t>
            </a:r>
          </a:p>
        </p:txBody>
      </p:sp>
      <p:sp>
        <p:nvSpPr>
          <p:cNvPr id="11275" name="Text Box 17"/>
          <p:cNvSpPr txBox="1">
            <a:spLocks noChangeArrowheads="1"/>
          </p:cNvSpPr>
          <p:nvPr/>
        </p:nvSpPr>
        <p:spPr bwMode="auto">
          <a:xfrm>
            <a:off x="88030" y="2983479"/>
            <a:ext cx="104999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hai mặt đáy của hình hộp chữ nhật là:</a:t>
            </a:r>
          </a:p>
        </p:txBody>
      </p:sp>
      <p:sp>
        <p:nvSpPr>
          <p:cNvPr id="11276" name="Text Box 18"/>
          <p:cNvSpPr txBox="1">
            <a:spLocks noChangeArrowheads="1"/>
          </p:cNvSpPr>
          <p:nvPr/>
        </p:nvSpPr>
        <p:spPr bwMode="auto">
          <a:xfrm>
            <a:off x="1149990" y="3660241"/>
            <a:ext cx="66898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× 15 ×  2 = 750  (dm</a:t>
            </a:r>
            <a:r>
              <a:rPr lang="en-US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279" name="Text Box 21"/>
          <p:cNvSpPr txBox="1">
            <a:spLocks noChangeArrowheads="1"/>
          </p:cNvSpPr>
          <p:nvPr/>
        </p:nvSpPr>
        <p:spPr bwMode="auto">
          <a:xfrm rot="-5400000">
            <a:off x="11001136" y="1057248"/>
            <a:ext cx="11430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18 dm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408830" y="1051515"/>
            <a:ext cx="6908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Đổi: 1,5 m = 15 dm </a:t>
            </a:r>
          </a:p>
        </p:txBody>
      </p:sp>
      <p:sp>
        <p:nvSpPr>
          <p:cNvPr id="20" name="Cube 19"/>
          <p:cNvSpPr/>
          <p:nvPr/>
        </p:nvSpPr>
        <p:spPr>
          <a:xfrm>
            <a:off x="8616129" y="707692"/>
            <a:ext cx="2756452" cy="160351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8" grpId="0"/>
      <p:bldP spid="11269" grpId="0"/>
      <p:bldP spid="11270" grpId="0"/>
      <p:bldP spid="11271" grpId="0"/>
      <p:bldP spid="11275" grpId="0"/>
      <p:bldP spid="11276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Line 2"/>
          <p:cNvSpPr/>
          <p:nvPr/>
        </p:nvSpPr>
        <p:spPr>
          <a:xfrm>
            <a:off x="4038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0" hangingPunct="0"/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123361" y="208850"/>
            <a:ext cx="4706061" cy="2923930"/>
            <a:chOff x="170739" y="1793536"/>
            <a:chExt cx="4706061" cy="2923930"/>
          </a:xfrm>
        </p:grpSpPr>
        <p:sp>
          <p:nvSpPr>
            <p:cNvPr id="93222" name="Text Box 38"/>
            <p:cNvSpPr txBox="1"/>
            <p:nvPr/>
          </p:nvSpPr>
          <p:spPr>
            <a:xfrm>
              <a:off x="3505199" y="3888171"/>
              <a:ext cx="990600" cy="39624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000" b="1" dirty="0">
                  <a:latin typeface="Arial" pitchFamily="34" charset="0"/>
                  <a:ea typeface="Arial" pitchFamily="34" charset="0"/>
                </a:rPr>
                <a:t>m</a:t>
              </a:r>
              <a:endParaRPr sz="2000" b="1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3224" name="Text Box 40"/>
            <p:cNvSpPr txBox="1"/>
            <p:nvPr/>
          </p:nvSpPr>
          <p:spPr>
            <a:xfrm>
              <a:off x="3962400" y="2311619"/>
              <a:ext cx="914400" cy="39624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sz="2000" b="1" dirty="0">
                  <a:latin typeface="Arial" pitchFamily="34" charset="0"/>
                  <a:ea typeface="Arial" pitchFamily="34" charset="0"/>
                </a:rPr>
                <a:t>m</a:t>
              </a:r>
            </a:p>
          </p:txBody>
        </p:sp>
        <p:sp>
          <p:nvSpPr>
            <p:cNvPr id="93228" name="Text Box 44"/>
            <p:cNvSpPr txBox="1"/>
            <p:nvPr/>
          </p:nvSpPr>
          <p:spPr>
            <a:xfrm>
              <a:off x="1637687" y="4080269"/>
              <a:ext cx="1264285" cy="39624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sz="2000" b="1">
                  <a:latin typeface="Arial" pitchFamily="34" charset="0"/>
                  <a:ea typeface="Arial" pitchFamily="34" charset="0"/>
                </a:rPr>
                <a:t>m</a:t>
              </a:r>
              <a:endParaRPr sz="2000" b="1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0178" name="AutoShape 6"/>
            <p:cNvSpPr/>
            <p:nvPr/>
          </p:nvSpPr>
          <p:spPr>
            <a:xfrm>
              <a:off x="170739" y="1793536"/>
              <a:ext cx="3306762" cy="2039937"/>
            </a:xfrm>
            <a:prstGeom prst="cube">
              <a:avLst>
                <a:gd name="adj" fmla="val 25000"/>
              </a:avLst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grpSp>
          <p:nvGrpSpPr>
            <p:cNvPr id="29" name="Group 18"/>
            <p:cNvGrpSpPr>
              <a:grpSpLocks/>
            </p:cNvGrpSpPr>
            <p:nvPr/>
          </p:nvGrpSpPr>
          <p:grpSpPr bwMode="auto">
            <a:xfrm>
              <a:off x="3175716" y="3626506"/>
              <a:ext cx="319088" cy="849222"/>
              <a:chOff x="2308" y="1742"/>
              <a:chExt cx="201" cy="713"/>
            </a:xfrm>
          </p:grpSpPr>
          <p:sp>
            <p:nvSpPr>
              <p:cNvPr id="32" name="Text Box 15"/>
              <p:cNvSpPr txBox="1">
                <a:spLocks noChangeArrowheads="1"/>
              </p:cNvSpPr>
              <p:nvPr/>
            </p:nvSpPr>
            <p:spPr bwMode="auto">
              <a:xfrm>
                <a:off x="2308" y="1742"/>
                <a:ext cx="137" cy="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>
                  <a:lnSpc>
                    <a:spcPct val="55000"/>
                  </a:lnSpc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3" name="Line 16"/>
              <p:cNvSpPr>
                <a:spLocks noChangeShapeType="1"/>
              </p:cNvSpPr>
              <p:nvPr/>
            </p:nvSpPr>
            <p:spPr bwMode="auto">
              <a:xfrm>
                <a:off x="2317" y="211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400"/>
              </a:p>
            </p:txBody>
          </p:sp>
        </p:grpSp>
        <p:grpSp>
          <p:nvGrpSpPr>
            <p:cNvPr id="34" name="Group 18"/>
            <p:cNvGrpSpPr>
              <a:grpSpLocks/>
            </p:cNvGrpSpPr>
            <p:nvPr/>
          </p:nvGrpSpPr>
          <p:grpSpPr bwMode="auto">
            <a:xfrm>
              <a:off x="1325896" y="3868244"/>
              <a:ext cx="319088" cy="849222"/>
              <a:chOff x="2308" y="1742"/>
              <a:chExt cx="201" cy="713"/>
            </a:xfrm>
          </p:grpSpPr>
          <p:sp>
            <p:nvSpPr>
              <p:cNvPr id="35" name="Text Box 15"/>
              <p:cNvSpPr txBox="1">
                <a:spLocks noChangeArrowheads="1"/>
              </p:cNvSpPr>
              <p:nvPr/>
            </p:nvSpPr>
            <p:spPr bwMode="auto">
              <a:xfrm>
                <a:off x="2308" y="1742"/>
                <a:ext cx="137" cy="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  <a:p>
                <a:pPr>
                  <a:lnSpc>
                    <a:spcPct val="55000"/>
                  </a:lnSpc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36" name="Line 16"/>
              <p:cNvSpPr>
                <a:spLocks noChangeShapeType="1"/>
              </p:cNvSpPr>
              <p:nvPr/>
            </p:nvSpPr>
            <p:spPr bwMode="auto">
              <a:xfrm>
                <a:off x="2317" y="211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400"/>
              </a:p>
            </p:txBody>
          </p:sp>
        </p:grpSp>
        <p:grpSp>
          <p:nvGrpSpPr>
            <p:cNvPr id="37" name="Group 18"/>
            <p:cNvGrpSpPr>
              <a:grpSpLocks/>
            </p:cNvGrpSpPr>
            <p:nvPr/>
          </p:nvGrpSpPr>
          <p:grpSpPr bwMode="auto">
            <a:xfrm>
              <a:off x="3627661" y="2102507"/>
              <a:ext cx="319088" cy="849222"/>
              <a:chOff x="2308" y="1742"/>
              <a:chExt cx="201" cy="713"/>
            </a:xfrm>
          </p:grpSpPr>
          <p:sp>
            <p:nvSpPr>
              <p:cNvPr id="38" name="Text Box 15"/>
              <p:cNvSpPr txBox="1">
                <a:spLocks noChangeArrowheads="1"/>
              </p:cNvSpPr>
              <p:nvPr/>
            </p:nvSpPr>
            <p:spPr bwMode="auto">
              <a:xfrm>
                <a:off x="2308" y="1742"/>
                <a:ext cx="137" cy="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>
                  <a:lnSpc>
                    <a:spcPct val="55000"/>
                  </a:lnSpc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39" name="Line 16"/>
              <p:cNvSpPr>
                <a:spLocks noChangeShapeType="1"/>
              </p:cNvSpPr>
              <p:nvPr/>
            </p:nvSpPr>
            <p:spPr bwMode="auto">
              <a:xfrm>
                <a:off x="2317" y="211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400"/>
              </a:p>
            </p:txBody>
          </p:sp>
        </p:grpSp>
      </p:grpSp>
      <p:sp>
        <p:nvSpPr>
          <p:cNvPr id="75" name="Text Box 4"/>
          <p:cNvSpPr txBox="1">
            <a:spLocks noChangeArrowheads="1"/>
          </p:cNvSpPr>
          <p:nvPr/>
        </p:nvSpPr>
        <p:spPr bwMode="auto">
          <a:xfrm>
            <a:off x="272381" y="515248"/>
            <a:ext cx="84033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hộp chữ nhật là: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33127" y="1120054"/>
                <a:ext cx="5622720" cy="736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127" y="1120054"/>
                <a:ext cx="5622720" cy="736997"/>
              </a:xfrm>
              <a:prstGeom prst="rect">
                <a:avLst/>
              </a:prstGeom>
              <a:blipFill rotWithShape="0">
                <a:blip r:embed="rId2"/>
                <a:stretch>
                  <a:fillRect t="-1653" b="-14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 Box 17"/>
          <p:cNvSpPr txBox="1">
            <a:spLocks noChangeArrowheads="1"/>
          </p:cNvSpPr>
          <p:nvPr/>
        </p:nvSpPr>
        <p:spPr bwMode="auto">
          <a:xfrm>
            <a:off x="354625" y="2223820"/>
            <a:ext cx="104999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hai mặt đáy của hình hộp chữ nhật là: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2023466" y="2833865"/>
                <a:ext cx="5622720" cy="736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3466" y="2833865"/>
                <a:ext cx="5622720" cy="736997"/>
              </a:xfrm>
              <a:prstGeom prst="rect">
                <a:avLst/>
              </a:prstGeom>
              <a:blipFill rotWithShape="0">
                <a:blip r:embed="rId3"/>
                <a:stretch>
                  <a:fillRect t="-1653" b="-14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6"/>
          <p:cNvSpPr txBox="1">
            <a:spLocks noChangeArrowheads="1"/>
          </p:cNvSpPr>
          <p:nvPr/>
        </p:nvSpPr>
        <p:spPr bwMode="auto">
          <a:xfrm>
            <a:off x="354625" y="4021350"/>
            <a:ext cx="105507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toàn phần của hình hộp chữ nhật là: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2262565" y="4641630"/>
                <a:ext cx="5622720" cy="6984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33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565" y="4641630"/>
                <a:ext cx="5622720" cy="698461"/>
              </a:xfrm>
              <a:prstGeom prst="rect">
                <a:avLst/>
              </a:prstGeom>
              <a:blipFill rotWithShape="0">
                <a:blip r:embed="rId4"/>
                <a:stretch>
                  <a:fillRect t="-4348" b="-18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8"/>
              <p:cNvSpPr txBox="1">
                <a:spLocks noChangeArrowheads="1"/>
              </p:cNvSpPr>
              <p:nvPr/>
            </p:nvSpPr>
            <p:spPr bwMode="auto">
              <a:xfrm>
                <a:off x="5460761" y="5674097"/>
                <a:ext cx="5667577" cy="7042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Đáp số:  S</a:t>
                </a:r>
                <a:r>
                  <a:rPr lang="en-US" sz="28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xq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</a:t>
                </a:r>
                <a:r>
                  <a:rPr lang="en-US" sz="28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:r>
                  <a:rPr lang="en-US" sz="28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800" baseline="-250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tp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33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</a:t>
                </a:r>
                <a:r>
                  <a:rPr lang="en-US" sz="280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60761" y="5674097"/>
                <a:ext cx="5667577" cy="704295"/>
              </a:xfrm>
              <a:prstGeom prst="rect">
                <a:avLst/>
              </a:prstGeom>
              <a:blipFill rotWithShape="0">
                <a:blip r:embed="rId5"/>
                <a:stretch>
                  <a:fillRect l="-2258" b="-104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15737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6" grpId="0"/>
      <p:bldP spid="76" grpId="0"/>
      <p:bldP spid="77" grpId="0"/>
      <p:bldP spid="78" grpId="0"/>
      <p:bldP spid="79" grpId="0"/>
      <p:bldP spid="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538988-6FA6-4AA0-A47C-4E01DD4EDFA8}"/>
              </a:ext>
            </a:extLst>
          </p:cNvPr>
          <p:cNvSpPr txBox="1"/>
          <p:nvPr/>
        </p:nvSpPr>
        <p:spPr>
          <a:xfrm>
            <a:off x="1762538" y="366623"/>
            <a:ext cx="7527235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8dm = 0,8m    </a:t>
            </a:r>
          </a:p>
          <a:p>
            <a:r>
              <a:rPr lang="en-US" sz="2800" dirty="0"/>
              <a:t> </a:t>
            </a:r>
            <a:r>
              <a:rPr lang="en-US" sz="2800" dirty="0" err="1"/>
              <a:t>Diện</a:t>
            </a:r>
            <a:r>
              <a:rPr lang="en-US" sz="2800" dirty="0"/>
              <a:t> </a:t>
            </a:r>
            <a:r>
              <a:rPr lang="en-US" sz="2800" dirty="0" err="1"/>
              <a:t>tích</a:t>
            </a:r>
            <a:r>
              <a:rPr lang="en-US" sz="2800" dirty="0"/>
              <a:t> </a:t>
            </a:r>
            <a:r>
              <a:rPr lang="en-US" sz="2800" dirty="0" err="1"/>
              <a:t>xung</a:t>
            </a:r>
            <a:r>
              <a:rPr lang="en-US" sz="2800" dirty="0"/>
              <a:t> </a:t>
            </a:r>
            <a:r>
              <a:rPr lang="en-US" sz="2800" dirty="0" err="1"/>
              <a:t>quanh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</a:t>
            </a:r>
            <a:r>
              <a:rPr lang="en-US" sz="2800" dirty="0" err="1"/>
              <a:t>thùng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:</a:t>
            </a:r>
          </a:p>
          <a:p>
            <a:endParaRPr lang="en-US" sz="2800" dirty="0"/>
          </a:p>
          <a:p>
            <a:r>
              <a:rPr lang="en-US" sz="2800" dirty="0"/>
              <a:t>(1,5 + 0,6) × 2 × 0,8 = 3,36 (m2)</a:t>
            </a:r>
          </a:p>
          <a:p>
            <a:endParaRPr lang="en-US" sz="2800" dirty="0"/>
          </a:p>
          <a:p>
            <a:r>
              <a:rPr lang="en-US" sz="2800" dirty="0" err="1"/>
              <a:t>Diện</a:t>
            </a:r>
            <a:r>
              <a:rPr lang="en-US" sz="2800" dirty="0"/>
              <a:t> </a:t>
            </a:r>
            <a:r>
              <a:rPr lang="en-US" sz="2800" dirty="0" err="1"/>
              <a:t>tích</a:t>
            </a:r>
            <a:r>
              <a:rPr lang="en-US" sz="2800" dirty="0"/>
              <a:t> </a:t>
            </a:r>
            <a:r>
              <a:rPr lang="en-US" sz="2800" dirty="0" err="1"/>
              <a:t>đáy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</a:t>
            </a:r>
            <a:r>
              <a:rPr lang="en-US" sz="2800" dirty="0" err="1"/>
              <a:t>thùng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:</a:t>
            </a:r>
          </a:p>
          <a:p>
            <a:endParaRPr lang="en-US" sz="2800" dirty="0"/>
          </a:p>
          <a:p>
            <a:r>
              <a:rPr lang="en-US" sz="2800" dirty="0"/>
              <a:t>1,5 × 0,6 = 0,9 (m2)</a:t>
            </a:r>
          </a:p>
          <a:p>
            <a:endParaRPr lang="en-US" sz="2800" dirty="0"/>
          </a:p>
          <a:p>
            <a:r>
              <a:rPr lang="en-US" sz="2800" dirty="0" err="1"/>
              <a:t>Diện</a:t>
            </a:r>
            <a:r>
              <a:rPr lang="en-US" sz="2800" dirty="0"/>
              <a:t> </a:t>
            </a:r>
            <a:r>
              <a:rPr lang="en-US" sz="2800" dirty="0" err="1"/>
              <a:t>tích</a:t>
            </a:r>
            <a:r>
              <a:rPr lang="en-US" sz="2800" dirty="0"/>
              <a:t> </a:t>
            </a:r>
            <a:r>
              <a:rPr lang="en-US" sz="2800" dirty="0" err="1"/>
              <a:t>quét</a:t>
            </a:r>
            <a:r>
              <a:rPr lang="en-US" sz="2800" dirty="0"/>
              <a:t> </a:t>
            </a:r>
            <a:r>
              <a:rPr lang="en-US" sz="2800" dirty="0" err="1"/>
              <a:t>sơn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:</a:t>
            </a:r>
          </a:p>
          <a:p>
            <a:endParaRPr lang="en-US" sz="2800" dirty="0"/>
          </a:p>
          <a:p>
            <a:r>
              <a:rPr lang="en-US" sz="2800" dirty="0"/>
              <a:t>3,36 + 0,9 = 4,26 (m2)</a:t>
            </a:r>
          </a:p>
          <a:p>
            <a:endParaRPr lang="en-US" sz="2800" dirty="0"/>
          </a:p>
          <a:p>
            <a:r>
              <a:rPr lang="en-US" sz="2800" dirty="0" err="1"/>
              <a:t>Đáp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: 4,26 m2</a:t>
            </a:r>
          </a:p>
        </p:txBody>
      </p:sp>
    </p:spTree>
    <p:extLst>
      <p:ext uri="{BB962C8B-B14F-4D97-AF65-F5344CB8AC3E}">
        <p14:creationId xmlns:p14="http://schemas.microsoft.com/office/powerpoint/2010/main" val="1033018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49935" y="4995863"/>
            <a:ext cx="2095500" cy="1833562"/>
          </a:xfrm>
          <a:noFill/>
        </p:spPr>
      </p:pic>
      <p:pic>
        <p:nvPicPr>
          <p:cNvPr id="389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4" y="2319521"/>
            <a:ext cx="2747433" cy="178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Rectangle 3"/>
          <p:cNvSpPr>
            <a:spLocks noChangeArrowheads="1"/>
          </p:cNvSpPr>
          <p:nvPr/>
        </p:nvSpPr>
        <p:spPr bwMode="auto">
          <a:xfrm>
            <a:off x="711200" y="1739900"/>
            <a:ext cx="6604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lvl="0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Đổi 8dm = 0,8m</a:t>
            </a:r>
          </a:p>
          <a:p>
            <a:pPr lvl="0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Diện tích xung quanh cái thùng không nắp là: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	(1,5 + 0,6) x 2 x 0,8  = 3,36 (m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21"/>
          <p:cNvSpPr txBox="1"/>
          <p:nvPr/>
        </p:nvSpPr>
        <p:spPr>
          <a:xfrm>
            <a:off x="361363" y="346615"/>
            <a:ext cx="11336020" cy="129266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Bài 2</a:t>
            </a:r>
            <a:r>
              <a:rPr sz="2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: </a:t>
            </a:r>
            <a:r>
              <a:rPr sz="2600" dirty="0">
                <a:latin typeface="Times New Roman" pitchFamily="18" charset="0"/>
                <a:ea typeface="Times New Roman" pitchFamily="18" charset="0"/>
              </a:rPr>
              <a:t>Một </a:t>
            </a:r>
            <a:r>
              <a:rPr lang="vi-VN" sz="2600" dirty="0">
                <a:latin typeface="Times New Roman" pitchFamily="18" charset="0"/>
                <a:ea typeface="Times New Roman" pitchFamily="18" charset="0"/>
              </a:rPr>
              <a:t>cái thùng không nắp </a:t>
            </a:r>
            <a:r>
              <a:rPr lang="en-US" sz="2600" dirty="0" err="1">
                <a:latin typeface="Times New Roman" pitchFamily="18" charset="0"/>
                <a:ea typeface="Times New Roman" pitchFamily="18" charset="0"/>
              </a:rPr>
              <a:t>dạng</a:t>
            </a:r>
            <a:r>
              <a:rPr lang="en-US" sz="2600" dirty="0">
                <a:latin typeface="Times New Roman" pitchFamily="18" charset="0"/>
                <a:ea typeface="Times New Roman" pitchFamily="18" charset="0"/>
              </a:rPr>
              <a:t> </a:t>
            </a:r>
            <a:r>
              <a:rPr lang="vi-VN" sz="2600" dirty="0">
                <a:latin typeface="Times New Roman" pitchFamily="18" charset="0"/>
                <a:ea typeface="Times New Roman" pitchFamily="18" charset="0"/>
              </a:rPr>
              <a:t>hình hộp chữ nhật có chiều dài 1,5m, chiều rộng 0,6m</a:t>
            </a:r>
            <a:r>
              <a:rPr lang="en-US" sz="2600" dirty="0"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Times New Roman" pitchFamily="18" charset="0"/>
              </a:rPr>
              <a:t>và</a:t>
            </a:r>
            <a:r>
              <a:rPr lang="vi-VN" sz="2600" dirty="0">
                <a:latin typeface="Times New Roman" pitchFamily="18" charset="0"/>
                <a:ea typeface="Times New Roman" pitchFamily="18" charset="0"/>
              </a:rPr>
              <a:t> chiều cao 8dm</a:t>
            </a:r>
            <a:r>
              <a:rPr lang="en-US" sz="2600" dirty="0">
                <a:latin typeface="Times New Roman" pitchFamily="18" charset="0"/>
                <a:ea typeface="Times New Roman" pitchFamily="18" charset="0"/>
              </a:rPr>
              <a:t>. N</a:t>
            </a:r>
            <a:r>
              <a:rPr lang="vi-VN" sz="2600" dirty="0">
                <a:latin typeface="Times New Roman" pitchFamily="18" charset="0"/>
                <a:ea typeface="Times New Roman" pitchFamily="18" charset="0"/>
              </a:rPr>
              <a:t>gười ta sơn mặt ngoài của thùng. Hỏi diện tích quét sơn là bao nhiêu mét vuông?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711200" y="3870228"/>
            <a:ext cx="6096000" cy="107721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  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Diện tích mặt </a:t>
            </a:r>
            <a:r>
              <a:rPr sz="2400" b="1" dirty="0" err="1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đáy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cái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thùng </a:t>
            </a:r>
            <a:r>
              <a:rPr sz="2400" b="1" dirty="0" err="1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là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	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 x 0,6 = 0,9 (m</a:t>
            </a:r>
            <a:r>
              <a:rPr lang="vi-VN" sz="2400" b="1" baseline="300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711200" y="5086318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Diện tích quét sơn của cái thùng là :</a:t>
            </a:r>
          </a:p>
          <a:p>
            <a:pPr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	3,36 + 0,9 = 4,26 (m</a:t>
            </a:r>
            <a:r>
              <a:rPr lang="vi-VN" sz="2400" b="1" baseline="300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4910319" y="6194314"/>
            <a:ext cx="22381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Đáp số: 4,26 m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</a:t>
            </a:r>
          </a:p>
        </p:txBody>
      </p:sp>
      <p:sp>
        <p:nvSpPr>
          <p:cNvPr id="13" name="Text Box 5"/>
          <p:cNvSpPr txBox="1"/>
          <p:nvPr/>
        </p:nvSpPr>
        <p:spPr>
          <a:xfrm rot="19794880">
            <a:off x="9809855" y="3874631"/>
            <a:ext cx="1066800" cy="46166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0,6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14" name="Text Box 6"/>
          <p:cNvSpPr txBox="1"/>
          <p:nvPr/>
        </p:nvSpPr>
        <p:spPr>
          <a:xfrm rot="16200000">
            <a:off x="10385989" y="2724790"/>
            <a:ext cx="1066800" cy="46166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8</a:t>
            </a:r>
            <a:r>
              <a:rPr sz="2400" b="1" dirty="0" err="1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dm</a:t>
            </a:r>
            <a:endParaRPr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15" name="Text Box 4"/>
          <p:cNvSpPr txBox="1"/>
          <p:nvPr/>
        </p:nvSpPr>
        <p:spPr>
          <a:xfrm>
            <a:off x="8200770" y="4236523"/>
            <a:ext cx="110045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87946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448673" y="5611241"/>
            <a:ext cx="12246611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Diện tích xung quanh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hình hộp chữ nhật không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  <a:sym typeface="+mn-ea"/>
            </a:endParaRPr>
          </a:p>
        </p:txBody>
      </p:sp>
      <p:sp>
        <p:nvSpPr>
          <p:cNvPr id="92167" name="Text Box 7"/>
          <p:cNvSpPr txBox="1"/>
          <p:nvPr/>
        </p:nvSpPr>
        <p:spPr>
          <a:xfrm>
            <a:off x="358140" y="4353658"/>
            <a:ext cx="1085088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b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toàn phần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không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68" name="Text Box 8"/>
          <p:cNvSpPr txBox="1"/>
          <p:nvPr/>
        </p:nvSpPr>
        <p:spPr>
          <a:xfrm>
            <a:off x="384811" y="4964962"/>
            <a:ext cx="1100836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c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xung quanh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81" name="Text Box 21"/>
          <p:cNvSpPr txBox="1"/>
          <p:nvPr/>
        </p:nvSpPr>
        <p:spPr>
          <a:xfrm>
            <a:off x="384811" y="223520"/>
            <a:ext cx="8839200" cy="4876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165104" y="3734438"/>
            <a:ext cx="10151745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a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Diện tích toàn phần của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hình hộp chữ nhật bằng nhau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571982" y="408541"/>
            <a:ext cx="3502247" cy="3252324"/>
            <a:chOff x="6922553" y="486576"/>
            <a:chExt cx="3502246" cy="3252324"/>
          </a:xfrm>
        </p:grpSpPr>
        <p:sp>
          <p:nvSpPr>
            <p:cNvPr id="8" name="AutoShape 16"/>
            <p:cNvSpPr/>
            <p:nvPr/>
          </p:nvSpPr>
          <p:spPr>
            <a:xfrm>
              <a:off x="6922553" y="486576"/>
              <a:ext cx="1959682" cy="2768135"/>
            </a:xfrm>
            <a:prstGeom prst="cube">
              <a:avLst>
                <a:gd name="adj" fmla="val 25000"/>
              </a:avLst>
            </a:prstGeom>
            <a:solidFill>
              <a:srgbClr val="67EBF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6922553" y="2766235"/>
              <a:ext cx="499394" cy="48847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7433541" y="486576"/>
              <a:ext cx="11594" cy="226823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>
              <a:off x="7433541" y="2766236"/>
              <a:ext cx="14371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2" name="Text Box 4"/>
            <p:cNvSpPr txBox="1"/>
            <p:nvPr/>
          </p:nvSpPr>
          <p:spPr>
            <a:xfrm>
              <a:off x="8957314" y="1401269"/>
              <a:ext cx="1467485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</a:p>
          </p:txBody>
        </p:sp>
        <p:sp>
          <p:nvSpPr>
            <p:cNvPr id="23" name="Text Box 5"/>
            <p:cNvSpPr txBox="1"/>
            <p:nvPr/>
          </p:nvSpPr>
          <p:spPr>
            <a:xfrm>
              <a:off x="7096885" y="3277235"/>
              <a:ext cx="1066800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4" name="Text Box 6"/>
            <p:cNvSpPr txBox="1"/>
            <p:nvPr/>
          </p:nvSpPr>
          <p:spPr>
            <a:xfrm>
              <a:off x="8746119" y="2833822"/>
              <a:ext cx="1066800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2400" b="1" dirty="0" err="1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89035" y="661836"/>
            <a:ext cx="4351940" cy="2765364"/>
            <a:chOff x="936532" y="1026876"/>
            <a:chExt cx="4351940" cy="2765364"/>
          </a:xfrm>
        </p:grpSpPr>
        <p:grpSp>
          <p:nvGrpSpPr>
            <p:cNvPr id="14" name="Group 13"/>
            <p:cNvGrpSpPr/>
            <p:nvPr/>
          </p:nvGrpSpPr>
          <p:grpSpPr>
            <a:xfrm>
              <a:off x="948138" y="1026876"/>
              <a:ext cx="4340334" cy="2765364"/>
              <a:chOff x="948138" y="1026876"/>
              <a:chExt cx="4340334" cy="2765364"/>
            </a:xfrm>
          </p:grpSpPr>
          <p:sp>
            <p:nvSpPr>
              <p:cNvPr id="28" name="Text Box 4"/>
              <p:cNvSpPr txBox="1"/>
              <p:nvPr/>
            </p:nvSpPr>
            <p:spPr>
              <a:xfrm>
                <a:off x="1880101" y="3330575"/>
                <a:ext cx="1100454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2</a:t>
                </a:r>
                <a:r>
                  <a:rPr lang="vi-VN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,5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d</a:t>
                </a:r>
                <a:r>
                  <a:rPr sz="2400" b="1" dirty="0" err="1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29" name="Text Box 5"/>
              <p:cNvSpPr txBox="1"/>
              <p:nvPr/>
            </p:nvSpPr>
            <p:spPr>
              <a:xfrm>
                <a:off x="3923094" y="2873375"/>
                <a:ext cx="1066800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1,5d</a:t>
                </a:r>
                <a:r>
                  <a:rPr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</a:p>
            </p:txBody>
          </p:sp>
          <p:sp>
            <p:nvSpPr>
              <p:cNvPr id="30" name="Text Box 6"/>
              <p:cNvSpPr txBox="1"/>
              <p:nvPr/>
            </p:nvSpPr>
            <p:spPr>
              <a:xfrm>
                <a:off x="4221672" y="1813685"/>
                <a:ext cx="1066800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1,2dm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32" name="AutoShape 16"/>
              <p:cNvSpPr/>
              <p:nvPr/>
            </p:nvSpPr>
            <p:spPr>
              <a:xfrm>
                <a:off x="948138" y="1026876"/>
                <a:ext cx="3230192" cy="2326640"/>
              </a:xfrm>
              <a:prstGeom prst="cube">
                <a:avLst>
                  <a:gd name="adj" fmla="val 25000"/>
                </a:avLst>
              </a:prstGeom>
              <a:solidFill>
                <a:srgbClr val="74E1EC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</p:grpSp>
        <p:sp>
          <p:nvSpPr>
            <p:cNvPr id="34" name="Line 18"/>
            <p:cNvSpPr/>
            <p:nvPr/>
          </p:nvSpPr>
          <p:spPr>
            <a:xfrm flipH="1">
              <a:off x="936532" y="2766236"/>
              <a:ext cx="574790" cy="57964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5" name="Line 19"/>
            <p:cNvSpPr/>
            <p:nvPr/>
          </p:nvSpPr>
          <p:spPr>
            <a:xfrm flipH="1">
              <a:off x="1511323" y="1026876"/>
              <a:ext cx="4171" cy="17393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6" name="Line 20"/>
            <p:cNvSpPr/>
            <p:nvPr/>
          </p:nvSpPr>
          <p:spPr>
            <a:xfrm>
              <a:off x="1511322" y="2766236"/>
              <a:ext cx="266700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1218076" y="3686897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226596" y="4321546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1226596" y="4937422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1226596" y="5598475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3227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77" y="183869"/>
            <a:ext cx="3874111" cy="290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463" y="183869"/>
            <a:ext cx="3511551" cy="339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353973"/>
              </p:ext>
            </p:extLst>
          </p:nvPr>
        </p:nvGraphicFramePr>
        <p:xfrm>
          <a:off x="188261" y="3485402"/>
          <a:ext cx="12003738" cy="3259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5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9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81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04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hộp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nhật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6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/>
                        <a:t>Chiều</a:t>
                      </a:r>
                      <a:r>
                        <a:rPr lang="en-US" sz="2000" b="1" baseline="0" dirty="0"/>
                        <a:t> </a:t>
                      </a:r>
                      <a:r>
                        <a:rPr lang="en-US" sz="2000" b="1" baseline="0" dirty="0" err="1"/>
                        <a:t>dài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2,5 dm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1,5 dm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9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/>
                        <a:t>Chiều</a:t>
                      </a:r>
                      <a:r>
                        <a:rPr lang="en-US" sz="2000" b="1" baseline="0" dirty="0"/>
                        <a:t> </a:t>
                      </a:r>
                      <a:r>
                        <a:rPr lang="en-US" sz="2000" b="1" baseline="0" dirty="0" err="1"/>
                        <a:t>rộng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1,5 dm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1,2 dm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6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/>
                        <a:t>Chiều</a:t>
                      </a:r>
                      <a:r>
                        <a:rPr lang="en-US" sz="2000" b="1" baseline="0" dirty="0"/>
                        <a:t> </a:t>
                      </a:r>
                      <a:r>
                        <a:rPr lang="en-US" sz="2000" b="1" baseline="0" dirty="0" err="1"/>
                        <a:t>cao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1,2 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2,5 dm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9597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32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3200" baseline="-250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xq</a:t>
                      </a:r>
                      <a:r>
                        <a:rPr lang="en-US" sz="3200" b="1" dirty="0">
                          <a:solidFill>
                            <a:srgbClr val="0000CC"/>
                          </a:solidFill>
                          <a:latin typeface="Times New Roman" pitchFamily="18" charset="0"/>
                        </a:rPr>
                        <a:t> </a:t>
                      </a:r>
                      <a:endParaRPr 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(2,5 + 1,5) x 2 x 1,2 = 9,6 (dm</a:t>
                      </a:r>
                      <a:r>
                        <a:rPr kumimoji="0" lang="en-US" sz="2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(1,5 + 1,2) x 2 x 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 2,5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 = 13,5 (dm</a:t>
                      </a:r>
                      <a:r>
                        <a:rPr lang="en-US" sz="2400" b="1" baseline="30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625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3600" baseline="-250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 + (2,5 x 1,5 x 2) = 17,1   (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dm</a:t>
                      </a:r>
                      <a:r>
                        <a:rPr kumimoji="0" lang="en-US" sz="2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(1,5 x 1,2 x 2 ) = 17,1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(dm</a:t>
                      </a:r>
                      <a:r>
                        <a:rPr lang="en-US" sz="2400" b="1" baseline="30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85996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735</Words>
  <Application>Microsoft Office PowerPoint</Application>
  <PresentationFormat>Widescreen</PresentationFormat>
  <Paragraphs>128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Garamond</vt:lpstr>
      <vt:lpstr>Tahoma</vt:lpstr>
      <vt:lpstr>Times New Roman</vt:lpstr>
      <vt:lpstr>VNI-Times</vt:lpstr>
      <vt:lpstr>Office Theme</vt:lpstr>
      <vt:lpstr>Clarity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ASUS PC</dc:creator>
  <cp:lastModifiedBy>Tran Phuong Anh</cp:lastModifiedBy>
  <cp:revision>35</cp:revision>
  <dcterms:created xsi:type="dcterms:W3CDTF">2018-01-28T21:55:00Z</dcterms:created>
  <dcterms:modified xsi:type="dcterms:W3CDTF">2022-02-14T04:07:41Z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1033-10.1.0.5644</vt:lpwstr>
  </property>
</Properties>
</file>