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86" r:id="rId2"/>
    <p:sldId id="305" r:id="rId3"/>
    <p:sldId id="316" r:id="rId4"/>
    <p:sldId id="317" r:id="rId5"/>
    <p:sldId id="322" r:id="rId6"/>
    <p:sldId id="318" r:id="rId7"/>
    <p:sldId id="319" r:id="rId8"/>
    <p:sldId id="323" r:id="rId9"/>
    <p:sldId id="320" r:id="rId10"/>
    <p:sldId id="321" r:id="rId11"/>
    <p:sldId id="324" r:id="rId12"/>
    <p:sldId id="329" r:id="rId13"/>
    <p:sldId id="326" r:id="rId14"/>
    <p:sldId id="327" r:id="rId15"/>
    <p:sldId id="325" r:id="rId16"/>
    <p:sldId id="32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FF00"/>
    <a:srgbClr val="FFFFFF"/>
    <a:srgbClr val="CCFFFF"/>
    <a:srgbClr val="00CC66"/>
    <a:srgbClr val="FF33CC"/>
    <a:srgbClr val="0000CC"/>
    <a:srgbClr val="FF99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2B873-E01E-42F8-982A-AFF5E93C3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3CEF4-4E85-4F13-B7B1-ECA7C36A7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45F3E-9D14-40D2-9B1F-40F5FE38B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2DDF6-3B10-4413-9619-08804D767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CF44-CBF8-479A-A4E5-CB5C532B8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61EC4-5A39-48BF-B400-E51E52C11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B7EF7-0782-4F2B-AE01-05BCEC179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1993F-0443-4110-866F-A242EC67D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B6B23-6642-4D3D-968A-CB5BDD208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96CE8-722C-4B2F-9E0B-D6854DFDD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9A82D-D6EC-42E4-BDF1-0BEDDBF07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250ED-4BD1-4E24-B556-A09FA9A50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137AF1A-0826-4665-B1E5-DA70ABAAC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file:///C:\Documents%20and%20Settings\BAN%20ME%20THUOT\Desktop\b&#224;i%20d&#7921;%20thi\KHOA%20H&#7884;C\gui%20co%20phuong\Nguyen%20Duc%20Huy%20-%20Lop%20chung%20ta%20doan%20ket.mp3" TargetMode="External"/><Relationship Id="rId1" Type="http://schemas.openxmlformats.org/officeDocument/2006/relationships/audio" Target="file:///C:\Documents%20and%20Settings\BAN%20ME%20THUOT\Desktop\b&#224;i%20d&#7921;%20thi\KHOA%20H&#7884;C\gui%20co%20phuong\chu%20ech%20con.mp3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8.jpeg"/><Relationship Id="rId5" Type="http://schemas.openxmlformats.org/officeDocument/2006/relationships/image" Target="../media/image2.gif"/><Relationship Id="rId10" Type="http://schemas.openxmlformats.org/officeDocument/2006/relationships/image" Target="../media/image7.png"/><Relationship Id="rId4" Type="http://schemas.openxmlformats.org/officeDocument/2006/relationships/image" Target="../media/image1.gif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1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9.pn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2.gif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20.jpe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268288" y="115887"/>
            <a:ext cx="7072313" cy="6197600"/>
          </a:xfrm>
          <a:custGeom>
            <a:avLst/>
            <a:gdLst>
              <a:gd name="connsiteX0" fmla="*/ 313944 w 7071360"/>
              <a:gd name="connsiteY0" fmla="*/ 6096 h 6196584"/>
              <a:gd name="connsiteX1" fmla="*/ 451104 w 7071360"/>
              <a:gd name="connsiteY1" fmla="*/ 728472 h 6196584"/>
              <a:gd name="connsiteX2" fmla="*/ 131064 w 7071360"/>
              <a:gd name="connsiteY2" fmla="*/ 1432560 h 6196584"/>
              <a:gd name="connsiteX3" fmla="*/ 478536 w 7071360"/>
              <a:gd name="connsiteY3" fmla="*/ 2218944 h 6196584"/>
              <a:gd name="connsiteX4" fmla="*/ 94488 w 7071360"/>
              <a:gd name="connsiteY4" fmla="*/ 3133344 h 6196584"/>
              <a:gd name="connsiteX5" fmla="*/ 423672 w 7071360"/>
              <a:gd name="connsiteY5" fmla="*/ 3874008 h 6196584"/>
              <a:gd name="connsiteX6" fmla="*/ 67056 w 7071360"/>
              <a:gd name="connsiteY6" fmla="*/ 4733544 h 6196584"/>
              <a:gd name="connsiteX7" fmla="*/ 377952 w 7071360"/>
              <a:gd name="connsiteY7" fmla="*/ 5474208 h 6196584"/>
              <a:gd name="connsiteX8" fmla="*/ 131064 w 7071360"/>
              <a:gd name="connsiteY8" fmla="*/ 6077712 h 6196584"/>
              <a:gd name="connsiteX9" fmla="*/ 780288 w 7071360"/>
              <a:gd name="connsiteY9" fmla="*/ 6013704 h 6196584"/>
              <a:gd name="connsiteX10" fmla="*/ 1338072 w 7071360"/>
              <a:gd name="connsiteY10" fmla="*/ 6141720 h 6196584"/>
              <a:gd name="connsiteX11" fmla="*/ 2179320 w 7071360"/>
              <a:gd name="connsiteY11" fmla="*/ 5931408 h 6196584"/>
              <a:gd name="connsiteX12" fmla="*/ 3029712 w 7071360"/>
              <a:gd name="connsiteY12" fmla="*/ 6160008 h 6196584"/>
              <a:gd name="connsiteX13" fmla="*/ 3825240 w 7071360"/>
              <a:gd name="connsiteY13" fmla="*/ 5922264 h 6196584"/>
              <a:gd name="connsiteX14" fmla="*/ 4693920 w 7071360"/>
              <a:gd name="connsiteY14" fmla="*/ 6105144 h 6196584"/>
              <a:gd name="connsiteX15" fmla="*/ 5416296 w 7071360"/>
              <a:gd name="connsiteY15" fmla="*/ 5885688 h 6196584"/>
              <a:gd name="connsiteX16" fmla="*/ 6038088 w 7071360"/>
              <a:gd name="connsiteY16" fmla="*/ 6150864 h 6196584"/>
              <a:gd name="connsiteX17" fmla="*/ 7071360 w 7071360"/>
              <a:gd name="connsiteY17" fmla="*/ 6013704 h 6196584"/>
              <a:gd name="connsiteX18" fmla="*/ 6038088 w 7071360"/>
              <a:gd name="connsiteY18" fmla="*/ 6114288 h 6196584"/>
              <a:gd name="connsiteX19" fmla="*/ 5471160 w 7071360"/>
              <a:gd name="connsiteY19" fmla="*/ 5766816 h 6196584"/>
              <a:gd name="connsiteX20" fmla="*/ 4648200 w 7071360"/>
              <a:gd name="connsiteY20" fmla="*/ 6178296 h 6196584"/>
              <a:gd name="connsiteX21" fmla="*/ 3852672 w 7071360"/>
              <a:gd name="connsiteY21" fmla="*/ 5821680 h 6196584"/>
              <a:gd name="connsiteX22" fmla="*/ 3048000 w 7071360"/>
              <a:gd name="connsiteY22" fmla="*/ 6196584 h 6196584"/>
              <a:gd name="connsiteX23" fmla="*/ 2170176 w 7071360"/>
              <a:gd name="connsiteY23" fmla="*/ 5821680 h 6196584"/>
              <a:gd name="connsiteX24" fmla="*/ 1484376 w 7071360"/>
              <a:gd name="connsiteY24" fmla="*/ 6150864 h 6196584"/>
              <a:gd name="connsiteX25" fmla="*/ 826008 w 7071360"/>
              <a:gd name="connsiteY25" fmla="*/ 5876544 h 6196584"/>
              <a:gd name="connsiteX26" fmla="*/ 94488 w 7071360"/>
              <a:gd name="connsiteY26" fmla="*/ 6114288 h 6196584"/>
              <a:gd name="connsiteX27" fmla="*/ 496824 w 7071360"/>
              <a:gd name="connsiteY27" fmla="*/ 5401056 h 6196584"/>
              <a:gd name="connsiteX28" fmla="*/ 3048 w 7071360"/>
              <a:gd name="connsiteY28" fmla="*/ 4797552 h 6196584"/>
              <a:gd name="connsiteX29" fmla="*/ 515112 w 7071360"/>
              <a:gd name="connsiteY29" fmla="*/ 3928872 h 6196584"/>
              <a:gd name="connsiteX30" fmla="*/ 12192 w 7071360"/>
              <a:gd name="connsiteY30" fmla="*/ 3115056 h 6196584"/>
              <a:gd name="connsiteX31" fmla="*/ 569976 w 7071360"/>
              <a:gd name="connsiteY31" fmla="*/ 2237232 h 6196584"/>
              <a:gd name="connsiteX32" fmla="*/ 85344 w 7071360"/>
              <a:gd name="connsiteY32" fmla="*/ 1551432 h 6196584"/>
              <a:gd name="connsiteX33" fmla="*/ 588264 w 7071360"/>
              <a:gd name="connsiteY33" fmla="*/ 691896 h 6196584"/>
              <a:gd name="connsiteX34" fmla="*/ 313944 w 7071360"/>
              <a:gd name="connsiteY34" fmla="*/ 6096 h 619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071360" h="6196584">
                <a:moveTo>
                  <a:pt x="313944" y="6096"/>
                </a:moveTo>
                <a:cubicBezTo>
                  <a:pt x="291084" y="12192"/>
                  <a:pt x="481584" y="490728"/>
                  <a:pt x="451104" y="728472"/>
                </a:cubicBezTo>
                <a:cubicBezTo>
                  <a:pt x="420624" y="966216"/>
                  <a:pt x="126492" y="1184148"/>
                  <a:pt x="131064" y="1432560"/>
                </a:cubicBezTo>
                <a:cubicBezTo>
                  <a:pt x="135636" y="1680972"/>
                  <a:pt x="484632" y="1935480"/>
                  <a:pt x="478536" y="2218944"/>
                </a:cubicBezTo>
                <a:cubicBezTo>
                  <a:pt x="472440" y="2502408"/>
                  <a:pt x="103632" y="2857500"/>
                  <a:pt x="94488" y="3133344"/>
                </a:cubicBezTo>
                <a:cubicBezTo>
                  <a:pt x="85344" y="3409188"/>
                  <a:pt x="428244" y="3607308"/>
                  <a:pt x="423672" y="3874008"/>
                </a:cubicBezTo>
                <a:cubicBezTo>
                  <a:pt x="419100" y="4140708"/>
                  <a:pt x="74676" y="4466844"/>
                  <a:pt x="67056" y="4733544"/>
                </a:cubicBezTo>
                <a:cubicBezTo>
                  <a:pt x="59436" y="5000244"/>
                  <a:pt x="367284" y="5250180"/>
                  <a:pt x="377952" y="5474208"/>
                </a:cubicBezTo>
                <a:cubicBezTo>
                  <a:pt x="388620" y="5698236"/>
                  <a:pt x="64008" y="5987796"/>
                  <a:pt x="131064" y="6077712"/>
                </a:cubicBezTo>
                <a:cubicBezTo>
                  <a:pt x="198120" y="6167628"/>
                  <a:pt x="579120" y="6003036"/>
                  <a:pt x="780288" y="6013704"/>
                </a:cubicBezTo>
                <a:cubicBezTo>
                  <a:pt x="981456" y="6024372"/>
                  <a:pt x="1104900" y="6155436"/>
                  <a:pt x="1338072" y="6141720"/>
                </a:cubicBezTo>
                <a:cubicBezTo>
                  <a:pt x="1571244" y="6128004"/>
                  <a:pt x="1897380" y="5928360"/>
                  <a:pt x="2179320" y="5931408"/>
                </a:cubicBezTo>
                <a:cubicBezTo>
                  <a:pt x="2461260" y="5934456"/>
                  <a:pt x="2755392" y="6161532"/>
                  <a:pt x="3029712" y="6160008"/>
                </a:cubicBezTo>
                <a:cubicBezTo>
                  <a:pt x="3304032" y="6158484"/>
                  <a:pt x="3547872" y="5931408"/>
                  <a:pt x="3825240" y="5922264"/>
                </a:cubicBezTo>
                <a:cubicBezTo>
                  <a:pt x="4102608" y="5913120"/>
                  <a:pt x="4428744" y="6111240"/>
                  <a:pt x="4693920" y="6105144"/>
                </a:cubicBezTo>
                <a:cubicBezTo>
                  <a:pt x="4959096" y="6099048"/>
                  <a:pt x="5192268" y="5878068"/>
                  <a:pt x="5416296" y="5885688"/>
                </a:cubicBezTo>
                <a:cubicBezTo>
                  <a:pt x="5640324" y="5893308"/>
                  <a:pt x="5762244" y="6129528"/>
                  <a:pt x="6038088" y="6150864"/>
                </a:cubicBezTo>
                <a:cubicBezTo>
                  <a:pt x="6313932" y="6172200"/>
                  <a:pt x="7071360" y="6019800"/>
                  <a:pt x="7071360" y="6013704"/>
                </a:cubicBezTo>
                <a:cubicBezTo>
                  <a:pt x="7071360" y="6007608"/>
                  <a:pt x="6304788" y="6155436"/>
                  <a:pt x="6038088" y="6114288"/>
                </a:cubicBezTo>
                <a:cubicBezTo>
                  <a:pt x="5771388" y="6073140"/>
                  <a:pt x="5702808" y="5756148"/>
                  <a:pt x="5471160" y="5766816"/>
                </a:cubicBezTo>
                <a:cubicBezTo>
                  <a:pt x="5239512" y="5777484"/>
                  <a:pt x="4917948" y="6169152"/>
                  <a:pt x="4648200" y="6178296"/>
                </a:cubicBezTo>
                <a:cubicBezTo>
                  <a:pt x="4378452" y="6187440"/>
                  <a:pt x="4119372" y="5818632"/>
                  <a:pt x="3852672" y="5821680"/>
                </a:cubicBezTo>
                <a:cubicBezTo>
                  <a:pt x="3585972" y="5824728"/>
                  <a:pt x="3328416" y="6196584"/>
                  <a:pt x="3048000" y="6196584"/>
                </a:cubicBezTo>
                <a:cubicBezTo>
                  <a:pt x="2767584" y="6196584"/>
                  <a:pt x="2430780" y="5829300"/>
                  <a:pt x="2170176" y="5821680"/>
                </a:cubicBezTo>
                <a:cubicBezTo>
                  <a:pt x="1909572" y="5814060"/>
                  <a:pt x="1708404" y="6141720"/>
                  <a:pt x="1484376" y="6150864"/>
                </a:cubicBezTo>
                <a:cubicBezTo>
                  <a:pt x="1260348" y="6160008"/>
                  <a:pt x="1057656" y="5882640"/>
                  <a:pt x="826008" y="5876544"/>
                </a:cubicBezTo>
                <a:cubicBezTo>
                  <a:pt x="594360" y="5870448"/>
                  <a:pt x="149352" y="6193536"/>
                  <a:pt x="94488" y="6114288"/>
                </a:cubicBezTo>
                <a:cubicBezTo>
                  <a:pt x="39624" y="6035040"/>
                  <a:pt x="512064" y="5620512"/>
                  <a:pt x="496824" y="5401056"/>
                </a:cubicBezTo>
                <a:cubicBezTo>
                  <a:pt x="481584" y="5181600"/>
                  <a:pt x="0" y="5042916"/>
                  <a:pt x="3048" y="4797552"/>
                </a:cubicBezTo>
                <a:cubicBezTo>
                  <a:pt x="6096" y="4552188"/>
                  <a:pt x="513588" y="4209288"/>
                  <a:pt x="515112" y="3928872"/>
                </a:cubicBezTo>
                <a:cubicBezTo>
                  <a:pt x="516636" y="3648456"/>
                  <a:pt x="3048" y="3396996"/>
                  <a:pt x="12192" y="3115056"/>
                </a:cubicBezTo>
                <a:cubicBezTo>
                  <a:pt x="21336" y="2833116"/>
                  <a:pt x="557784" y="2497836"/>
                  <a:pt x="569976" y="2237232"/>
                </a:cubicBezTo>
                <a:cubicBezTo>
                  <a:pt x="582168" y="1976628"/>
                  <a:pt x="82296" y="1808988"/>
                  <a:pt x="85344" y="1551432"/>
                </a:cubicBezTo>
                <a:cubicBezTo>
                  <a:pt x="88392" y="1293876"/>
                  <a:pt x="550164" y="943356"/>
                  <a:pt x="588264" y="691896"/>
                </a:cubicBezTo>
                <a:cubicBezTo>
                  <a:pt x="626364" y="440436"/>
                  <a:pt x="336804" y="0"/>
                  <a:pt x="313944" y="6096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2053" name="Picture 27" descr="E:\image\Y.Best.hinhdong\WaterLily-02-jun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4477">
            <a:off x="260350" y="5591175"/>
            <a:ext cx="89693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7" descr="E:\image\Y.Best.hinhdong\WaterLily-02-jun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4477">
            <a:off x="184150" y="3990975"/>
            <a:ext cx="89693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7" descr="E:\image\Y.Best.hinhdong\WaterLily-02-jun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4477">
            <a:off x="2133600" y="5880100"/>
            <a:ext cx="89693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7" descr="E:\image\Y.Best.hinhdong\WaterLily-02-jun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4477">
            <a:off x="1098550" y="5851525"/>
            <a:ext cx="89693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7" descr="E:\image\Y.Best.hinhdong\WaterLily-02-jun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4477">
            <a:off x="31750" y="4752975"/>
            <a:ext cx="89693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1" descr="E:\anh tu lieu\timba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60960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E:\anh tu lieu\timba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60960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1" descr="E:\anh tu lieu\timba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60960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1" descr="E:\anh tu lieu\timba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60960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1447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28194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2133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1981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2133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2667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1219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2590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9" descr="tulips_orange_hc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433329" flipH="1">
            <a:off x="7677150" y="4402138"/>
            <a:ext cx="1600200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6" descr="atom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4200" y="2362200"/>
            <a:ext cx="29718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pic>
        <p:nvPicPr>
          <p:cNvPr id="2073" name="Picture 40" descr="A0210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7620000" y="0"/>
            <a:ext cx="152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13" name="chu ech co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763000" y="6477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46" descr="A02102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0" y="3276600"/>
            <a:ext cx="1371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47" descr="Bauernba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19200" y="5867400"/>
            <a:ext cx="685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16" name="Text Box 48"/>
          <p:cNvSpPr txBox="1">
            <a:spLocks noChangeArrowheads="1"/>
          </p:cNvSpPr>
          <p:nvPr/>
        </p:nvSpPr>
        <p:spPr bwMode="auto">
          <a:xfrm>
            <a:off x="1371600" y="4967288"/>
            <a:ext cx="693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Bài 51: Cơ quan sinh sản của thực vật có hoa</a:t>
            </a:r>
          </a:p>
        </p:txBody>
      </p:sp>
      <p:pic>
        <p:nvPicPr>
          <p:cNvPr id="32817" name="Nguyen Duc Huy - Lop chung ta doan ket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52400" y="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2906" fill="hold"/>
                                        <p:tgtEl>
                                          <p:spTgt spid="328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813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817"/>
                </p:tgtEl>
              </p:cMediaNode>
            </p:audio>
          </p:childTnLst>
        </p:cTn>
      </p:par>
    </p:tnLst>
    <p:bldLst>
      <p:bldP spid="328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230188" y="1108075"/>
            <a:ext cx="8686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368675" y="317500"/>
            <a:ext cx="158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CC00FF"/>
                </a:solidFill>
              </a:rPr>
              <a:t>KHOA HỌC</a:t>
            </a:r>
          </a:p>
        </p:txBody>
      </p:sp>
      <p:pic>
        <p:nvPicPr>
          <p:cNvPr id="11268" name="Picture 5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5588" y="-41275"/>
            <a:ext cx="12684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457200" y="1143000"/>
            <a:ext cx="8686800" cy="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70" name="Picture 7" descr="A021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0" y="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24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304800" y="1066800"/>
            <a:ext cx="716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1. Cơ quan sinh sản của thực vật có hoa:</a:t>
            </a:r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304800" y="1600200"/>
            <a:ext cx="716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2. Các bộ phận sinh sản của hoa:</a:t>
            </a:r>
          </a:p>
        </p:txBody>
      </p:sp>
      <p:sp>
        <p:nvSpPr>
          <p:cNvPr id="11274" name="Text Box 13"/>
          <p:cNvSpPr txBox="1">
            <a:spLocks noChangeArrowheads="1"/>
          </p:cNvSpPr>
          <p:nvPr/>
        </p:nvSpPr>
        <p:spPr bwMode="auto">
          <a:xfrm>
            <a:off x="228600" y="2209800"/>
            <a:ext cx="716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3. Thực hành với sơ đồ nhị và nhuỵ:</a:t>
            </a:r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0" y="2743200"/>
            <a:ext cx="876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    * Quan sát sơ đồ nhị và nhuỵ  trang 105, nêu tên các bộ phận chính của nhị và nhuỵ</a:t>
            </a:r>
          </a:p>
        </p:txBody>
      </p:sp>
      <p:sp>
        <p:nvSpPr>
          <p:cNvPr id="11276" name="WordArt 15"/>
          <p:cNvSpPr>
            <a:spLocks noChangeArrowheads="1" noChangeShapeType="1" noTextEdit="1"/>
          </p:cNvSpPr>
          <p:nvPr/>
        </p:nvSpPr>
        <p:spPr bwMode="auto">
          <a:xfrm>
            <a:off x="1524000" y="762000"/>
            <a:ext cx="6172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Bài 51: Cơ quan sinh sản của thực vật có hoa</a:t>
            </a:r>
            <a:endParaRPr lang="en-US" kern="1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230188" y="1108075"/>
            <a:ext cx="8686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368675" y="317500"/>
            <a:ext cx="158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CC00FF"/>
                </a:solidFill>
              </a:rPr>
              <a:t>KHOA HỌC</a:t>
            </a:r>
          </a:p>
        </p:txBody>
      </p:sp>
      <p:pic>
        <p:nvPicPr>
          <p:cNvPr id="12292" name="Picture 5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5588" y="-41275"/>
            <a:ext cx="12684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457200" y="1143000"/>
            <a:ext cx="8686800" cy="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294" name="Picture 7" descr="A021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0" y="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8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24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304800" y="1066800"/>
            <a:ext cx="716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1. Cơ quan sinh sản của thực vật có hoa:</a:t>
            </a:r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304800" y="1600200"/>
            <a:ext cx="716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2. Các bộ phận sinh sản của hoa:</a:t>
            </a:r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228600" y="2209800"/>
            <a:ext cx="716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3. Thực hành với sơ đồ nhị và nhuỵ:</a:t>
            </a:r>
          </a:p>
        </p:txBody>
      </p:sp>
      <p:pic>
        <p:nvPicPr>
          <p:cNvPr id="99342" name="Picture 14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2819400"/>
            <a:ext cx="3429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43" name="Text Box 15"/>
          <p:cNvSpPr txBox="1">
            <a:spLocks noChangeArrowheads="1"/>
          </p:cNvSpPr>
          <p:nvPr/>
        </p:nvSpPr>
        <p:spPr bwMode="auto">
          <a:xfrm>
            <a:off x="3657600" y="2835275"/>
            <a:ext cx="4343400" cy="1016000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Nhị gồm: </a:t>
            </a:r>
          </a:p>
          <a:p>
            <a:pPr>
              <a:buFontTx/>
              <a:buChar char="-"/>
            </a:pPr>
            <a:r>
              <a:rPr lang="en-US" sz="2000"/>
              <a:t> a: bao phấn (chứa các hạt phấn)</a:t>
            </a:r>
          </a:p>
          <a:p>
            <a:pPr>
              <a:buFontTx/>
              <a:buChar char="-"/>
            </a:pPr>
            <a:r>
              <a:rPr lang="en-US" sz="2000"/>
              <a:t> b: Chỉ nhị.</a:t>
            </a: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3657600" y="4254500"/>
            <a:ext cx="4343400" cy="1631950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Nhuỵ gồm: </a:t>
            </a:r>
          </a:p>
          <a:p>
            <a:pPr>
              <a:buFontTx/>
              <a:buChar char="-"/>
            </a:pPr>
            <a:r>
              <a:rPr lang="en-US" sz="2000"/>
              <a:t> c: Đầu nhuỵ</a:t>
            </a:r>
          </a:p>
          <a:p>
            <a:pPr>
              <a:buFontTx/>
              <a:buChar char="-"/>
            </a:pPr>
            <a:r>
              <a:rPr lang="en-US" sz="2000"/>
              <a:t> d: Vòi nhụy.</a:t>
            </a:r>
          </a:p>
          <a:p>
            <a:pPr>
              <a:buFontTx/>
              <a:buChar char="-"/>
            </a:pPr>
            <a:r>
              <a:rPr lang="en-US" sz="2000"/>
              <a:t> e: Bầu nhuỵ.</a:t>
            </a:r>
          </a:p>
          <a:p>
            <a:pPr>
              <a:buFontTx/>
              <a:buChar char="-"/>
            </a:pPr>
            <a:r>
              <a:rPr lang="en-US" sz="2000"/>
              <a:t> g: Noãn.</a:t>
            </a:r>
          </a:p>
        </p:txBody>
      </p:sp>
      <p:sp>
        <p:nvSpPr>
          <p:cNvPr id="12302" name="WordArt 17"/>
          <p:cNvSpPr>
            <a:spLocks noChangeArrowheads="1" noChangeShapeType="1" noTextEdit="1"/>
          </p:cNvSpPr>
          <p:nvPr/>
        </p:nvSpPr>
        <p:spPr bwMode="auto">
          <a:xfrm>
            <a:off x="1524000" y="762000"/>
            <a:ext cx="6172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Bài 51: Cơ quan sinh sản của thực vật có hoa</a:t>
            </a:r>
            <a:endParaRPr lang="en-US" kern="1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3" grpId="0" animBg="1"/>
      <p:bldP spid="993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230188" y="1108075"/>
            <a:ext cx="8686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368675" y="317500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CC00FF"/>
                </a:solidFill>
              </a:rPr>
              <a:t>KHOA HỌC</a:t>
            </a:r>
          </a:p>
        </p:txBody>
      </p:sp>
      <p:pic>
        <p:nvPicPr>
          <p:cNvPr id="13316" name="Picture 5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5588" y="-41275"/>
            <a:ext cx="12684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Line 6"/>
          <p:cNvSpPr>
            <a:spLocks noChangeShapeType="1"/>
          </p:cNvSpPr>
          <p:nvPr/>
        </p:nvSpPr>
        <p:spPr bwMode="auto">
          <a:xfrm>
            <a:off x="457200" y="1143000"/>
            <a:ext cx="8686800" cy="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18" name="Picture 7" descr="A021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0" y="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24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9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2819400"/>
            <a:ext cx="3429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685800" y="2895600"/>
            <a:ext cx="1981200" cy="461963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a: bao phấn</a:t>
            </a: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6858000" y="2895600"/>
            <a:ext cx="1981200" cy="461963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c: Đầu nhuỵ</a:t>
            </a:r>
          </a:p>
        </p:txBody>
      </p:sp>
      <p:sp>
        <p:nvSpPr>
          <p:cNvPr id="13323" name="WordArt 12"/>
          <p:cNvSpPr>
            <a:spLocks noChangeArrowheads="1" noChangeShapeType="1" noTextEdit="1"/>
          </p:cNvSpPr>
          <p:nvPr/>
        </p:nvSpPr>
        <p:spPr bwMode="auto">
          <a:xfrm>
            <a:off x="1524000" y="762000"/>
            <a:ext cx="6172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Bài 51: Cơ quan sinh sản của thực vật có hoa</a:t>
            </a:r>
            <a:endParaRPr lang="en-US" sz="3600" kern="1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685800" y="3733800"/>
            <a:ext cx="1981200" cy="461963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b: Chỉ nhị.</a:t>
            </a: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533400" y="5791200"/>
            <a:ext cx="2057400" cy="461963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g: Noãn.</a:t>
            </a: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6858000" y="3733800"/>
            <a:ext cx="1905000" cy="461963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d: Vòi nhụy.</a:t>
            </a:r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609600" y="4876800"/>
            <a:ext cx="2057400" cy="461963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e: Bầu nhuỵ.</a:t>
            </a:r>
          </a:p>
        </p:txBody>
      </p:sp>
      <p:sp>
        <p:nvSpPr>
          <p:cNvPr id="104465" name="Line 17"/>
          <p:cNvSpPr>
            <a:spLocks noChangeShapeType="1"/>
          </p:cNvSpPr>
          <p:nvPr/>
        </p:nvSpPr>
        <p:spPr bwMode="auto">
          <a:xfrm>
            <a:off x="2743200" y="3124200"/>
            <a:ext cx="1524000" cy="3048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466" name="Line 18"/>
          <p:cNvSpPr>
            <a:spLocks noChangeShapeType="1"/>
          </p:cNvSpPr>
          <p:nvPr/>
        </p:nvSpPr>
        <p:spPr bwMode="auto">
          <a:xfrm>
            <a:off x="2743200" y="3962400"/>
            <a:ext cx="1524000" cy="3048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467" name="Line 19"/>
          <p:cNvSpPr>
            <a:spLocks noChangeShapeType="1"/>
          </p:cNvSpPr>
          <p:nvPr/>
        </p:nvSpPr>
        <p:spPr bwMode="auto">
          <a:xfrm flipH="1">
            <a:off x="4953000" y="3200400"/>
            <a:ext cx="1828800" cy="152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468" name="Line 20"/>
          <p:cNvSpPr>
            <a:spLocks noChangeShapeType="1"/>
          </p:cNvSpPr>
          <p:nvPr/>
        </p:nvSpPr>
        <p:spPr bwMode="auto">
          <a:xfrm flipH="1">
            <a:off x="4953000" y="3962400"/>
            <a:ext cx="1828800" cy="152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469" name="Line 21"/>
          <p:cNvSpPr>
            <a:spLocks noChangeShapeType="1"/>
          </p:cNvSpPr>
          <p:nvPr/>
        </p:nvSpPr>
        <p:spPr bwMode="auto">
          <a:xfrm>
            <a:off x="2743200" y="5105400"/>
            <a:ext cx="17526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470" name="Line 22"/>
          <p:cNvSpPr>
            <a:spLocks noChangeShapeType="1"/>
          </p:cNvSpPr>
          <p:nvPr/>
        </p:nvSpPr>
        <p:spPr bwMode="auto">
          <a:xfrm flipV="1">
            <a:off x="2667000" y="5257800"/>
            <a:ext cx="2133600" cy="8382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4" name="Text Box 23"/>
          <p:cNvSpPr txBox="1">
            <a:spLocks noChangeArrowheads="1"/>
          </p:cNvSpPr>
          <p:nvPr/>
        </p:nvSpPr>
        <p:spPr bwMode="auto">
          <a:xfrm>
            <a:off x="1524000" y="1524000"/>
            <a:ext cx="6324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 Chỉ và nói tên các bộ phận của hoa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8" grpId="0" animBg="1"/>
      <p:bldP spid="104459" grpId="0" animBg="1"/>
      <p:bldP spid="104461" grpId="0" animBg="1"/>
      <p:bldP spid="104462" grpId="0" animBg="1"/>
      <p:bldP spid="104463" grpId="0" animBg="1"/>
      <p:bldP spid="104464" grpId="0" animBg="1"/>
      <p:bldP spid="104465" grpId="0" animBg="1"/>
      <p:bldP spid="104466" grpId="0" animBg="1"/>
      <p:bldP spid="104467" grpId="0" animBg="1"/>
      <p:bldP spid="104468" grpId="0" animBg="1"/>
      <p:bldP spid="104469" grpId="0" animBg="1"/>
      <p:bldP spid="1044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30188" y="1108075"/>
            <a:ext cx="8686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368675" y="317500"/>
            <a:ext cx="158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CC00FF"/>
                </a:solidFill>
              </a:rPr>
              <a:t>KHOA HỌC</a:t>
            </a:r>
          </a:p>
        </p:txBody>
      </p:sp>
      <p:pic>
        <p:nvPicPr>
          <p:cNvPr id="14340" name="Picture 5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5588" y="-41275"/>
            <a:ext cx="12684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Line 6"/>
          <p:cNvSpPr>
            <a:spLocks noChangeShapeType="1"/>
          </p:cNvSpPr>
          <p:nvPr/>
        </p:nvSpPr>
        <p:spPr bwMode="auto">
          <a:xfrm>
            <a:off x="457200" y="1143000"/>
            <a:ext cx="8686800" cy="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2" name="Picture 7" descr="A021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0" y="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24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WordArt 13"/>
          <p:cNvSpPr>
            <a:spLocks noChangeArrowheads="1" noChangeShapeType="1" noTextEdit="1"/>
          </p:cNvSpPr>
          <p:nvPr/>
        </p:nvSpPr>
        <p:spPr bwMode="auto">
          <a:xfrm>
            <a:off x="1524000" y="762000"/>
            <a:ext cx="6172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Bài 51: Cơ quan sinh sản của thực vật có hoa</a:t>
            </a:r>
            <a:endParaRPr lang="en-US" kern="1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4345" name="AutoShape 14"/>
          <p:cNvSpPr>
            <a:spLocks noChangeArrowheads="1"/>
          </p:cNvSpPr>
          <p:nvPr/>
        </p:nvSpPr>
        <p:spPr bwMode="auto">
          <a:xfrm>
            <a:off x="304800" y="1600200"/>
            <a:ext cx="8382000" cy="4648200"/>
          </a:xfrm>
          <a:prstGeom prst="horizontalScroll">
            <a:avLst>
              <a:gd name="adj" fmla="val 12500"/>
            </a:avLst>
          </a:prstGeom>
          <a:solidFill>
            <a:srgbClr val="00CC66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/>
              <a:t>                        </a:t>
            </a:r>
          </a:p>
          <a:p>
            <a:r>
              <a:rPr lang="en-US" sz="2800"/>
              <a:t>Hoa là cơ quan sinh sản của những loài thực </a:t>
            </a:r>
          </a:p>
          <a:p>
            <a:r>
              <a:rPr lang="en-US" sz="2800"/>
              <a:t>vật có hoa. Cơ quan sinh dục đực gọi là nhị. </a:t>
            </a:r>
          </a:p>
          <a:p>
            <a:r>
              <a:rPr lang="en-US" sz="2800"/>
              <a:t>Cơ quan sinh dục cái gọi là nhuỵ.</a:t>
            </a:r>
          </a:p>
          <a:p>
            <a:r>
              <a:rPr lang="en-US" sz="2800"/>
              <a:t>Một số cây có hoa đực riêng, hoa cái riêng.</a:t>
            </a:r>
          </a:p>
          <a:p>
            <a:r>
              <a:rPr lang="en-US" sz="2800"/>
              <a:t>Ở đa số cây khác, trên cùng một hoa có cả</a:t>
            </a:r>
          </a:p>
          <a:p>
            <a:r>
              <a:rPr lang="en-US" sz="2800"/>
              <a:t>nhị và nhuỵ.</a:t>
            </a:r>
          </a:p>
          <a:p>
            <a:endParaRPr lang="en-US" sz="2800"/>
          </a:p>
        </p:txBody>
      </p:sp>
      <p:sp>
        <p:nvSpPr>
          <p:cNvPr id="14346" name="WordArt 15"/>
          <p:cNvSpPr>
            <a:spLocks noChangeArrowheads="1" noChangeShapeType="1" noTextEdit="1"/>
          </p:cNvSpPr>
          <p:nvPr/>
        </p:nvSpPr>
        <p:spPr bwMode="auto">
          <a:xfrm>
            <a:off x="3438525" y="1522413"/>
            <a:ext cx="1895475" cy="534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KẾT LUẬN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230188" y="1108075"/>
            <a:ext cx="8686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368675" y="317500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CC00FF"/>
                </a:solidFill>
              </a:rPr>
              <a:t>KHOA HỌC</a:t>
            </a:r>
          </a:p>
        </p:txBody>
      </p:sp>
      <p:pic>
        <p:nvPicPr>
          <p:cNvPr id="15364" name="Picture 5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5588" y="-41275"/>
            <a:ext cx="12684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457200" y="1143000"/>
            <a:ext cx="8686800" cy="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366" name="Picture 7" descr="A021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0" y="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24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WordArt 9"/>
          <p:cNvSpPr>
            <a:spLocks noChangeArrowheads="1" noChangeShapeType="1" noTextEdit="1"/>
          </p:cNvSpPr>
          <p:nvPr/>
        </p:nvSpPr>
        <p:spPr bwMode="auto">
          <a:xfrm>
            <a:off x="1524000" y="762000"/>
            <a:ext cx="6172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Bài 51: Cơ quan sinh sản của thực vật có hoa</a:t>
            </a:r>
            <a:endParaRPr lang="en-US" sz="3600" kern="1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2412" name="WordArt 12" descr="Narrow vertical"/>
          <p:cNvSpPr>
            <a:spLocks noChangeArrowheads="1" noChangeShapeType="1" noTextEdit="1"/>
          </p:cNvSpPr>
          <p:nvPr/>
        </p:nvSpPr>
        <p:spPr bwMode="auto">
          <a:xfrm>
            <a:off x="3133725" y="1181100"/>
            <a:ext cx="287655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Củng cố</a:t>
            </a:r>
          </a:p>
        </p:txBody>
      </p:sp>
      <p:pic>
        <p:nvPicPr>
          <p:cNvPr id="102414" name="Picture 14" descr="9464594e18389f84f7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2247900"/>
            <a:ext cx="38100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4191000" y="2286000"/>
            <a:ext cx="480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Chỉ cơ quan sinh sản của hoa râm bụt? </a:t>
            </a:r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5181600" y="3429000"/>
            <a:ext cx="838200" cy="523875"/>
          </a:xfrm>
          <a:prstGeom prst="rect">
            <a:avLst/>
          </a:prstGeom>
          <a:noFill/>
          <a:ln w="57150" cmpd="thinThick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Nhị</a:t>
            </a:r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5105400" y="5824538"/>
            <a:ext cx="1143000" cy="523875"/>
          </a:xfrm>
          <a:prstGeom prst="rect">
            <a:avLst/>
          </a:prstGeom>
          <a:noFill/>
          <a:ln w="57150" cmpd="thinThick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Nhuỵ</a:t>
            </a:r>
          </a:p>
        </p:txBody>
      </p:sp>
      <p:sp>
        <p:nvSpPr>
          <p:cNvPr id="102418" name="Line 18"/>
          <p:cNvSpPr>
            <a:spLocks noChangeShapeType="1"/>
          </p:cNvSpPr>
          <p:nvPr/>
        </p:nvSpPr>
        <p:spPr bwMode="auto">
          <a:xfrm flipH="1">
            <a:off x="1828800" y="3657600"/>
            <a:ext cx="3276600" cy="20574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19" name="Line 19"/>
          <p:cNvSpPr>
            <a:spLocks noChangeShapeType="1"/>
          </p:cNvSpPr>
          <p:nvPr/>
        </p:nvSpPr>
        <p:spPr bwMode="auto">
          <a:xfrm flipH="1" flipV="1">
            <a:off x="1447800" y="5943600"/>
            <a:ext cx="3581400" cy="304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0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2" grpId="0" animBg="1"/>
      <p:bldP spid="102415" grpId="0"/>
      <p:bldP spid="102416" grpId="0" animBg="1"/>
      <p:bldP spid="102417" grpId="0" animBg="1"/>
      <p:bldP spid="102418" grpId="0" animBg="1"/>
      <p:bldP spid="1024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230188" y="1108075"/>
            <a:ext cx="8686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368675" y="317500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CC00FF"/>
                </a:solidFill>
              </a:rPr>
              <a:t>KHOA HỌC</a:t>
            </a:r>
          </a:p>
        </p:txBody>
      </p:sp>
      <p:pic>
        <p:nvPicPr>
          <p:cNvPr id="16388" name="Picture 5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5588" y="-41275"/>
            <a:ext cx="12684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Line 6"/>
          <p:cNvSpPr>
            <a:spLocks noChangeShapeType="1"/>
          </p:cNvSpPr>
          <p:nvPr/>
        </p:nvSpPr>
        <p:spPr bwMode="auto">
          <a:xfrm>
            <a:off x="457200" y="1143000"/>
            <a:ext cx="8686800" cy="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390" name="Picture 7" descr="A021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0" y="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24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4" name="Picture 12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2819400"/>
            <a:ext cx="3429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685800" y="2895600"/>
            <a:ext cx="1981200" cy="461963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a: bao phấn</a:t>
            </a:r>
          </a:p>
        </p:txBody>
      </p:sp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6858000" y="2895600"/>
            <a:ext cx="1981200" cy="461963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c: Đầu nhuỵ</a:t>
            </a:r>
          </a:p>
        </p:txBody>
      </p:sp>
      <p:sp>
        <p:nvSpPr>
          <p:cNvPr id="16395" name="WordArt 15"/>
          <p:cNvSpPr>
            <a:spLocks noChangeArrowheads="1" noChangeShapeType="1" noTextEdit="1"/>
          </p:cNvSpPr>
          <p:nvPr/>
        </p:nvSpPr>
        <p:spPr bwMode="auto">
          <a:xfrm>
            <a:off x="1524000" y="762000"/>
            <a:ext cx="6172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Bài 51: Cơ quan sinh sản của thực vật có hoa</a:t>
            </a:r>
            <a:endParaRPr lang="en-US" sz="3600" kern="1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685800" y="3733800"/>
            <a:ext cx="1981200" cy="461963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b: Chỉ nhị.</a:t>
            </a:r>
          </a:p>
        </p:txBody>
      </p:sp>
      <p:sp>
        <p:nvSpPr>
          <p:cNvPr id="100369" name="Text Box 17"/>
          <p:cNvSpPr txBox="1">
            <a:spLocks noChangeArrowheads="1"/>
          </p:cNvSpPr>
          <p:nvPr/>
        </p:nvSpPr>
        <p:spPr bwMode="auto">
          <a:xfrm>
            <a:off x="533400" y="5791200"/>
            <a:ext cx="2057400" cy="461963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g: Noãn.</a:t>
            </a:r>
          </a:p>
        </p:txBody>
      </p:sp>
      <p:sp>
        <p:nvSpPr>
          <p:cNvPr id="100370" name="Text Box 18"/>
          <p:cNvSpPr txBox="1">
            <a:spLocks noChangeArrowheads="1"/>
          </p:cNvSpPr>
          <p:nvPr/>
        </p:nvSpPr>
        <p:spPr bwMode="auto">
          <a:xfrm>
            <a:off x="6858000" y="3733800"/>
            <a:ext cx="1905000" cy="461963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d: Vòi nhụy.</a:t>
            </a:r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609600" y="4876800"/>
            <a:ext cx="2057400" cy="461963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e: Bầu nhuỵ.</a:t>
            </a:r>
          </a:p>
        </p:txBody>
      </p:sp>
      <p:sp>
        <p:nvSpPr>
          <p:cNvPr id="100372" name="Line 20"/>
          <p:cNvSpPr>
            <a:spLocks noChangeShapeType="1"/>
          </p:cNvSpPr>
          <p:nvPr/>
        </p:nvSpPr>
        <p:spPr bwMode="auto">
          <a:xfrm>
            <a:off x="2743200" y="3124200"/>
            <a:ext cx="1524000" cy="3048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373" name="Line 21"/>
          <p:cNvSpPr>
            <a:spLocks noChangeShapeType="1"/>
          </p:cNvSpPr>
          <p:nvPr/>
        </p:nvSpPr>
        <p:spPr bwMode="auto">
          <a:xfrm>
            <a:off x="2743200" y="3962400"/>
            <a:ext cx="1524000" cy="3048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374" name="Line 22"/>
          <p:cNvSpPr>
            <a:spLocks noChangeShapeType="1"/>
          </p:cNvSpPr>
          <p:nvPr/>
        </p:nvSpPr>
        <p:spPr bwMode="auto">
          <a:xfrm flipH="1">
            <a:off x="4953000" y="3200400"/>
            <a:ext cx="1828800" cy="152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375" name="Line 23"/>
          <p:cNvSpPr>
            <a:spLocks noChangeShapeType="1"/>
          </p:cNvSpPr>
          <p:nvPr/>
        </p:nvSpPr>
        <p:spPr bwMode="auto">
          <a:xfrm flipH="1">
            <a:off x="4953000" y="3962400"/>
            <a:ext cx="1828800" cy="152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376" name="Line 24"/>
          <p:cNvSpPr>
            <a:spLocks noChangeShapeType="1"/>
          </p:cNvSpPr>
          <p:nvPr/>
        </p:nvSpPr>
        <p:spPr bwMode="auto">
          <a:xfrm>
            <a:off x="2743200" y="5105400"/>
            <a:ext cx="17526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377" name="Line 25"/>
          <p:cNvSpPr>
            <a:spLocks noChangeShapeType="1"/>
          </p:cNvSpPr>
          <p:nvPr/>
        </p:nvSpPr>
        <p:spPr bwMode="auto">
          <a:xfrm flipV="1">
            <a:off x="2667000" y="5257800"/>
            <a:ext cx="2133600" cy="8382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378" name="Text Box 26"/>
          <p:cNvSpPr txBox="1">
            <a:spLocks noChangeArrowheads="1"/>
          </p:cNvSpPr>
          <p:nvPr/>
        </p:nvSpPr>
        <p:spPr bwMode="auto">
          <a:xfrm>
            <a:off x="685800" y="19812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 Chỉ và nói tên các bộ phận của hoa</a:t>
            </a:r>
          </a:p>
        </p:txBody>
      </p:sp>
      <p:sp>
        <p:nvSpPr>
          <p:cNvPr id="100379" name="WordArt 27" descr="Narrow vertical"/>
          <p:cNvSpPr>
            <a:spLocks noChangeArrowheads="1" noChangeShapeType="1" noTextEdit="1"/>
          </p:cNvSpPr>
          <p:nvPr/>
        </p:nvSpPr>
        <p:spPr bwMode="auto">
          <a:xfrm>
            <a:off x="3133725" y="1181100"/>
            <a:ext cx="28765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Củng cố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0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5" grpId="0" animBg="1"/>
      <p:bldP spid="100366" grpId="0" animBg="1"/>
      <p:bldP spid="100368" grpId="0" animBg="1"/>
      <p:bldP spid="100369" grpId="0" animBg="1"/>
      <p:bldP spid="100370" grpId="0" animBg="1"/>
      <p:bldP spid="100371" grpId="0" animBg="1"/>
      <p:bldP spid="100372" grpId="0" animBg="1"/>
      <p:bldP spid="100373" grpId="0" animBg="1"/>
      <p:bldP spid="100374" grpId="0" animBg="1"/>
      <p:bldP spid="100375" grpId="0" animBg="1"/>
      <p:bldP spid="100376" grpId="0" animBg="1"/>
      <p:bldP spid="100377" grpId="0" animBg="1"/>
      <p:bldP spid="100378" grpId="0"/>
      <p:bldP spid="1003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and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295400" y="4114800"/>
            <a:ext cx="6705600" cy="584200"/>
          </a:xfrm>
          <a:prstGeom prst="rect">
            <a:avLst/>
          </a:prstGeom>
          <a:noFill/>
          <a:ln w="76200" cmpd="tri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- Nhận xét tiết học!</a:t>
            </a:r>
          </a:p>
        </p:txBody>
      </p:sp>
      <p:pic>
        <p:nvPicPr>
          <p:cNvPr id="17412" name="Picture 2" descr="A021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0" y="0"/>
            <a:ext cx="83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8305800" y="0"/>
            <a:ext cx="914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46482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72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1295400" y="1447800"/>
            <a:ext cx="6705600" cy="2517775"/>
          </a:xfrm>
          <a:prstGeom prst="rect">
            <a:avLst/>
          </a:prstGeom>
          <a:noFill/>
          <a:ln w="76200" cmpd="tri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/>
              <a:t>Tìm hiểu thêm về các loài hoa để phân biệt hoa đơn tính và hoa lưỡng tính.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/>
              <a:t> Chuẩn bị bài: Cậy con mọc lên từ hạt (gieo hạt đậu vào li nhỏ, tưới nước hàng ngày và theo dõi sự nảy mầm.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  <p:bldP spid="1034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230188" y="1108075"/>
            <a:ext cx="8686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368675" y="317500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CC00FF"/>
                </a:solidFill>
              </a:rPr>
              <a:t>KHOA HỌC</a:t>
            </a:r>
          </a:p>
        </p:txBody>
      </p:sp>
      <p:pic>
        <p:nvPicPr>
          <p:cNvPr id="3076" name="Picture 7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-41275"/>
            <a:ext cx="12684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Line 8"/>
          <p:cNvSpPr>
            <a:spLocks noChangeShapeType="1"/>
          </p:cNvSpPr>
          <p:nvPr/>
        </p:nvSpPr>
        <p:spPr bwMode="auto">
          <a:xfrm>
            <a:off x="457200" y="1143000"/>
            <a:ext cx="8686800" cy="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8" name="Picture 11" descr="A021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0" y="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8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24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1" name="Picture 21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590800"/>
            <a:ext cx="419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2" name="Picture 22" descr="9 cop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2667000"/>
            <a:ext cx="403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3" name="Text Box 23"/>
          <p:cNvSpPr txBox="1">
            <a:spLocks noChangeArrowheads="1"/>
          </p:cNvSpPr>
          <p:nvPr/>
        </p:nvSpPr>
        <p:spPr bwMode="auto">
          <a:xfrm>
            <a:off x="762000" y="12192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Kể tên những loài hoa mà em biết?</a:t>
            </a:r>
          </a:p>
        </p:txBody>
      </p:sp>
      <p:sp>
        <p:nvSpPr>
          <p:cNvPr id="71704" name="Text Box 24"/>
          <p:cNvSpPr txBox="1">
            <a:spLocks noChangeArrowheads="1"/>
          </p:cNvSpPr>
          <p:nvPr/>
        </p:nvSpPr>
        <p:spPr bwMode="auto">
          <a:xfrm>
            <a:off x="762000" y="19050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Nêu đặc điểm của những loài hoa đó?</a:t>
            </a:r>
          </a:p>
        </p:txBody>
      </p:sp>
      <p:sp>
        <p:nvSpPr>
          <p:cNvPr id="71705" name="WordArt 25"/>
          <p:cNvSpPr>
            <a:spLocks noChangeArrowheads="1" noChangeShapeType="1" noTextEdit="1"/>
          </p:cNvSpPr>
          <p:nvPr/>
        </p:nvSpPr>
        <p:spPr bwMode="auto">
          <a:xfrm>
            <a:off x="1524000" y="762000"/>
            <a:ext cx="6172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Bài 51: Cơ quan sinh sản của thực vật có hoa</a:t>
            </a:r>
            <a:endParaRPr lang="en-US" sz="3600" kern="1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1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1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3" grpId="0"/>
      <p:bldP spid="71704" grpId="0"/>
      <p:bldP spid="717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230188" y="1108075"/>
            <a:ext cx="8686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368675" y="317500"/>
            <a:ext cx="158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CC00FF"/>
                </a:solidFill>
              </a:rPr>
              <a:t>KHOA HỌC</a:t>
            </a:r>
          </a:p>
        </p:txBody>
      </p:sp>
      <p:pic>
        <p:nvPicPr>
          <p:cNvPr id="4100" name="Picture 5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-41275"/>
            <a:ext cx="12684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457200" y="1143000"/>
            <a:ext cx="8686800" cy="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02" name="Picture 7" descr="A021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0" y="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24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304800" y="1143000"/>
            <a:ext cx="716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1. Cơ quan sinh sản của thực vật có hoa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228600" y="1676400"/>
            <a:ext cx="8763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 Hoạt động nhóm đôi (3 phút).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 Quan sát bông hoa đã sưu tầm, chỉ xem đâu là nhị, đâu là nhuỵ.</a:t>
            </a:r>
          </a:p>
        </p:txBody>
      </p:sp>
      <p:pic>
        <p:nvPicPr>
          <p:cNvPr id="4106" name="Picture 17" descr="Bauernb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5867400"/>
            <a:ext cx="685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WordArt 18"/>
          <p:cNvSpPr>
            <a:spLocks noChangeArrowheads="1" noChangeShapeType="1" noTextEdit="1"/>
          </p:cNvSpPr>
          <p:nvPr/>
        </p:nvSpPr>
        <p:spPr bwMode="auto">
          <a:xfrm>
            <a:off x="1524000" y="762000"/>
            <a:ext cx="6172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Bài 51: Cơ quan sinh sản của thực vật có hoa</a:t>
            </a:r>
            <a:endParaRPr lang="en-US" kern="1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6" grpId="0"/>
      <p:bldP spid="90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230188" y="1108075"/>
            <a:ext cx="8686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368675" y="317500"/>
            <a:ext cx="158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CC00FF"/>
                </a:solidFill>
              </a:rPr>
              <a:t>KHOA HỌC</a:t>
            </a:r>
          </a:p>
        </p:txBody>
      </p:sp>
      <p:pic>
        <p:nvPicPr>
          <p:cNvPr id="5124" name="Picture 5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5588" y="-41275"/>
            <a:ext cx="12684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Line 6"/>
          <p:cNvSpPr>
            <a:spLocks noChangeShapeType="1"/>
          </p:cNvSpPr>
          <p:nvPr/>
        </p:nvSpPr>
        <p:spPr bwMode="auto">
          <a:xfrm>
            <a:off x="457200" y="1143000"/>
            <a:ext cx="8686800" cy="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6" name="Picture 7" descr="A021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0" y="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24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304800" y="1143000"/>
            <a:ext cx="716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1. Cơ quan sinh sản của thực vật có hoa</a:t>
            </a:r>
          </a:p>
        </p:txBody>
      </p: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381000" y="1752600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- Đại diện nhóm trình bày.</a:t>
            </a:r>
          </a:p>
        </p:txBody>
      </p:sp>
      <p:pic>
        <p:nvPicPr>
          <p:cNvPr id="91156" name="Picture 20" descr="1"/>
          <p:cNvPicPr>
            <a:picLocks noChangeAspect="1" noChangeArrowheads="1"/>
          </p:cNvPicPr>
          <p:nvPr>
            <p:ph/>
          </p:nvPr>
        </p:nvPicPr>
        <p:blipFill>
          <a:blip r:embed="rId5"/>
          <a:srcRect/>
          <a:stretch>
            <a:fillRect/>
          </a:stretch>
        </p:blipFill>
        <p:spPr>
          <a:xfrm>
            <a:off x="2286000" y="2667000"/>
            <a:ext cx="4572000" cy="4114800"/>
          </a:xfrm>
          <a:noFill/>
        </p:spPr>
      </p:pic>
      <p:sp>
        <p:nvSpPr>
          <p:cNvPr id="91157" name="Line 21"/>
          <p:cNvSpPr>
            <a:spLocks noChangeShapeType="1"/>
          </p:cNvSpPr>
          <p:nvPr/>
        </p:nvSpPr>
        <p:spPr bwMode="auto">
          <a:xfrm flipH="1">
            <a:off x="5791200" y="3352800"/>
            <a:ext cx="2057400" cy="914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58" name="Line 22"/>
          <p:cNvSpPr>
            <a:spLocks noChangeShapeType="1"/>
          </p:cNvSpPr>
          <p:nvPr/>
        </p:nvSpPr>
        <p:spPr bwMode="auto">
          <a:xfrm>
            <a:off x="1143000" y="3352800"/>
            <a:ext cx="2438400" cy="914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6934200" y="2886075"/>
            <a:ext cx="2057400" cy="40005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Nhuỵ (hoa cái)</a:t>
            </a: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152400" y="2895600"/>
            <a:ext cx="2057400" cy="40005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Nhị (hoa đực)</a:t>
            </a:r>
          </a:p>
        </p:txBody>
      </p:sp>
      <p:sp>
        <p:nvSpPr>
          <p:cNvPr id="5135" name="WordArt 25"/>
          <p:cNvSpPr>
            <a:spLocks noChangeArrowheads="1" noChangeShapeType="1" noTextEdit="1"/>
          </p:cNvSpPr>
          <p:nvPr/>
        </p:nvSpPr>
        <p:spPr bwMode="auto">
          <a:xfrm>
            <a:off x="1524000" y="762000"/>
            <a:ext cx="6172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Bài 51: Cơ quan sinh sản của thực vật có hoa</a:t>
            </a:r>
            <a:endParaRPr lang="en-US" kern="1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9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9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7" grpId="0" animBg="1"/>
      <p:bldP spid="91158" grpId="0" animBg="1"/>
      <p:bldP spid="91159" grpId="0" animBg="1"/>
      <p:bldP spid="911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230188" y="1108075"/>
            <a:ext cx="8686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368675" y="317500"/>
            <a:ext cx="158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CC00FF"/>
                </a:solidFill>
              </a:rPr>
              <a:t>KHOA HỌC</a:t>
            </a:r>
          </a:p>
        </p:txBody>
      </p:sp>
      <p:pic>
        <p:nvPicPr>
          <p:cNvPr id="6148" name="Picture 5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-41275"/>
            <a:ext cx="12684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457200" y="1143000"/>
            <a:ext cx="8686800" cy="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50" name="Picture 7" descr="A021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0" y="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24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304800" y="1143000"/>
            <a:ext cx="716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1. Cơ quan sinh sản của thực vật có hoa</a:t>
            </a:r>
          </a:p>
        </p:txBody>
      </p:sp>
      <p:pic>
        <p:nvPicPr>
          <p:cNvPr id="6153" name="Picture 12" descr="Bauernb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5867400"/>
            <a:ext cx="685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3" name="Picture 13" descr="Pictur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1752600"/>
            <a:ext cx="6172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4" name="Picture 14" descr="Picture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6400" y="1905000"/>
            <a:ext cx="6019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5" name="Picture 15" descr="9464594d9c12bdc69c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2600" y="1752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6" name="Picture 16" descr="9464594d9c12223c06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76400" y="1828800"/>
            <a:ext cx="594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7" name="Picture 17" descr="9464594e18389f84f7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52600" y="1752600"/>
            <a:ext cx="5943600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8" name="Picture 18" descr="9464594e1838806b37b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00200" y="1752600"/>
            <a:ext cx="6096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9" name="Picture 19" descr="HoaCatDda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0" y="1752600"/>
            <a:ext cx="6172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00" name="Picture 20" descr="HoaHongMo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76400" y="1828800"/>
            <a:ext cx="6019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01" name="Picture 21" descr="keukenhof3tw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0" y="1752600"/>
            <a:ext cx="6172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02" name="Picture 22" descr="hoa-sen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00200" y="1828800"/>
            <a:ext cx="6172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4" name="WordArt 23"/>
          <p:cNvSpPr>
            <a:spLocks noChangeArrowheads="1" noChangeShapeType="1" noTextEdit="1"/>
          </p:cNvSpPr>
          <p:nvPr/>
        </p:nvSpPr>
        <p:spPr bwMode="auto">
          <a:xfrm>
            <a:off x="1524000" y="762000"/>
            <a:ext cx="6172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Bài 51: Cơ quan sinh sản của thực vật có hoa</a:t>
            </a:r>
            <a:endParaRPr lang="en-US" kern="1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230188" y="1108075"/>
            <a:ext cx="8686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368675" y="317500"/>
            <a:ext cx="158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CC00FF"/>
                </a:solidFill>
              </a:rPr>
              <a:t>KHOA HỌC</a:t>
            </a:r>
          </a:p>
        </p:txBody>
      </p:sp>
      <p:pic>
        <p:nvPicPr>
          <p:cNvPr id="7172" name="Picture 5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5588" y="-41275"/>
            <a:ext cx="12684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Line 6"/>
          <p:cNvSpPr>
            <a:spLocks noChangeShapeType="1"/>
          </p:cNvSpPr>
          <p:nvPr/>
        </p:nvSpPr>
        <p:spPr bwMode="auto">
          <a:xfrm>
            <a:off x="457200" y="1143000"/>
            <a:ext cx="8686800" cy="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4" name="Picture 7" descr="A021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0" y="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24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304800" y="1143000"/>
            <a:ext cx="716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1. Cơ quan sinh sản của thực vật có hoa:</a:t>
            </a:r>
          </a:p>
        </p:txBody>
      </p:sp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304800" y="1828800"/>
            <a:ext cx="716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2. Các bộ phận sinh sản của hoa:</a:t>
            </a:r>
          </a:p>
        </p:txBody>
      </p:sp>
      <p:sp>
        <p:nvSpPr>
          <p:cNvPr id="92179" name="Text Box 19"/>
          <p:cNvSpPr txBox="1">
            <a:spLocks noChangeArrowheads="1"/>
          </p:cNvSpPr>
          <p:nvPr/>
        </p:nvSpPr>
        <p:spPr bwMode="auto">
          <a:xfrm>
            <a:off x="381000" y="3505200"/>
            <a:ext cx="472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66"/>
                </a:solidFill>
              </a:rPr>
              <a:t>* Hoạt động nhóm 4 (5 phút).</a:t>
            </a: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228600" y="24384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* Thảo luận nhóm kể tên những loài hoa chỉ có nhị hoặc nhuy., những loài hoa có cả nhị và nhuỵ</a:t>
            </a:r>
          </a:p>
        </p:txBody>
      </p:sp>
      <p:sp>
        <p:nvSpPr>
          <p:cNvPr id="7180" name="WordArt 21"/>
          <p:cNvSpPr>
            <a:spLocks noChangeArrowheads="1" noChangeShapeType="1" noTextEdit="1"/>
          </p:cNvSpPr>
          <p:nvPr/>
        </p:nvSpPr>
        <p:spPr bwMode="auto">
          <a:xfrm>
            <a:off x="1524000" y="762000"/>
            <a:ext cx="6172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Bài 51: Cơ quan sinh sản của thực vật có hoa</a:t>
            </a:r>
            <a:endParaRPr lang="en-US" kern="1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8" grpId="0"/>
      <p:bldP spid="92179" grpId="0"/>
      <p:bldP spid="921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230188" y="1108075"/>
            <a:ext cx="8686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368675" y="317500"/>
            <a:ext cx="158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CC00FF"/>
                </a:solidFill>
              </a:rPr>
              <a:t>KHOA HỌC</a:t>
            </a:r>
          </a:p>
        </p:txBody>
      </p:sp>
      <p:pic>
        <p:nvPicPr>
          <p:cNvPr id="8196" name="Picture 5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5588" y="-41275"/>
            <a:ext cx="12684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457200" y="1143000"/>
            <a:ext cx="8686800" cy="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198" name="Picture 7" descr="A021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0" y="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24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304800" y="1143000"/>
            <a:ext cx="716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1. Cơ quan sinh sản của thực vật có hoa: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304800" y="1828800"/>
            <a:ext cx="716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2. Các bộ phận sinh sản của hoa: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381000" y="2514600"/>
            <a:ext cx="472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66"/>
                </a:solidFill>
              </a:rPr>
              <a:t>- Đại diện nhóm trình bày.</a:t>
            </a:r>
          </a:p>
        </p:txBody>
      </p:sp>
      <p:sp>
        <p:nvSpPr>
          <p:cNvPr id="8203" name="WordArt 14"/>
          <p:cNvSpPr>
            <a:spLocks noChangeArrowheads="1" noChangeShapeType="1" noTextEdit="1"/>
          </p:cNvSpPr>
          <p:nvPr/>
        </p:nvSpPr>
        <p:spPr bwMode="auto">
          <a:xfrm>
            <a:off x="1524000" y="762000"/>
            <a:ext cx="6172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Bài 51: Cơ quan sinh sản của thực vật có hoa</a:t>
            </a:r>
            <a:endParaRPr lang="en-US" kern="1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230188" y="1108075"/>
            <a:ext cx="8686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368675" y="317500"/>
            <a:ext cx="158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CC00FF"/>
                </a:solidFill>
              </a:rPr>
              <a:t>KHOA HỌC</a:t>
            </a:r>
          </a:p>
        </p:txBody>
      </p:sp>
      <p:pic>
        <p:nvPicPr>
          <p:cNvPr id="9220" name="Picture 5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5588" y="-41275"/>
            <a:ext cx="12684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457200" y="1143000"/>
            <a:ext cx="8686800" cy="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22" name="Picture 7" descr="A021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0" y="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24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304800" y="1143000"/>
            <a:ext cx="716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1. Cơ quan sinh sản của thực vật có hoa:</a:t>
            </a: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304800" y="1600200"/>
            <a:ext cx="716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2. Các bộ phận sinh sản của hoa:</a:t>
            </a:r>
          </a:p>
        </p:txBody>
      </p:sp>
      <p:pic>
        <p:nvPicPr>
          <p:cNvPr id="98317" name="Picture 13" descr="9464594e18389f84f7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2286000"/>
            <a:ext cx="4343400" cy="45720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838200" y="6384925"/>
            <a:ext cx="28956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66"/>
                </a:solidFill>
              </a:rPr>
              <a:t>Hoa có cả nhị và nhuỵ</a:t>
            </a:r>
          </a:p>
        </p:txBody>
      </p:sp>
      <p:pic>
        <p:nvPicPr>
          <p:cNvPr id="98319" name="Picture 15" descr="1"/>
          <p:cNvPicPr>
            <a:picLocks noChangeAspect="1" noChangeArrowheads="1"/>
          </p:cNvPicPr>
          <p:nvPr>
            <p:ph/>
          </p:nvPr>
        </p:nvPicPr>
        <p:blipFill>
          <a:blip r:embed="rId6"/>
          <a:srcRect/>
          <a:stretch>
            <a:fillRect/>
          </a:stretch>
        </p:blipFill>
        <p:spPr>
          <a:xfrm>
            <a:off x="4572000" y="2286000"/>
            <a:ext cx="4495800" cy="4572000"/>
          </a:xfrm>
          <a:noFill/>
          <a:ln>
            <a:solidFill>
              <a:srgbClr val="FF0066"/>
            </a:solidFill>
          </a:ln>
        </p:spPr>
      </p:pic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5105400" y="6400800"/>
            <a:ext cx="32004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66"/>
                </a:solidFill>
              </a:rPr>
              <a:t>Hoa chỉ có nhị hoặc nhuỵ</a:t>
            </a:r>
          </a:p>
        </p:txBody>
      </p:sp>
      <p:sp>
        <p:nvSpPr>
          <p:cNvPr id="9230" name="WordArt 17"/>
          <p:cNvSpPr>
            <a:spLocks noChangeArrowheads="1" noChangeShapeType="1" noTextEdit="1"/>
          </p:cNvSpPr>
          <p:nvPr/>
        </p:nvSpPr>
        <p:spPr bwMode="auto">
          <a:xfrm>
            <a:off x="1524000" y="762000"/>
            <a:ext cx="6172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Bài 51: Cơ quan sinh sản của thực vật có hoa</a:t>
            </a:r>
            <a:endParaRPr lang="en-US" kern="1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8" grpId="0" animBg="1"/>
      <p:bldP spid="983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230188" y="1108075"/>
            <a:ext cx="8686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368675" y="317500"/>
            <a:ext cx="158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CC00FF"/>
                </a:solidFill>
              </a:rPr>
              <a:t>KHOA HỌC</a:t>
            </a:r>
          </a:p>
        </p:txBody>
      </p:sp>
      <p:pic>
        <p:nvPicPr>
          <p:cNvPr id="10244" name="Picture 5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5588" y="-41275"/>
            <a:ext cx="12684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457200" y="1143000"/>
            <a:ext cx="8686800" cy="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46" name="Picture 7" descr="A021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0" y="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24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304800" y="1143000"/>
            <a:ext cx="716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1. Cơ quan sinh sản của thực vật có hoa: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304800" y="1828800"/>
            <a:ext cx="716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2. Các bộ phận sinh sản của hoa:</a:t>
            </a:r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228600" y="2514600"/>
            <a:ext cx="8763000" cy="1938338"/>
          </a:xfrm>
          <a:prstGeom prst="rect">
            <a:avLst/>
          </a:prstGeom>
          <a:noFill/>
          <a:ln w="57150" cmpd="thinThick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66"/>
                </a:solidFill>
              </a:rPr>
              <a:t> </a:t>
            </a:r>
            <a:r>
              <a:rPr lang="en-US" sz="2400" b="1" i="1">
                <a:solidFill>
                  <a:srgbClr val="00CC66"/>
                </a:solidFill>
              </a:rPr>
              <a:t>Kết luận:</a:t>
            </a:r>
            <a:r>
              <a:rPr lang="en-US" sz="2400" b="1" i="1">
                <a:solidFill>
                  <a:srgbClr val="FF0066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66"/>
                </a:solidFill>
              </a:rPr>
              <a:t>-Hoa có cả nhị và nhuỵ: hoa phượng, dong riềng, râm bụt, sen, …Hoa chỉ có nhị hoặc nhuỵ: hoa mướp, bầu, bí, …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66"/>
                </a:solidFill>
              </a:rPr>
              <a:t>- Hoa là cơ quan sinh sản của thực vật có hoa.</a:t>
            </a:r>
          </a:p>
        </p:txBody>
      </p:sp>
      <p:sp>
        <p:nvSpPr>
          <p:cNvPr id="10251" name="WordArt 13"/>
          <p:cNvSpPr>
            <a:spLocks noChangeArrowheads="1" noChangeShapeType="1" noTextEdit="1"/>
          </p:cNvSpPr>
          <p:nvPr/>
        </p:nvSpPr>
        <p:spPr bwMode="auto">
          <a:xfrm>
            <a:off x="1524000" y="762000"/>
            <a:ext cx="6172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Bài 51: Cơ quan sinh sản của thực vật có hoa</a:t>
            </a:r>
            <a:endParaRPr lang="en-US" kern="1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Words>838</Words>
  <Application>Microsoft Office PowerPoint</Application>
  <PresentationFormat>On-screen Show (4:3)</PresentationFormat>
  <Paragraphs>100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0915190757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 HIEU</dc:creator>
  <cp:lastModifiedBy>CSTeam</cp:lastModifiedBy>
  <cp:revision>113</cp:revision>
  <dcterms:created xsi:type="dcterms:W3CDTF">2009-11-25T13:25:52Z</dcterms:created>
  <dcterms:modified xsi:type="dcterms:W3CDTF">2016-06-30T02:36:47Z</dcterms:modified>
</cp:coreProperties>
</file>