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AEEE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122A7-B8BF-463B-9FF7-CCEA2EDDE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B6BAE-5DD8-42F5-B639-9B58A753C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B3874-F6D3-4DB2-B07D-84A74EABC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EADDE-E1BF-45B0-A03B-30CA8918B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607C7-0BD0-4775-85DA-2E47C0B41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DC540-06E2-45C8-AC68-E7EF8427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89635-4E77-4083-B7D0-2689AE55A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FC80-ACD6-45B3-81EE-3CCA33D0C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F8BCB-FCAE-4B66-80B0-9D469DA65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1089F-FD46-405D-BA84-330B58333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94991-3A01-4C76-90FC-740CC0A1B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30A6-7249-4208-B0CB-1DC5207D8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F95B7-7858-4A7A-83C7-6B56B41EF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2F52425-6E85-471B-988D-2B6EAEBCF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hyperlink" Target="http://www.terragalleria.com/vietnam/picture.viet7914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terragalleria.com/vietnam/picture.viet8265.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hyperlink" Target="http://www.terragalleria.com/vietnam/picture.viet8322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28600"/>
            <a:ext cx="6400800" cy="762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3333FF"/>
                </a:solidFill>
              </a:rPr>
              <a:t>Luyện từ và câu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10668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</a:t>
            </a:r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20574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I- Nhận xét: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2514600"/>
            <a:ext cx="8458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</a:t>
            </a:r>
            <a:r>
              <a:rPr lang="en-US" sz="2000" b="1" i="1">
                <a:latin typeface="Arial" charset="0"/>
              </a:rPr>
              <a:t>1. Trong câu in nghiêng d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ới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ây, từ nào lặp lại từ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ã dùng ở câu tr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ớc?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Đền Th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ợng nằm chót vót trên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ỉnh núi Nghĩa Lĩnh. </a:t>
            </a:r>
            <a:r>
              <a:rPr lang="en-US" sz="2000" b="1" i="1">
                <a:latin typeface="Arial" charset="0"/>
              </a:rPr>
              <a:t>Tr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ớc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ền, những khóm hải </a:t>
            </a:r>
            <a:r>
              <a:rPr lang="vi-VN" sz="2000" b="1" i="1">
                <a:latin typeface="Arial" charset="0"/>
              </a:rPr>
              <a:t>đư</a:t>
            </a:r>
            <a:r>
              <a:rPr lang="en-US" sz="2000" b="1" i="1">
                <a:latin typeface="Arial" charset="0"/>
              </a:rPr>
              <a:t>ờng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âm bông rực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ỏ, những cánh b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ớm nhiều màu sắc bay dập dờn nh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 </a:t>
            </a:r>
            <a:r>
              <a:rPr lang="vi-VN" sz="2000" b="1" i="1">
                <a:latin typeface="Arial" charset="0"/>
              </a:rPr>
              <a:t>đ</a:t>
            </a:r>
            <a:r>
              <a:rPr lang="en-US" sz="2000" b="1" i="1">
                <a:latin typeface="Arial" charset="0"/>
              </a:rPr>
              <a:t>ang múa quạt xoè hoa.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                                                                           </a:t>
            </a:r>
            <a:r>
              <a:rPr lang="en-US" sz="1400" b="1">
                <a:latin typeface="Arial" charset="0"/>
              </a:rPr>
              <a:t>ĐOÀN MINH TUẤN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04800" y="541020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  </a:t>
            </a:r>
            <a:r>
              <a:rPr lang="en-US" sz="2000" b="1" i="1">
                <a:latin typeface="Arial" charset="0"/>
              </a:rPr>
              <a:t>2. Nếu ta thay từ </a:t>
            </a:r>
            <a:r>
              <a:rPr lang="vi-VN" sz="2000" b="1" i="1">
                <a:latin typeface="Arial" charset="0"/>
              </a:rPr>
              <a:t>đư</a:t>
            </a:r>
            <a:r>
              <a:rPr lang="en-US" sz="2000" b="1" i="1">
                <a:latin typeface="Arial" charset="0"/>
              </a:rPr>
              <a:t>ợc dùng lặp lại bằng một trong các từ nhà, chùa, tr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ờng, lớp thì hai câu trên có còn gắn bó với nhau không?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609600" y="40386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/>
      <p:bldP spid="2053" grpId="0"/>
      <p:bldP spid="2054" grpId="0"/>
      <p:bldP spid="2057" grpId="0"/>
      <p:bldP spid="2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 eaLnBrk="1" hangingPunct="1"/>
            <a:r>
              <a:rPr lang="en-US" sz="2200" i="1" smtClean="0"/>
              <a:t>2. Chọn từ ngữ trong ngoặc </a:t>
            </a:r>
            <a:r>
              <a:rPr lang="vi-VN" sz="2200" i="1" smtClean="0"/>
              <a:t>đơ</a:t>
            </a:r>
            <a:r>
              <a:rPr lang="en-US" sz="2200" i="1" smtClean="0"/>
              <a:t>n thích hợp với mỗi ô trống </a:t>
            </a:r>
            <a:r>
              <a:rPr lang="vi-VN" sz="2200" i="1" smtClean="0"/>
              <a:t>đ</a:t>
            </a:r>
            <a:r>
              <a:rPr lang="en-US" sz="2200" i="1" smtClean="0"/>
              <a:t>ể các câu, các </a:t>
            </a:r>
            <a:r>
              <a:rPr lang="vi-VN" sz="2200" i="1" smtClean="0"/>
              <a:t>đ</a:t>
            </a:r>
            <a:r>
              <a:rPr lang="en-US" sz="2200" i="1" smtClean="0"/>
              <a:t>oạn </a:t>
            </a:r>
            <a:r>
              <a:rPr lang="vi-VN" sz="2200" i="1" smtClean="0"/>
              <a:t>đư</a:t>
            </a:r>
            <a:r>
              <a:rPr lang="en-US" sz="2200" i="1" smtClean="0"/>
              <a:t>ợc liên kết với nhau: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        Dọc theo bờ vịnh Hạ Long, trên bến Đoan, bến Tàu hay cảng Mới, những </a:t>
            </a:r>
            <a:r>
              <a:rPr lang="vi-VN" sz="2000" smtClean="0"/>
              <a:t>đ</a:t>
            </a:r>
            <a:r>
              <a:rPr lang="en-US" sz="2000" smtClean="0"/>
              <a:t>oàn thuyền </a:t>
            </a:r>
            <a:r>
              <a:rPr lang="vi-VN" sz="2000" smtClean="0"/>
              <a:t>đ</a:t>
            </a:r>
            <a:r>
              <a:rPr lang="en-US" sz="2000" smtClean="0"/>
              <a:t>ánh cá rẽ màn s</a:t>
            </a:r>
            <a:r>
              <a:rPr lang="vi-VN" sz="2000" smtClean="0"/>
              <a:t>ươ</a:t>
            </a:r>
            <a:r>
              <a:rPr lang="en-US" sz="2000" smtClean="0"/>
              <a:t>ng bạc nối </a:t>
            </a:r>
            <a:r>
              <a:rPr lang="vi-VN" sz="2000" smtClean="0"/>
              <a:t>đ</a:t>
            </a:r>
            <a:r>
              <a:rPr lang="en-US" sz="2000" smtClean="0"/>
              <a:t>uôi nhau cập bến, những cánh buồm </a:t>
            </a:r>
            <a:r>
              <a:rPr lang="vi-VN" sz="2000" smtClean="0"/>
              <a:t>ư</a:t>
            </a:r>
            <a:r>
              <a:rPr lang="en-US" sz="2000" smtClean="0"/>
              <a:t>ớt át nh</a:t>
            </a:r>
            <a:r>
              <a:rPr lang="vi-VN" sz="2000" smtClean="0"/>
              <a:t>ư</a:t>
            </a:r>
            <a:r>
              <a:rPr lang="en-US" sz="2000" smtClean="0"/>
              <a:t> cánh chim trong m</a:t>
            </a:r>
            <a:r>
              <a:rPr lang="vi-VN" sz="2000" smtClean="0"/>
              <a:t>ư</a:t>
            </a:r>
            <a:r>
              <a:rPr lang="en-US" sz="2000" smtClean="0"/>
              <a:t>a.              l</a:t>
            </a:r>
            <a:r>
              <a:rPr lang="vi-VN" sz="2000" smtClean="0"/>
              <a:t>ư</a:t>
            </a:r>
            <a:r>
              <a:rPr lang="en-US" sz="2000" smtClean="0"/>
              <a:t>ới mui bằng.               giã </a:t>
            </a:r>
            <a:r>
              <a:rPr lang="vi-VN" sz="2000" smtClean="0"/>
              <a:t>đ</a:t>
            </a:r>
            <a:r>
              <a:rPr lang="en-US" sz="2000" smtClean="0"/>
              <a:t>ôi mui cong.              khu Bốn buồm chữ nhật.     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            Vạn Ninh buồm cánh én.              nào cũng tôm cá </a:t>
            </a:r>
            <a:r>
              <a:rPr lang="vi-VN" sz="2000" smtClean="0"/>
              <a:t>đ</a:t>
            </a:r>
            <a:r>
              <a:rPr lang="en-US" sz="2000" smtClean="0"/>
              <a:t>ầy khoang. Ng</a:t>
            </a:r>
            <a:r>
              <a:rPr lang="vi-VN" sz="2000" smtClean="0"/>
              <a:t>ư</a:t>
            </a:r>
            <a:r>
              <a:rPr lang="en-US" sz="2000" smtClean="0"/>
              <a:t>ời ta khiêng từng sọt cá nặng t</a:t>
            </a:r>
            <a:r>
              <a:rPr lang="vi-VN" sz="2000" smtClean="0"/>
              <a:t>ươ</a:t>
            </a:r>
            <a:r>
              <a:rPr lang="en-US" sz="2000" smtClean="0"/>
              <a:t>i roi rói lên chợ.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          Hòn Gai buổi sáng la liệt tôm cá. Những con               khoẻ, vớt hàng giờ vẫn giẫy </a:t>
            </a:r>
            <a:r>
              <a:rPr lang="vi-VN" sz="2000" smtClean="0"/>
              <a:t>đ</a:t>
            </a:r>
            <a:r>
              <a:rPr lang="en-US" sz="2000" smtClean="0"/>
              <a:t>ành </a:t>
            </a:r>
            <a:r>
              <a:rPr lang="vi-VN" sz="2000" smtClean="0"/>
              <a:t>đ</a:t>
            </a:r>
            <a:r>
              <a:rPr lang="en-US" sz="2000" smtClean="0"/>
              <a:t>ạch, vảy xám hoa </a:t>
            </a:r>
            <a:r>
              <a:rPr lang="vi-VN" sz="2000" smtClean="0"/>
              <a:t>đ</a:t>
            </a:r>
            <a:r>
              <a:rPr lang="en-US" sz="2000" smtClean="0"/>
              <a:t>en lốm </a:t>
            </a:r>
            <a:r>
              <a:rPr lang="vi-VN" sz="2000" smtClean="0"/>
              <a:t>đ</a:t>
            </a:r>
            <a:r>
              <a:rPr lang="en-US" sz="2000" smtClean="0"/>
              <a:t>ốm. Những con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             mình dẹt nh</a:t>
            </a:r>
            <a:r>
              <a:rPr lang="vi-VN" sz="2000" smtClean="0"/>
              <a:t>ư</a:t>
            </a:r>
            <a:r>
              <a:rPr lang="en-US" sz="2000" smtClean="0"/>
              <a:t> hình con chim lúc sải cánh bay, thịt ngon vào loại nhất nhì. Những con cá nhụ béo núc, trắng lốp, bóng m</a:t>
            </a:r>
            <a:r>
              <a:rPr lang="vi-VN" sz="2000" smtClean="0"/>
              <a:t>ư</a:t>
            </a:r>
            <a:r>
              <a:rPr lang="en-US" sz="2000" smtClean="0"/>
              <a:t>ợt nh</a:t>
            </a:r>
            <a:r>
              <a:rPr lang="vi-VN" sz="2000" smtClean="0"/>
              <a:t>ư</a:t>
            </a:r>
            <a:r>
              <a:rPr lang="en-US" sz="2000" smtClean="0"/>
              <a:t> </a:t>
            </a:r>
            <a:r>
              <a:rPr lang="vi-VN" sz="2000" smtClean="0"/>
              <a:t>đư</a:t>
            </a:r>
            <a:r>
              <a:rPr lang="en-US" sz="2000" smtClean="0"/>
              <a:t>ợc quét một lớp mỡ ngoài vậy. Những con        tròn, thịt c</a:t>
            </a:r>
            <a:r>
              <a:rPr lang="vi-VN" sz="2000" smtClean="0"/>
              <a:t>ă</a:t>
            </a:r>
            <a:r>
              <a:rPr lang="en-US" sz="2000" smtClean="0"/>
              <a:t>ng lên từng ngấn</a:t>
            </a:r>
            <a:r>
              <a:rPr lang="en-US" sz="1800" smtClean="0"/>
              <a:t> </a:t>
            </a:r>
            <a:r>
              <a:rPr lang="en-US" sz="2000" smtClean="0"/>
              <a:t>nh</a:t>
            </a:r>
            <a:r>
              <a:rPr lang="vi-VN" sz="2000" smtClean="0"/>
              <a:t>ư</a:t>
            </a:r>
            <a:r>
              <a:rPr lang="en-US" sz="2000" smtClean="0"/>
              <a:t> cổ tay của trẻ lên ba, da xanh ánh, hàng chân choi choi nh</a:t>
            </a:r>
            <a:r>
              <a:rPr lang="vi-VN" sz="2000" smtClean="0"/>
              <a:t>ư</a:t>
            </a:r>
            <a:r>
              <a:rPr lang="en-US" sz="2000" smtClean="0"/>
              <a:t> muốn b</a:t>
            </a:r>
            <a:r>
              <a:rPr lang="vi-VN" sz="2000" smtClean="0"/>
              <a:t>ơ</a:t>
            </a:r>
            <a:r>
              <a:rPr lang="en-US" sz="2000" smtClean="0"/>
              <a:t>i.</a:t>
            </a:r>
          </a:p>
          <a:p>
            <a:pPr eaLnBrk="1" hangingPunct="1">
              <a:buFontTx/>
              <a:buNone/>
            </a:pPr>
            <a:r>
              <a:rPr lang="en-US" sz="1800" smtClean="0"/>
              <a:t>                                                                                                     </a:t>
            </a:r>
            <a:r>
              <a:rPr lang="en-US" sz="1800" i="1" smtClean="0"/>
              <a:t>Theo</a:t>
            </a:r>
            <a:r>
              <a:rPr lang="en-US" sz="1800" smtClean="0"/>
              <a:t> THI SẢNH</a:t>
            </a:r>
          </a:p>
          <a:p>
            <a:pPr eaLnBrk="1" hangingPunct="1">
              <a:buFontTx/>
              <a:buNone/>
            </a:pPr>
            <a:r>
              <a:rPr lang="en-US" sz="1800" smtClean="0"/>
              <a:t>                 </a:t>
            </a:r>
            <a:r>
              <a:rPr lang="en-US" sz="2000" smtClean="0"/>
              <a:t>( cá song, tôm, thuyền, cá chim, chợ )</a:t>
            </a:r>
            <a:r>
              <a:rPr lang="en-US" sz="1800" smtClean="0"/>
              <a:t>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sz="1800" smtClean="0"/>
              <a:t>                             </a:t>
            </a:r>
          </a:p>
          <a:p>
            <a:pPr eaLnBrk="1" hangingPunct="1">
              <a:buFontTx/>
              <a:buNone/>
            </a:pPr>
            <a:r>
              <a:rPr lang="en-US" sz="1800" smtClean="0"/>
              <a:t>              </a:t>
            </a:r>
            <a:r>
              <a:rPr lang="en-US" sz="2000" smtClean="0"/>
              <a:t>                               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05740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>
                <a:latin typeface="Arial" charset="0"/>
              </a:rPr>
              <a:t>                                                    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629400" y="19050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752600" y="22098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572000" y="22098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066800" y="25908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876800" y="25908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914400" y="32766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32766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990600" y="39624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105400" y="4572000"/>
            <a:ext cx="381000" cy="228600"/>
          </a:xfrm>
          <a:prstGeom prst="rect">
            <a:avLst/>
          </a:prstGeom>
          <a:solidFill>
            <a:srgbClr val="AAEEE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6353175" y="1828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Thuyền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357313" y="21336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Thuyền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281488" y="213677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Thuyền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533400" y="24987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Thuyền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391025" y="24987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Thuyền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812800" y="31623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Chợ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400800" y="315277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cá song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23888" y="384175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cá chim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4981575" y="44481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  <a:latin typeface="Arial" charset="0"/>
              </a:rPr>
              <a:t>tôm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3" dur="2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200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20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4" dur="2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2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4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8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4" dur="2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8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4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1" grpId="0" animBg="1"/>
      <p:bldP spid="29701" grpId="1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10" grpId="0"/>
      <p:bldP spid="29711" grpId="0"/>
      <p:bldP spid="29712" grpId="0"/>
      <p:bldP spid="29713" grpId="0"/>
      <p:bldP spid="29714" grpId="0"/>
      <p:bldP spid="29715" grpId="0"/>
      <p:bldP spid="29716" grpId="0"/>
      <p:bldP spid="29717" grpId="0"/>
      <p:bldP spid="297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52400"/>
            <a:ext cx="3702050" cy="2819400"/>
          </a:xfrm>
          <a:noFill/>
        </p:spPr>
      </p:pic>
      <p:pic>
        <p:nvPicPr>
          <p:cNvPr id="31751" name="Picture 7" descr="tc313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76800" y="1371600"/>
            <a:ext cx="3886200" cy="4267200"/>
          </a:xfrm>
          <a:noFill/>
        </p:spPr>
      </p:pic>
      <p:pic>
        <p:nvPicPr>
          <p:cNvPr id="31757" name="Picture 13" descr="Woman catching a boat, with the bay in the background. Halong Bay, Vietnam (color)">
            <a:hlinkClick r:id="rId4"/>
          </p:cNvPr>
          <p:cNvPicPr>
            <a:picLocks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228600" y="3200400"/>
            <a:ext cx="3657600" cy="3505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Harbor in Hong Gai. Halong Bay, Vietnam (color)">
            <a:hlinkClick r:id="rId2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3400" y="990600"/>
            <a:ext cx="4114800" cy="5105400"/>
          </a:xfrm>
        </p:spPr>
      </p:pic>
      <p:pic>
        <p:nvPicPr>
          <p:cNvPr id="10277" name="Picture 37" descr="Fish market, Hong Gai. Halong Bay, Vietnam (color)">
            <a:hlinkClick r:id="rId4"/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5029200" y="990600"/>
            <a:ext cx="3886200" cy="5181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295400" y="1524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0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762000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</a:t>
            </a:r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182880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</a:t>
            </a:r>
            <a:r>
              <a:rPr lang="en-US" sz="2000" i="1">
                <a:latin typeface="Arial" charset="0"/>
              </a:rPr>
              <a:t>2. Nếu ta thay từ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ợc dùng lặp lại bằng một trong các từ </a:t>
            </a:r>
            <a:r>
              <a:rPr lang="en-US" sz="2000" b="1" i="1">
                <a:latin typeface="Arial" charset="0"/>
              </a:rPr>
              <a:t>nhà, chùa, tr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ờng, lớp</a:t>
            </a:r>
            <a:r>
              <a:rPr lang="en-US" sz="2000" i="1">
                <a:latin typeface="Arial" charset="0"/>
              </a:rPr>
              <a:t> thì hai câu trên có còn gắn bó với nhau không?</a:t>
            </a:r>
            <a:endParaRPr lang="en-US" sz="2000" b="1" i="1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52400" y="3124200"/>
            <a:ext cx="8763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</a:t>
            </a:r>
            <a:r>
              <a:rPr lang="en-US" sz="2000">
                <a:latin typeface="Arial" charset="0"/>
              </a:rPr>
              <a:t>Đền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 nằm chót vót trên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ỉnh núi Nghĩa Lĩnh. </a:t>
            </a:r>
            <a:r>
              <a:rPr lang="en-US" sz="2000" i="1">
                <a:latin typeface="Arial" charset="0"/>
              </a:rPr>
              <a:t>Tr</a:t>
            </a:r>
            <a:r>
              <a:rPr lang="vi-VN" sz="2000" i="1">
                <a:latin typeface="Arial" charset="0"/>
              </a:rPr>
              <a:t>ư</a:t>
            </a:r>
            <a:r>
              <a:rPr lang="en-US" sz="2000" i="1">
                <a:latin typeface="Arial" charset="0"/>
              </a:rPr>
              <a:t>ớc       , những khóm hải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ờng </a:t>
            </a:r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âm bông rực </a:t>
            </a:r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ỏ, những cánh b</a:t>
            </a:r>
            <a:r>
              <a:rPr lang="vi-VN" sz="2000" i="1">
                <a:latin typeface="Arial" charset="0"/>
              </a:rPr>
              <a:t>ư</a:t>
            </a:r>
            <a:r>
              <a:rPr lang="en-US" sz="2000" i="1">
                <a:latin typeface="Arial" charset="0"/>
              </a:rPr>
              <a:t>ớm nhiều màu sắc bay dập dờn nh</a:t>
            </a:r>
            <a:r>
              <a:rPr lang="vi-VN" sz="2000" i="1">
                <a:latin typeface="Arial" charset="0"/>
              </a:rPr>
              <a:t>ư</a:t>
            </a:r>
            <a:r>
              <a:rPr lang="en-US" sz="2000" i="1">
                <a:latin typeface="Arial" charset="0"/>
              </a:rPr>
              <a:t> </a:t>
            </a:r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ang múa quạt xoè hoa.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                                      </a:t>
            </a:r>
            <a:r>
              <a:rPr lang="en-US" sz="1400" b="1">
                <a:latin typeface="Arial" charset="0"/>
              </a:rPr>
              <a:t>ĐOÀN MINH TUẤN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162800" y="3124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nhà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7162800" y="3124200"/>
            <a:ext cx="952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ền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 build="allAtOnce"/>
      <p:bldP spid="3081" grpId="0"/>
      <p:bldP spid="3086" grpId="0"/>
      <p:bldP spid="308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219200" y="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2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990600" y="762000"/>
            <a:ext cx="762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533400" y="18288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</a:t>
            </a:r>
            <a:r>
              <a:rPr lang="en-US" sz="2400" i="1">
                <a:latin typeface="Arial" charset="0"/>
              </a:rPr>
              <a:t>2. Nếu ta thay từ </a:t>
            </a:r>
            <a:r>
              <a:rPr lang="vi-VN" sz="2400" i="1">
                <a:latin typeface="Arial" charset="0"/>
              </a:rPr>
              <a:t>đư</a:t>
            </a:r>
            <a:r>
              <a:rPr lang="en-US" sz="2400" i="1">
                <a:latin typeface="Arial" charset="0"/>
              </a:rPr>
              <a:t>ợc dùng lặp lại bằng một trong các từ </a:t>
            </a:r>
            <a:r>
              <a:rPr lang="en-US" sz="2400" b="1" i="1">
                <a:latin typeface="Arial" charset="0"/>
              </a:rPr>
              <a:t>nhà, chùa, tr</a:t>
            </a:r>
            <a:r>
              <a:rPr lang="vi-VN" sz="2400" b="1" i="1">
                <a:latin typeface="Arial" charset="0"/>
              </a:rPr>
              <a:t>ư</a:t>
            </a:r>
            <a:r>
              <a:rPr lang="en-US" sz="2400" b="1" i="1">
                <a:latin typeface="Arial" charset="0"/>
              </a:rPr>
              <a:t>ờng, lớp</a:t>
            </a:r>
            <a:r>
              <a:rPr lang="en-US" sz="2400" i="1">
                <a:latin typeface="Arial" charset="0"/>
              </a:rPr>
              <a:t> thì hai câu trên có còn gắn bó với nhau không?</a:t>
            </a:r>
            <a:endParaRPr lang="en-US" sz="2400" b="1" i="1">
              <a:latin typeface="Arial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2400" y="31242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</a:t>
            </a:r>
            <a:r>
              <a:rPr lang="en-US" sz="2200">
                <a:latin typeface="Arial" charset="0"/>
              </a:rPr>
              <a:t>Đền Th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ợng nằm chót vót trên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ỉnh núi Nghĩa Lĩnh. </a:t>
            </a:r>
            <a:r>
              <a:rPr lang="en-US" sz="2200" i="1">
                <a:latin typeface="Arial" charset="0"/>
              </a:rPr>
              <a:t>Tr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ớc         , những khóm hải </a:t>
            </a:r>
            <a:r>
              <a:rPr lang="vi-VN" sz="2200" i="1">
                <a:latin typeface="Arial" charset="0"/>
              </a:rPr>
              <a:t>đư</a:t>
            </a:r>
            <a:r>
              <a:rPr lang="en-US" sz="2200" i="1">
                <a:latin typeface="Arial" charset="0"/>
              </a:rPr>
              <a:t>ờng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âm bông rực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ỏ, những cánh b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ớm nhiều màu sắc bay dập dờn nh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ang múa quạt xoè hoa.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                                                               </a:t>
            </a:r>
            <a:r>
              <a:rPr lang="en-US" sz="1600" b="1">
                <a:latin typeface="Arial" charset="0"/>
              </a:rPr>
              <a:t>ĐOÀN MINH TUẤN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8001000" y="3124200"/>
            <a:ext cx="60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ền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924800" y="3124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Arial" charset="0"/>
              </a:rPr>
              <a:t>chùa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build="allAtOnce"/>
      <p:bldP spid="4105" grpId="0"/>
      <p:bldP spid="4105" grpId="1"/>
      <p:bldP spid="4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1447800" y="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2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1143000" y="914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 </a:t>
            </a:r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533400" y="1828800"/>
            <a:ext cx="8458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</a:t>
            </a:r>
            <a:r>
              <a:rPr lang="en-US" sz="2200" i="1">
                <a:latin typeface="Arial" charset="0"/>
              </a:rPr>
              <a:t>2. Nếu ta thay từ </a:t>
            </a:r>
            <a:r>
              <a:rPr lang="vi-VN" sz="2200" i="1">
                <a:latin typeface="Arial" charset="0"/>
              </a:rPr>
              <a:t>đư</a:t>
            </a:r>
            <a:r>
              <a:rPr lang="en-US" sz="2200" i="1">
                <a:latin typeface="Arial" charset="0"/>
              </a:rPr>
              <a:t>ợc dùng lặp lại bằng một trong các từ </a:t>
            </a:r>
            <a:r>
              <a:rPr lang="en-US" sz="2200" b="1" i="1">
                <a:latin typeface="Arial" charset="0"/>
              </a:rPr>
              <a:t>nhà, chùa, tr</a:t>
            </a:r>
            <a:r>
              <a:rPr lang="vi-VN" sz="2200" b="1" i="1">
                <a:latin typeface="Arial" charset="0"/>
              </a:rPr>
              <a:t>ư</a:t>
            </a:r>
            <a:r>
              <a:rPr lang="en-US" sz="2200" b="1" i="1">
                <a:latin typeface="Arial" charset="0"/>
              </a:rPr>
              <a:t>ờng, lớp</a:t>
            </a:r>
            <a:r>
              <a:rPr lang="en-US" sz="2200" i="1">
                <a:latin typeface="Arial" charset="0"/>
              </a:rPr>
              <a:t> thì hai câu trên có còn gắn bó với nhau không?</a:t>
            </a:r>
            <a:endParaRPr lang="en-US" sz="2200" b="1" i="1"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r>
              <a:rPr lang="en-US" sz="2200">
                <a:latin typeface="Arial" charset="0"/>
              </a:rPr>
              <a:t>Đền Th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ợng nằm chót vót trên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ỉnh núi Nghĩa Lĩnh. </a:t>
            </a:r>
            <a:r>
              <a:rPr lang="en-US" sz="2200" i="1">
                <a:latin typeface="Arial" charset="0"/>
              </a:rPr>
              <a:t>Tr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ớc            , những khóm hải </a:t>
            </a:r>
            <a:r>
              <a:rPr lang="vi-VN" sz="2200" i="1">
                <a:latin typeface="Arial" charset="0"/>
              </a:rPr>
              <a:t>đư</a:t>
            </a:r>
            <a:r>
              <a:rPr lang="en-US" sz="2200" i="1">
                <a:latin typeface="Arial" charset="0"/>
              </a:rPr>
              <a:t>ờng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âm bông rực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ỏ, những cánh b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ớm nhiều màu sắc bay dập dờn nh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ang múa quạt xoè hoa.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                                                               </a:t>
            </a:r>
            <a:r>
              <a:rPr lang="en-US" sz="1600" b="1">
                <a:latin typeface="Arial" charset="0"/>
              </a:rPr>
              <a:t>ĐOÀN MINH TUẤN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7637463" y="2743200"/>
            <a:ext cx="11255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>
                <a:latin typeface="Arial" charset="0"/>
              </a:rPr>
              <a:t>tr</a:t>
            </a:r>
            <a:r>
              <a:rPr lang="vi-VN" sz="2200" b="1" i="1">
                <a:latin typeface="Arial" charset="0"/>
              </a:rPr>
              <a:t>ư</a:t>
            </a:r>
            <a:r>
              <a:rPr lang="en-US" sz="2200" b="1" i="1">
                <a:latin typeface="Arial" charset="0"/>
              </a:rPr>
              <a:t>ờng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7848600" y="2743200"/>
            <a:ext cx="838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ền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build="allAtOnce"/>
      <p:bldP spid="5130" grpId="0"/>
      <p:bldP spid="5131" grpId="0"/>
      <p:bldP spid="51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371600" y="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2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066800" y="7620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533400" y="1828800"/>
            <a:ext cx="8458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</a:t>
            </a:r>
            <a:r>
              <a:rPr lang="en-US" sz="2200" i="1">
                <a:latin typeface="Arial" charset="0"/>
              </a:rPr>
              <a:t>2. Nếu ta thay từ </a:t>
            </a:r>
            <a:r>
              <a:rPr lang="vi-VN" sz="2200" i="1">
                <a:latin typeface="Arial" charset="0"/>
              </a:rPr>
              <a:t>đư</a:t>
            </a:r>
            <a:r>
              <a:rPr lang="en-US" sz="2200" i="1">
                <a:latin typeface="Arial" charset="0"/>
              </a:rPr>
              <a:t>ợc dùng lặp lại bằng một trong các từ </a:t>
            </a:r>
            <a:r>
              <a:rPr lang="en-US" sz="2200" b="1" i="1">
                <a:latin typeface="Arial" charset="0"/>
              </a:rPr>
              <a:t>nhà, chùa, tr</a:t>
            </a:r>
            <a:r>
              <a:rPr lang="vi-VN" sz="2200" b="1" i="1">
                <a:latin typeface="Arial" charset="0"/>
              </a:rPr>
              <a:t>ư</a:t>
            </a:r>
            <a:r>
              <a:rPr lang="en-US" sz="2200" b="1" i="1">
                <a:latin typeface="Arial" charset="0"/>
              </a:rPr>
              <a:t>ờng, lớp</a:t>
            </a:r>
            <a:r>
              <a:rPr lang="en-US" sz="2200" i="1">
                <a:latin typeface="Arial" charset="0"/>
              </a:rPr>
              <a:t> thì hai câu trên có còn gắn bó với nhau không?</a:t>
            </a:r>
            <a:endParaRPr lang="en-US" sz="2200" b="1" i="1">
              <a:latin typeface="Arial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81000" y="2819400"/>
            <a:ext cx="853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r>
              <a:rPr lang="en-US" sz="2200">
                <a:latin typeface="Arial" charset="0"/>
              </a:rPr>
              <a:t>Đền Th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ợng nằm chót vót trên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ỉnh núi Nghĩa Lĩnh. </a:t>
            </a:r>
            <a:r>
              <a:rPr lang="en-US" sz="2200" i="1">
                <a:latin typeface="Arial" charset="0"/>
              </a:rPr>
              <a:t>Tr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ớc      , những khóm hải </a:t>
            </a:r>
            <a:r>
              <a:rPr lang="vi-VN" sz="2200" i="1">
                <a:latin typeface="Arial" charset="0"/>
              </a:rPr>
              <a:t>đư</a:t>
            </a:r>
            <a:r>
              <a:rPr lang="en-US" sz="2200" i="1">
                <a:latin typeface="Arial" charset="0"/>
              </a:rPr>
              <a:t>ờng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âm bông rực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ỏ, những cánh b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ớm nhiều màu sắc bay dập dờn nh</a:t>
            </a:r>
            <a:r>
              <a:rPr lang="vi-VN" sz="2200" i="1">
                <a:latin typeface="Arial" charset="0"/>
              </a:rPr>
              <a:t>ư</a:t>
            </a:r>
            <a:r>
              <a:rPr lang="en-US" sz="2200" i="1">
                <a:latin typeface="Arial" charset="0"/>
              </a:rPr>
              <a:t> </a:t>
            </a:r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ang múa quạt xoè hoa.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                                                               </a:t>
            </a:r>
            <a:r>
              <a:rPr lang="en-US" sz="1600" b="1">
                <a:latin typeface="Arial" charset="0"/>
              </a:rPr>
              <a:t>ĐOÀN MINH TUẤN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848600" y="2819400"/>
            <a:ext cx="685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200" i="1">
                <a:latin typeface="Arial" charset="0"/>
              </a:rPr>
              <a:t>đ</a:t>
            </a:r>
            <a:r>
              <a:rPr lang="en-US" sz="2200" i="1">
                <a:latin typeface="Arial" charset="0"/>
              </a:rPr>
              <a:t>ền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7908925" y="2819400"/>
            <a:ext cx="6254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>
                <a:latin typeface="Arial" charset="0"/>
              </a:rPr>
              <a:t>lớp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allAtOnce"/>
      <p:bldP spid="6153" grpId="0"/>
      <p:bldP spid="6153" grpId="1"/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1295400" y="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2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1143000" y="838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I- Nhận xét</a:t>
            </a:r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" y="243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II- Ghi nhớ</a:t>
            </a:r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2895600"/>
            <a:ext cx="876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</a:t>
            </a:r>
            <a:r>
              <a:rPr lang="en-US" sz="2200">
                <a:latin typeface="Arial" charset="0"/>
              </a:rPr>
              <a:t>1. Trong bài v</a:t>
            </a:r>
            <a:r>
              <a:rPr lang="vi-VN" sz="2200">
                <a:latin typeface="Arial" charset="0"/>
              </a:rPr>
              <a:t>ă</a:t>
            </a:r>
            <a:r>
              <a:rPr lang="en-US" sz="2200">
                <a:latin typeface="Arial" charset="0"/>
              </a:rPr>
              <a:t>n,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oạn v</a:t>
            </a:r>
            <a:r>
              <a:rPr lang="vi-VN" sz="2200">
                <a:latin typeface="Arial" charset="0"/>
              </a:rPr>
              <a:t>ă</a:t>
            </a:r>
            <a:r>
              <a:rPr lang="en-US" sz="2200">
                <a:latin typeface="Arial" charset="0"/>
              </a:rPr>
              <a:t>n, các câu cần phải </a:t>
            </a:r>
            <a:r>
              <a:rPr lang="en-US" sz="2200" b="1" i="1">
                <a:latin typeface="Arial" charset="0"/>
              </a:rPr>
              <a:t>liên kết</a:t>
            </a:r>
            <a:r>
              <a:rPr lang="en-US" sz="2200">
                <a:latin typeface="Arial" charset="0"/>
              </a:rPr>
              <a:t> chặt chẽ với nhau.</a:t>
            </a:r>
            <a:endParaRPr lang="en-US" sz="2200" b="1"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57200" y="37338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</a:t>
            </a:r>
            <a:r>
              <a:rPr lang="en-US" sz="2200">
                <a:latin typeface="Arial" charset="0"/>
              </a:rPr>
              <a:t>2. Để liên kết một câu với câu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ứng tr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ớc nó, ta có thể </a:t>
            </a:r>
            <a:r>
              <a:rPr lang="en-US" sz="2200" b="1" i="1">
                <a:latin typeface="Arial" charset="0"/>
              </a:rPr>
              <a:t>lặp lại </a:t>
            </a:r>
            <a:r>
              <a:rPr lang="en-US" sz="2200">
                <a:latin typeface="Arial" charset="0"/>
              </a:rPr>
              <a:t>trong câu ấy những từ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ã xuất hiện ở câu </a:t>
            </a:r>
            <a:r>
              <a:rPr lang="vi-VN" sz="2200">
                <a:latin typeface="Arial" charset="0"/>
              </a:rPr>
              <a:t>đ</a:t>
            </a:r>
            <a:r>
              <a:rPr lang="en-US" sz="2200">
                <a:latin typeface="Arial" charset="0"/>
              </a:rPr>
              <a:t>ứng tr</a:t>
            </a:r>
            <a:r>
              <a:rPr lang="vi-VN" sz="2200">
                <a:latin typeface="Arial" charset="0"/>
              </a:rPr>
              <a:t>ư</a:t>
            </a:r>
            <a:r>
              <a:rPr lang="en-US" sz="2200">
                <a:latin typeface="Arial" charset="0"/>
              </a:rPr>
              <a:t>ớc.</a:t>
            </a:r>
            <a:endParaRPr lang="en-US" sz="2200" b="1">
              <a:latin typeface="Arial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33400" y="4724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III- Luyện tập</a:t>
            </a:r>
            <a:r>
              <a:rPr lang="en-US" sz="2400">
                <a:latin typeface="Arial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 build="allAtOnce"/>
      <p:bldP spid="7178" grpId="0" build="allAtOnce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295400" y="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200" b="1">
                <a:solidFill>
                  <a:srgbClr val="3333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1219200" y="7620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  <a:latin typeface="Arial" charset="0"/>
              </a:rPr>
              <a:t>Liên kết các câu trong bài bằng cách lặp từ ngữ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2667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III- Luyện tập</a:t>
            </a:r>
            <a:r>
              <a:rPr lang="en-US" sz="2200">
                <a:latin typeface="Arial" charset="0"/>
              </a:rPr>
              <a:t>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8600" y="2438400"/>
            <a:ext cx="89154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  1. </a:t>
            </a:r>
            <a:r>
              <a:rPr lang="en-US" sz="2000" i="1">
                <a:latin typeface="Arial" charset="0"/>
              </a:rPr>
              <a:t>Tìm những từ ngữ </a:t>
            </a:r>
            <a:r>
              <a:rPr lang="vi-VN" sz="2000" i="1">
                <a:latin typeface="Arial" charset="0"/>
              </a:rPr>
              <a:t>đư</a:t>
            </a:r>
            <a:r>
              <a:rPr lang="en-US" sz="2000" i="1">
                <a:latin typeface="Arial" charset="0"/>
              </a:rPr>
              <a:t>ợc lặp lại </a:t>
            </a:r>
            <a:r>
              <a:rPr lang="vi-VN" sz="2000" i="1">
                <a:latin typeface="Arial" charset="0"/>
              </a:rPr>
              <a:t>đ</a:t>
            </a:r>
            <a:r>
              <a:rPr lang="en-US" sz="2000" i="1">
                <a:latin typeface="Arial" charset="0"/>
              </a:rPr>
              <a:t>ể liên kết câu: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>
                <a:latin typeface="Arial" charset="0"/>
              </a:rPr>
              <a:t>Niềm tự hào chính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áng của chúng ta trong nền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hoá                   chính là bộ s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u tập                    hết sức phong phú.                                     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a dạng không chỉ về hình dáng, kích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mà cả về phong cách trang trí, sắp xếp hoa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                                                                                              </a:t>
            </a:r>
            <a:r>
              <a:rPr lang="en-US" sz="1500" b="1">
                <a:latin typeface="Arial" charset="0"/>
              </a:rPr>
              <a:t>NGUYỄN VĂN HUYÊN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1000" y="4724400"/>
            <a:ext cx="8534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b) Trong một sáng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ào công sự,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ỡi xẻng của anh chiến sĩ  xúc lên một mảnh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 gốm có nét hoa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màu nâu và xanh, hình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uôi rồng. Anh chiến sĩ quả quyết rằng những nét hoa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này y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hoa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trên hũ r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ợu thờ ở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ình làng anh.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                                                                      </a:t>
            </a:r>
            <a:r>
              <a:rPr lang="en-US" sz="1500" b="1">
                <a:latin typeface="Arial" charset="0"/>
              </a:rPr>
              <a:t>HÀ ĐÌNH CẨN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934200" y="2895600"/>
            <a:ext cx="142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 Đông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n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996113" y="2895600"/>
            <a:ext cx="1350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charset="0"/>
              </a:rPr>
              <a:t>Đông S</a:t>
            </a:r>
            <a:r>
              <a:rPr lang="vi-VN" sz="200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934200" y="32004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 Đông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n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934200" y="3184525"/>
            <a:ext cx="142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Đông S</a:t>
            </a:r>
            <a:r>
              <a:rPr lang="vi-VN" sz="200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616575" y="3200400"/>
            <a:ext cx="167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Trống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 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120900" y="3200400"/>
            <a:ext cx="159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trống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 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133600" y="3200400"/>
            <a:ext cx="159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FF"/>
                </a:solidFill>
                <a:latin typeface="Arial" charset="0"/>
              </a:rPr>
              <a:t>trống </a:t>
            </a:r>
            <a:r>
              <a:rPr lang="vi-VN" sz="20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ồng  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610225" y="3200400"/>
            <a:ext cx="160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FF"/>
                </a:solidFill>
                <a:latin typeface="Arial" charset="0"/>
              </a:rPr>
              <a:t>Trống </a:t>
            </a:r>
            <a:r>
              <a:rPr lang="vi-VN" sz="20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ồng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715000" y="5076825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8001000" y="5381625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833438" y="5686425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828925" y="5381625"/>
            <a:ext cx="12192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4352925" y="5676900"/>
            <a:ext cx="12192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2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2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 build="allAtOnce"/>
      <p:bldP spid="8201" grpId="0" build="allAtOnce"/>
      <p:bldP spid="8202" grpId="0"/>
      <p:bldP spid="8203" grpId="0"/>
      <p:bldP spid="8204" grpId="0"/>
      <p:bldP spid="8205" grpId="0"/>
      <p:bldP spid="8208" grpId="0"/>
      <p:bldP spid="8209" grpId="0"/>
      <p:bldP spid="8210" grpId="0"/>
      <p:bldP spid="8211" grpId="0"/>
      <p:bldP spid="8219" grpId="0" animBg="1"/>
      <p:bldP spid="8220" grpId="0" animBg="1"/>
      <p:bldP spid="8221" grpId="0" animBg="1"/>
      <p:bldP spid="8222" grpId="0" animBg="1"/>
      <p:bldP spid="82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14400" y="2286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219" name="Text Box 11"/>
          <p:cNvSpPr txBox="1">
            <a:spLocks noChangeArrowheads="1"/>
          </p:cNvSpPr>
          <p:nvPr/>
        </p:nvSpPr>
        <p:spPr bwMode="auto">
          <a:xfrm>
            <a:off x="228600" y="52578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9234" name="Picture 18" descr="t3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52400"/>
            <a:ext cx="3429000" cy="3276600"/>
          </a:xfrm>
          <a:noFill/>
        </p:spPr>
      </p:pic>
      <p:pic>
        <p:nvPicPr>
          <p:cNvPr id="9236" name="Picture 20" descr="langvac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3352800"/>
            <a:ext cx="3352800" cy="3505200"/>
          </a:xfrm>
          <a:noFill/>
        </p:spPr>
      </p:pic>
      <p:pic>
        <p:nvPicPr>
          <p:cNvPr id="9240" name="Picture 24" descr="phuphuong1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105400" y="152400"/>
            <a:ext cx="3352800" cy="3124200"/>
          </a:xfrm>
          <a:noFill/>
        </p:spPr>
      </p:pic>
      <p:pic>
        <p:nvPicPr>
          <p:cNvPr id="9248" name="Picture 32" descr="trongdong1_smal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276600"/>
            <a:ext cx="3810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 descr="nhasan"/>
          <p:cNvPicPr>
            <a:picLocks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2362200"/>
            <a:ext cx="3657600" cy="2143125"/>
          </a:xfrm>
          <a:noFill/>
        </p:spPr>
      </p:pic>
      <p:pic>
        <p:nvPicPr>
          <p:cNvPr id="21516" name="Picture 12" descr="nhasan2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4648200"/>
            <a:ext cx="3276600" cy="2057400"/>
          </a:xfrm>
          <a:noFill/>
        </p:spPr>
      </p:pic>
      <p:pic>
        <p:nvPicPr>
          <p:cNvPr id="21520" name="Picture 16" descr="t0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228600" y="0"/>
            <a:ext cx="8610600" cy="2667000"/>
          </a:xfrm>
          <a:noFill/>
        </p:spPr>
      </p:pic>
      <p:pic>
        <p:nvPicPr>
          <p:cNvPr id="21523" name="Picture 19" descr="201-trong"/>
          <p:cNvPicPr>
            <a:picLocks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57200" y="2743200"/>
            <a:ext cx="3470275" cy="3962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1162</Words>
  <Application>Microsoft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2. Chọn từ ngữ trong ngoặc đơn thích hợp với mỗi ô trống để các câu, các đoạn được liên kết với nhau: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Thø n¨m ngµy 13 th¸ng 3 n¨m 2008 </dc:title>
  <dc:creator>XUANTRUONG</dc:creator>
  <cp:lastModifiedBy>CSTeam</cp:lastModifiedBy>
  <cp:revision>285</cp:revision>
  <dcterms:created xsi:type="dcterms:W3CDTF">2001-12-31T17:39:47Z</dcterms:created>
  <dcterms:modified xsi:type="dcterms:W3CDTF">2016-06-30T03:21:26Z</dcterms:modified>
</cp:coreProperties>
</file>