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FF"/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59FCA4-97ED-4168-85DC-DE412500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3BB9-B137-4C84-97B4-613AAD7544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BEBE-A53D-4663-B125-DDFDA0224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C72B-78DD-4A32-875F-70E3CBEE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219B-C0E3-444D-A04C-D584F36D4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4C58-8AAC-469B-A7C4-576AE8399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964C-49D2-4D79-9C38-2849591D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88240-A272-4E8A-B7E2-B2C2C569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AF12-D3EC-44ED-BC54-5D10126DF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0E65-9CC1-4587-9ACB-6687EC6B2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C72C-0AAF-4992-892C-7493018D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0D00-9C4E-4917-9A94-5A3729A6F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5582-6A1A-463C-93F2-92A1A766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506E7FD-439A-4D92-B201-3EBA5931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16706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31946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2052" name="Picture 4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5943600" cy="7620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GIẢNG ĐIỆN TỬ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295400" y="2667000"/>
            <a:ext cx="6705600" cy="8239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LUYỆN TỪ VÀ CÂU  5</a:t>
            </a:r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2057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062" name="Picture 16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7" descr="BAR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4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9475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9477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381000" y="3810000"/>
            <a:ext cx="8001000" cy="57943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MỞ RỘNG VỐN TỪ: TRUYỀN THỐNG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76200" y="76200"/>
            <a:ext cx="8991600" cy="6705600"/>
            <a:chOff x="3072" y="1104"/>
            <a:chExt cx="2496" cy="2496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3072" y="1104"/>
              <a:ext cx="2496" cy="24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11268" name="Picture 4" descr="Copy (2)_8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 l="11076" t="4445" r="12968" b="50000"/>
            <a:stretch>
              <a:fillRect/>
            </a:stretch>
          </p:blipFill>
          <p:spPr bwMode="auto">
            <a:xfrm>
              <a:off x="3120" y="1152"/>
              <a:ext cx="240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9144000" y="228600"/>
            <a:ext cx="0" cy="76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88250" y="2209800"/>
            <a:ext cx="1022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106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609600" y="5791200"/>
            <a:ext cx="7239000" cy="609600"/>
            <a:chOff x="1200" y="3840"/>
            <a:chExt cx="3552" cy="480"/>
          </a:xfrm>
        </p:grpSpPr>
        <p:grpSp>
          <p:nvGrpSpPr>
            <p:cNvPr id="12304" name="Group 6"/>
            <p:cNvGrpSpPr>
              <a:grpSpLocks/>
            </p:cNvGrpSpPr>
            <p:nvPr/>
          </p:nvGrpSpPr>
          <p:grpSpPr bwMode="auto">
            <a:xfrm>
              <a:off x="1200" y="3840"/>
              <a:ext cx="1920" cy="480"/>
              <a:chOff x="4656" y="3216"/>
              <a:chExt cx="1104" cy="651"/>
            </a:xfrm>
          </p:grpSpPr>
          <p:grpSp>
            <p:nvGrpSpPr>
              <p:cNvPr id="12310" name="Group 7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2312" name="Picture 8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3" name="Picture 9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311" name="Picture 10" descr="ROSE1"/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8000"/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05" name="Group 11"/>
            <p:cNvGrpSpPr>
              <a:grpSpLocks/>
            </p:cNvGrpSpPr>
            <p:nvPr/>
          </p:nvGrpSpPr>
          <p:grpSpPr bwMode="auto">
            <a:xfrm flipH="1">
              <a:off x="3072" y="3840"/>
              <a:ext cx="1680" cy="480"/>
              <a:chOff x="4656" y="3216"/>
              <a:chExt cx="1104" cy="651"/>
            </a:xfrm>
          </p:grpSpPr>
          <p:grpSp>
            <p:nvGrpSpPr>
              <p:cNvPr id="12306" name="Group 12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2308" name="Picture 13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09" name="Picture 14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lum bright="18000"/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307" name="Picture 15" descr="ROSE1"/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8000"/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294" name="Group 17"/>
          <p:cNvGrpSpPr>
            <a:grpSpLocks/>
          </p:cNvGrpSpPr>
          <p:nvPr/>
        </p:nvGrpSpPr>
        <p:grpSpPr bwMode="auto">
          <a:xfrm>
            <a:off x="0" y="-76200"/>
            <a:ext cx="8991600" cy="6934200"/>
            <a:chOff x="48" y="0"/>
            <a:chExt cx="5664" cy="4224"/>
          </a:xfrm>
        </p:grpSpPr>
        <p:grpSp>
          <p:nvGrpSpPr>
            <p:cNvPr id="12295" name="Group 18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2298" name="Picture 19" descr="BAR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9" name="Picture 20" descr="BAR0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01" name="AutoShape 21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502" name="AutoShape 22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503" name="AutoShape 23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504" name="AutoShape 24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  <p:sp>
          <p:nvSpPr>
            <p:cNvPr id="12296" name="Line 25"/>
            <p:cNvSpPr>
              <a:spLocks noChangeShapeType="1"/>
            </p:cNvSpPr>
            <p:nvPr/>
          </p:nvSpPr>
          <p:spPr bwMode="auto">
            <a:xfrm flipH="1">
              <a:off x="164" y="364"/>
              <a:ext cx="48" cy="360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26"/>
            <p:cNvSpPr>
              <a:spLocks noChangeShapeType="1"/>
            </p:cNvSpPr>
            <p:nvPr/>
          </p:nvSpPr>
          <p:spPr bwMode="auto">
            <a:xfrm flipH="1">
              <a:off x="5589" y="336"/>
              <a:ext cx="0" cy="3624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010400" cy="90011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2438400"/>
            <a:ext cx="80772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4000">
                <a:solidFill>
                  <a:schemeClr val="bg1"/>
                </a:solidFill>
                <a:latin typeface="Arial" charset="0"/>
              </a:rPr>
              <a:t>Hãy nêu nghĩa của từ truyền thống?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  Đặt một câu trong </a:t>
            </a:r>
            <a:r>
              <a:rPr lang="vi-VN" sz="40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4000">
                <a:solidFill>
                  <a:schemeClr val="bg1"/>
                </a:solidFill>
                <a:latin typeface="Arial" charset="0"/>
              </a:rPr>
              <a:t>ó có từ truyền thống?</a:t>
            </a:r>
          </a:p>
        </p:txBody>
      </p:sp>
      <p:grpSp>
        <p:nvGrpSpPr>
          <p:cNvPr id="3076" name="Group 21"/>
          <p:cNvGrpSpPr>
            <a:grpSpLocks/>
          </p:cNvGrpSpPr>
          <p:nvPr/>
        </p:nvGrpSpPr>
        <p:grpSpPr bwMode="auto">
          <a:xfrm>
            <a:off x="-76200" y="0"/>
            <a:ext cx="9296400" cy="6705600"/>
            <a:chOff x="48" y="0"/>
            <a:chExt cx="5664" cy="4224"/>
          </a:xfrm>
        </p:grpSpPr>
        <p:sp>
          <p:nvSpPr>
            <p:cNvPr id="3077" name="Line 22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Line 23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Line 24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25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1" name="Group 26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2" name="Picture 27" descr="BA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28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348FA-D403-4AE9-A0FD-CA4D2E7AD677}" type="slidenum">
              <a:rPr lang="en-US" sz="1200" smtClean="0"/>
              <a:pPr>
                <a:defRPr/>
              </a:pPr>
              <a:t>3</a:t>
            </a:fld>
            <a:endParaRPr lang="en-US" sz="1200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430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  <a:latin typeface="Arial" charset="0"/>
              </a:rPr>
              <a:t>Bài 1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Kho tàng tục ngữ, ca dao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ã ghi lại nhiều truyền thống quý báu của dân tộc ta. Em hãy minh hoạ mỗi truyền thống nêu d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ới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ây bằng một số câu tục ngữ hoặc ca dao :</a:t>
            </a:r>
          </a:p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a- Yêu n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ớc                  </a:t>
            </a:r>
            <a:r>
              <a:rPr lang="en-US" sz="2000" b="1">
                <a:solidFill>
                  <a:srgbClr val="EDF20C"/>
                </a:solidFill>
                <a:latin typeface="Arial" charset="0"/>
              </a:rPr>
              <a:t>M :   </a:t>
            </a:r>
            <a:r>
              <a:rPr lang="en-US" sz="2400" b="1">
                <a:solidFill>
                  <a:srgbClr val="EDF20C"/>
                </a:solidFill>
                <a:latin typeface="Arial" charset="0"/>
              </a:rPr>
              <a:t>Giặc </a:t>
            </a:r>
            <a:r>
              <a:rPr lang="vi-VN" sz="2400" b="1">
                <a:solidFill>
                  <a:srgbClr val="EDF20C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EDF20C"/>
                </a:solidFill>
                <a:latin typeface="Arial" charset="0"/>
              </a:rPr>
              <a:t>ến nhà, </a:t>
            </a:r>
            <a:r>
              <a:rPr lang="vi-VN" sz="2400" b="1">
                <a:solidFill>
                  <a:srgbClr val="EDF20C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EDF20C"/>
                </a:solidFill>
                <a:latin typeface="Arial" charset="0"/>
              </a:rPr>
              <a:t>àn bà cũng </a:t>
            </a:r>
            <a:r>
              <a:rPr lang="vi-VN" sz="2400" b="1">
                <a:solidFill>
                  <a:srgbClr val="EDF20C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EDF20C"/>
                </a:solidFill>
                <a:latin typeface="Arial" charset="0"/>
              </a:rPr>
              <a:t>ánh .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b- Lao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ộng cần cù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c- Đoàn kết</a:t>
            </a:r>
          </a:p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d- Nhân ái                        </a:t>
            </a:r>
          </a:p>
          <a:p>
            <a:pPr algn="just"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-1676400" y="6400800"/>
            <a:ext cx="990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-1600200" y="6858000"/>
            <a:ext cx="838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-1600200" y="6629400"/>
            <a:ext cx="762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438400" y="4572000"/>
            <a:ext cx="6553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charset="0"/>
              </a:rPr>
              <a:t>Tay làm hàm nhai, tay quai miệng trễ.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38400" y="5059363"/>
            <a:ext cx="54213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Arial" charset="0"/>
              </a:rPr>
              <a:t>Đoàn kết là sống, chia rẽ là chết.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590800" y="5668963"/>
            <a:ext cx="3124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  <a:latin typeface="Arial" charset="0"/>
              </a:rPr>
              <a:t>Chị ngã, em nâng.</a:t>
            </a:r>
          </a:p>
        </p:txBody>
      </p:sp>
      <p:grpSp>
        <p:nvGrpSpPr>
          <p:cNvPr id="4106" name="Group 14"/>
          <p:cNvGrpSpPr>
            <a:grpSpLocks/>
          </p:cNvGrpSpPr>
          <p:nvPr/>
        </p:nvGrpSpPr>
        <p:grpSpPr bwMode="auto">
          <a:xfrm>
            <a:off x="-152400" y="0"/>
            <a:ext cx="9525000" cy="6705600"/>
            <a:chOff x="48" y="0"/>
            <a:chExt cx="5664" cy="4224"/>
          </a:xfrm>
        </p:grpSpPr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18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1" name="Group 19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4112" name="Picture 20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3" name="Picture 21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8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4119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4120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4121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107" grpId="0"/>
      <p:bldP spid="4108" grpId="0"/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352800" y="34290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3" name="WordArt 19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29718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 nước</a:t>
            </a:r>
            <a:endParaRPr lang="en-US" sz="3200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447800" y="631825"/>
            <a:ext cx="7010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- Giặc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ến nhà,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àn bà cũng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ánh.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-      Con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i, con ngủ cho lành.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Để mẹ gánh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rửa bành cho voi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 -     Muốn coi lên núi mà coi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Coi bà Triệu Ẩu c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ỡi voi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ánh cồng.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 - Ai lên Biên Th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ợng, Lam S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</a:t>
            </a:r>
          </a:p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latin typeface="Arial" charset="0"/>
              </a:rPr>
              <a:t>Nhớ Lê Thái Tổ chặn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ờng quân Minh</a:t>
            </a:r>
          </a:p>
        </p:txBody>
      </p:sp>
      <p:grpSp>
        <p:nvGrpSpPr>
          <p:cNvPr id="5125" name="Group 21"/>
          <p:cNvGrpSpPr>
            <a:grpSpLocks/>
          </p:cNvGrpSpPr>
          <p:nvPr/>
        </p:nvGrpSpPr>
        <p:grpSpPr bwMode="auto">
          <a:xfrm>
            <a:off x="-76200" y="0"/>
            <a:ext cx="9296400" cy="6705600"/>
            <a:chOff x="48" y="0"/>
            <a:chExt cx="5664" cy="4224"/>
          </a:xfrm>
        </p:grpSpPr>
        <p:sp>
          <p:nvSpPr>
            <p:cNvPr id="5126" name="Line 22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Line 23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Line 24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25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0" name="Group 26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5131" name="Picture 27" descr="BA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28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7" name="AutoShape 29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7198" name="AutoShape 30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7199" name="AutoShape 31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7200" name="AutoShape 32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352800" y="34290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7" name="Text Box 20"/>
          <p:cNvSpPr txBox="1">
            <a:spLocks noChangeArrowheads="1"/>
          </p:cNvSpPr>
          <p:nvPr/>
        </p:nvSpPr>
        <p:spPr bwMode="auto">
          <a:xfrm>
            <a:off x="1828800" y="76200"/>
            <a:ext cx="6553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Tay làm hàm nhai, tay quai miệng trễ.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Có công mài sắt có ngày nên kim.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    Có làm thì mới có 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n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Không d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ng ai dễ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em phần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ến cho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    Trên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ồng cạn, d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ới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ồng sâu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Chồng cày, vợ cấy, con trâu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i bừa.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   Cày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ồng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ang buổi ban tr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a cày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Mồ hôi thánh thót nh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 m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a ruộng.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-    Ai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i b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ng bát c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m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ầy</a:t>
            </a:r>
          </a:p>
          <a:p>
            <a:pPr eaLnBrk="0" hangingPunct="0">
              <a:lnSpc>
                <a:spcPct val="130000"/>
              </a:lnSpc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Dẻo th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m một hạt </a:t>
            </a:r>
            <a:r>
              <a:rPr lang="vi-VN" sz="24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ắng cay muôn phần.</a:t>
            </a:r>
          </a:p>
        </p:txBody>
      </p:sp>
      <p:sp>
        <p:nvSpPr>
          <p:cNvPr id="6148" name="Text Box 21"/>
          <p:cNvSpPr txBox="1">
            <a:spLocks noChangeArrowheads="1"/>
          </p:cNvSpPr>
          <p:nvPr/>
        </p:nvSpPr>
        <p:spPr bwMode="auto">
          <a:xfrm>
            <a:off x="609600" y="3048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LAO ĐỘNG CẦN CÙ</a:t>
            </a:r>
          </a:p>
        </p:txBody>
      </p:sp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-76200" y="0"/>
            <a:ext cx="9296400" cy="6705600"/>
            <a:chOff x="48" y="0"/>
            <a:chExt cx="5664" cy="4224"/>
          </a:xfrm>
        </p:grpSpPr>
        <p:sp>
          <p:nvSpPr>
            <p:cNvPr id="6150" name="Line 23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24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25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26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4" name="Group 27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6155" name="Picture 28" descr="BA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Picture 29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8224" name="AutoShape 32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352800" y="34290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914400" y="762000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- Khôn ngoan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ối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áp ng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ời ngoài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   Gà cùng một mẹ chớ hoài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á nhau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      -  Một cây làm chẳng nên non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   Ba cây chụm lại nên hòn núi cao.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      - Nhiếu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iều phủ lấy giá g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Ng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ời trong một n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ớc phải th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 nhau cùng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       -  Bầu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i th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 lấy bí cùng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Tuy rằng khác giống nh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ng chung một giàn</a:t>
            </a:r>
          </a:p>
        </p:txBody>
      </p:sp>
      <p:sp>
        <p:nvSpPr>
          <p:cNvPr id="7172" name="WordArt 20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ĐOÀN KẾT</a:t>
            </a:r>
          </a:p>
        </p:txBody>
      </p:sp>
      <p:grpSp>
        <p:nvGrpSpPr>
          <p:cNvPr id="7173" name="Group 21"/>
          <p:cNvGrpSpPr>
            <a:grpSpLocks/>
          </p:cNvGrpSpPr>
          <p:nvPr/>
        </p:nvGrpSpPr>
        <p:grpSpPr bwMode="auto">
          <a:xfrm>
            <a:off x="-76200" y="0"/>
            <a:ext cx="9296400" cy="6705600"/>
            <a:chOff x="48" y="0"/>
            <a:chExt cx="5664" cy="4224"/>
          </a:xfrm>
        </p:grpSpPr>
        <p:sp>
          <p:nvSpPr>
            <p:cNvPr id="7174" name="Line 22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Line 23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24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25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26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7179" name="Picture 27" descr="BA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28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5" name="AutoShape 29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9246" name="AutoShape 30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9247" name="AutoShape 31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9248" name="AutoShape 32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352800" y="34290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5" name="WordArt 19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209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Nhân ái</a:t>
            </a: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838200" y="3048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- Th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ng ng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ời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thể th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ươ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ng thân.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Lá lành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ùm lá rách.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Máu chảy ruột mềm.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Môi hở r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ng lạnh.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Anh em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thể tay chân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Rách lành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ùm bọc, khó kh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ỡ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ần.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Chị ngã, em nâng.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-    Một con ngựa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au cả tàu bỏ cỏ.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-76200" y="0"/>
            <a:ext cx="9296400" cy="6705600"/>
            <a:chOff x="48" y="0"/>
            <a:chExt cx="5664" cy="4224"/>
          </a:xfrm>
        </p:grpSpPr>
        <p:sp>
          <p:nvSpPr>
            <p:cNvPr id="8198" name="Line 22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23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24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25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2" name="Group 26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8203" name="Picture 27" descr="BAR0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28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9" name="AutoShape 29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10270" name="AutoShape 30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10271" name="AutoShape 31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  <p:sp>
            <p:nvSpPr>
              <p:cNvPr id="10272" name="AutoShape 32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S HCM __1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12857"/>
          <a:stretch>
            <a:fillRect/>
          </a:stretch>
        </p:blipFill>
        <p:spPr>
          <a:xfrm>
            <a:off x="1676400" y="304800"/>
            <a:ext cx="5715000" cy="5257800"/>
          </a:xfrm>
          <a:noFill/>
          <a:ln w="57150">
            <a:solidFill>
              <a:srgbClr val="00FFFF"/>
            </a:solidFill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</a:rPr>
              <a:t>Nguyễn Huệ là kẻ phi thường </a:t>
            </a:r>
            <a:br>
              <a:rPr lang="en-US" b="1">
                <a:solidFill>
                  <a:srgbClr val="FFFF00"/>
                </a:solidFill>
                <a:latin typeface="Arial" charset="0"/>
              </a:rPr>
            </a:br>
            <a:r>
              <a:rPr lang="en-US" b="1">
                <a:solidFill>
                  <a:srgbClr val="FFFF00"/>
                </a:solidFill>
                <a:latin typeface="Arial" charset="0"/>
              </a:rPr>
              <a:t>Mấy lần đánh đuổi  giặc Xiêm, giặc Tàu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-76200" y="-152400"/>
            <a:ext cx="9296400" cy="7010400"/>
            <a:chOff x="48" y="0"/>
            <a:chExt cx="5664" cy="4224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0250" name="Picture 10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11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0" name="AutoShape 1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509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.VnTime</vt:lpstr>
      <vt:lpstr>Arial</vt:lpstr>
      <vt:lpstr>.VnTimeH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huong</dc:creator>
  <cp:lastModifiedBy>CSTeam</cp:lastModifiedBy>
  <cp:revision>10</cp:revision>
  <dcterms:created xsi:type="dcterms:W3CDTF">2009-03-11T17:32:41Z</dcterms:created>
  <dcterms:modified xsi:type="dcterms:W3CDTF">2016-06-30T03:23:51Z</dcterms:modified>
</cp:coreProperties>
</file>