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65" r:id="rId2"/>
    <p:sldId id="256" r:id="rId3"/>
    <p:sldId id="258" r:id="rId4"/>
    <p:sldId id="259" r:id="rId5"/>
    <p:sldId id="262" r:id="rId6"/>
    <p:sldId id="261" r:id="rId7"/>
    <p:sldId id="263" r:id="rId8"/>
    <p:sldId id="264" r:id="rId9"/>
    <p:sldId id="271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FFFFFF"/>
    <a:srgbClr val="CCCC00"/>
    <a:srgbClr val="FF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4819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9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E3305-D697-4C6E-838B-13F86F64B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AD8C9-9B65-447E-97AF-416B41EF1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78661-F797-44DE-A7A7-0CFF5E1EE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9468C-4098-4F3D-A7A5-53DCEEDB8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12A1-5576-478A-8DBA-780323A92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B9C32-1D40-4144-BB38-7E28F679E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A724F-E04E-43C5-9BD1-F0BC94A5B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4950-7460-4FF1-8627-12FF91567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5E042-02DF-4D25-9556-2AE58FA73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ED2E3-B50F-484A-9BDE-A35F0FA4D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E82B5-C02F-4D75-9C1B-EC61C3EAF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711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1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712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2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3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714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5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4717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7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7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7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7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960B87F-4902-49E9-844B-C5518D135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685800" y="25908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  </a:t>
            </a:r>
            <a:r>
              <a:rPr lang="en-US" sz="4000">
                <a:solidFill>
                  <a:srgbClr val="FF0000"/>
                </a:solidFill>
              </a:rPr>
              <a:t>Môn :Toán</a:t>
            </a:r>
            <a:r>
              <a:rPr 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1981200" y="838200"/>
            <a:ext cx="525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3200" u="sng"/>
              <a:t>Toán</a:t>
            </a:r>
            <a:r>
              <a:rPr lang="en-US" sz="3200"/>
              <a:t> :</a:t>
            </a:r>
            <a:r>
              <a:rPr lang="en-US" sz="2800"/>
              <a:t> 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752600" y="1371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3200"/>
              <a:t>Chia số đo thời gian cho một số</a:t>
            </a:r>
            <a:r>
              <a:rPr lang="en-US" sz="2800"/>
              <a:t>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807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2/ Một người thợ làm việc từ lúc 7 giờ 30 phút đến 12 giờ và làm được ba dụng cụ. Hỏi người đó trung bình làm 1 dụng cụ hết bao nhiêu thời gian ?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57200" y="40386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Hướng dẫn</a:t>
            </a:r>
            <a:r>
              <a:rPr lang="en-US"/>
              <a:t> : 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524000" y="4648200"/>
            <a:ext cx="670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3 dụng cụ        :    ?  thời gian </a:t>
            </a:r>
          </a:p>
          <a:p>
            <a:pPr>
              <a:spcBef>
                <a:spcPct val="50000"/>
              </a:spcBef>
            </a:pPr>
            <a:r>
              <a:rPr lang="en-US" sz="3200"/>
              <a:t>1 dụng cụ       :     ? thời gian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981200" y="838200"/>
            <a:ext cx="525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3200" u="sng"/>
              <a:t>Toán</a:t>
            </a:r>
            <a:r>
              <a:rPr lang="en-US" sz="3200"/>
              <a:t> : 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752600" y="1371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3200"/>
              <a:t>Chia số đo thời gian cho một số 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609600" y="2362200"/>
            <a:ext cx="75438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3200" u="sng"/>
              <a:t>Dặn dò</a:t>
            </a:r>
            <a:r>
              <a:rPr lang="en-US" sz="3200"/>
              <a:t> :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Ôn chia số đo thời gian cho một số 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Hoàn thành bài tập 2 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Tìm hiểu trước bài luyện tập sau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1981200" y="838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7086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cũ</a:t>
            </a:r>
            <a:r>
              <a:rPr lang="en-US" sz="2800"/>
              <a:t> : </a:t>
            </a:r>
          </a:p>
          <a:p>
            <a:pPr>
              <a:spcBef>
                <a:spcPct val="50000"/>
              </a:spcBef>
            </a:pPr>
            <a:r>
              <a:rPr lang="en-US" sz="2800"/>
              <a:t>Tính : 4 giờ 23 phút x 4   ;    9,5 giây  x  3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371600" y="3429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 giờ   2 3 phút</a:t>
            </a:r>
            <a:r>
              <a:rPr lang="en-US"/>
              <a:t>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905000" y="3886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sz="2800"/>
              <a:t>       4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371600" y="4495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990600" y="38100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x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57200" y="53340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2800"/>
              <a:t>16 giờ 92 phút = 17 giờ 32 phút 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495800" y="34290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</a:t>
            </a:r>
            <a:r>
              <a:rPr lang="en-US" sz="2800"/>
              <a:t>9 ,5 giây 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257800" y="3886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</a:t>
            </a:r>
            <a:r>
              <a:rPr lang="en-US" sz="2800"/>
              <a:t>3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5562600" y="4419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105400" y="37338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x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819400" y="4572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phút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438400" y="4572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2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9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143000" y="45720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 giờ</a:t>
            </a:r>
            <a:r>
              <a:rPr lang="en-US"/>
              <a:t> 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762000" y="4572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16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400800" y="4495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giây 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5943600" y="4495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5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105400" y="4495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28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867400" y="4495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5" grpId="0"/>
      <p:bldP spid="4106" grpId="0" animBg="1"/>
      <p:bldP spid="4107" grpId="0"/>
      <p:bldP spid="4109" grpId="0"/>
      <p:bldP spid="4110" grpId="0"/>
      <p:bldP spid="4111" grpId="0"/>
      <p:bldP spid="4113" grpId="0" animBg="1"/>
      <p:bldP spid="4115" grpId="0"/>
      <p:bldP spid="4117" grpId="0"/>
      <p:bldP spid="4118" grpId="0"/>
      <p:bldP spid="4119" grpId="0"/>
      <p:bldP spid="4120" grpId="0"/>
      <p:bldP spid="4121" grpId="0"/>
      <p:bldP spid="4122" grpId="0"/>
      <p:bldP spid="4123" grpId="0"/>
      <p:bldP spid="4124" grpId="0"/>
      <p:bldP spid="4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981200" y="838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5123" name="Text Box 16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1752600" y="13716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Chia số đo thời gian cho một số 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28600" y="20574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a)Ví dụ 1 : Hải thi đấu 3 ván cờ hết 42 phút 30 giây . Hỏi trung bình Hải thi đấu mỗi ván cờ hết bao lâu ?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04800" y="3124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 u="sng"/>
              <a:t>Tóm tắt</a:t>
            </a:r>
            <a:r>
              <a:rPr lang="en-US" sz="2800"/>
              <a:t> :</a:t>
            </a:r>
            <a:r>
              <a:rPr lang="en-US"/>
              <a:t>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133600" y="32004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      </a:t>
            </a:r>
            <a:r>
              <a:rPr lang="en-US" sz="2800"/>
              <a:t>3 ván cờ   :       42 phút 30 giây </a:t>
            </a:r>
          </a:p>
          <a:p>
            <a:r>
              <a:rPr lang="en-US" sz="2800"/>
              <a:t>       1 ván cờ   :         ?  thời gian 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362200" y="41910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</a:t>
            </a:r>
            <a:r>
              <a:rPr lang="en-US" sz="2800" u="sng"/>
              <a:t>Giải :</a:t>
            </a:r>
            <a:r>
              <a:rPr lang="en-US"/>
              <a:t> 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1371600" y="47244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Thời gian Hải thi đấu một ván cờ là : 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56388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sz="2800"/>
              <a:t>42 phút 30 giây     :     3     =         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/>
      <p:bldP spid="6168" grpId="0"/>
      <p:bldP spid="6169" grpId="0"/>
      <p:bldP spid="6170" grpId="0"/>
      <p:bldP spid="6171" grpId="0"/>
      <p:bldP spid="6173" grpId="0"/>
      <p:bldP spid="61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981200" y="838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752600" y="13716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Chia số đo thời gian cho một số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04800" y="22860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/>
              <a:t>Đặt tính</a:t>
            </a:r>
            <a:r>
              <a:rPr lang="en-US"/>
              <a:t> 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3124200" y="2362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124200" y="2286000"/>
            <a:ext cx="30480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42 phút 30 giây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6019800" y="236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6019800" y="2667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477000" y="2209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3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676400" y="22860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; tính :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096000" y="2667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48000" y="2667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1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352800" y="2667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24600" y="2667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52800" y="3048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6629400" y="26670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phút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114800" y="30480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30 giây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7467600" y="2667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267200" y="3505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648200" y="3505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7620000" y="2667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0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572000" y="3962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0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8001000" y="26670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giây</a:t>
            </a:r>
            <a:r>
              <a:rPr lang="en-US"/>
              <a:t> 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33400" y="434340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Vậy : 42 phút 30 giây : 3 = 14 phút 10 giây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81000" y="4953000"/>
            <a:ext cx="8458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Khi chia số đo thời gian cho một số , ta thực hiện phép chia từng số đo theo từng loại đơn vị thời gian cho số chia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9" grpId="0"/>
      <p:bldP spid="7180" grpId="0" animBg="1"/>
      <p:bldP spid="7181" grpId="0" animBg="1"/>
      <p:bldP spid="7182" grpId="0"/>
      <p:bldP spid="7183" grpId="0"/>
      <p:bldP spid="7184" grpId="0"/>
      <p:bldP spid="7185" grpId="0"/>
      <p:bldP spid="7187" grpId="0"/>
      <p:bldP spid="7188" grpId="0"/>
      <p:bldP spid="7189" grpId="0"/>
      <p:bldP spid="7190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981200" y="838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752600" y="13716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Chia số đo thời gian cho một số 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28600" y="19050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a)Ví dụ 1 : Hải thi đấu 3 ván cờ hết 42 phút 30 giây . Hỏi trung bình Hải thi đấu mỗi ván cờ hết bao lâu ?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 u="sng"/>
              <a:t>Tóm tắt</a:t>
            </a:r>
            <a:r>
              <a:rPr lang="en-US" sz="2800"/>
              <a:t> :</a:t>
            </a:r>
            <a:r>
              <a:rPr lang="en-US"/>
              <a:t> 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133600" y="28194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      </a:t>
            </a:r>
            <a:r>
              <a:rPr lang="en-US" sz="2800"/>
              <a:t>3 ván cờ   :       42 phút 30 giây </a:t>
            </a:r>
          </a:p>
          <a:p>
            <a:r>
              <a:rPr lang="en-US" sz="2800"/>
              <a:t>       1 ván cờ   :         ?  thời gian 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2362200" y="3657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</a:t>
            </a:r>
            <a:r>
              <a:rPr lang="en-US" sz="2800" u="sng"/>
              <a:t>Giải :</a:t>
            </a:r>
            <a:r>
              <a:rPr lang="en-US"/>
              <a:t> 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1447800" y="41910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Thời gian Hải thi đấu một ván cờ là : 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1600200" y="46482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sz="2800"/>
              <a:t>42 phút 30 giây   :   3    =           </a:t>
            </a:r>
          </a:p>
        </p:txBody>
      </p:sp>
      <p:sp>
        <p:nvSpPr>
          <p:cNvPr id="7179" name="Text Box 13"/>
          <p:cNvSpPr txBox="1">
            <a:spLocks noChangeArrowheads="1"/>
          </p:cNvSpPr>
          <p:nvPr/>
        </p:nvSpPr>
        <p:spPr bwMode="auto">
          <a:xfrm>
            <a:off x="1981200" y="57150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096000" y="4648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14 phút 10 giây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43200" y="54864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Đáp số</a:t>
            </a:r>
            <a:r>
              <a:rPr lang="en-US" sz="2800"/>
              <a:t> : 14 phút 10 giây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981200" y="381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676400" y="8382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Chia số đo thời gian cho một số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09600" y="12954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b)Ví dụ 2 </a:t>
            </a:r>
            <a:r>
              <a:rPr lang="en-US" sz="2800"/>
              <a:t>: Một vệ tinh nhân tạo quay xung quanh Trái Đất 4 vòng hết 7 giờ 40 phút . Hỏi vệ tinh đó quay xung quanh Trái Đất 1 vòng hết bao lâu?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" y="2590800"/>
            <a:ext cx="18288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Tóm tắt</a:t>
            </a:r>
            <a:r>
              <a:rPr lang="en-US" sz="2800"/>
              <a:t> :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124200" y="2590800"/>
            <a:ext cx="5410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 vòng   :     7 giờ 40 phút </a:t>
            </a:r>
          </a:p>
          <a:p>
            <a:pPr>
              <a:spcBef>
                <a:spcPct val="50000"/>
              </a:spcBef>
            </a:pPr>
            <a:r>
              <a:rPr lang="en-US" sz="2800"/>
              <a:t>1 vòng   :        ?   thời gian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04800" y="36576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Ta phải thực hiện phép tính chia: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066800" y="43434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7 giờ 40 phút    :      4     =          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/>
      <p:bldP spid="9228" grpId="0"/>
      <p:bldP spid="92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04800" y="1981200"/>
            <a:ext cx="777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28600" y="304800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Ta phải thực hiện phép tính chia: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4572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 giờ 40 phút    :      4     =            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Ta đặt tính rồi tính :</a:t>
            </a: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3810000" y="30480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29000" y="16764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 giờ      40  phút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6477000" y="1524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477000" y="2133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629400" y="1676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257800" y="990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?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477000" y="2133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429000" y="2133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6858000" y="21336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giờ</a:t>
            </a:r>
            <a:r>
              <a:rPr lang="en-US"/>
              <a:t> 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733800" y="2133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giờ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267200" y="2133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/>
              <a:t>= 180  phút</a:t>
            </a:r>
            <a:r>
              <a:rPr lang="en-US"/>
              <a:t> </a:t>
            </a: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3352800" y="2743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334000" y="2743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phút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105400" y="2819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7244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2    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648200" y="28194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    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467600" y="2133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800600" y="3276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105400" y="3276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696200" y="2133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105400" y="3657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2133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phút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4953000" y="914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 giờ 55 phút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304800" y="4191000"/>
            <a:ext cx="85344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Khi chia số đo thời gian cho một số , ta thực hiện phép chia từng số đo theo từng loại đơn vị thời gian cho số chia . Nếu phần dư khác không thì ta chuyển đổi sang đơn vị hàng nhỏ hơn liền kề rồi chia tiếp .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6" grpId="0"/>
      <p:bldP spid="11277" grpId="0" animBg="1"/>
      <p:bldP spid="11278" grpId="0" animBg="1"/>
      <p:bldP spid="11279" grpId="0"/>
      <p:bldP spid="11280" grpId="0"/>
      <p:bldP spid="11281" grpId="0"/>
      <p:bldP spid="11282" grpId="0"/>
      <p:bldP spid="11283" grpId="0"/>
      <p:bldP spid="11284" grpId="0"/>
      <p:bldP spid="11285" grpId="0"/>
      <p:bldP spid="11286" grpId="0" animBg="1"/>
      <p:bldP spid="11287" grpId="0"/>
      <p:bldP spid="11288" grpId="0"/>
      <p:bldP spid="11289" grpId="0"/>
      <p:bldP spid="11290" grpId="0"/>
      <p:bldP spid="11291" grpId="0"/>
      <p:bldP spid="11292" grpId="0"/>
      <p:bldP spid="11293" grpId="0"/>
      <p:bldP spid="11294" grpId="0"/>
      <p:bldP spid="11295" grpId="0"/>
      <p:bldP spid="11296" grpId="0"/>
      <p:bldP spid="11298" grpId="0"/>
      <p:bldP spid="112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981200" y="5334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                 </a:t>
            </a:r>
            <a:r>
              <a:rPr lang="en-US" sz="2800" u="sng"/>
              <a:t>Toán</a:t>
            </a:r>
            <a:r>
              <a:rPr lang="en-US" sz="2800"/>
              <a:t> : 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600200" y="10668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Chia số đo thời gian cho một số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tập</a:t>
            </a:r>
            <a:r>
              <a:rPr lang="en-US" sz="2800"/>
              <a:t> 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21336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  Tính :</a:t>
            </a:r>
          </a:p>
          <a:p>
            <a:r>
              <a:rPr lang="en-US" sz="2800"/>
              <a:t>a/  24 phút 12 giây   :  4        b/    35 giờ 40 phút : 5 </a:t>
            </a:r>
          </a:p>
          <a:p>
            <a:r>
              <a:rPr lang="en-US" sz="2800"/>
              <a:t>c/  10 giờ 48 phút     :  9        d/    18,6 phút  : 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0" y="4572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tập</a:t>
            </a:r>
            <a:r>
              <a:rPr lang="en-US" sz="2800"/>
              <a:t> 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  Tính :</a:t>
            </a:r>
          </a:p>
          <a:p>
            <a:r>
              <a:rPr lang="en-US" sz="2800"/>
              <a:t>a/  24 phút 12 giây   :  4        b/    35 giờ 40 phút : 5 </a:t>
            </a:r>
          </a:p>
          <a:p>
            <a:r>
              <a:rPr lang="en-US" sz="2800"/>
              <a:t>c/  10 giờ 48 phút     :  9        d/    18,6 phút  : 6 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1905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24 phút 12 giây</a:t>
            </a:r>
            <a:r>
              <a:rPr lang="en-US"/>
              <a:t>  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362200" y="1905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362200" y="228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590800" y="1905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438400" y="2286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6  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0" y="22098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  <a:r>
              <a:rPr lang="en-US" sz="2400"/>
              <a:t>0         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800600" y="1905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35 giờ 40 phút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7086600" y="1828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7086600" y="2286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391400" y="1905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5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086600" y="228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400"/>
              <a:t>7 </a:t>
            </a:r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800600" y="236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0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7391400" y="2286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giờ</a:t>
            </a:r>
            <a:r>
              <a:rPr lang="en-US"/>
              <a:t> 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5562600" y="2286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40 phút</a:t>
            </a:r>
            <a:r>
              <a:rPr lang="en-US"/>
              <a:t> 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066800" y="2286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12 giây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143000" y="2667000"/>
            <a:ext cx="137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0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667000" y="2286000"/>
            <a:ext cx="1371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phút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276600" y="2286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505200" y="2286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giây 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848600" y="2286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943600" y="2667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8077200" y="2286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phút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0" y="3352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10 giờ    48 phút</a:t>
            </a: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25908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2590800" y="3733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67056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6705600" y="3733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27432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24384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990600" y="4648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68580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28194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giờ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1242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1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81000" y="3733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giờ</a:t>
            </a:r>
            <a:r>
              <a:rPr lang="en-US"/>
              <a:t> 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 60 phút</a:t>
            </a:r>
            <a:r>
              <a:rPr lang="en-US"/>
              <a:t> </a:t>
            </a:r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0" y="4191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7315200" y="3733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phút</a:t>
            </a:r>
            <a:r>
              <a:rPr lang="en-US"/>
              <a:t> 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3733800" y="3733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phút</a:t>
            </a:r>
            <a:r>
              <a:rPr lang="en-US"/>
              <a:t> 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1600200" y="4267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phút</a:t>
            </a:r>
            <a:r>
              <a:rPr lang="en-US"/>
              <a:t> 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1371600" y="4267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990600" y="4267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1371600" y="464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3505200" y="3733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1371600" y="5029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50292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18,6 phút</a:t>
            </a:r>
          </a:p>
        </p:txBody>
      </p:sp>
      <p:sp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6934200" y="3352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6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6705600" y="3733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5181600" y="3733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5486400" y="3733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6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6934200" y="3657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,</a:t>
            </a: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5486400" y="4114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animBg="1"/>
      <p:bldP spid="19463" grpId="0" animBg="1"/>
      <p:bldP spid="19464" grpId="0"/>
      <p:bldP spid="19465" grpId="0"/>
      <p:bldP spid="19466" grpId="0"/>
      <p:bldP spid="19467" grpId="0"/>
      <p:bldP spid="19468" grpId="0" animBg="1"/>
      <p:bldP spid="19469" grpId="0" animBg="1"/>
      <p:bldP spid="19470" grpId="0"/>
      <p:bldP spid="19471" grpId="0"/>
      <p:bldP spid="19472" grpId="0"/>
      <p:bldP spid="19473" grpId="0"/>
      <p:bldP spid="19474" grpId="0"/>
      <p:bldP spid="19475" grpId="0"/>
      <p:bldP spid="19476" grpId="0"/>
      <p:bldP spid="19477" grpId="0"/>
      <p:bldP spid="19478" grpId="0"/>
      <p:bldP spid="19479" grpId="0"/>
      <p:bldP spid="19480" grpId="0"/>
      <p:bldP spid="19481" grpId="0"/>
      <p:bldP spid="19482" grpId="0"/>
      <p:bldP spid="19483" grpId="0"/>
      <p:bldP spid="19484" grpId="0" animBg="1"/>
      <p:bldP spid="19485" grpId="0" animBg="1"/>
      <p:bldP spid="19486" grpId="0" animBg="1"/>
      <p:bldP spid="19487" grpId="0" animBg="1"/>
      <p:bldP spid="19488" grpId="0"/>
      <p:bldP spid="19489" grpId="0"/>
      <p:bldP spid="19490" grpId="0"/>
      <p:bldP spid="19491" grpId="0"/>
      <p:bldP spid="19493" grpId="0"/>
      <p:bldP spid="19494" grpId="0"/>
      <p:bldP spid="19495" grpId="0"/>
      <p:bldP spid="19496" grpId="0"/>
      <p:bldP spid="19498" grpId="0"/>
      <p:bldP spid="19499" grpId="0" animBg="1"/>
      <p:bldP spid="19500" grpId="0"/>
      <p:bldP spid="19502" grpId="0"/>
      <p:bldP spid="19503" grpId="0"/>
      <p:bldP spid="19504" grpId="0"/>
      <p:bldP spid="19505" grpId="0"/>
      <p:bldP spid="19506" grpId="0"/>
      <p:bldP spid="19507" grpId="0"/>
      <p:bldP spid="19508" grpId="0"/>
      <p:bldP spid="19509" grpId="0"/>
      <p:bldP spid="19510" grpId="0"/>
      <p:bldP spid="19511" grpId="0"/>
      <p:bldP spid="19512" grpId="0"/>
      <p:bldP spid="19513" grpId="0"/>
      <p:bldP spid="19514" grpId="0"/>
      <p:bldP spid="19515" grpId="0"/>
    </p:bld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362</TotalTime>
  <Words>783</Words>
  <Application>Microsoft PowerPoint</Application>
  <PresentationFormat>On-screen Show (4:3)</PresentationFormat>
  <Paragraphs>168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Calibri</vt:lpstr>
      <vt:lpstr>Ripple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12</cp:revision>
  <cp:lastPrinted>1601-01-01T00:00:00Z</cp:lastPrinted>
  <dcterms:created xsi:type="dcterms:W3CDTF">1601-01-01T00:00:00Z</dcterms:created>
  <dcterms:modified xsi:type="dcterms:W3CDTF">2016-06-30T03:36:07Z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