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38" d="100"/>
          <a:sy n="38" d="100"/>
        </p:scale>
        <p:origin x="-9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1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160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white">
              <a:xfrm>
                <a:off x="0" y="1600"/>
                <a:ext cx="5760" cy="27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pic>
          <p:nvPicPr>
            <p:cNvPr id="6" name="Picture 6" descr="grape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ltGray">
            <a:xfrm>
              <a:off x="163" y="0"/>
              <a:ext cx="680" cy="3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648" y="0"/>
              <a:ext cx="97" cy="3613"/>
              <a:chOff x="226" y="0"/>
              <a:chExt cx="80" cy="3613"/>
            </a:xfrm>
          </p:grpSpPr>
          <p:sp>
            <p:nvSpPr>
              <p:cNvPr id="9" name="Rectangle 8"/>
              <p:cNvSpPr>
                <a:spLocks noChangeArrowheads="1"/>
              </p:cNvSpPr>
              <p:nvPr/>
            </p:nvSpPr>
            <p:spPr bwMode="ltGray">
              <a:xfrm>
                <a:off x="226" y="0"/>
                <a:ext cx="80" cy="85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ltGray">
              <a:xfrm>
                <a:off x="226" y="840"/>
                <a:ext cx="80" cy="277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" name="Rectangle 10"/>
            <p:cNvSpPr>
              <a:spLocks noChangeArrowheads="1"/>
            </p:cNvSpPr>
            <p:nvPr/>
          </p:nvSpPr>
          <p:spPr bwMode="ltGray">
            <a:xfrm>
              <a:off x="0" y="1536"/>
              <a:ext cx="4294" cy="16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71600" y="1100138"/>
            <a:ext cx="7772400" cy="1143000"/>
          </a:xfrm>
        </p:spPr>
        <p:txBody>
          <a:bodyPr/>
          <a:lstStyle>
            <a:lvl1pPr>
              <a:defRPr>
                <a:latin typeface="VNI-Avo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>
                <a:latin typeface="VNI-Avo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fld id="{3DCFEB2D-E576-4F69-86A3-AEE9AF3D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7082E-0255-497D-8851-8CDC1EA0D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1470-FC93-42BD-B4C4-BAE40EC01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1A4F8-E18B-4EDE-A368-9B1534F71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D1B7F-F759-45D1-8952-70D3A26B8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86940-BDB0-4BC9-BD88-9342205E1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50775-0B3B-4F6E-B5E8-C2596F6C7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980F4-2047-448D-AC00-38680EFEF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916D5-BCCC-412F-AA75-E8C44EECA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C5DAC-05D5-4765-AE2C-68832A2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A3B2C-1791-4644-8368-4C94E9E83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039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38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0" name="Rectangle 5"/>
              <p:cNvSpPr>
                <a:spLocks noChangeArrowheads="1"/>
              </p:cNvSpPr>
              <p:nvPr/>
            </p:nvSpPr>
            <p:spPr bwMode="white">
              <a:xfrm>
                <a:off x="0" y="384"/>
                <a:ext cx="5760" cy="393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0" y="0"/>
              <a:ext cx="1667" cy="3613"/>
              <a:chOff x="0" y="0"/>
              <a:chExt cx="1667" cy="3613"/>
            </a:xfrm>
          </p:grpSpPr>
          <p:pic>
            <p:nvPicPr>
              <p:cNvPr id="2058" name="Picture 7" descr="grapes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ltGray">
              <a:xfrm>
                <a:off x="163" y="0"/>
                <a:ext cx="534" cy="3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059" name="Group 8"/>
              <p:cNvGrpSpPr>
                <a:grpSpLocks/>
              </p:cNvGrpSpPr>
              <p:nvPr/>
            </p:nvGrpSpPr>
            <p:grpSpPr bwMode="auto">
              <a:xfrm>
                <a:off x="226" y="0"/>
                <a:ext cx="80" cy="3613"/>
                <a:chOff x="226" y="0"/>
                <a:chExt cx="80" cy="3613"/>
              </a:xfrm>
            </p:grpSpPr>
            <p:sp>
              <p:nvSpPr>
                <p:cNvPr id="1037" name="Rectangle 9"/>
                <p:cNvSpPr>
                  <a:spLocks noChangeArrowheads="1"/>
                </p:cNvSpPr>
                <p:nvPr/>
              </p:nvSpPr>
              <p:spPr bwMode="ltGray">
                <a:xfrm>
                  <a:off x="226" y="0"/>
                  <a:ext cx="80" cy="85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38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26" y="840"/>
                  <a:ext cx="80" cy="277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036" name="Rectangle 11"/>
              <p:cNvSpPr>
                <a:spLocks noChangeArrowheads="1"/>
              </p:cNvSpPr>
              <p:nvPr/>
            </p:nvSpPr>
            <p:spPr bwMode="ltGray">
              <a:xfrm>
                <a:off x="0" y="347"/>
                <a:ext cx="1667" cy="8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fld id="{83634814-C854-4626-9F37-B275715F3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8839200" cy="1143000"/>
          </a:xfrm>
        </p:spPr>
        <p:txBody>
          <a:bodyPr/>
          <a:lstStyle/>
          <a:p>
            <a:pPr algn="ctr"/>
            <a:r>
              <a:rPr lang="en-US" smtClean="0">
                <a:latin typeface="Arial" charset="0"/>
              </a:rPr>
              <a:t>BÀI:NHÂN SỐ ĐO THỜI GIAN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TOÁN: LỚP 5</a:t>
            </a: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886200" y="4275138"/>
          <a:ext cx="2095500" cy="2582862"/>
        </p:xfrm>
        <a:graphic>
          <a:graphicData uri="http://schemas.openxmlformats.org/presentationml/2006/ole">
            <p:oleObj spid="_x0000_s1026" name="Clip" r:id="rId3" imgW="2095500" imgH="2582863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0"/>
            <a:ext cx="7772400" cy="4572000"/>
          </a:xfrm>
        </p:spPr>
        <p:txBody>
          <a:bodyPr/>
          <a:lstStyle/>
          <a:p>
            <a:r>
              <a:rPr lang="en-US" sz="4000" smtClean="0">
                <a:latin typeface="Arial" charset="0"/>
                <a:cs typeface="Arial" charset="0"/>
              </a:rPr>
              <a:t>Ví dụ 1:</a:t>
            </a:r>
            <a:br>
              <a:rPr lang="en-US" sz="4000" smtClean="0">
                <a:latin typeface="Arial" charset="0"/>
                <a:cs typeface="Arial" charset="0"/>
              </a:rPr>
            </a:br>
            <a:r>
              <a:rPr lang="en-US" sz="4000" smtClean="0">
                <a:latin typeface="Arial" charset="0"/>
                <a:cs typeface="Arial" charset="0"/>
              </a:rPr>
              <a:t>Một người thợ trung bình làm xong một sản phẩm hết 1 giờ 10 phút. Hỏi người đó làm ba sản phẩm như thế hết bao nhiêu thời gian?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7772400" cy="1752600"/>
          </a:xfrm>
        </p:spPr>
        <p:txBody>
          <a:bodyPr/>
          <a:lstStyle/>
          <a:p>
            <a:r>
              <a:rPr lang="en-US" sz="2800" smtClean="0">
                <a:latin typeface="Arial" charset="0"/>
                <a:cs typeface="Arial" charset="0"/>
              </a:rPr>
              <a:t>Tóm tắt: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Làm 1 sản phẩm: 1 giờ 10 phút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Làm 3 sản phẩm: ? Thời gian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0"/>
            <a:ext cx="7772400" cy="6858000"/>
          </a:xfrm>
        </p:spPr>
        <p:txBody>
          <a:bodyPr/>
          <a:lstStyle/>
          <a:p>
            <a:r>
              <a:rPr lang="en-US" sz="2800" smtClean="0">
                <a:latin typeface="Arial" charset="0"/>
                <a:cs typeface="Arial" charset="0"/>
              </a:rPr>
              <a:t>Hãy tính thời gian làm 3 sản phẩm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1giờ10phút+1giờ10phút+1giờ10phút=3giờ30phút.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Ta có thể viết phép cộng đó thành phép tính ngắn gọn hơn như thế nào?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1giờ10phút x 3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1gờ10phút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x       3          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3giờ30phút 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Vậy người đó làm xong 3 sản phẩm hết: 3giờ30phút</a:t>
            </a:r>
          </a:p>
        </p:txBody>
      </p:sp>
      <p:sp>
        <p:nvSpPr>
          <p:cNvPr id="5123" name="Line 7"/>
          <p:cNvSpPr>
            <a:spLocks noChangeShapeType="1"/>
          </p:cNvSpPr>
          <p:nvPr/>
        </p:nvSpPr>
        <p:spPr bwMode="auto">
          <a:xfrm>
            <a:off x="1524000" y="44196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8382000" cy="4572000"/>
          </a:xfrm>
        </p:spPr>
        <p:txBody>
          <a:bodyPr/>
          <a:lstStyle/>
          <a:p>
            <a:r>
              <a:rPr lang="en-US" sz="4000" smtClean="0">
                <a:latin typeface="Arial" charset="0"/>
              </a:rPr>
              <a:t>Ví dụ 2:</a:t>
            </a:r>
            <a:br>
              <a:rPr lang="en-US" sz="4000" smtClean="0">
                <a:latin typeface="Arial" charset="0"/>
              </a:rPr>
            </a:br>
            <a:r>
              <a:rPr lang="en-US" sz="4000" smtClean="0">
                <a:latin typeface="Arial" charset="0"/>
              </a:rPr>
              <a:t>Mỗi ngày Hạnh học ở trường trung bình 3giờ40phút. Mỗi tuần lễ Hạnh học 5 ngày. Hỏi trong mỗi tuần lễ Hạnh học ở trường bao nhiêu thời gian?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953000"/>
            <a:ext cx="6477000" cy="1905000"/>
          </a:xfrm>
        </p:spPr>
        <p:txBody>
          <a:bodyPr/>
          <a:lstStyle/>
          <a:p>
            <a:r>
              <a:rPr lang="en-US" sz="2800" smtClean="0">
                <a:latin typeface="Arial" charset="0"/>
              </a:rPr>
              <a:t>Tóm tắt:</a:t>
            </a:r>
          </a:p>
          <a:p>
            <a:r>
              <a:rPr lang="en-US" sz="2800" smtClean="0">
                <a:latin typeface="Arial" charset="0"/>
              </a:rPr>
              <a:t>Học 1 ngày: 3giờ40phút</a:t>
            </a:r>
          </a:p>
          <a:p>
            <a:r>
              <a:rPr lang="en-US" sz="2800" smtClean="0">
                <a:latin typeface="Arial" charset="0"/>
              </a:rPr>
              <a:t>Học 5 ngày: ? Thời gian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28600"/>
            <a:ext cx="6248400" cy="1828800"/>
          </a:xfrm>
        </p:spPr>
        <p:txBody>
          <a:bodyPr/>
          <a:lstStyle/>
          <a:p>
            <a:endParaRPr lang="en-US" sz="2800" smtClean="0">
              <a:latin typeface="Arial" charset="0"/>
            </a:endParaRPr>
          </a:p>
          <a:p>
            <a:r>
              <a:rPr lang="en-US" sz="2800" smtClean="0">
                <a:latin typeface="Arial" charset="0"/>
              </a:rPr>
              <a:t>Thời gian Hạnh học trong một tuần lễ là bao nhiêu?</a:t>
            </a:r>
          </a:p>
          <a:p>
            <a:r>
              <a:rPr lang="en-US" sz="2800" smtClean="0">
                <a:latin typeface="Arial" charset="0"/>
              </a:rPr>
              <a:t>        3giờ  40phút</a:t>
            </a:r>
          </a:p>
          <a:p>
            <a:r>
              <a:rPr lang="en-US" sz="2800" smtClean="0">
                <a:latin typeface="Arial" charset="0"/>
              </a:rPr>
              <a:t>        x       5</a:t>
            </a:r>
          </a:p>
          <a:p>
            <a:r>
              <a:rPr lang="en-US" sz="2800" smtClean="0">
                <a:latin typeface="Arial" charset="0"/>
              </a:rPr>
              <a:t>      15giờ200phút</a:t>
            </a:r>
          </a:p>
          <a:p>
            <a:r>
              <a:rPr lang="en-US" sz="2800" smtClean="0">
                <a:latin typeface="Arial" charset="0"/>
              </a:rPr>
              <a:t>   = 18giờ 20phút</a:t>
            </a:r>
          </a:p>
          <a:p>
            <a:endParaRPr lang="en-US" sz="2800" smtClean="0">
              <a:latin typeface="Arial" charset="0"/>
            </a:endParaRPr>
          </a:p>
          <a:p>
            <a:r>
              <a:rPr lang="en-US" sz="2800" smtClean="0">
                <a:latin typeface="Arial" charset="0"/>
              </a:rPr>
              <a:t>Vậy thời gian Hạnh học trong mỗi tuần lễ là:18giờ20phút.</a:t>
            </a:r>
          </a:p>
          <a:p>
            <a:endParaRPr lang="en-US" sz="2800" smtClean="0">
              <a:latin typeface="Arial" charset="0"/>
            </a:endParaRPr>
          </a:p>
          <a:p>
            <a:endParaRPr lang="en-US" sz="2800" smtClean="0">
              <a:latin typeface="Arial" charset="0"/>
            </a:endParaRPr>
          </a:p>
          <a:p>
            <a:endParaRPr lang="en-US" sz="2800" smtClean="0">
              <a:latin typeface="Arial" charset="0"/>
            </a:endParaRPr>
          </a:p>
        </p:txBody>
      </p:sp>
      <p:sp>
        <p:nvSpPr>
          <p:cNvPr id="7171" name="Line 5"/>
          <p:cNvSpPr>
            <a:spLocks noChangeShapeType="1"/>
          </p:cNvSpPr>
          <p:nvPr/>
        </p:nvSpPr>
        <p:spPr bwMode="auto">
          <a:xfrm>
            <a:off x="2438400" y="29718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4038600"/>
            <a:ext cx="7772400" cy="1295400"/>
          </a:xfrm>
        </p:spPr>
        <p:txBody>
          <a:bodyPr/>
          <a:lstStyle/>
          <a:p>
            <a:r>
              <a:rPr lang="en-US" sz="4000" smtClean="0">
                <a:latin typeface="Arial" charset="0"/>
              </a:rPr>
              <a:t/>
            </a:r>
            <a:br>
              <a:rPr lang="en-US" sz="4000" smtClean="0">
                <a:latin typeface="Arial" charset="0"/>
              </a:rPr>
            </a:br>
            <a:r>
              <a:rPr lang="en-US" sz="4000" smtClean="0">
                <a:latin typeface="Arial" charset="0"/>
              </a:rPr>
              <a:t/>
            </a:r>
            <a:br>
              <a:rPr lang="en-US" sz="4000" smtClean="0">
                <a:latin typeface="Arial" charset="0"/>
              </a:rPr>
            </a:br>
            <a:r>
              <a:rPr lang="en-US" sz="4000" smtClean="0">
                <a:latin typeface="Times New Roman" pitchFamily="18" charset="0"/>
              </a:rPr>
              <a:t>-</a:t>
            </a:r>
            <a:r>
              <a:rPr lang="en-US" sz="4000" smtClean="0">
                <a:latin typeface="Arial" charset="0"/>
              </a:rPr>
              <a:t> Chuyển đổi đơn vị ở kết quả nếu cĩ.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04800"/>
            <a:ext cx="6400800" cy="1752600"/>
          </a:xfrm>
        </p:spPr>
        <p:txBody>
          <a:bodyPr/>
          <a:lstStyle/>
          <a:p>
            <a:r>
              <a:rPr lang="en-US" sz="2800" smtClean="0">
                <a:latin typeface="Arial" charset="0"/>
              </a:rPr>
              <a:t>Qua hai ví dụ, em hãy nêu cách nhân số đo thời gian.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0" y="1752600"/>
            <a:ext cx="7315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sz="4000">
                <a:solidFill>
                  <a:schemeClr val="tx2"/>
                </a:solidFill>
                <a:latin typeface="Arial" charset="0"/>
              </a:rPr>
              <a:t/>
            </a:r>
            <a:br>
              <a:rPr kumimoji="1" lang="en-US" sz="4000">
                <a:solidFill>
                  <a:schemeClr val="tx2"/>
                </a:solidFill>
                <a:latin typeface="Arial" charset="0"/>
              </a:rPr>
            </a:br>
            <a:r>
              <a:rPr kumimoji="1" lang="en-US" sz="4000">
                <a:solidFill>
                  <a:schemeClr val="tx2"/>
                </a:solidFill>
                <a:latin typeface="Arial" charset="0"/>
              </a:rPr>
              <a:t>Cách làm:</a:t>
            </a:r>
            <a:br>
              <a:rPr kumimoji="1" lang="en-US" sz="4000">
                <a:solidFill>
                  <a:schemeClr val="tx2"/>
                </a:solidFill>
                <a:latin typeface="Arial" charset="0"/>
              </a:rPr>
            </a:br>
            <a:endParaRPr kumimoji="1" lang="en-US" sz="4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371600" y="2971800"/>
            <a:ext cx="7315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sz="4000">
                <a:solidFill>
                  <a:schemeClr val="tx2"/>
                </a:solidFill>
                <a:latin typeface="Arial" charset="0"/>
              </a:rPr>
              <a:t/>
            </a:r>
            <a:br>
              <a:rPr kumimoji="1" lang="en-US" sz="4000">
                <a:solidFill>
                  <a:schemeClr val="tx2"/>
                </a:solidFill>
                <a:latin typeface="Arial" charset="0"/>
              </a:rPr>
            </a:br>
            <a:r>
              <a:rPr kumimoji="1" lang="en-US" sz="4000">
                <a:solidFill>
                  <a:schemeClr val="tx2"/>
                </a:solidFill>
                <a:latin typeface="Arial" charset="0"/>
              </a:rPr>
              <a:t/>
            </a:r>
            <a:br>
              <a:rPr kumimoji="1" lang="en-US" sz="4000">
                <a:solidFill>
                  <a:schemeClr val="tx2"/>
                </a:solidFill>
                <a:latin typeface="Arial" charset="0"/>
              </a:rPr>
            </a:br>
            <a:r>
              <a:rPr kumimoji="1" lang="en-US" sz="4000">
                <a:solidFill>
                  <a:schemeClr val="tx2"/>
                </a:solidFill>
              </a:rPr>
              <a:t>-Đặt tính, nhân từ phải sang trái theo từng loại đơn vị</a:t>
            </a:r>
            <a:br>
              <a:rPr kumimoji="1" lang="en-US" sz="4000">
                <a:solidFill>
                  <a:schemeClr val="tx2"/>
                </a:solidFill>
              </a:rPr>
            </a:br>
            <a:endParaRPr kumimoji="1" lang="en-US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  <p:bldP spid="9220" grpId="0" autoUpdateAnimBg="0"/>
      <p:bldP spid="922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en-US" sz="4000" smtClean="0">
                <a:latin typeface="Arial" charset="0"/>
              </a:rPr>
              <a:t>Thực hành: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914400"/>
            <a:ext cx="3657600" cy="762000"/>
          </a:xfrm>
        </p:spPr>
        <p:txBody>
          <a:bodyPr/>
          <a:lstStyle/>
          <a:p>
            <a:r>
              <a:rPr lang="en-US" sz="2800" smtClean="0">
                <a:latin typeface="Arial" charset="0"/>
                <a:cs typeface="Arial" charset="0"/>
              </a:rPr>
              <a:t>  Bài 1: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                   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             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447800" y="2895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4876800" y="2895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2667000" y="5257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371600" y="1600200"/>
            <a:ext cx="3505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                  </a:t>
            </a:r>
          </a:p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: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143000" y="1752600"/>
            <a:ext cx="365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 </a:t>
            </a:r>
            <a:r>
              <a:rPr kumimoji="1" lang="en-US" sz="2800"/>
              <a:t>2</a:t>
            </a:r>
            <a:r>
              <a:rPr kumimoji="1" lang="en-US" sz="2800">
                <a:latin typeface="Arial" charset="0"/>
              </a:rPr>
              <a:t>giờ12phút</a:t>
            </a:r>
          </a:p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x          3</a:t>
            </a:r>
          </a:p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                  </a:t>
            </a:r>
          </a:p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            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953000" y="1676400"/>
            <a:ext cx="358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12phút25giây</a:t>
            </a:r>
          </a:p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x            4</a:t>
            </a:r>
          </a:p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                  </a:t>
            </a:r>
          </a:p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514600" y="4114800"/>
            <a:ext cx="403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  </a:t>
            </a:r>
            <a:r>
              <a:rPr kumimoji="1" lang="en-US" sz="2800"/>
              <a:t>4,1giờ</a:t>
            </a:r>
          </a:p>
          <a:p>
            <a:pPr>
              <a:spcBef>
                <a:spcPct val="20000"/>
              </a:spcBef>
            </a:pPr>
            <a:r>
              <a:rPr kumimoji="1" lang="en-US" sz="2800"/>
              <a:t>   x   5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066800" y="2819400"/>
            <a:ext cx="365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  </a:t>
            </a:r>
            <a:r>
              <a:rPr kumimoji="1" lang="en-US" sz="2800"/>
              <a:t>6giờ36phút 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800600" y="2971800"/>
            <a:ext cx="365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48phút100giây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419600" y="3505200"/>
            <a:ext cx="365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= 49phút 40giây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2667000" y="5334000"/>
            <a:ext cx="365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20,5giờ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2286000" y="6096000"/>
            <a:ext cx="365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= 20giờ 30phút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0" dur="500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5" dur="500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0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5" dur="500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0" dur="500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5" dur="500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0" dur="5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5" dur="500"/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0" dur="500"/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5" dur="500"/>
                                        <p:tgtEl>
                                          <p:spTgt spid="10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80" dur="500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85" dur="500"/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90" dur="50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95" dur="500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0" dur="500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5" dur="500"/>
                                        <p:tgtEl>
                                          <p:spTgt spid="10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0" dur="500"/>
                                        <p:tgtEl>
                                          <p:spTgt spid="10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  <p:bldP spid="10247" grpId="0" build="p" autoUpdateAnimBg="0"/>
      <p:bldP spid="10248" grpId="0" build="p" autoUpdateAnimBg="0"/>
      <p:bldP spid="10249" grpId="0" build="p" autoUpdateAnimBg="0"/>
      <p:bldP spid="10250" grpId="0" build="p" autoUpdateAnimBg="0"/>
      <p:bldP spid="10251" grpId="0" build="p" autoUpdateAnimBg="0"/>
      <p:bldP spid="10252" grpId="0" build="p" autoUpdateAnimBg="0"/>
      <p:bldP spid="10253" grpId="0" build="p" autoUpdateAnimBg="0"/>
      <p:bldP spid="10254" grpId="0" build="p" autoUpdateAnimBg="0"/>
      <p:bldP spid="102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0"/>
            <a:ext cx="7391400" cy="2438400"/>
          </a:xfrm>
        </p:spPr>
        <p:txBody>
          <a:bodyPr/>
          <a:lstStyle/>
          <a:p>
            <a:r>
              <a:rPr lang="en-US" sz="2800" smtClean="0">
                <a:latin typeface="Arial" charset="0"/>
              </a:rPr>
              <a:t>Bài 3:</a:t>
            </a:r>
          </a:p>
          <a:p>
            <a:r>
              <a:rPr lang="en-US" sz="2800" smtClean="0">
                <a:latin typeface="Arial" charset="0"/>
              </a:rPr>
              <a:t>     2giờ 14phút x 3      </a:t>
            </a:r>
          </a:p>
          <a:p>
            <a:r>
              <a:rPr lang="en-US" sz="2800" smtClean="0">
                <a:latin typeface="Arial" charset="0"/>
              </a:rPr>
              <a:t>     9phút 8giâ y x 5</a:t>
            </a:r>
          </a:p>
          <a:p>
            <a:r>
              <a:rPr lang="en-US" sz="2800" smtClean="0">
                <a:latin typeface="Arial" charset="0"/>
              </a:rPr>
              <a:t>     3giờ 25phút x 6</a:t>
            </a:r>
          </a:p>
          <a:p>
            <a:r>
              <a:rPr lang="en-US" sz="2800" smtClean="0">
                <a:latin typeface="Arial" charset="0"/>
              </a:rPr>
              <a:t>  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371600" y="2514600"/>
            <a:ext cx="3505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 </a:t>
            </a:r>
            <a:r>
              <a:rPr kumimoji="1" lang="en-US" sz="2800"/>
              <a:t>2giờ14phút</a:t>
            </a:r>
          </a:p>
          <a:p>
            <a:pPr>
              <a:spcBef>
                <a:spcPct val="20000"/>
              </a:spcBef>
            </a:pPr>
            <a:r>
              <a:rPr kumimoji="1" lang="en-US" sz="2800"/>
              <a:t>x         3</a:t>
            </a:r>
          </a:p>
        </p:txBody>
      </p:sp>
      <p:sp>
        <p:nvSpPr>
          <p:cNvPr id="10244" name="Line 5"/>
          <p:cNvSpPr>
            <a:spLocks noChangeShapeType="1"/>
          </p:cNvSpPr>
          <p:nvPr/>
        </p:nvSpPr>
        <p:spPr bwMode="auto">
          <a:xfrm>
            <a:off x="1600200" y="3657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143000" y="3657600"/>
            <a:ext cx="3657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  </a:t>
            </a:r>
            <a:r>
              <a:rPr kumimoji="1" lang="en-US" sz="2800"/>
              <a:t>6giờ 42phút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876800" y="2286000"/>
            <a:ext cx="3505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   </a:t>
            </a:r>
            <a:r>
              <a:rPr kumimoji="1" lang="en-US" sz="2800"/>
              <a:t>9phút 8giây</a:t>
            </a:r>
          </a:p>
          <a:p>
            <a:pPr>
              <a:spcBef>
                <a:spcPct val="20000"/>
              </a:spcBef>
            </a:pPr>
            <a:r>
              <a:rPr kumimoji="1" lang="en-US" sz="2800"/>
              <a:t>  x           5</a:t>
            </a:r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>
            <a:off x="5181600" y="36576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029200" y="3657600"/>
            <a:ext cx="3505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45phút40giây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124200" y="3810000"/>
            <a:ext cx="3505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kumimoji="1" lang="en-US" sz="2800">
              <a:latin typeface="Arial" charset="0"/>
            </a:endParaRPr>
          </a:p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3giờ  25phút</a:t>
            </a:r>
          </a:p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x          6</a:t>
            </a:r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>
            <a:off x="3048000" y="5486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2514600" y="5486400"/>
            <a:ext cx="396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   </a:t>
            </a:r>
            <a:r>
              <a:rPr kumimoji="1" lang="en-US" sz="2800"/>
              <a:t>18giờ150giây</a:t>
            </a:r>
          </a:p>
          <a:p>
            <a:pPr>
              <a:spcBef>
                <a:spcPct val="20000"/>
              </a:spcBef>
            </a:pPr>
            <a:endParaRPr kumimoji="1" lang="en-US" sz="2800"/>
          </a:p>
          <a:p>
            <a:pPr>
              <a:spcBef>
                <a:spcPct val="20000"/>
              </a:spcBef>
            </a:pPr>
            <a:endParaRPr kumimoji="1" lang="en-US" sz="2800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514600" y="6172200"/>
            <a:ext cx="396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2800">
                <a:latin typeface="Arial" charset="0"/>
              </a:rPr>
              <a:t> = 20giờ  30giây</a:t>
            </a:r>
          </a:p>
          <a:p>
            <a:pPr>
              <a:spcBef>
                <a:spcPct val="20000"/>
              </a:spcBef>
            </a:pPr>
            <a:endParaRPr kumimoji="1" lang="en-US" sz="2800">
              <a:latin typeface="Arial" charset="0"/>
            </a:endParaRPr>
          </a:p>
          <a:p>
            <a:pPr>
              <a:spcBef>
                <a:spcPct val="20000"/>
              </a:spcBef>
            </a:pPr>
            <a:endParaRPr kumimoji="1" lang="en-US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  <p:bldP spid="11270" grpId="0" autoUpdateAnimBg="0"/>
      <p:bldP spid="11271" grpId="0" autoUpdateAnimBg="0"/>
      <p:bldP spid="11273" grpId="0" autoUpdateAnimBg="0"/>
      <p:bldP spid="11274" grpId="0" autoUpdateAnimBg="0"/>
      <p:bldP spid="11276" grpId="0" autoUpdateAnimBg="0"/>
      <p:bldP spid="11277" grpId="0" autoUpdateAnimBg="0"/>
    </p:bldLst>
  </p:timing>
</p:sld>
</file>

<file path=ppt/theme/theme1.xml><?xml version="1.0" encoding="utf-8"?>
<a:theme xmlns:a="http://schemas.openxmlformats.org/drawingml/2006/main" name="Blush">
  <a:themeElements>
    <a:clrScheme name="Blush 2">
      <a:dk1>
        <a:srgbClr val="660066"/>
      </a:dk1>
      <a:lt1>
        <a:srgbClr val="FFFFFF"/>
      </a:lt1>
      <a:dk2>
        <a:srgbClr val="FF00FF"/>
      </a:dk2>
      <a:lt2>
        <a:srgbClr val="FFCC99"/>
      </a:lt2>
      <a:accent1>
        <a:srgbClr val="99FF99"/>
      </a:accent1>
      <a:accent2>
        <a:srgbClr val="CC66FF"/>
      </a:accent2>
      <a:accent3>
        <a:srgbClr val="FFFFFF"/>
      </a:accent3>
      <a:accent4>
        <a:srgbClr val="560056"/>
      </a:accent4>
      <a:accent5>
        <a:srgbClr val="CAFFCA"/>
      </a:accent5>
      <a:accent6>
        <a:srgbClr val="B95CE7"/>
      </a:accent6>
      <a:hlink>
        <a:srgbClr val="FF99CC"/>
      </a:hlink>
      <a:folHlink>
        <a:srgbClr val="006600"/>
      </a:folHlink>
    </a:clrScheme>
    <a:fontScheme name="Blush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sh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sh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Designs\BLUSH.POT</Template>
  <TotalTime>187</TotalTime>
  <Words>229</Words>
  <Application>Microsoft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Times New Roman</vt:lpstr>
      <vt:lpstr>Arial</vt:lpstr>
      <vt:lpstr>Impact</vt:lpstr>
      <vt:lpstr>Calibri</vt:lpstr>
      <vt:lpstr>Blush</vt:lpstr>
      <vt:lpstr>Microsoft Clip Gallery</vt:lpstr>
      <vt:lpstr>BÀI:NHÂN SỐ ĐO THỜI GIAN TOÁN: LỚP 5</vt:lpstr>
      <vt:lpstr>Ví dụ 1: Một người thợ trung bình làm xong một sản phẩm hết 1 giờ 10 phút. Hỏi người đó làm ba sản phẩm như thế hết bao nhiêu thời gian?</vt:lpstr>
      <vt:lpstr>Slide 3</vt:lpstr>
      <vt:lpstr>Ví dụ 2: Mỗi ngày Hạnh học ở trường trung bình 3giờ40phút. Mỗi tuần lễ Hạnh học 5 ngày. Hỏi trong mỗi tuần lễ Hạnh học ở trường bao nhiêu thời gian?</vt:lpstr>
      <vt:lpstr>Slide 5</vt:lpstr>
      <vt:lpstr>  - Chuyển đổi đơn vị ở kết quả nếu cĩ. </vt:lpstr>
      <vt:lpstr>Thực hành:</vt:lpstr>
      <vt:lpstr>Slide 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BAØI:NHAÂN SOÁ ÑO THÔØI GIAN TOAÙN: LÔÙP 5</dc:title>
  <dc:creator>Huong Van</dc:creator>
  <cp:lastModifiedBy>CSTeam</cp:lastModifiedBy>
  <cp:revision>9</cp:revision>
  <dcterms:created xsi:type="dcterms:W3CDTF">2005-03-21T00:13:58Z</dcterms:created>
  <dcterms:modified xsi:type="dcterms:W3CDTF">2016-06-30T03:36:11Z</dcterms:modified>
</cp:coreProperties>
</file>