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4"/>
  </p:notesMasterIdLst>
  <p:sldIdLst>
    <p:sldId id="263" r:id="rId2"/>
    <p:sldId id="271" r:id="rId3"/>
    <p:sldId id="256" r:id="rId4"/>
    <p:sldId id="257" r:id="rId5"/>
    <p:sldId id="258" r:id="rId6"/>
    <p:sldId id="259" r:id="rId7"/>
    <p:sldId id="260" r:id="rId8"/>
    <p:sldId id="261" r:id="rId9"/>
    <p:sldId id="264" r:id="rId10"/>
    <p:sldId id="262" r:id="rId11"/>
    <p:sldId id="267" r:id="rId12"/>
    <p:sldId id="268" r:id="rId13"/>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72B09"/>
    <a:srgbClr val="E94B2B"/>
    <a:srgbClr val="B5114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816" y="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3EC9B-BE94-4A60-B743-7BBC39860A76}" type="datetimeFigureOut">
              <a:rPr lang="en-US" smtClean="0"/>
              <a:t>14/9/2022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29736-39B0-448A-8D41-84756EDA17A7}" type="slidenum">
              <a:rPr lang="en-US" smtClean="0"/>
              <a:t>‹#›</a:t>
            </a:fld>
            <a:endParaRPr lang="en-US"/>
          </a:p>
        </p:txBody>
      </p:sp>
    </p:spTree>
    <p:extLst>
      <p:ext uri="{BB962C8B-B14F-4D97-AF65-F5344CB8AC3E}">
        <p14:creationId xmlns:p14="http://schemas.microsoft.com/office/powerpoint/2010/main" val="121963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48617C9-8EBE-46CE-B6AF-7820012F234F}" type="slidenum">
              <a:rPr lang="en-US"/>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102644"/>
            <a:ext cx="1588" cy="2276475"/>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45058" name="Rectangle 2"/>
          <p:cNvSpPr>
            <a:spLocks noGrp="1" noChangeArrowheads="1"/>
          </p:cNvSpPr>
          <p:nvPr>
            <p:ph type="ctrTitle" sz="quarter"/>
          </p:nvPr>
        </p:nvSpPr>
        <p:spPr>
          <a:xfrm>
            <a:off x="685800" y="1497807"/>
            <a:ext cx="7772400" cy="1073944"/>
          </a:xfrm>
        </p:spPr>
        <p:txBody>
          <a:bodyPr anchor="b" anchorCtr="1"/>
          <a:lstStyle>
            <a:lvl1pPr algn="ctr">
              <a:defRPr/>
            </a:lvl1pPr>
          </a:lstStyle>
          <a:p>
            <a:r>
              <a:rPr lang="en-US"/>
              <a:t>Click to edit Master title style</a:t>
            </a:r>
          </a:p>
        </p:txBody>
      </p:sp>
      <p:sp>
        <p:nvSpPr>
          <p:cNvPr id="45059" name="Rectangle 3"/>
          <p:cNvSpPr>
            <a:spLocks noGrp="1" noChangeArrowheads="1"/>
          </p:cNvSpPr>
          <p:nvPr>
            <p:ph type="subTitle" sz="quarter" idx="1"/>
          </p:nvPr>
        </p:nvSpPr>
        <p:spPr>
          <a:xfrm>
            <a:off x="1371600" y="2914650"/>
            <a:ext cx="6400800" cy="131445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4ADAEC78-04A9-4E13-8BF4-9506350A82DF}"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AF83C8-BACD-4F51-B4E9-46C625B2BA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19075"/>
            <a:ext cx="2057400" cy="4295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19075"/>
            <a:ext cx="6019800" cy="4295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2BD3A6-0643-4898-9EB5-D9BBFA63ED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955735-31DF-4CFF-9CF8-5DC69AA873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919C5B-AC63-492F-B37C-372A36FC72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28750"/>
            <a:ext cx="40386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28750"/>
            <a:ext cx="40386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6B70B8-025B-463C-903E-8903995E7B7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DC4947E-9530-4ABD-859A-18D2ABEED3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6E9293-1CA5-4DDC-9D05-01CDE0152F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D8A9250-A077-4EFE-A7C3-50EA296995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00CBB41-DEC5-4DC2-9AB1-799043D33A5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8DA9E-AD8F-4D25-8C6C-F90B6AB9F6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19075"/>
            <a:ext cx="8229600" cy="10382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4035" name="Rectangle 3"/>
          <p:cNvSpPr>
            <a:spLocks noGrp="1" noChangeArrowheads="1"/>
          </p:cNvSpPr>
          <p:nvPr>
            <p:ph type="body" idx="1"/>
          </p:nvPr>
        </p:nvSpPr>
        <p:spPr bwMode="auto">
          <a:xfrm>
            <a:off x="457200" y="1428750"/>
            <a:ext cx="8229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4036"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44037"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44038" name="Rectangle 6"/>
          <p:cNvSpPr>
            <a:spLocks noGrp="1" noChangeArrowheads="1"/>
          </p:cNvSpPr>
          <p:nvPr>
            <p:ph type="sldNum" sz="quarter" idx="4"/>
          </p:nvPr>
        </p:nvSpPr>
        <p:spPr bwMode="auto">
          <a:xfrm>
            <a:off x="6553200" y="4683919"/>
            <a:ext cx="2133600" cy="357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ABB0E69E-A86D-4194-9056-72A0F40F619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BD14996_"/>
          <p:cNvPicPr>
            <a:picLocks noChangeAspect="1" noChangeArrowheads="1"/>
          </p:cNvPicPr>
          <p:nvPr/>
        </p:nvPicPr>
        <p:blipFill>
          <a:blip r:embed="rId2"/>
          <a:srcRect/>
          <a:stretch>
            <a:fillRect/>
          </a:stretch>
        </p:blipFill>
        <p:spPr bwMode="auto">
          <a:xfrm>
            <a:off x="304800" y="171450"/>
            <a:ext cx="8534400" cy="57150"/>
          </a:xfrm>
          <a:prstGeom prst="rect">
            <a:avLst/>
          </a:prstGeom>
          <a:solidFill>
            <a:srgbClr val="009900"/>
          </a:solidFill>
          <a:ln w="9525">
            <a:noFill/>
            <a:miter lim="800000"/>
            <a:headEnd/>
            <a:tailEnd/>
          </a:ln>
        </p:spPr>
      </p:pic>
      <p:pic>
        <p:nvPicPr>
          <p:cNvPr id="3075" name="Picture 6" descr="BD14996_"/>
          <p:cNvPicPr>
            <a:picLocks noChangeAspect="1" noChangeArrowheads="1"/>
          </p:cNvPicPr>
          <p:nvPr/>
        </p:nvPicPr>
        <p:blipFill>
          <a:blip r:embed="rId2"/>
          <a:srcRect/>
          <a:stretch>
            <a:fillRect/>
          </a:stretch>
        </p:blipFill>
        <p:spPr bwMode="auto">
          <a:xfrm>
            <a:off x="304800" y="4857750"/>
            <a:ext cx="8534400" cy="57150"/>
          </a:xfrm>
          <a:prstGeom prst="rect">
            <a:avLst/>
          </a:prstGeom>
          <a:solidFill>
            <a:srgbClr val="009900"/>
          </a:solidFill>
          <a:ln w="9525">
            <a:noFill/>
            <a:miter lim="800000"/>
            <a:headEnd/>
            <a:tailEnd/>
          </a:ln>
        </p:spPr>
      </p:pic>
      <p:pic>
        <p:nvPicPr>
          <p:cNvPr id="3076" name="Picture 7" descr="BD14996_"/>
          <p:cNvPicPr>
            <a:picLocks noChangeAspect="1" noChangeArrowheads="1"/>
          </p:cNvPicPr>
          <p:nvPr/>
        </p:nvPicPr>
        <p:blipFill>
          <a:blip r:embed="rId3"/>
          <a:srcRect/>
          <a:stretch>
            <a:fillRect/>
          </a:stretch>
        </p:blipFill>
        <p:spPr bwMode="auto">
          <a:xfrm>
            <a:off x="304801" y="228600"/>
            <a:ext cx="74613" cy="4629150"/>
          </a:xfrm>
          <a:prstGeom prst="rect">
            <a:avLst/>
          </a:prstGeom>
          <a:solidFill>
            <a:srgbClr val="009900"/>
          </a:solidFill>
          <a:ln w="9525">
            <a:solidFill>
              <a:srgbClr val="009900"/>
            </a:solidFill>
            <a:miter lim="800000"/>
            <a:headEnd/>
            <a:tailEnd/>
          </a:ln>
        </p:spPr>
      </p:pic>
      <p:pic>
        <p:nvPicPr>
          <p:cNvPr id="3077" name="Picture 8" descr="BD14996_"/>
          <p:cNvPicPr>
            <a:picLocks noChangeAspect="1" noChangeArrowheads="1"/>
          </p:cNvPicPr>
          <p:nvPr/>
        </p:nvPicPr>
        <p:blipFill>
          <a:blip r:embed="rId3"/>
          <a:srcRect/>
          <a:stretch>
            <a:fillRect/>
          </a:stretch>
        </p:blipFill>
        <p:spPr bwMode="auto">
          <a:xfrm>
            <a:off x="8763001" y="228600"/>
            <a:ext cx="74613" cy="4629150"/>
          </a:xfrm>
          <a:prstGeom prst="rect">
            <a:avLst/>
          </a:prstGeom>
          <a:solidFill>
            <a:srgbClr val="009900"/>
          </a:solidFill>
          <a:ln w="9525">
            <a:solidFill>
              <a:srgbClr val="009900"/>
            </a:solidFill>
            <a:miter lim="800000"/>
            <a:headEnd/>
            <a:tailEnd/>
          </a:ln>
        </p:spPr>
      </p:pic>
      <p:pic>
        <p:nvPicPr>
          <p:cNvPr id="3078" name="Picture 10" descr="POINSET2"/>
          <p:cNvPicPr>
            <a:picLocks noChangeAspect="1" noChangeArrowheads="1"/>
          </p:cNvPicPr>
          <p:nvPr/>
        </p:nvPicPr>
        <p:blipFill>
          <a:blip r:embed="rId4"/>
          <a:srcRect/>
          <a:stretch>
            <a:fillRect/>
          </a:stretch>
        </p:blipFill>
        <p:spPr bwMode="auto">
          <a:xfrm>
            <a:off x="381000" y="228600"/>
            <a:ext cx="1371600" cy="1025129"/>
          </a:xfrm>
          <a:prstGeom prst="rect">
            <a:avLst/>
          </a:prstGeom>
          <a:noFill/>
          <a:ln w="9525">
            <a:noFill/>
            <a:miter lim="800000"/>
            <a:headEnd/>
            <a:tailEnd/>
          </a:ln>
        </p:spPr>
      </p:pic>
      <p:pic>
        <p:nvPicPr>
          <p:cNvPr id="3079" name="Picture 12" descr="POINSET2"/>
          <p:cNvPicPr>
            <a:picLocks noChangeAspect="1" noChangeArrowheads="1"/>
          </p:cNvPicPr>
          <p:nvPr/>
        </p:nvPicPr>
        <p:blipFill>
          <a:blip r:embed="rId4"/>
          <a:srcRect/>
          <a:stretch>
            <a:fillRect/>
          </a:stretch>
        </p:blipFill>
        <p:spPr bwMode="auto">
          <a:xfrm rot="5400000">
            <a:off x="7560469" y="59531"/>
            <a:ext cx="1028700" cy="1366838"/>
          </a:xfrm>
          <a:prstGeom prst="rect">
            <a:avLst/>
          </a:prstGeom>
          <a:noFill/>
          <a:ln w="9525">
            <a:noFill/>
            <a:miter lim="800000"/>
            <a:headEnd/>
            <a:tailEnd/>
          </a:ln>
        </p:spPr>
      </p:pic>
      <p:pic>
        <p:nvPicPr>
          <p:cNvPr id="3080" name="Picture 13" descr="POINSET2"/>
          <p:cNvPicPr>
            <a:picLocks noChangeAspect="1" noChangeArrowheads="1"/>
          </p:cNvPicPr>
          <p:nvPr/>
        </p:nvPicPr>
        <p:blipFill>
          <a:blip r:embed="rId4"/>
          <a:srcRect/>
          <a:stretch>
            <a:fillRect/>
          </a:stretch>
        </p:blipFill>
        <p:spPr bwMode="auto">
          <a:xfrm rot="-5400000">
            <a:off x="550069" y="3659981"/>
            <a:ext cx="1028700" cy="1366838"/>
          </a:xfrm>
          <a:prstGeom prst="rect">
            <a:avLst/>
          </a:prstGeom>
          <a:noFill/>
          <a:ln w="9525">
            <a:noFill/>
            <a:miter lim="800000"/>
            <a:headEnd/>
            <a:tailEnd/>
          </a:ln>
        </p:spPr>
      </p:pic>
      <p:pic>
        <p:nvPicPr>
          <p:cNvPr id="3081" name="Picture 14" descr="POINSET2"/>
          <p:cNvPicPr>
            <a:picLocks noChangeAspect="1" noChangeArrowheads="1"/>
          </p:cNvPicPr>
          <p:nvPr/>
        </p:nvPicPr>
        <p:blipFill>
          <a:blip r:embed="rId4"/>
          <a:srcRect/>
          <a:stretch>
            <a:fillRect/>
          </a:stretch>
        </p:blipFill>
        <p:spPr bwMode="auto">
          <a:xfrm rot="10800000">
            <a:off x="7389813" y="3830241"/>
            <a:ext cx="1371600" cy="1025128"/>
          </a:xfrm>
          <a:prstGeom prst="rect">
            <a:avLst/>
          </a:prstGeom>
          <a:noFill/>
          <a:ln w="9525">
            <a:noFill/>
            <a:miter lim="800000"/>
            <a:headEnd/>
            <a:tailEnd/>
          </a:ln>
        </p:spPr>
      </p:pic>
      <p:sp>
        <p:nvSpPr>
          <p:cNvPr id="3082" name="WordArt 17"/>
          <p:cNvSpPr>
            <a:spLocks noChangeArrowheads="1" noChangeShapeType="1" noTextEdit="1"/>
          </p:cNvSpPr>
          <p:nvPr/>
        </p:nvSpPr>
        <p:spPr bwMode="auto">
          <a:xfrm>
            <a:off x="2895600" y="1257300"/>
            <a:ext cx="2819400" cy="342900"/>
          </a:xfrm>
          <a:prstGeom prst="rect">
            <a:avLst/>
          </a:prstGeom>
        </p:spPr>
        <p:txBody>
          <a:bodyPr spcFirstLastPara="1" wrap="none" fromWordArt="1">
            <a:prstTxWarp prst="textArchUp">
              <a:avLst>
                <a:gd name="adj" fmla="val 10800004"/>
              </a:avLst>
            </a:prstTxWarp>
          </a:bodyPr>
          <a:lstStyle/>
          <a:p>
            <a:pPr algn="ctr"/>
            <a:r>
              <a:rPr lang="en-US" sz="3600" b="1" kern="10">
                <a:ln w="9525">
                  <a:solidFill>
                    <a:srgbClr val="000000"/>
                  </a:solidFill>
                  <a:round/>
                  <a:headEnd/>
                  <a:tailEnd/>
                </a:ln>
                <a:solidFill>
                  <a:srgbClr val="FF0000"/>
                </a:solidFill>
                <a:latin typeface="Arial"/>
                <a:cs typeface="Arial"/>
              </a:rPr>
              <a:t>Lịch Sử</a:t>
            </a:r>
          </a:p>
        </p:txBody>
      </p:sp>
      <p:sp>
        <p:nvSpPr>
          <p:cNvPr id="3083" name="WordArt 18"/>
          <p:cNvSpPr>
            <a:spLocks noChangeArrowheads="1" noChangeShapeType="1" noTextEdit="1"/>
          </p:cNvSpPr>
          <p:nvPr/>
        </p:nvSpPr>
        <p:spPr bwMode="auto">
          <a:xfrm>
            <a:off x="609600" y="2628901"/>
            <a:ext cx="7848600" cy="822722"/>
          </a:xfrm>
          <a:prstGeom prst="rect">
            <a:avLst/>
          </a:prstGeom>
        </p:spPr>
        <p:txBody>
          <a:bodyPr wrap="none" fromWordArt="1">
            <a:prstTxWarp prst="textPlain">
              <a:avLst>
                <a:gd name="adj" fmla="val 50000"/>
              </a:avLst>
            </a:prstTxWarp>
          </a:bodyPr>
          <a:lstStyle/>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NGUYỄN TRƯỜNG TỘ </a:t>
            </a:r>
          </a:p>
          <a:p>
            <a:pPr algn="ctr"/>
            <a:r>
              <a:rPr lang="vi-VN"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MONG MUÔN CANH TÂN ĐẤT NƯỚC</a:t>
            </a:r>
            <a:endParaRPr lang="en-US"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endParaRPr>
          </a:p>
        </p:txBody>
      </p:sp>
      <p:sp>
        <p:nvSpPr>
          <p:cNvPr id="3084" name="WordArt 20"/>
          <p:cNvSpPr>
            <a:spLocks noChangeArrowheads="1" noChangeShapeType="1" noTextEdit="1"/>
          </p:cNvSpPr>
          <p:nvPr/>
        </p:nvSpPr>
        <p:spPr bwMode="auto">
          <a:xfrm>
            <a:off x="3657600" y="1943101"/>
            <a:ext cx="1162050" cy="392906"/>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336699"/>
                </a:solidFill>
                <a:effectLst>
                  <a:outerShdw dist="45791" dir="2021404" algn="ctr" rotWithShape="0">
                    <a:srgbClr val="B2B2B2">
                      <a:alpha val="79999"/>
                    </a:srgbClr>
                  </a:outerShdw>
                </a:effectLst>
                <a:latin typeface="Arial"/>
                <a:cs typeface="Arial"/>
              </a:rPr>
              <a:t>Bài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304800" y="5143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1</a:t>
            </a:r>
          </a:p>
        </p:txBody>
      </p:sp>
      <p:graphicFrame>
        <p:nvGraphicFramePr>
          <p:cNvPr id="8195" name="Group 3"/>
          <p:cNvGraphicFramePr>
            <a:graphicFrameLocks noGrp="1"/>
          </p:cNvGraphicFramePr>
          <p:nvPr/>
        </p:nvGraphicFramePr>
        <p:xfrm>
          <a:off x="2667000" y="571500"/>
          <a:ext cx="4006850" cy="571500"/>
        </p:xfrm>
        <a:graphic>
          <a:graphicData uri="http://schemas.openxmlformats.org/drawingml/2006/table">
            <a:tbl>
              <a:tblPr/>
              <a:tblGrid>
                <a:gridCol w="666750">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6750">
                  <a:extLst>
                    <a:ext uri="{9D8B030D-6E8A-4147-A177-3AD203B41FA5}">
                      <a16:colId xmlns:a16="http://schemas.microsoft.com/office/drawing/2014/main" val="20004"/>
                    </a:ext>
                  </a:extLst>
                </a:gridCol>
                <a:gridCol w="666750">
                  <a:extLst>
                    <a:ext uri="{9D8B030D-6E8A-4147-A177-3AD203B41FA5}">
                      <a16:colId xmlns:a16="http://schemas.microsoft.com/office/drawing/2014/main" val="20005"/>
                    </a:ext>
                  </a:extLst>
                </a:gridCol>
              </a:tblGrid>
              <a:tr h="571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211" name="Group 19"/>
          <p:cNvGraphicFramePr>
            <a:graphicFrameLocks noGrp="1"/>
          </p:cNvGraphicFramePr>
          <p:nvPr/>
        </p:nvGraphicFramePr>
        <p:xfrm>
          <a:off x="1295400" y="2812257"/>
          <a:ext cx="7391400" cy="559594"/>
        </p:xfrm>
        <a:graphic>
          <a:graphicData uri="http://schemas.openxmlformats.org/drawingml/2006/table">
            <a:tbl>
              <a:tblPr/>
              <a:tblGrid>
                <a:gridCol w="671513">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68337">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1512">
                  <a:extLst>
                    <a:ext uri="{9D8B030D-6E8A-4147-A177-3AD203B41FA5}">
                      <a16:colId xmlns:a16="http://schemas.microsoft.com/office/drawing/2014/main" val="20006"/>
                    </a:ext>
                  </a:extLst>
                </a:gridCol>
                <a:gridCol w="671513">
                  <a:extLst>
                    <a:ext uri="{9D8B030D-6E8A-4147-A177-3AD203B41FA5}">
                      <a16:colId xmlns:a16="http://schemas.microsoft.com/office/drawing/2014/main" val="20007"/>
                    </a:ext>
                  </a:extLst>
                </a:gridCol>
                <a:gridCol w="671512">
                  <a:extLst>
                    <a:ext uri="{9D8B030D-6E8A-4147-A177-3AD203B41FA5}">
                      <a16:colId xmlns:a16="http://schemas.microsoft.com/office/drawing/2014/main" val="20008"/>
                    </a:ext>
                  </a:extLst>
                </a:gridCol>
                <a:gridCol w="673100">
                  <a:extLst>
                    <a:ext uri="{9D8B030D-6E8A-4147-A177-3AD203B41FA5}">
                      <a16:colId xmlns:a16="http://schemas.microsoft.com/office/drawing/2014/main" val="20009"/>
                    </a:ext>
                  </a:extLst>
                </a:gridCol>
                <a:gridCol w="673100">
                  <a:extLst>
                    <a:ext uri="{9D8B030D-6E8A-4147-A177-3AD203B41FA5}">
                      <a16:colId xmlns:a16="http://schemas.microsoft.com/office/drawing/2014/main" val="20010"/>
                    </a:ext>
                  </a:extLst>
                </a:gridCol>
              </a:tblGrid>
              <a:tr h="55959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237" name="Group 45"/>
          <p:cNvGraphicFramePr>
            <a:graphicFrameLocks noGrp="1"/>
          </p:cNvGraphicFramePr>
          <p:nvPr/>
        </p:nvGraphicFramePr>
        <p:xfrm>
          <a:off x="1981200" y="1143000"/>
          <a:ext cx="5359400" cy="571500"/>
        </p:xfrm>
        <a:graphic>
          <a:graphicData uri="http://schemas.openxmlformats.org/drawingml/2006/table">
            <a:tbl>
              <a:tblPr/>
              <a:tblGrid>
                <a:gridCol w="669925">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9925">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9925">
                  <a:extLst>
                    <a:ext uri="{9D8B030D-6E8A-4147-A177-3AD203B41FA5}">
                      <a16:colId xmlns:a16="http://schemas.microsoft.com/office/drawing/2014/main" val="20004"/>
                    </a:ext>
                  </a:extLst>
                </a:gridCol>
                <a:gridCol w="669925">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gridCol w="669925">
                  <a:extLst>
                    <a:ext uri="{9D8B030D-6E8A-4147-A177-3AD203B41FA5}">
                      <a16:colId xmlns:a16="http://schemas.microsoft.com/office/drawing/2014/main" val="20007"/>
                    </a:ext>
                  </a:extLst>
                </a:gridCol>
              </a:tblGrid>
              <a:tr h="571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257" name="Group 65"/>
          <p:cNvGraphicFramePr>
            <a:graphicFrameLocks noGrp="1"/>
          </p:cNvGraphicFramePr>
          <p:nvPr/>
        </p:nvGraphicFramePr>
        <p:xfrm>
          <a:off x="2667000" y="1714500"/>
          <a:ext cx="3352800" cy="571500"/>
        </p:xfrm>
        <a:graphic>
          <a:graphicData uri="http://schemas.openxmlformats.org/drawingml/2006/table">
            <a:tbl>
              <a:tblPr/>
              <a:tblGrid>
                <a:gridCol w="671513">
                  <a:extLst>
                    <a:ext uri="{9D8B030D-6E8A-4147-A177-3AD203B41FA5}">
                      <a16:colId xmlns:a16="http://schemas.microsoft.com/office/drawing/2014/main" val="20000"/>
                    </a:ext>
                  </a:extLst>
                </a:gridCol>
                <a:gridCol w="668337">
                  <a:extLst>
                    <a:ext uri="{9D8B030D-6E8A-4147-A177-3AD203B41FA5}">
                      <a16:colId xmlns:a16="http://schemas.microsoft.com/office/drawing/2014/main" val="20001"/>
                    </a:ext>
                  </a:extLst>
                </a:gridCol>
                <a:gridCol w="671513">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2">
                  <a:extLst>
                    <a:ext uri="{9D8B030D-6E8A-4147-A177-3AD203B41FA5}">
                      <a16:colId xmlns:a16="http://schemas.microsoft.com/office/drawing/2014/main" val="20004"/>
                    </a:ext>
                  </a:extLst>
                </a:gridCol>
              </a:tblGrid>
              <a:tr h="571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sp>
        <p:nvSpPr>
          <p:cNvPr id="8271" name="Oval 79"/>
          <p:cNvSpPr>
            <a:spLocks noChangeArrowheads="1"/>
          </p:cNvSpPr>
          <p:nvPr/>
        </p:nvSpPr>
        <p:spPr bwMode="auto">
          <a:xfrm>
            <a:off x="304800" y="10858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2</a:t>
            </a:r>
          </a:p>
        </p:txBody>
      </p:sp>
      <p:sp>
        <p:nvSpPr>
          <p:cNvPr id="8272" name="Oval 80"/>
          <p:cNvSpPr>
            <a:spLocks noChangeArrowheads="1"/>
          </p:cNvSpPr>
          <p:nvPr/>
        </p:nvSpPr>
        <p:spPr bwMode="auto">
          <a:xfrm>
            <a:off x="304800" y="16573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3</a:t>
            </a:r>
          </a:p>
        </p:txBody>
      </p:sp>
      <p:sp>
        <p:nvSpPr>
          <p:cNvPr id="8273" name="Oval 81"/>
          <p:cNvSpPr>
            <a:spLocks noChangeArrowheads="1"/>
          </p:cNvSpPr>
          <p:nvPr/>
        </p:nvSpPr>
        <p:spPr bwMode="auto">
          <a:xfrm>
            <a:off x="304800" y="28003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5</a:t>
            </a:r>
          </a:p>
        </p:txBody>
      </p:sp>
      <p:sp>
        <p:nvSpPr>
          <p:cNvPr id="8274" name="Oval 82"/>
          <p:cNvSpPr>
            <a:spLocks noChangeArrowheads="1"/>
          </p:cNvSpPr>
          <p:nvPr/>
        </p:nvSpPr>
        <p:spPr bwMode="auto">
          <a:xfrm>
            <a:off x="304800" y="2228850"/>
            <a:ext cx="762000" cy="571500"/>
          </a:xfrm>
          <a:prstGeom prst="ellipse">
            <a:avLst/>
          </a:prstGeom>
          <a:gradFill rotWithShape="1">
            <a:gsLst>
              <a:gs pos="0">
                <a:srgbClr val="0000FF"/>
              </a:gs>
              <a:gs pos="100000">
                <a:srgbClr val="000076"/>
              </a:gs>
            </a:gsLst>
            <a:path path="shape">
              <a:fillToRect l="50000" t="50000" r="50000" b="50000"/>
            </a:path>
          </a:gradFill>
          <a:ln w="9525">
            <a:solidFill>
              <a:schemeClr val="tx1"/>
            </a:solidFill>
            <a:round/>
            <a:headEnd/>
            <a:tailEnd/>
          </a:ln>
        </p:spPr>
        <p:txBody>
          <a:bodyPr wrap="none" anchor="ctr"/>
          <a:lstStyle/>
          <a:p>
            <a:pPr algn="ctr"/>
            <a:r>
              <a:rPr lang="en-US" sz="3200" b="1">
                <a:latin typeface="Arial" charset="0"/>
              </a:rPr>
              <a:t>4</a:t>
            </a:r>
          </a:p>
        </p:txBody>
      </p:sp>
      <p:sp>
        <p:nvSpPr>
          <p:cNvPr id="8275" name="AutoShape 83"/>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3200">
                <a:solidFill>
                  <a:srgbClr val="010203"/>
                </a:solidFill>
                <a:latin typeface="Arial" charset="0"/>
              </a:rPr>
              <a:t>1. Nguyễn Trường Tộ sinh ra ở đâu ?</a:t>
            </a:r>
          </a:p>
        </p:txBody>
      </p:sp>
      <p:sp>
        <p:nvSpPr>
          <p:cNvPr id="8276" name="AutoShape 84"/>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2. Bản ý kiến để trình lên vua còn gọi là gì ?</a:t>
            </a:r>
          </a:p>
        </p:txBody>
      </p:sp>
      <p:sp>
        <p:nvSpPr>
          <p:cNvPr id="8277" name="AutoShape 85"/>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800">
                <a:solidFill>
                  <a:srgbClr val="010203"/>
                </a:solidFill>
                <a:latin typeface="Arial" charset="0"/>
              </a:rPr>
              <a:t>3. Nguyễn Trường Tộ trình bản điều trần lên vua nào ?</a:t>
            </a:r>
          </a:p>
        </p:txBody>
      </p:sp>
      <p:sp>
        <p:nvSpPr>
          <p:cNvPr id="8278" name="AutoShape 86"/>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pPr algn="ctr"/>
            <a:r>
              <a:rPr lang="en-US" sz="2400">
                <a:solidFill>
                  <a:srgbClr val="010203"/>
                </a:solidFill>
                <a:latin typeface="Arial" charset="0"/>
              </a:rPr>
              <a:t>4. Từ bỏ những cách làm cũ, lạc hậu,thực hiện cách làm mới</a:t>
            </a:r>
          </a:p>
          <a:p>
            <a:pPr algn="ctr"/>
            <a:r>
              <a:rPr lang="en-US" sz="2400">
                <a:solidFill>
                  <a:srgbClr val="010203"/>
                </a:solidFill>
                <a:latin typeface="Arial" charset="0"/>
              </a:rPr>
              <a:t> để đạt được sự phát triển tốt hơn được gọi là gì</a:t>
            </a:r>
            <a:r>
              <a:rPr lang="en-US" sz="2800">
                <a:solidFill>
                  <a:srgbClr val="010203"/>
                </a:solidFill>
                <a:latin typeface="Arial" charset="0"/>
              </a:rPr>
              <a:t> ?</a:t>
            </a:r>
          </a:p>
        </p:txBody>
      </p:sp>
      <p:sp>
        <p:nvSpPr>
          <p:cNvPr id="8279" name="AutoShape 87"/>
          <p:cNvSpPr>
            <a:spLocks noChangeArrowheads="1"/>
          </p:cNvSpPr>
          <p:nvPr/>
        </p:nvSpPr>
        <p:spPr bwMode="auto">
          <a:xfrm>
            <a:off x="76200" y="3771900"/>
            <a:ext cx="8915400" cy="571500"/>
          </a:xfrm>
          <a:prstGeom prst="flowChartAlternateProcess">
            <a:avLst/>
          </a:prstGeom>
          <a:gradFill rotWithShape="1">
            <a:gsLst>
              <a:gs pos="0">
                <a:srgbClr val="FF9900"/>
              </a:gs>
              <a:gs pos="50000">
                <a:srgbClr val="FFFF99"/>
              </a:gs>
              <a:gs pos="100000">
                <a:srgbClr val="FF9900"/>
              </a:gs>
            </a:gsLst>
            <a:lin ang="5400000" scaled="1"/>
          </a:gradFill>
          <a:ln w="19050">
            <a:solidFill>
              <a:srgbClr val="FF6600"/>
            </a:solidFill>
            <a:miter lim="800000"/>
            <a:headEnd/>
            <a:tailEnd/>
          </a:ln>
        </p:spPr>
        <p:txBody>
          <a:bodyPr wrap="none" anchor="ctr"/>
          <a:lstStyle/>
          <a:p>
            <a:r>
              <a:rPr lang="en-US" sz="2400">
                <a:solidFill>
                  <a:srgbClr val="010203"/>
                </a:solidFill>
                <a:latin typeface="Arial" charset="0"/>
              </a:rPr>
              <a:t>5.Nguyễn Trường Tộ thuộc phe nào trong triều đình ?</a:t>
            </a:r>
          </a:p>
        </p:txBody>
      </p:sp>
      <p:graphicFrame>
        <p:nvGraphicFramePr>
          <p:cNvPr id="8417" name="Group 225"/>
          <p:cNvGraphicFramePr>
            <a:graphicFrameLocks noGrp="1"/>
          </p:cNvGraphicFramePr>
          <p:nvPr/>
        </p:nvGraphicFramePr>
        <p:xfrm>
          <a:off x="1981200" y="2286000"/>
          <a:ext cx="4724400" cy="514350"/>
        </p:xfrm>
        <a:graphic>
          <a:graphicData uri="http://schemas.openxmlformats.org/drawingml/2006/table">
            <a:tbl>
              <a:tblPr/>
              <a:tblGrid>
                <a:gridCol w="674688">
                  <a:extLst>
                    <a:ext uri="{9D8B030D-6E8A-4147-A177-3AD203B41FA5}">
                      <a16:colId xmlns:a16="http://schemas.microsoft.com/office/drawing/2014/main" val="20000"/>
                    </a:ext>
                  </a:extLst>
                </a:gridCol>
                <a:gridCol w="674687">
                  <a:extLst>
                    <a:ext uri="{9D8B030D-6E8A-4147-A177-3AD203B41FA5}">
                      <a16:colId xmlns:a16="http://schemas.microsoft.com/office/drawing/2014/main" val="20001"/>
                    </a:ext>
                  </a:extLst>
                </a:gridCol>
                <a:gridCol w="676275">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76275">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4687">
                  <a:extLst>
                    <a:ext uri="{9D8B030D-6E8A-4147-A177-3AD203B41FA5}">
                      <a16:colId xmlns:a16="http://schemas.microsoft.com/office/drawing/2014/main" val="20006"/>
                    </a:ext>
                  </a:extLst>
                </a:gridCol>
              </a:tblGrid>
              <a:tr h="5143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2100" b="0"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endParaRPr>
                    </a:p>
                  </a:txBody>
                  <a:tcPr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sp>
        <p:nvSpPr>
          <p:cNvPr id="8298" name="AutoShape 106"/>
          <p:cNvSpPr>
            <a:spLocks noChangeArrowheads="1"/>
          </p:cNvSpPr>
          <p:nvPr/>
        </p:nvSpPr>
        <p:spPr bwMode="auto">
          <a:xfrm>
            <a:off x="8229600" y="285750"/>
            <a:ext cx="914400" cy="685800"/>
          </a:xfrm>
          <a:prstGeom prst="sun">
            <a:avLst>
              <a:gd name="adj" fmla="val 25000"/>
            </a:avLst>
          </a:prstGeom>
          <a:gradFill rotWithShape="1">
            <a:gsLst>
              <a:gs pos="0">
                <a:srgbClr val="FF0000"/>
              </a:gs>
              <a:gs pos="100000">
                <a:srgbClr val="760000"/>
              </a:gs>
            </a:gsLst>
            <a:path path="rect">
              <a:fillToRect l="50000" t="50000" r="50000" b="50000"/>
            </a:path>
          </a:gradFill>
          <a:ln w="9525">
            <a:solidFill>
              <a:schemeClr val="tx1"/>
            </a:solidFill>
            <a:miter lim="800000"/>
            <a:headEnd/>
            <a:tailEnd/>
          </a:ln>
        </p:spPr>
        <p:txBody>
          <a:bodyPr wrap="none" anchor="ctr"/>
          <a:lstStyle/>
          <a:p>
            <a:endParaRPr lang="en-US">
              <a:latin typeface="Arial" charset="0"/>
            </a:endParaRPr>
          </a:p>
        </p:txBody>
      </p:sp>
      <p:grpSp>
        <p:nvGrpSpPr>
          <p:cNvPr id="2" name="Group 114"/>
          <p:cNvGrpSpPr>
            <a:grpSpLocks/>
          </p:cNvGrpSpPr>
          <p:nvPr/>
        </p:nvGrpSpPr>
        <p:grpSpPr bwMode="auto">
          <a:xfrm>
            <a:off x="2438400" y="4514850"/>
            <a:ext cx="4572000" cy="439341"/>
            <a:chOff x="192" y="3072"/>
            <a:chExt cx="2880" cy="369"/>
          </a:xfrm>
        </p:grpSpPr>
        <p:sp>
          <p:nvSpPr>
            <p:cNvPr id="11481" name="AutoShape 115">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2" name="AutoShape 116">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11483" name="AutoShape 117">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Ạ</a:t>
              </a:r>
            </a:p>
          </p:txBody>
        </p:sp>
        <p:sp>
          <p:nvSpPr>
            <p:cNvPr id="11484" name="AutoShape 118">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11485" name="AutoShape 119">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11486" name="AutoShape 120">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11487" name="AutoShape 121">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Ộ</a:t>
              </a:r>
            </a:p>
          </p:txBody>
        </p:sp>
      </p:grpSp>
      <p:graphicFrame>
        <p:nvGraphicFramePr>
          <p:cNvPr id="8314" name="Group 122"/>
          <p:cNvGraphicFramePr>
            <a:graphicFrameLocks noGrp="1"/>
          </p:cNvGraphicFramePr>
          <p:nvPr/>
        </p:nvGraphicFramePr>
        <p:xfrm>
          <a:off x="2667000" y="571500"/>
          <a:ext cx="4006850" cy="571500"/>
        </p:xfrm>
        <a:graphic>
          <a:graphicData uri="http://schemas.openxmlformats.org/drawingml/2006/table">
            <a:tbl>
              <a:tblPr/>
              <a:tblGrid>
                <a:gridCol w="666750">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6750">
                  <a:extLst>
                    <a:ext uri="{9D8B030D-6E8A-4147-A177-3AD203B41FA5}">
                      <a16:colId xmlns:a16="http://schemas.microsoft.com/office/drawing/2014/main" val="20004"/>
                    </a:ext>
                  </a:extLst>
                </a:gridCol>
                <a:gridCol w="666750">
                  <a:extLst>
                    <a:ext uri="{9D8B030D-6E8A-4147-A177-3AD203B41FA5}">
                      <a16:colId xmlns:a16="http://schemas.microsoft.com/office/drawing/2014/main" val="20005"/>
                    </a:ext>
                  </a:extLst>
                </a:gridCol>
              </a:tblGrid>
              <a:tr h="5715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Ệ</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330" name="Group 138"/>
          <p:cNvGraphicFramePr>
            <a:graphicFrameLocks noGrp="1"/>
          </p:cNvGraphicFramePr>
          <p:nvPr/>
        </p:nvGraphicFramePr>
        <p:xfrm>
          <a:off x="1981200" y="1143000"/>
          <a:ext cx="5359400" cy="571500"/>
        </p:xfrm>
        <a:graphic>
          <a:graphicData uri="http://schemas.openxmlformats.org/drawingml/2006/table">
            <a:tbl>
              <a:tblPr/>
              <a:tblGrid>
                <a:gridCol w="669925">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69925">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69925">
                  <a:extLst>
                    <a:ext uri="{9D8B030D-6E8A-4147-A177-3AD203B41FA5}">
                      <a16:colId xmlns:a16="http://schemas.microsoft.com/office/drawing/2014/main" val="20004"/>
                    </a:ext>
                  </a:extLst>
                </a:gridCol>
                <a:gridCol w="669925">
                  <a:extLst>
                    <a:ext uri="{9D8B030D-6E8A-4147-A177-3AD203B41FA5}">
                      <a16:colId xmlns:a16="http://schemas.microsoft.com/office/drawing/2014/main" val="20005"/>
                    </a:ext>
                  </a:extLst>
                </a:gridCol>
                <a:gridCol w="669925">
                  <a:extLst>
                    <a:ext uri="{9D8B030D-6E8A-4147-A177-3AD203B41FA5}">
                      <a16:colId xmlns:a16="http://schemas.microsoft.com/office/drawing/2014/main" val="20006"/>
                    </a:ext>
                  </a:extLst>
                </a:gridCol>
                <a:gridCol w="669925">
                  <a:extLst>
                    <a:ext uri="{9D8B030D-6E8A-4147-A177-3AD203B41FA5}">
                      <a16:colId xmlns:a16="http://schemas.microsoft.com/office/drawing/2014/main" val="20007"/>
                    </a:ext>
                  </a:extLst>
                </a:gridCol>
              </a:tblGrid>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Ề</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U</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R</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Ầ</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416" name="Group 224"/>
          <p:cNvGraphicFramePr>
            <a:graphicFrameLocks noGrp="1"/>
          </p:cNvGraphicFramePr>
          <p:nvPr/>
        </p:nvGraphicFramePr>
        <p:xfrm>
          <a:off x="2667000" y="1714500"/>
          <a:ext cx="3352800" cy="571500"/>
        </p:xfrm>
        <a:graphic>
          <a:graphicData uri="http://schemas.openxmlformats.org/drawingml/2006/table">
            <a:tbl>
              <a:tblPr/>
              <a:tblGrid>
                <a:gridCol w="671513">
                  <a:extLst>
                    <a:ext uri="{9D8B030D-6E8A-4147-A177-3AD203B41FA5}">
                      <a16:colId xmlns:a16="http://schemas.microsoft.com/office/drawing/2014/main" val="20000"/>
                    </a:ext>
                  </a:extLst>
                </a:gridCol>
                <a:gridCol w="668337">
                  <a:extLst>
                    <a:ext uri="{9D8B030D-6E8A-4147-A177-3AD203B41FA5}">
                      <a16:colId xmlns:a16="http://schemas.microsoft.com/office/drawing/2014/main" val="20001"/>
                    </a:ext>
                  </a:extLst>
                </a:gridCol>
                <a:gridCol w="671513">
                  <a:extLst>
                    <a:ext uri="{9D8B030D-6E8A-4147-A177-3AD203B41FA5}">
                      <a16:colId xmlns:a16="http://schemas.microsoft.com/office/drawing/2014/main" val="20002"/>
                    </a:ext>
                  </a:extLst>
                </a:gridCol>
                <a:gridCol w="669925">
                  <a:extLst>
                    <a:ext uri="{9D8B030D-6E8A-4147-A177-3AD203B41FA5}">
                      <a16:colId xmlns:a16="http://schemas.microsoft.com/office/drawing/2014/main" val="20003"/>
                    </a:ext>
                  </a:extLst>
                </a:gridCol>
                <a:gridCol w="671512">
                  <a:extLst>
                    <a:ext uri="{9D8B030D-6E8A-4147-A177-3AD203B41FA5}">
                      <a16:colId xmlns:a16="http://schemas.microsoft.com/office/drawing/2014/main" val="20004"/>
                    </a:ext>
                  </a:extLst>
                </a:gridCol>
              </a:tblGrid>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Ự</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Ứ</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364" name="Group 172"/>
          <p:cNvGraphicFramePr>
            <a:graphicFrameLocks noGrp="1"/>
          </p:cNvGraphicFramePr>
          <p:nvPr/>
        </p:nvGraphicFramePr>
        <p:xfrm>
          <a:off x="1981200" y="2286000"/>
          <a:ext cx="4724400" cy="514350"/>
        </p:xfrm>
        <a:graphic>
          <a:graphicData uri="http://schemas.openxmlformats.org/drawingml/2006/table">
            <a:tbl>
              <a:tblPr/>
              <a:tblGrid>
                <a:gridCol w="674688">
                  <a:extLst>
                    <a:ext uri="{9D8B030D-6E8A-4147-A177-3AD203B41FA5}">
                      <a16:colId xmlns:a16="http://schemas.microsoft.com/office/drawing/2014/main" val="20000"/>
                    </a:ext>
                  </a:extLst>
                </a:gridCol>
                <a:gridCol w="674687">
                  <a:extLst>
                    <a:ext uri="{9D8B030D-6E8A-4147-A177-3AD203B41FA5}">
                      <a16:colId xmlns:a16="http://schemas.microsoft.com/office/drawing/2014/main" val="20001"/>
                    </a:ext>
                  </a:extLst>
                </a:gridCol>
                <a:gridCol w="676275">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76275">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4687">
                  <a:extLst>
                    <a:ext uri="{9D8B030D-6E8A-4147-A177-3AD203B41FA5}">
                      <a16:colId xmlns:a16="http://schemas.microsoft.com/office/drawing/2014/main" val="20006"/>
                    </a:ext>
                  </a:extLst>
                </a:gridCol>
              </a:tblGrid>
              <a:tr h="5143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C</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A</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T</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Â</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aphicFrame>
        <p:nvGraphicFramePr>
          <p:cNvPr id="8382" name="Group 190"/>
          <p:cNvGraphicFramePr>
            <a:graphicFrameLocks noGrp="1"/>
          </p:cNvGraphicFramePr>
          <p:nvPr/>
        </p:nvGraphicFramePr>
        <p:xfrm>
          <a:off x="1295400" y="2800350"/>
          <a:ext cx="7391400" cy="559594"/>
        </p:xfrm>
        <a:graphic>
          <a:graphicData uri="http://schemas.openxmlformats.org/drawingml/2006/table">
            <a:tbl>
              <a:tblPr/>
              <a:tblGrid>
                <a:gridCol w="671513">
                  <a:extLst>
                    <a:ext uri="{9D8B030D-6E8A-4147-A177-3AD203B41FA5}">
                      <a16:colId xmlns:a16="http://schemas.microsoft.com/office/drawing/2014/main" val="20000"/>
                    </a:ext>
                  </a:extLst>
                </a:gridCol>
                <a:gridCol w="669925">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3100">
                  <a:extLst>
                    <a:ext uri="{9D8B030D-6E8A-4147-A177-3AD203B41FA5}">
                      <a16:colId xmlns:a16="http://schemas.microsoft.com/office/drawing/2014/main" val="20003"/>
                    </a:ext>
                  </a:extLst>
                </a:gridCol>
                <a:gridCol w="668337">
                  <a:extLst>
                    <a:ext uri="{9D8B030D-6E8A-4147-A177-3AD203B41FA5}">
                      <a16:colId xmlns:a16="http://schemas.microsoft.com/office/drawing/2014/main" val="20004"/>
                    </a:ext>
                  </a:extLst>
                </a:gridCol>
                <a:gridCol w="674688">
                  <a:extLst>
                    <a:ext uri="{9D8B030D-6E8A-4147-A177-3AD203B41FA5}">
                      <a16:colId xmlns:a16="http://schemas.microsoft.com/office/drawing/2014/main" val="20005"/>
                    </a:ext>
                  </a:extLst>
                </a:gridCol>
                <a:gridCol w="671512">
                  <a:extLst>
                    <a:ext uri="{9D8B030D-6E8A-4147-A177-3AD203B41FA5}">
                      <a16:colId xmlns:a16="http://schemas.microsoft.com/office/drawing/2014/main" val="20006"/>
                    </a:ext>
                  </a:extLst>
                </a:gridCol>
                <a:gridCol w="671513">
                  <a:extLst>
                    <a:ext uri="{9D8B030D-6E8A-4147-A177-3AD203B41FA5}">
                      <a16:colId xmlns:a16="http://schemas.microsoft.com/office/drawing/2014/main" val="20007"/>
                    </a:ext>
                  </a:extLst>
                </a:gridCol>
                <a:gridCol w="671512">
                  <a:extLst>
                    <a:ext uri="{9D8B030D-6E8A-4147-A177-3AD203B41FA5}">
                      <a16:colId xmlns:a16="http://schemas.microsoft.com/office/drawing/2014/main" val="20008"/>
                    </a:ext>
                  </a:extLst>
                </a:gridCol>
                <a:gridCol w="673100">
                  <a:extLst>
                    <a:ext uri="{9D8B030D-6E8A-4147-A177-3AD203B41FA5}">
                      <a16:colId xmlns:a16="http://schemas.microsoft.com/office/drawing/2014/main" val="20009"/>
                    </a:ext>
                  </a:extLst>
                </a:gridCol>
                <a:gridCol w="673100">
                  <a:extLst>
                    <a:ext uri="{9D8B030D-6E8A-4147-A177-3AD203B41FA5}">
                      <a16:colId xmlns:a16="http://schemas.microsoft.com/office/drawing/2014/main" val="20010"/>
                    </a:ext>
                  </a:extLst>
                </a:gridCol>
              </a:tblGrid>
              <a:tr h="559594">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Ủ</a:t>
                      </a:r>
                    </a:p>
                  </a:txBody>
                  <a:tcPr marL="90000" marR="90000" marT="35100" marB="351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N</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G</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H</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Ộ</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Đ</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Ổ</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rgbClr val="FF6600"/>
                        </a:gs>
                        <a:gs pos="100000">
                          <a:srgbClr val="FF6600">
                            <a:gamma/>
                            <a:shade val="46275"/>
                            <a:invGamma/>
                          </a:srgb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M</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Ớ</a:t>
                      </a:r>
                    </a:p>
                  </a:txBody>
                  <a:tcPr marL="90000" marR="90000" marT="35100" marB="351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a:ln>
                            <a:noFill/>
                          </a:ln>
                          <a:solidFill>
                            <a:schemeClr val="tx1"/>
                          </a:solidFill>
                          <a:effectLst>
                            <a:outerShdw blurRad="38100" dist="38100" dir="2700000" algn="tl">
                              <a:srgbClr val="000000"/>
                            </a:outerShdw>
                          </a:effectLst>
                          <a:latin typeface="Tahoma" pitchFamily="34" charset="0"/>
                          <a:cs typeface="Arial" charset="0"/>
                        </a:rPr>
                        <a:t>I</a:t>
                      </a:r>
                    </a:p>
                  </a:txBody>
                  <a:tcPr marL="90000" marR="90000" marT="35100" marB="351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0">
                      <a:gsLst>
                        <a:gs pos="0">
                          <a:schemeClr val="accent2"/>
                        </a:gs>
                        <a:gs pos="100000">
                          <a:schemeClr val="accent2">
                            <a:gamma/>
                            <a:shade val="46275"/>
                            <a:invGamma/>
                          </a:schemeClr>
                        </a:gs>
                      </a:gsLst>
                      <a:path path="shape">
                        <a:fillToRect l="50000" t="50000" r="50000" b="50000"/>
                      </a:path>
                    </a:gradFill>
                  </a:tcPr>
                </a:tc>
                <a:extLst>
                  <a:ext uri="{0D108BD9-81ED-4DB2-BD59-A6C34878D82A}">
                    <a16:rowId xmlns:a16="http://schemas.microsoft.com/office/drawing/2014/main" val="10000"/>
                  </a:ext>
                </a:extLst>
              </a:tr>
            </a:tbl>
          </a:graphicData>
        </a:graphic>
      </p:graphicFrame>
      <p:grpSp>
        <p:nvGrpSpPr>
          <p:cNvPr id="11466" name="Group 216"/>
          <p:cNvGrpSpPr>
            <a:grpSpLocks/>
          </p:cNvGrpSpPr>
          <p:nvPr/>
        </p:nvGrpSpPr>
        <p:grpSpPr bwMode="auto">
          <a:xfrm>
            <a:off x="2438400" y="4514850"/>
            <a:ext cx="4572000" cy="439341"/>
            <a:chOff x="192" y="3072"/>
            <a:chExt cx="2880" cy="369"/>
          </a:xfrm>
        </p:grpSpPr>
        <p:sp>
          <p:nvSpPr>
            <p:cNvPr id="11474" name="AutoShape 217">
              <a:hlinkClick r:id="" action="ppaction://noaction" highlightClick="1"/>
            </p:cNvPr>
            <p:cNvSpPr>
              <a:spLocks noChangeArrowheads="1"/>
            </p:cNvSpPr>
            <p:nvPr/>
          </p:nvSpPr>
          <p:spPr bwMode="auto">
            <a:xfrm>
              <a:off x="19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5" name="AutoShape 218">
              <a:hlinkClick r:id="" action="ppaction://noaction" highlightClick="1"/>
            </p:cNvPr>
            <p:cNvSpPr>
              <a:spLocks noChangeArrowheads="1"/>
            </p:cNvSpPr>
            <p:nvPr/>
          </p:nvSpPr>
          <p:spPr bwMode="auto">
            <a:xfrm>
              <a:off x="61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6" name="AutoShape 219">
              <a:hlinkClick r:id="" action="ppaction://noaction" highlightClick="1"/>
            </p:cNvPr>
            <p:cNvSpPr>
              <a:spLocks noChangeArrowheads="1"/>
            </p:cNvSpPr>
            <p:nvPr/>
          </p:nvSpPr>
          <p:spPr bwMode="auto">
            <a:xfrm>
              <a:off x="1022"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7" name="AutoShape 220">
              <a:hlinkClick r:id="" action="ppaction://noaction" highlightClick="1"/>
            </p:cNvPr>
            <p:cNvSpPr>
              <a:spLocks noChangeArrowheads="1"/>
            </p:cNvSpPr>
            <p:nvPr/>
          </p:nvSpPr>
          <p:spPr bwMode="auto">
            <a:xfrm>
              <a:off x="1433"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8" name="AutoShape 221">
              <a:hlinkClick r:id="" action="ppaction://noaction" highlightClick="1"/>
            </p:cNvPr>
            <p:cNvSpPr>
              <a:spLocks noChangeArrowheads="1"/>
            </p:cNvSpPr>
            <p:nvPr/>
          </p:nvSpPr>
          <p:spPr bwMode="auto">
            <a:xfrm>
              <a:off x="1845"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79" name="AutoShape 222">
              <a:hlinkClick r:id="" action="ppaction://noaction" highlightClick="1"/>
            </p:cNvPr>
            <p:cNvSpPr>
              <a:spLocks noChangeArrowheads="1"/>
            </p:cNvSpPr>
            <p:nvPr/>
          </p:nvSpPr>
          <p:spPr bwMode="auto">
            <a:xfrm>
              <a:off x="2256" y="3072"/>
              <a:ext cx="411"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sp>
          <p:nvSpPr>
            <p:cNvPr id="11480" name="AutoShape 223">
              <a:hlinkClick r:id="" action="ppaction://noaction" highlightClick="1"/>
            </p:cNvPr>
            <p:cNvSpPr>
              <a:spLocks noChangeArrowheads="1"/>
            </p:cNvSpPr>
            <p:nvPr/>
          </p:nvSpPr>
          <p:spPr bwMode="auto">
            <a:xfrm>
              <a:off x="2660" y="3072"/>
              <a:ext cx="412" cy="369"/>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endParaRPr lang="en-US" sz="2800" b="1">
                <a:solidFill>
                  <a:srgbClr val="0000FF"/>
                </a:solidFill>
                <a:latin typeface="Arial" charset="0"/>
              </a:endParaRPr>
            </a:p>
          </p:txBody>
        </p:sp>
      </p:grpSp>
      <p:sp>
        <p:nvSpPr>
          <p:cNvPr id="8418" name="AutoShape 226">
            <a:hlinkClick r:id="" action="ppaction://noaction" highlightClick="1"/>
          </p:cNvPr>
          <p:cNvSpPr>
            <a:spLocks noChangeArrowheads="1"/>
          </p:cNvSpPr>
          <p:nvPr/>
        </p:nvSpPr>
        <p:spPr bwMode="auto">
          <a:xfrm>
            <a:off x="2438400" y="4514850"/>
            <a:ext cx="652463"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N</a:t>
            </a:r>
          </a:p>
        </p:txBody>
      </p:sp>
      <p:sp>
        <p:nvSpPr>
          <p:cNvPr id="8419" name="AutoShape 227">
            <a:hlinkClick r:id="" action="ppaction://noaction" highlightClick="1"/>
          </p:cNvPr>
          <p:cNvSpPr>
            <a:spLocks noChangeArrowheads="1"/>
          </p:cNvSpPr>
          <p:nvPr/>
        </p:nvSpPr>
        <p:spPr bwMode="auto">
          <a:xfrm>
            <a:off x="30813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0" name="AutoShape 228">
            <a:hlinkClick r:id="" action="ppaction://noaction" highlightClick="1"/>
          </p:cNvPr>
          <p:cNvSpPr>
            <a:spLocks noChangeArrowheads="1"/>
          </p:cNvSpPr>
          <p:nvPr/>
        </p:nvSpPr>
        <p:spPr bwMode="auto">
          <a:xfrm>
            <a:off x="3733801" y="4514850"/>
            <a:ext cx="652463"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R</a:t>
            </a:r>
          </a:p>
        </p:txBody>
      </p:sp>
      <p:sp>
        <p:nvSpPr>
          <p:cNvPr id="8421" name="AutoShape 229">
            <a:hlinkClick r:id="" action="ppaction://noaction" highlightClick="1"/>
          </p:cNvPr>
          <p:cNvSpPr>
            <a:spLocks noChangeArrowheads="1"/>
          </p:cNvSpPr>
          <p:nvPr/>
        </p:nvSpPr>
        <p:spPr bwMode="auto">
          <a:xfrm>
            <a:off x="43767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T</a:t>
            </a:r>
          </a:p>
        </p:txBody>
      </p:sp>
      <p:sp>
        <p:nvSpPr>
          <p:cNvPr id="8422" name="AutoShape 230">
            <a:hlinkClick r:id="" action="ppaction://noaction" highlightClick="1"/>
          </p:cNvPr>
          <p:cNvSpPr>
            <a:spLocks noChangeArrowheads="1"/>
          </p:cNvSpPr>
          <p:nvPr/>
        </p:nvSpPr>
        <p:spPr bwMode="auto">
          <a:xfrm>
            <a:off x="50625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A</a:t>
            </a:r>
          </a:p>
        </p:txBody>
      </p:sp>
      <p:sp>
        <p:nvSpPr>
          <p:cNvPr id="8423" name="AutoShape 231">
            <a:hlinkClick r:id="" action="ppaction://noaction" highlightClick="1"/>
          </p:cNvPr>
          <p:cNvSpPr>
            <a:spLocks noChangeArrowheads="1"/>
          </p:cNvSpPr>
          <p:nvPr/>
        </p:nvSpPr>
        <p:spPr bwMode="auto">
          <a:xfrm>
            <a:off x="57483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G</a:t>
            </a:r>
          </a:p>
        </p:txBody>
      </p:sp>
      <p:sp>
        <p:nvSpPr>
          <p:cNvPr id="8424" name="AutoShape 232">
            <a:hlinkClick r:id="" action="ppaction://noaction" highlightClick="1"/>
          </p:cNvPr>
          <p:cNvSpPr>
            <a:spLocks noChangeArrowheads="1"/>
          </p:cNvSpPr>
          <p:nvPr/>
        </p:nvSpPr>
        <p:spPr bwMode="auto">
          <a:xfrm>
            <a:off x="6357938" y="4514850"/>
            <a:ext cx="652462" cy="439341"/>
          </a:xfrm>
          <a:prstGeom prst="actionButtonBlank">
            <a:avLst/>
          </a:prstGeom>
          <a:gradFill rotWithShape="1">
            <a:gsLst>
              <a:gs pos="0">
                <a:srgbClr val="00FFFF"/>
              </a:gs>
              <a:gs pos="100000">
                <a:srgbClr val="007676"/>
              </a:gs>
            </a:gsLst>
            <a:lin ang="5400000" scaled="1"/>
          </a:gradFill>
          <a:ln w="9525">
            <a:solidFill>
              <a:srgbClr val="FF00FF"/>
            </a:solidFill>
            <a:miter lim="800000"/>
            <a:headEnd/>
            <a:tailEnd/>
          </a:ln>
        </p:spPr>
        <p:txBody>
          <a:bodyPr wrap="none" anchor="ctr"/>
          <a:lstStyle/>
          <a:p>
            <a:pPr algn="ctr" eaLnBrk="0" hangingPunct="0"/>
            <a:r>
              <a:rPr lang="en-US" sz="2800" b="1">
                <a:solidFill>
                  <a:srgbClr val="0000FF"/>
                </a:solidFill>
                <a:latin typeface="Arial" charset="0"/>
              </a:rPr>
              <a:t>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8418"/>
                                        </p:tgtEl>
                                        <p:attrNameLst>
                                          <p:attrName>style.visibility</p:attrName>
                                        </p:attrNameLst>
                                      </p:cBhvr>
                                      <p:to>
                                        <p:strVal val="visible"/>
                                      </p:to>
                                    </p:set>
                                    <p:animEffect transition="in" filter="box(in)">
                                      <p:cBhvr>
                                        <p:cTn id="7" dur="500"/>
                                        <p:tgtEl>
                                          <p:spTgt spid="841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8419"/>
                                        </p:tgtEl>
                                        <p:attrNameLst>
                                          <p:attrName>style.visibility</p:attrName>
                                        </p:attrNameLst>
                                      </p:cBhvr>
                                      <p:to>
                                        <p:strVal val="visible"/>
                                      </p:to>
                                    </p:set>
                                    <p:animEffect transition="in" filter="box(in)">
                                      <p:cBhvr>
                                        <p:cTn id="11" dur="500"/>
                                        <p:tgtEl>
                                          <p:spTgt spid="8419"/>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8420"/>
                                        </p:tgtEl>
                                        <p:attrNameLst>
                                          <p:attrName>style.visibility</p:attrName>
                                        </p:attrNameLst>
                                      </p:cBhvr>
                                      <p:to>
                                        <p:strVal val="visible"/>
                                      </p:to>
                                    </p:set>
                                    <p:animEffect transition="in" filter="box(in)">
                                      <p:cBhvr>
                                        <p:cTn id="15" dur="500"/>
                                        <p:tgtEl>
                                          <p:spTgt spid="8420"/>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8421"/>
                                        </p:tgtEl>
                                        <p:attrNameLst>
                                          <p:attrName>style.visibility</p:attrName>
                                        </p:attrNameLst>
                                      </p:cBhvr>
                                      <p:to>
                                        <p:strVal val="visible"/>
                                      </p:to>
                                    </p:set>
                                    <p:animEffect transition="in" filter="box(in)">
                                      <p:cBhvr>
                                        <p:cTn id="19" dur="500"/>
                                        <p:tgtEl>
                                          <p:spTgt spid="8421"/>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8422"/>
                                        </p:tgtEl>
                                        <p:attrNameLst>
                                          <p:attrName>style.visibility</p:attrName>
                                        </p:attrNameLst>
                                      </p:cBhvr>
                                      <p:to>
                                        <p:strVal val="visible"/>
                                      </p:to>
                                    </p:set>
                                    <p:animEffect transition="in" filter="box(in)">
                                      <p:cBhvr>
                                        <p:cTn id="23" dur="500"/>
                                        <p:tgtEl>
                                          <p:spTgt spid="8422"/>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8423"/>
                                        </p:tgtEl>
                                        <p:attrNameLst>
                                          <p:attrName>style.visibility</p:attrName>
                                        </p:attrNameLst>
                                      </p:cBhvr>
                                      <p:to>
                                        <p:strVal val="visible"/>
                                      </p:to>
                                    </p:set>
                                    <p:animEffect transition="in" filter="box(in)">
                                      <p:cBhvr>
                                        <p:cTn id="27" dur="500"/>
                                        <p:tgtEl>
                                          <p:spTgt spid="8423"/>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8424"/>
                                        </p:tgtEl>
                                        <p:attrNameLst>
                                          <p:attrName>style.visibility</p:attrName>
                                        </p:attrNameLst>
                                      </p:cBhvr>
                                      <p:to>
                                        <p:strVal val="visible"/>
                                      </p:to>
                                    </p:set>
                                    <p:animEffect transition="in" filter="box(in)">
                                      <p:cBhvr>
                                        <p:cTn id="31" dur="500"/>
                                        <p:tgtEl>
                                          <p:spTgt spid="8424"/>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restart="whenNotActive" fill="hold" evtFilter="cancelBubble" nodeType="interactiveSeq">
                <p:stCondLst>
                  <p:cond evt="onClick" delay="0">
                    <p:tgtEl>
                      <p:spTgt spid="8194"/>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9" presetClass="emph" presetSubtype="0" nodeType="clickEffect">
                                  <p:stCondLst>
                                    <p:cond delay="0"/>
                                  </p:stCondLst>
                                  <p:childTnLst>
                                    <p:set>
                                      <p:cBhvr rctx="PPT">
                                        <p:cTn id="36" dur="indefinite"/>
                                        <p:tgtEl>
                                          <p:spTgt spid="8195"/>
                                        </p:tgtEl>
                                        <p:attrNameLst>
                                          <p:attrName>style.opacity</p:attrName>
                                        </p:attrNameLst>
                                      </p:cBhvr>
                                      <p:to>
                                        <p:strVal val="0.5"/>
                                      </p:to>
                                    </p:set>
                                    <p:animEffect filter="image" prLst="opacity: 0.5">
                                      <p:cBhvr rctx="IE">
                                        <p:cTn id="37" dur="indefinite"/>
                                        <p:tgtEl>
                                          <p:spTgt spid="81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8275"/>
                                        </p:tgtEl>
                                        <p:attrNameLst>
                                          <p:attrName>style.visibility</p:attrName>
                                        </p:attrNameLst>
                                      </p:cBhvr>
                                      <p:to>
                                        <p:strVal val="visible"/>
                                      </p:to>
                                    </p:set>
                                    <p:animEffect transition="in" filter="randombar(horizontal)">
                                      <p:cBhvr>
                                        <p:cTn id="42" dur="500"/>
                                        <p:tgtEl>
                                          <p:spTgt spid="827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xit" presetSubtype="16" fill="hold" grpId="1" nodeType="clickEffect">
                                  <p:stCondLst>
                                    <p:cond delay="0"/>
                                  </p:stCondLst>
                                  <p:childTnLst>
                                    <p:animEffect transition="out" filter="diamond(in)">
                                      <p:cBhvr>
                                        <p:cTn id="46" dur="500"/>
                                        <p:tgtEl>
                                          <p:spTgt spid="8275"/>
                                        </p:tgtEl>
                                      </p:cBhvr>
                                    </p:animEffect>
                                    <p:set>
                                      <p:cBhvr>
                                        <p:cTn id="47" dur="1" fill="hold">
                                          <p:stCondLst>
                                            <p:cond delay="499"/>
                                          </p:stCondLst>
                                        </p:cTn>
                                        <p:tgtEl>
                                          <p:spTgt spid="827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8314"/>
                                        </p:tgtEl>
                                        <p:attrNameLst>
                                          <p:attrName>style.visibility</p:attrName>
                                        </p:attrNameLst>
                                      </p:cBhvr>
                                      <p:to>
                                        <p:strVal val="visible"/>
                                      </p:to>
                                    </p:set>
                                    <p:animEffect transition="in" filter="checkerboard(across)">
                                      <p:cBhvr>
                                        <p:cTn id="52" dur="500"/>
                                        <p:tgtEl>
                                          <p:spTgt spid="8314"/>
                                        </p:tgtEl>
                                      </p:cBhvr>
                                    </p:animEffect>
                                  </p:childTnLst>
                                </p:cTn>
                              </p:par>
                            </p:childTnLst>
                          </p:cTn>
                        </p:par>
                      </p:childTnLst>
                    </p:cTn>
                  </p:par>
                </p:childTnLst>
              </p:cTn>
              <p:nextCondLst>
                <p:cond evt="onClick" delay="0">
                  <p:tgtEl>
                    <p:spTgt spid="8194"/>
                  </p:tgtEl>
                </p:cond>
              </p:nextCondLst>
            </p:seq>
            <p:seq concurrent="1" nextAc="seek">
              <p:cTn id="53" restart="whenNotActive" fill="hold" evtFilter="cancelBubble" nodeType="interactiveSeq">
                <p:stCondLst>
                  <p:cond evt="onClick" delay="0">
                    <p:tgtEl>
                      <p:spTgt spid="827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9" presetClass="emph" presetSubtype="0" nodeType="clickEffect">
                                  <p:stCondLst>
                                    <p:cond delay="0"/>
                                  </p:stCondLst>
                                  <p:childTnLst>
                                    <p:set>
                                      <p:cBhvr rctx="PPT">
                                        <p:cTn id="57" dur="indefinite"/>
                                        <p:tgtEl>
                                          <p:spTgt spid="8237"/>
                                        </p:tgtEl>
                                        <p:attrNameLst>
                                          <p:attrName>style.opacity</p:attrName>
                                        </p:attrNameLst>
                                      </p:cBhvr>
                                      <p:to>
                                        <p:strVal val="0.5"/>
                                      </p:to>
                                    </p:set>
                                    <p:animEffect filter="image" prLst="opacity: 0.5">
                                      <p:cBhvr rctx="IE">
                                        <p:cTn id="58" dur="indefinite"/>
                                        <p:tgtEl>
                                          <p:spTgt spid="823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8276"/>
                                        </p:tgtEl>
                                        <p:attrNameLst>
                                          <p:attrName>style.visibility</p:attrName>
                                        </p:attrNameLst>
                                      </p:cBhvr>
                                      <p:to>
                                        <p:strVal val="visible"/>
                                      </p:to>
                                    </p:set>
                                    <p:animEffect transition="in" filter="randombar(horizontal)">
                                      <p:cBhvr>
                                        <p:cTn id="63" dur="500"/>
                                        <p:tgtEl>
                                          <p:spTgt spid="827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xit" presetSubtype="16" fill="hold" grpId="1" nodeType="clickEffect">
                                  <p:stCondLst>
                                    <p:cond delay="0"/>
                                  </p:stCondLst>
                                  <p:childTnLst>
                                    <p:animEffect transition="out" filter="diamond(in)">
                                      <p:cBhvr>
                                        <p:cTn id="67" dur="500"/>
                                        <p:tgtEl>
                                          <p:spTgt spid="8276"/>
                                        </p:tgtEl>
                                      </p:cBhvr>
                                    </p:animEffect>
                                    <p:set>
                                      <p:cBhvr>
                                        <p:cTn id="68" dur="1" fill="hold">
                                          <p:stCondLst>
                                            <p:cond delay="499"/>
                                          </p:stCondLst>
                                        </p:cTn>
                                        <p:tgtEl>
                                          <p:spTgt spid="8276"/>
                                        </p:tgtEl>
                                        <p:attrNameLst>
                                          <p:attrName>style.visibility</p:attrName>
                                        </p:attrNameLst>
                                      </p:cBhvr>
                                      <p:to>
                                        <p:strVal val="hidden"/>
                                      </p:to>
                                    </p:set>
                                  </p:childTnLst>
                                </p:cTn>
                              </p:par>
                            </p:childTnLst>
                          </p:cTn>
                        </p:par>
                      </p:childTnLst>
                    </p:cTn>
                  </p:par>
                  <p:par>
                    <p:cTn id="69" fill="hold" nodeType="clickPar">
                      <p:stCondLst>
                        <p:cond delay="indefinite"/>
                      </p:stCondLst>
                      <p:childTnLst>
                        <p:par>
                          <p:cTn id="70" fill="hold" nodeType="withGroup">
                            <p:stCondLst>
                              <p:cond delay="0"/>
                            </p:stCondLst>
                            <p:childTnLst>
                              <p:par>
                                <p:cTn id="71" presetID="14" presetClass="entr" presetSubtype="10" fill="hold" nodeType="clickEffect">
                                  <p:stCondLst>
                                    <p:cond delay="0"/>
                                  </p:stCondLst>
                                  <p:childTnLst>
                                    <p:set>
                                      <p:cBhvr>
                                        <p:cTn id="72" dur="1" fill="hold">
                                          <p:stCondLst>
                                            <p:cond delay="0"/>
                                          </p:stCondLst>
                                        </p:cTn>
                                        <p:tgtEl>
                                          <p:spTgt spid="8330"/>
                                        </p:tgtEl>
                                        <p:attrNameLst>
                                          <p:attrName>style.visibility</p:attrName>
                                        </p:attrNameLst>
                                      </p:cBhvr>
                                      <p:to>
                                        <p:strVal val="visible"/>
                                      </p:to>
                                    </p:set>
                                    <p:animEffect transition="in" filter="randombar(horizontal)">
                                      <p:cBhvr>
                                        <p:cTn id="73" dur="500"/>
                                        <p:tgtEl>
                                          <p:spTgt spid="8330"/>
                                        </p:tgtEl>
                                      </p:cBhvr>
                                    </p:animEffect>
                                  </p:childTnLst>
                                </p:cTn>
                              </p:par>
                            </p:childTnLst>
                          </p:cTn>
                        </p:par>
                      </p:childTnLst>
                    </p:cTn>
                  </p:par>
                </p:childTnLst>
              </p:cTn>
              <p:nextCondLst>
                <p:cond evt="onClick" delay="0">
                  <p:tgtEl>
                    <p:spTgt spid="8271"/>
                  </p:tgtEl>
                </p:cond>
              </p:nextCondLst>
            </p:seq>
            <p:seq concurrent="1" nextAc="seek">
              <p:cTn id="74" restart="whenNotActive" fill="hold" evtFilter="cancelBubble" nodeType="interactiveSeq">
                <p:stCondLst>
                  <p:cond evt="onClick" delay="0">
                    <p:tgtEl>
                      <p:spTgt spid="8272"/>
                    </p:tgtEl>
                  </p:cond>
                </p:stCondLst>
                <p:endSync evt="end" delay="0">
                  <p:rtn val="all"/>
                </p:endSync>
                <p:childTnLst>
                  <p:par>
                    <p:cTn id="75" fill="hold" nodeType="clickPar">
                      <p:stCondLst>
                        <p:cond delay="0"/>
                      </p:stCondLst>
                      <p:childTnLst>
                        <p:par>
                          <p:cTn id="76" fill="hold" nodeType="withGroup">
                            <p:stCondLst>
                              <p:cond delay="0"/>
                            </p:stCondLst>
                            <p:childTnLst>
                              <p:par>
                                <p:cTn id="77" presetID="9" presetClass="emph" presetSubtype="0" nodeType="clickEffect">
                                  <p:stCondLst>
                                    <p:cond delay="0"/>
                                  </p:stCondLst>
                                  <p:childTnLst>
                                    <p:set>
                                      <p:cBhvr rctx="PPT">
                                        <p:cTn id="78" dur="indefinite"/>
                                        <p:tgtEl>
                                          <p:spTgt spid="8257"/>
                                        </p:tgtEl>
                                        <p:attrNameLst>
                                          <p:attrName>style.opacity</p:attrName>
                                        </p:attrNameLst>
                                      </p:cBhvr>
                                      <p:to>
                                        <p:strVal val="0.5"/>
                                      </p:to>
                                    </p:set>
                                    <p:animEffect filter="image" prLst="opacity: 0.5">
                                      <p:cBhvr rctx="IE">
                                        <p:cTn id="79" dur="indefinite"/>
                                        <p:tgtEl>
                                          <p:spTgt spid="825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4" presetClass="entr" presetSubtype="10" fill="hold" grpId="0" nodeType="clickEffect">
                                  <p:stCondLst>
                                    <p:cond delay="0"/>
                                  </p:stCondLst>
                                  <p:childTnLst>
                                    <p:set>
                                      <p:cBhvr>
                                        <p:cTn id="83" dur="1" fill="hold">
                                          <p:stCondLst>
                                            <p:cond delay="0"/>
                                          </p:stCondLst>
                                        </p:cTn>
                                        <p:tgtEl>
                                          <p:spTgt spid="8277"/>
                                        </p:tgtEl>
                                        <p:attrNameLst>
                                          <p:attrName>style.visibility</p:attrName>
                                        </p:attrNameLst>
                                      </p:cBhvr>
                                      <p:to>
                                        <p:strVal val="visible"/>
                                      </p:to>
                                    </p:set>
                                    <p:animEffect transition="in" filter="randombar(horizontal)">
                                      <p:cBhvr>
                                        <p:cTn id="84" dur="500"/>
                                        <p:tgtEl>
                                          <p:spTgt spid="8277"/>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8" presetClass="exit" presetSubtype="16" fill="hold" grpId="1" nodeType="clickEffect">
                                  <p:stCondLst>
                                    <p:cond delay="0"/>
                                  </p:stCondLst>
                                  <p:childTnLst>
                                    <p:animEffect transition="out" filter="diamond(in)">
                                      <p:cBhvr>
                                        <p:cTn id="88" dur="500"/>
                                        <p:tgtEl>
                                          <p:spTgt spid="8277"/>
                                        </p:tgtEl>
                                      </p:cBhvr>
                                    </p:animEffect>
                                    <p:set>
                                      <p:cBhvr>
                                        <p:cTn id="89" dur="1" fill="hold">
                                          <p:stCondLst>
                                            <p:cond delay="499"/>
                                          </p:stCondLst>
                                        </p:cTn>
                                        <p:tgtEl>
                                          <p:spTgt spid="8277"/>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23" presetClass="entr" presetSubtype="16" fill="hold" nodeType="clickEffect">
                                  <p:stCondLst>
                                    <p:cond delay="0"/>
                                  </p:stCondLst>
                                  <p:childTnLst>
                                    <p:set>
                                      <p:cBhvr>
                                        <p:cTn id="93" dur="1" fill="hold">
                                          <p:stCondLst>
                                            <p:cond delay="0"/>
                                          </p:stCondLst>
                                        </p:cTn>
                                        <p:tgtEl>
                                          <p:spTgt spid="8416"/>
                                        </p:tgtEl>
                                        <p:attrNameLst>
                                          <p:attrName>style.visibility</p:attrName>
                                        </p:attrNameLst>
                                      </p:cBhvr>
                                      <p:to>
                                        <p:strVal val="visible"/>
                                      </p:to>
                                    </p:set>
                                    <p:anim calcmode="lin" valueType="num">
                                      <p:cBhvr>
                                        <p:cTn id="94" dur="500" fill="hold"/>
                                        <p:tgtEl>
                                          <p:spTgt spid="8416"/>
                                        </p:tgtEl>
                                        <p:attrNameLst>
                                          <p:attrName>ppt_w</p:attrName>
                                        </p:attrNameLst>
                                      </p:cBhvr>
                                      <p:tavLst>
                                        <p:tav tm="0">
                                          <p:val>
                                            <p:fltVal val="0"/>
                                          </p:val>
                                        </p:tav>
                                        <p:tav tm="100000">
                                          <p:val>
                                            <p:strVal val="#ppt_w"/>
                                          </p:val>
                                        </p:tav>
                                      </p:tavLst>
                                    </p:anim>
                                    <p:anim calcmode="lin" valueType="num">
                                      <p:cBhvr>
                                        <p:cTn id="95" dur="500" fill="hold"/>
                                        <p:tgtEl>
                                          <p:spTgt spid="8416"/>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2"/>
                  </p:tgtEl>
                </p:cond>
              </p:nextCondLst>
            </p:seq>
            <p:seq concurrent="1" nextAc="seek">
              <p:cTn id="96" restart="whenNotActive" fill="hold" evtFilter="cancelBubble" nodeType="interactiveSeq">
                <p:stCondLst>
                  <p:cond evt="onClick" delay="0">
                    <p:tgtEl>
                      <p:spTgt spid="8274"/>
                    </p:tgtEl>
                  </p:cond>
                </p:stCondLst>
                <p:endSync evt="end" delay="0">
                  <p:rtn val="all"/>
                </p:endSync>
                <p:childTnLst>
                  <p:par>
                    <p:cTn id="97" fill="hold" nodeType="clickPar">
                      <p:stCondLst>
                        <p:cond delay="0"/>
                      </p:stCondLst>
                      <p:childTnLst>
                        <p:par>
                          <p:cTn id="98" fill="hold" nodeType="withGroup">
                            <p:stCondLst>
                              <p:cond delay="0"/>
                            </p:stCondLst>
                            <p:childTnLst>
                              <p:par>
                                <p:cTn id="99" presetID="9" presetClass="emph" presetSubtype="0" nodeType="clickEffect">
                                  <p:stCondLst>
                                    <p:cond delay="0"/>
                                  </p:stCondLst>
                                  <p:childTnLst>
                                    <p:set>
                                      <p:cBhvr rctx="PPT">
                                        <p:cTn id="100" dur="indefinite"/>
                                        <p:tgtEl>
                                          <p:spTgt spid="8417"/>
                                        </p:tgtEl>
                                        <p:attrNameLst>
                                          <p:attrName>style.opacity</p:attrName>
                                        </p:attrNameLst>
                                      </p:cBhvr>
                                      <p:to>
                                        <p:strVal val="0.5"/>
                                      </p:to>
                                    </p:set>
                                    <p:animEffect filter="image" prLst="opacity: 0.5">
                                      <p:cBhvr rctx="IE">
                                        <p:cTn id="101" dur="indefinite"/>
                                        <p:tgtEl>
                                          <p:spTgt spid="8417"/>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8278"/>
                                        </p:tgtEl>
                                        <p:attrNameLst>
                                          <p:attrName>style.visibility</p:attrName>
                                        </p:attrNameLst>
                                      </p:cBhvr>
                                      <p:to>
                                        <p:strVal val="visible"/>
                                      </p:to>
                                    </p:set>
                                    <p:animEffect transition="in" filter="randombar(horizontal)">
                                      <p:cBhvr>
                                        <p:cTn id="106" dur="500"/>
                                        <p:tgtEl>
                                          <p:spTgt spid="8278"/>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8" presetClass="exit" presetSubtype="16" fill="hold" grpId="1" nodeType="clickEffect">
                                  <p:stCondLst>
                                    <p:cond delay="0"/>
                                  </p:stCondLst>
                                  <p:childTnLst>
                                    <p:animEffect transition="out" filter="diamond(in)">
                                      <p:cBhvr>
                                        <p:cTn id="110" dur="500"/>
                                        <p:tgtEl>
                                          <p:spTgt spid="8278"/>
                                        </p:tgtEl>
                                      </p:cBhvr>
                                    </p:animEffect>
                                    <p:set>
                                      <p:cBhvr>
                                        <p:cTn id="111" dur="1" fill="hold">
                                          <p:stCondLst>
                                            <p:cond delay="499"/>
                                          </p:stCondLst>
                                        </p:cTn>
                                        <p:tgtEl>
                                          <p:spTgt spid="8278"/>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3" presetClass="entr" presetSubtype="16" fill="hold" nodeType="clickEffect">
                                  <p:stCondLst>
                                    <p:cond delay="0"/>
                                  </p:stCondLst>
                                  <p:childTnLst>
                                    <p:set>
                                      <p:cBhvr>
                                        <p:cTn id="115" dur="1" fill="hold">
                                          <p:stCondLst>
                                            <p:cond delay="0"/>
                                          </p:stCondLst>
                                        </p:cTn>
                                        <p:tgtEl>
                                          <p:spTgt spid="8364"/>
                                        </p:tgtEl>
                                        <p:attrNameLst>
                                          <p:attrName>style.visibility</p:attrName>
                                        </p:attrNameLst>
                                      </p:cBhvr>
                                      <p:to>
                                        <p:strVal val="visible"/>
                                      </p:to>
                                    </p:set>
                                    <p:anim calcmode="lin" valueType="num">
                                      <p:cBhvr>
                                        <p:cTn id="116" dur="500" fill="hold"/>
                                        <p:tgtEl>
                                          <p:spTgt spid="8364"/>
                                        </p:tgtEl>
                                        <p:attrNameLst>
                                          <p:attrName>ppt_w</p:attrName>
                                        </p:attrNameLst>
                                      </p:cBhvr>
                                      <p:tavLst>
                                        <p:tav tm="0">
                                          <p:val>
                                            <p:fltVal val="0"/>
                                          </p:val>
                                        </p:tav>
                                        <p:tav tm="100000">
                                          <p:val>
                                            <p:strVal val="#ppt_w"/>
                                          </p:val>
                                        </p:tav>
                                      </p:tavLst>
                                    </p:anim>
                                    <p:anim calcmode="lin" valueType="num">
                                      <p:cBhvr>
                                        <p:cTn id="117" dur="500" fill="hold"/>
                                        <p:tgtEl>
                                          <p:spTgt spid="8364"/>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4"/>
                  </p:tgtEl>
                </p:cond>
              </p:nextCondLst>
            </p:seq>
            <p:seq concurrent="1" nextAc="seek">
              <p:cTn id="118" restart="whenNotActive" fill="hold" evtFilter="cancelBubble" nodeType="interactiveSeq">
                <p:stCondLst>
                  <p:cond evt="onClick" delay="0">
                    <p:tgtEl>
                      <p:spTgt spid="8273"/>
                    </p:tgtEl>
                  </p:cond>
                </p:stCondLst>
                <p:endSync evt="end" delay="0">
                  <p:rtn val="all"/>
                </p:endSync>
                <p:childTnLst>
                  <p:par>
                    <p:cTn id="119" fill="hold" nodeType="clickPar">
                      <p:stCondLst>
                        <p:cond delay="0"/>
                      </p:stCondLst>
                      <p:childTnLst>
                        <p:par>
                          <p:cTn id="120" fill="hold" nodeType="withGroup">
                            <p:stCondLst>
                              <p:cond delay="0"/>
                            </p:stCondLst>
                            <p:childTnLst>
                              <p:par>
                                <p:cTn id="121" presetID="9" presetClass="emph" presetSubtype="0" nodeType="clickEffect">
                                  <p:stCondLst>
                                    <p:cond delay="0"/>
                                  </p:stCondLst>
                                  <p:childTnLst>
                                    <p:set>
                                      <p:cBhvr rctx="PPT">
                                        <p:cTn id="122" dur="indefinite"/>
                                        <p:tgtEl>
                                          <p:spTgt spid="8211"/>
                                        </p:tgtEl>
                                        <p:attrNameLst>
                                          <p:attrName>style.opacity</p:attrName>
                                        </p:attrNameLst>
                                      </p:cBhvr>
                                      <p:to>
                                        <p:strVal val="0.5"/>
                                      </p:to>
                                    </p:set>
                                    <p:animEffect filter="image" prLst="opacity: 0.5">
                                      <p:cBhvr rctx="IE">
                                        <p:cTn id="123" dur="indefinite"/>
                                        <p:tgtEl>
                                          <p:spTgt spid="8211"/>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4" presetClass="entr" presetSubtype="10" fill="hold" grpId="0" nodeType="clickEffect">
                                  <p:stCondLst>
                                    <p:cond delay="0"/>
                                  </p:stCondLst>
                                  <p:childTnLst>
                                    <p:set>
                                      <p:cBhvr>
                                        <p:cTn id="127" dur="1" fill="hold">
                                          <p:stCondLst>
                                            <p:cond delay="0"/>
                                          </p:stCondLst>
                                        </p:cTn>
                                        <p:tgtEl>
                                          <p:spTgt spid="8279"/>
                                        </p:tgtEl>
                                        <p:attrNameLst>
                                          <p:attrName>style.visibility</p:attrName>
                                        </p:attrNameLst>
                                      </p:cBhvr>
                                      <p:to>
                                        <p:strVal val="visible"/>
                                      </p:to>
                                    </p:set>
                                    <p:animEffect transition="in" filter="randombar(horizontal)">
                                      <p:cBhvr>
                                        <p:cTn id="128" dur="500"/>
                                        <p:tgtEl>
                                          <p:spTgt spid="827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8" presetClass="exit" presetSubtype="16" fill="hold" grpId="1" nodeType="clickEffect">
                                  <p:stCondLst>
                                    <p:cond delay="0"/>
                                  </p:stCondLst>
                                  <p:childTnLst>
                                    <p:animEffect transition="out" filter="diamond(in)">
                                      <p:cBhvr>
                                        <p:cTn id="132" dur="500"/>
                                        <p:tgtEl>
                                          <p:spTgt spid="8279"/>
                                        </p:tgtEl>
                                      </p:cBhvr>
                                    </p:animEffect>
                                    <p:set>
                                      <p:cBhvr>
                                        <p:cTn id="133" dur="1" fill="hold">
                                          <p:stCondLst>
                                            <p:cond delay="499"/>
                                          </p:stCondLst>
                                        </p:cTn>
                                        <p:tgtEl>
                                          <p:spTgt spid="8279"/>
                                        </p:tgtEl>
                                        <p:attrNameLst>
                                          <p:attrName>style.visibility</p:attrName>
                                        </p:attrNameLst>
                                      </p:cBhvr>
                                      <p:to>
                                        <p:strVal val="hidden"/>
                                      </p:to>
                                    </p:se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3" presetClass="entr" presetSubtype="16" fill="hold" nodeType="clickEffect">
                                  <p:stCondLst>
                                    <p:cond delay="0"/>
                                  </p:stCondLst>
                                  <p:childTnLst>
                                    <p:set>
                                      <p:cBhvr>
                                        <p:cTn id="137" dur="1" fill="hold">
                                          <p:stCondLst>
                                            <p:cond delay="0"/>
                                          </p:stCondLst>
                                        </p:cTn>
                                        <p:tgtEl>
                                          <p:spTgt spid="8382"/>
                                        </p:tgtEl>
                                        <p:attrNameLst>
                                          <p:attrName>style.visibility</p:attrName>
                                        </p:attrNameLst>
                                      </p:cBhvr>
                                      <p:to>
                                        <p:strVal val="visible"/>
                                      </p:to>
                                    </p:set>
                                    <p:anim calcmode="lin" valueType="num">
                                      <p:cBhvr>
                                        <p:cTn id="138" dur="500" fill="hold"/>
                                        <p:tgtEl>
                                          <p:spTgt spid="8382"/>
                                        </p:tgtEl>
                                        <p:attrNameLst>
                                          <p:attrName>ppt_w</p:attrName>
                                        </p:attrNameLst>
                                      </p:cBhvr>
                                      <p:tavLst>
                                        <p:tav tm="0">
                                          <p:val>
                                            <p:fltVal val="0"/>
                                          </p:val>
                                        </p:tav>
                                        <p:tav tm="100000">
                                          <p:val>
                                            <p:strVal val="#ppt_w"/>
                                          </p:val>
                                        </p:tav>
                                      </p:tavLst>
                                    </p:anim>
                                    <p:anim calcmode="lin" valueType="num">
                                      <p:cBhvr>
                                        <p:cTn id="139" dur="500" fill="hold"/>
                                        <p:tgtEl>
                                          <p:spTgt spid="8382"/>
                                        </p:tgtEl>
                                        <p:attrNameLst>
                                          <p:attrName>ppt_h</p:attrName>
                                        </p:attrNameLst>
                                      </p:cBhvr>
                                      <p:tavLst>
                                        <p:tav tm="0">
                                          <p:val>
                                            <p:fltVal val="0"/>
                                          </p:val>
                                        </p:tav>
                                        <p:tav tm="100000">
                                          <p:val>
                                            <p:strVal val="#ppt_h"/>
                                          </p:val>
                                        </p:tav>
                                      </p:tavLst>
                                    </p:anim>
                                  </p:childTnLst>
                                </p:cTn>
                              </p:par>
                            </p:childTnLst>
                          </p:cTn>
                        </p:par>
                      </p:childTnLst>
                    </p:cTn>
                  </p:par>
                </p:childTnLst>
              </p:cTn>
              <p:nextCondLst>
                <p:cond evt="onClick" delay="0">
                  <p:tgtEl>
                    <p:spTgt spid="8273"/>
                  </p:tgtEl>
                </p:cond>
              </p:nextCondLst>
            </p:seq>
            <p:seq concurrent="1" nextAc="seek">
              <p:cTn id="140" restart="whenNotActive" fill="hold" evtFilter="cancelBubble" nodeType="interactiveSeq">
                <p:stCondLst>
                  <p:cond evt="onClick" delay="0">
                    <p:tgtEl>
                      <p:spTgt spid="8298"/>
                    </p:tgtEl>
                  </p:cond>
                </p:stCondLst>
                <p:endSync evt="end" delay="0">
                  <p:rtn val="all"/>
                </p:endSync>
                <p:childTnLst>
                  <p:par>
                    <p:cTn id="141" fill="hold" nodeType="clickPar">
                      <p:stCondLst>
                        <p:cond delay="0"/>
                      </p:stCondLst>
                      <p:childTnLst>
                        <p:par>
                          <p:cTn id="142" fill="hold" nodeType="withGroup">
                            <p:stCondLst>
                              <p:cond delay="0"/>
                            </p:stCondLst>
                            <p:childTnLst>
                              <p:par>
                                <p:cTn id="143" presetID="24" presetClass="entr" presetSubtype="0" fill="hold" nodeType="clickEffect">
                                  <p:stCondLst>
                                    <p:cond delay="0"/>
                                  </p:stCondLst>
                                  <p:childTnLst>
                                    <p:set>
                                      <p:cBhvr>
                                        <p:cTn id="144" dur="1" fill="hold">
                                          <p:stCondLst>
                                            <p:cond delay="0"/>
                                          </p:stCondLst>
                                        </p:cTn>
                                        <p:tgtEl>
                                          <p:spTgt spid="2"/>
                                        </p:tgtEl>
                                        <p:attrNameLst>
                                          <p:attrName>style.visibility</p:attrName>
                                        </p:attrNameLst>
                                      </p:cBhvr>
                                      <p:to>
                                        <p:strVal val="visible"/>
                                      </p:to>
                                    </p:set>
                                    <p:anim to="" calcmode="lin" valueType="num">
                                      <p:cBhvr>
                                        <p:cTn id="145" dur="1" fill="hold"/>
                                        <p:tgtEl>
                                          <p:spTgt spid="2"/>
                                        </p:tgtEl>
                                        <p:attrNameLst>
                                          <p:attrName/>
                                        </p:attrNameLst>
                                      </p:cBhvr>
                                    </p:anim>
                                  </p:childTnLst>
                                </p:cTn>
                              </p:par>
                            </p:childTnLst>
                          </p:cTn>
                        </p:par>
                      </p:childTnLst>
                    </p:cTn>
                  </p:par>
                </p:childTnLst>
              </p:cTn>
              <p:nextCondLst>
                <p:cond evt="onClick" delay="0">
                  <p:tgtEl>
                    <p:spTgt spid="8298"/>
                  </p:tgtEl>
                </p:cond>
              </p:nextCondLst>
            </p:seq>
          </p:childTnLst>
        </p:cTn>
      </p:par>
    </p:tnLst>
    <p:bldLst>
      <p:bldP spid="8275" grpId="0" animBg="1"/>
      <p:bldP spid="8275" grpId="1" animBg="1"/>
      <p:bldP spid="8276" grpId="0" animBg="1"/>
      <p:bldP spid="8276" grpId="1" animBg="1"/>
      <p:bldP spid="8277" grpId="0" animBg="1"/>
      <p:bldP spid="8277" grpId="1" animBg="1"/>
      <p:bldP spid="8278" grpId="0" animBg="1"/>
      <p:bldP spid="8278" grpId="1" animBg="1"/>
      <p:bldP spid="8279" grpId="0" animBg="1"/>
      <p:bldP spid="8279" grpId="1" animBg="1"/>
      <p:bldP spid="8418" grpId="0" animBg="1"/>
      <p:bldP spid="8419" grpId="0" animBg="1"/>
      <p:bldP spid="8420" grpId="0" animBg="1"/>
      <p:bldP spid="8421" grpId="0" animBg="1"/>
      <p:bldP spid="8422" grpId="0" animBg="1"/>
      <p:bldP spid="8423" grpId="0" animBg="1"/>
      <p:bldP spid="842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Line 3"/>
          <p:cNvSpPr>
            <a:spLocks noChangeShapeType="1"/>
          </p:cNvSpPr>
          <p:nvPr/>
        </p:nvSpPr>
        <p:spPr bwMode="auto">
          <a:xfrm>
            <a:off x="228600" y="857250"/>
            <a:ext cx="8763000" cy="0"/>
          </a:xfrm>
          <a:prstGeom prst="line">
            <a:avLst/>
          </a:prstGeom>
          <a:noFill/>
          <a:ln w="9525">
            <a:solidFill>
              <a:srgbClr val="0000FF"/>
            </a:solidFill>
            <a:round/>
            <a:headEnd/>
            <a:tailEnd/>
          </a:ln>
        </p:spPr>
        <p:txBody>
          <a:bodyPr/>
          <a:lstStyle/>
          <a:p>
            <a:endParaRPr lang="en-US"/>
          </a:p>
        </p:txBody>
      </p:sp>
      <p:sp>
        <p:nvSpPr>
          <p:cNvPr id="51204" name="Text Box 4"/>
          <p:cNvSpPr txBox="1">
            <a:spLocks noChangeArrowheads="1"/>
          </p:cNvSpPr>
          <p:nvPr/>
        </p:nvSpPr>
        <p:spPr bwMode="auto">
          <a:xfrm>
            <a:off x="381000" y="1085851"/>
            <a:ext cx="1905000" cy="523220"/>
          </a:xfrm>
          <a:prstGeom prst="rect">
            <a:avLst/>
          </a:prstGeom>
          <a:noFill/>
          <a:ln w="9525">
            <a:noFill/>
            <a:miter lim="800000"/>
            <a:headEnd/>
            <a:tailEnd/>
          </a:ln>
          <a:effectLst/>
        </p:spPr>
        <p:txBody>
          <a:bodyPr>
            <a:spAutoFit/>
          </a:bodyPr>
          <a:lstStyle/>
          <a:p>
            <a:pPr eaLnBrk="0" hangingPunct="0">
              <a:defRPr/>
            </a:pPr>
            <a:r>
              <a:rPr lang="en-US" sz="2800" b="1" u="sng">
                <a:solidFill>
                  <a:srgbClr val="FF0000"/>
                </a:solidFill>
                <a:effectLst>
                  <a:outerShdw blurRad="38100" dist="38100" dir="2700000" algn="tl">
                    <a:srgbClr val="000000"/>
                  </a:outerShdw>
                </a:effectLst>
                <a:latin typeface="Arial"/>
              </a:rPr>
              <a:t>Ghi nhớ </a:t>
            </a:r>
            <a:r>
              <a:rPr lang="en-US" sz="2800" b="1">
                <a:solidFill>
                  <a:srgbClr val="FF0000"/>
                </a:solidFill>
                <a:effectLst>
                  <a:outerShdw blurRad="38100" dist="38100" dir="2700000" algn="tl">
                    <a:srgbClr val="000000"/>
                  </a:outerShdw>
                </a:effectLst>
                <a:latin typeface="Arial"/>
              </a:rPr>
              <a:t>:</a:t>
            </a:r>
          </a:p>
        </p:txBody>
      </p:sp>
      <p:sp>
        <p:nvSpPr>
          <p:cNvPr id="51205" name="Text Box 5"/>
          <p:cNvSpPr txBox="1">
            <a:spLocks noChangeArrowheads="1"/>
          </p:cNvSpPr>
          <p:nvPr/>
        </p:nvSpPr>
        <p:spPr bwMode="auto">
          <a:xfrm>
            <a:off x="457200" y="1771650"/>
            <a:ext cx="8305800" cy="1815882"/>
          </a:xfrm>
          <a:prstGeom prst="rect">
            <a:avLst/>
          </a:prstGeom>
          <a:noFill/>
          <a:ln w="9525">
            <a:solidFill>
              <a:srgbClr val="FFFF66"/>
            </a:solidFill>
            <a:miter lim="800000"/>
            <a:headEnd/>
            <a:tailEnd/>
          </a:ln>
          <a:effectLst/>
        </p:spPr>
        <p:txBody>
          <a:bodyPr>
            <a:spAutoFit/>
          </a:bodyPr>
          <a:lstStyle/>
          <a:p>
            <a:pPr eaLnBrk="0" hangingPunct="0">
              <a:defRPr/>
            </a:pPr>
            <a:r>
              <a:rPr lang="en-US" sz="2800" b="1" i="1">
                <a:solidFill>
                  <a:srgbClr val="0000FF"/>
                </a:solidFill>
                <a:effectLst>
                  <a:outerShdw blurRad="38100" dist="38100" dir="2700000" algn="tl">
                    <a:srgbClr val="000000"/>
                  </a:outerShdw>
                </a:effectLst>
                <a:latin typeface="Arial"/>
              </a:rPr>
              <a:t>Nguyễn Tr</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ờng Tộ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ã nhiều lần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canh tân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ất n</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ớc. Nh</a:t>
            </a:r>
            <a:r>
              <a:rPr lang="vi-VN" sz="2800" b="1" i="1">
                <a:solidFill>
                  <a:srgbClr val="0000FF"/>
                </a:solidFill>
                <a:effectLst>
                  <a:outerShdw blurRad="38100" dist="38100" dir="2700000" algn="tl">
                    <a:srgbClr val="000000"/>
                  </a:outerShdw>
                </a:effectLst>
                <a:latin typeface="Arial"/>
              </a:rPr>
              <a:t>ư</a:t>
            </a:r>
            <a:r>
              <a:rPr lang="en-US" sz="2800" b="1" i="1">
                <a:solidFill>
                  <a:srgbClr val="0000FF"/>
                </a:solidFill>
                <a:effectLst>
                  <a:outerShdw blurRad="38100" dist="38100" dir="2700000" algn="tl">
                    <a:srgbClr val="000000"/>
                  </a:outerShdw>
                </a:effectLst>
                <a:latin typeface="Arial"/>
              </a:rPr>
              <a:t>ng những </a:t>
            </a:r>
            <a:r>
              <a:rPr lang="vi-VN" sz="2800" b="1" i="1">
                <a:solidFill>
                  <a:srgbClr val="0000FF"/>
                </a:solidFill>
                <a:effectLst>
                  <a:outerShdw blurRad="38100" dist="38100" dir="2700000" algn="tl">
                    <a:srgbClr val="000000"/>
                  </a:outerShdw>
                </a:effectLst>
                <a:latin typeface="Arial"/>
              </a:rPr>
              <a:t>đ</a:t>
            </a:r>
            <a:r>
              <a:rPr lang="en-US" sz="2800" b="1" i="1">
                <a:solidFill>
                  <a:srgbClr val="0000FF"/>
                </a:solidFill>
                <a:effectLst>
                  <a:outerShdw blurRad="38100" dist="38100" dir="2700000" algn="tl">
                    <a:srgbClr val="000000"/>
                  </a:outerShdw>
                </a:effectLst>
                <a:latin typeface="Arial"/>
              </a:rPr>
              <a:t>ề nghị của ông không </a:t>
            </a:r>
            <a:r>
              <a:rPr lang="vi-VN" sz="2800" b="1" i="1">
                <a:solidFill>
                  <a:srgbClr val="0000FF"/>
                </a:solidFill>
                <a:effectLst>
                  <a:outerShdw blurRad="38100" dist="38100" dir="2700000" algn="tl">
                    <a:srgbClr val="000000"/>
                  </a:outerShdw>
                </a:effectLst>
                <a:latin typeface="Arial"/>
              </a:rPr>
              <a:t>đư</a:t>
            </a:r>
            <a:r>
              <a:rPr lang="en-US" sz="2800" b="1" i="1">
                <a:solidFill>
                  <a:srgbClr val="0000FF"/>
                </a:solidFill>
                <a:effectLst>
                  <a:outerShdw blurRad="38100" dist="38100" dir="2700000" algn="tl">
                    <a:srgbClr val="000000"/>
                  </a:outerShdw>
                </a:effectLst>
                <a:latin typeface="Arial"/>
              </a:rPr>
              <a:t>ợc vua quan nhà Nguyễn nghe theo và thực hiện.</a:t>
            </a:r>
            <a:endParaRPr lang="en-US" sz="2800" b="1">
              <a:solidFill>
                <a:srgbClr val="0000FF"/>
              </a:solidFill>
              <a:effectLst>
                <a:outerShdw blurRad="38100" dist="38100" dir="2700000" algn="tl">
                  <a:srgbClr val="000000"/>
                </a:outerShdw>
              </a:effectLst>
              <a:latin typeface="Arial"/>
            </a:endParaRPr>
          </a:p>
        </p:txBody>
      </p:sp>
      <p:sp>
        <p:nvSpPr>
          <p:cNvPr id="2" name="Title 1"/>
          <p:cNvSpPr>
            <a:spLocks noGrp="1"/>
          </p:cNvSpPr>
          <p:nvPr>
            <p:ph type="ctrTitle" sz="quarter"/>
          </p:nvPr>
        </p:nvSpPr>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Effect transition="in" filter="wedge">
                                      <p:cBhvr>
                                        <p:cTn id="7" dur="2000"/>
                                        <p:tgtEl>
                                          <p:spTgt spid="512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51205"/>
                                        </p:tgtEl>
                                        <p:attrNameLst>
                                          <p:attrName>style.visibility</p:attrName>
                                        </p:attrNameLst>
                                      </p:cBhvr>
                                      <p:to>
                                        <p:strVal val="visible"/>
                                      </p:to>
                                    </p:set>
                                    <p:animEffect transition="in" filter="fade">
                                      <p:cBhvr>
                                        <p:cTn id="12" dur="2000"/>
                                        <p:tgtEl>
                                          <p:spTgt spid="51205"/>
                                        </p:tgtEl>
                                      </p:cBhvr>
                                    </p:animEffect>
                                    <p:anim calcmode="lin" valueType="num">
                                      <p:cBhvr>
                                        <p:cTn id="13" dur="2000" fill="hold"/>
                                        <p:tgtEl>
                                          <p:spTgt spid="51205"/>
                                        </p:tgtEl>
                                        <p:attrNameLst>
                                          <p:attrName>style.rotation</p:attrName>
                                        </p:attrNameLst>
                                      </p:cBhvr>
                                      <p:tavLst>
                                        <p:tav tm="0">
                                          <p:val>
                                            <p:fltVal val="720"/>
                                          </p:val>
                                        </p:tav>
                                        <p:tav tm="100000">
                                          <p:val>
                                            <p:fltVal val="0"/>
                                          </p:val>
                                        </p:tav>
                                      </p:tavLst>
                                    </p:anim>
                                    <p:anim calcmode="lin" valueType="num">
                                      <p:cBhvr>
                                        <p:cTn id="14" dur="2000" fill="hold"/>
                                        <p:tgtEl>
                                          <p:spTgt spid="51205"/>
                                        </p:tgtEl>
                                        <p:attrNameLst>
                                          <p:attrName>ppt_h</p:attrName>
                                        </p:attrNameLst>
                                      </p:cBhvr>
                                      <p:tavLst>
                                        <p:tav tm="0">
                                          <p:val>
                                            <p:fltVal val="0"/>
                                          </p:val>
                                        </p:tav>
                                        <p:tav tm="100000">
                                          <p:val>
                                            <p:strVal val="#ppt_h"/>
                                          </p:val>
                                        </p:tav>
                                      </p:tavLst>
                                    </p:anim>
                                    <p:anim calcmode="lin" valueType="num">
                                      <p:cBhvr>
                                        <p:cTn id="15" dur="2000" fill="hold"/>
                                        <p:tgtEl>
                                          <p:spTgt spid="5120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p:bldP spid="5120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3429000" y="514351"/>
            <a:ext cx="4114800" cy="584775"/>
          </a:xfrm>
          <a:prstGeom prst="rect">
            <a:avLst/>
          </a:prstGeom>
          <a:noFill/>
          <a:ln w="9525">
            <a:noFill/>
            <a:miter lim="800000"/>
            <a:headEnd/>
            <a:tailEnd/>
          </a:ln>
          <a:effectLst/>
        </p:spPr>
        <p:txBody>
          <a:bodyPr wrap="square">
            <a:spAutoFit/>
          </a:bodyPr>
          <a:lstStyle/>
          <a:p>
            <a:pPr eaLnBrk="0" hangingPunct="0">
              <a:defRPr/>
            </a:pPr>
            <a:r>
              <a:rPr lang="en-US" sz="3200" b="1" u="sng">
                <a:solidFill>
                  <a:srgbClr val="FF0000"/>
                </a:solidFill>
                <a:effectLst>
                  <a:outerShdw blurRad="38100" dist="38100" dir="2700000" algn="tl">
                    <a:srgbClr val="000000"/>
                  </a:outerShdw>
                </a:effectLst>
                <a:latin typeface="Arial"/>
              </a:rPr>
              <a:t>Vận dụng</a:t>
            </a:r>
            <a:endParaRPr lang="en-US" sz="3200" b="1">
              <a:solidFill>
                <a:srgbClr val="FF0000"/>
              </a:solidFill>
              <a:effectLst>
                <a:outerShdw blurRad="38100" dist="38100" dir="2700000" algn="tl">
                  <a:srgbClr val="000000"/>
                </a:outerShdw>
              </a:effectLst>
              <a:latin typeface="Arial"/>
            </a:endParaRPr>
          </a:p>
        </p:txBody>
      </p:sp>
      <p:sp>
        <p:nvSpPr>
          <p:cNvPr id="52227" name="Text Box 3"/>
          <p:cNvSpPr txBox="1">
            <a:spLocks noChangeArrowheads="1"/>
          </p:cNvSpPr>
          <p:nvPr/>
        </p:nvSpPr>
        <p:spPr bwMode="auto">
          <a:xfrm>
            <a:off x="457200" y="1257300"/>
            <a:ext cx="8305800" cy="1077218"/>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Tìm </a:t>
            </a:r>
            <a:r>
              <a:rPr lang="vi-VN" sz="3200" b="1" i="1">
                <a:solidFill>
                  <a:srgbClr val="0000FF"/>
                </a:solidFill>
                <a:effectLst>
                  <a:outerShdw blurRad="38100" dist="38100" dir="2700000" algn="tl">
                    <a:srgbClr val="000000"/>
                  </a:outerShdw>
                </a:effectLst>
                <a:latin typeface="Arial"/>
              </a:rPr>
              <a:t>đ</a:t>
            </a:r>
            <a:r>
              <a:rPr lang="en-US" sz="3200" b="1" i="1">
                <a:solidFill>
                  <a:srgbClr val="0000FF"/>
                </a:solidFill>
                <a:effectLst>
                  <a:outerShdw blurRad="38100" dist="38100" dir="2700000" algn="tl">
                    <a:srgbClr val="000000"/>
                  </a:outerShdw>
                </a:effectLst>
                <a:latin typeface="Arial"/>
              </a:rPr>
              <a:t>ọc quyển “Kể chuyện vua quan nhà Nguyễn” của tác giả Nguyễn Đắc Xuân.</a:t>
            </a:r>
            <a:endParaRPr lang="en-US" sz="3200" b="1">
              <a:solidFill>
                <a:srgbClr val="0000FF"/>
              </a:solidFill>
              <a:effectLst>
                <a:outerShdw blurRad="38100" dist="38100" dir="2700000" algn="tl">
                  <a:srgbClr val="000000"/>
                </a:outerShdw>
              </a:effectLst>
              <a:latin typeface="Arial"/>
            </a:endParaRPr>
          </a:p>
        </p:txBody>
      </p:sp>
      <p:sp>
        <p:nvSpPr>
          <p:cNvPr id="52228" name="Text Box 4"/>
          <p:cNvSpPr txBox="1">
            <a:spLocks noChangeArrowheads="1"/>
          </p:cNvSpPr>
          <p:nvPr/>
        </p:nvSpPr>
        <p:spPr bwMode="auto">
          <a:xfrm>
            <a:off x="457200" y="2400300"/>
            <a:ext cx="8305800" cy="1077218"/>
          </a:xfrm>
          <a:prstGeom prst="rect">
            <a:avLst/>
          </a:prstGeom>
          <a:noFill/>
          <a:ln w="9525">
            <a:noFill/>
            <a:miter lim="800000"/>
            <a:headEnd/>
            <a:tailEnd/>
          </a:ln>
          <a:effectLst/>
        </p:spPr>
        <p:txBody>
          <a:bodyPr>
            <a:spAutoFit/>
          </a:bodyPr>
          <a:lstStyle/>
          <a:p>
            <a:pPr eaLnBrk="0" hangingPunct="0">
              <a:defRPr/>
            </a:pPr>
            <a:r>
              <a:rPr lang="en-US" sz="3200" b="1" i="1">
                <a:solidFill>
                  <a:srgbClr val="0000FF"/>
                </a:solidFill>
                <a:effectLst>
                  <a:outerShdw blurRad="38100" dist="38100" dir="2700000" algn="tl">
                    <a:srgbClr val="000000"/>
                  </a:outerShdw>
                </a:effectLst>
                <a:latin typeface="Arial"/>
              </a:rPr>
              <a:t>Chuẩn bị cho bài sau : Cuộc phản công ở Kinh thành Huế.</a:t>
            </a:r>
            <a:endParaRPr lang="en-US" sz="3200" b="1">
              <a:solidFill>
                <a:srgbClr val="0000FF"/>
              </a:solidFill>
              <a:effectLst>
                <a:outerShdw blurRad="38100" dist="38100" dir="2700000" algn="tl">
                  <a:srgbClr val="000000"/>
                </a:outerShdw>
              </a:effectLst>
              <a:latin typeface="Aria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wedge">
                                      <p:cBhvr>
                                        <p:cTn id="7" dur="2000"/>
                                        <p:tgtEl>
                                          <p:spTgt spid="5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52227"/>
                                        </p:tgtEl>
                                        <p:attrNameLst>
                                          <p:attrName>style.visibility</p:attrName>
                                        </p:attrNameLst>
                                      </p:cBhvr>
                                      <p:to>
                                        <p:strVal val="visible"/>
                                      </p:to>
                                    </p:set>
                                    <p:animEffect transition="in" filter="fade">
                                      <p:cBhvr>
                                        <p:cTn id="12" dur="1155" decel="100000"/>
                                        <p:tgtEl>
                                          <p:spTgt spid="52227"/>
                                        </p:tgtEl>
                                      </p:cBhvr>
                                    </p:animEffect>
                                    <p:animScale>
                                      <p:cBhvr>
                                        <p:cTn id="13" dur="1155" decel="100000"/>
                                        <p:tgtEl>
                                          <p:spTgt spid="52227"/>
                                        </p:tgtEl>
                                      </p:cBhvr>
                                      <p:from x="10000" y="10000"/>
                                      <p:to x="200000" y="450000"/>
                                    </p:animScale>
                                    <p:animScale>
                                      <p:cBhvr>
                                        <p:cTn id="14" dur="1845" accel="100000" fill="hold">
                                          <p:stCondLst>
                                            <p:cond delay="1155"/>
                                          </p:stCondLst>
                                        </p:cTn>
                                        <p:tgtEl>
                                          <p:spTgt spid="52227"/>
                                        </p:tgtEl>
                                      </p:cBhvr>
                                      <p:from x="200000" y="450000"/>
                                      <p:to x="100000" y="100000"/>
                                    </p:animScale>
                                    <p:set>
                                      <p:cBhvr>
                                        <p:cTn id="15" dur="1155" fill="hold"/>
                                        <p:tgtEl>
                                          <p:spTgt spid="52227"/>
                                        </p:tgtEl>
                                        <p:attrNameLst>
                                          <p:attrName>ppt_x</p:attrName>
                                        </p:attrNameLst>
                                      </p:cBhvr>
                                      <p:to>
                                        <p:strVal val="(0.5)"/>
                                      </p:to>
                                    </p:set>
                                    <p:anim from="(0.5)" to="(#ppt_x)" calcmode="lin" valueType="num">
                                      <p:cBhvr>
                                        <p:cTn id="16" dur="1845" accel="100000" fill="hold">
                                          <p:stCondLst>
                                            <p:cond delay="1155"/>
                                          </p:stCondLst>
                                        </p:cTn>
                                        <p:tgtEl>
                                          <p:spTgt spid="52227"/>
                                        </p:tgtEl>
                                        <p:attrNameLst>
                                          <p:attrName>ppt_x</p:attrName>
                                        </p:attrNameLst>
                                      </p:cBhvr>
                                    </p:anim>
                                    <p:set>
                                      <p:cBhvr>
                                        <p:cTn id="17" dur="1155" fill="hold"/>
                                        <p:tgtEl>
                                          <p:spTgt spid="52227"/>
                                        </p:tgtEl>
                                        <p:attrNameLst>
                                          <p:attrName>ppt_y</p:attrName>
                                        </p:attrNameLst>
                                      </p:cBhvr>
                                      <p:to>
                                        <p:strVal val="(#ppt_y+0.4)"/>
                                      </p:to>
                                    </p:set>
                                    <p:anim from="(#ppt_y+0.4)" to="(#ppt_y)" calcmode="lin" valueType="num">
                                      <p:cBhvr>
                                        <p:cTn id="18" dur="1845" accel="100000" fill="hold">
                                          <p:stCondLst>
                                            <p:cond delay="1155"/>
                                          </p:stCondLst>
                                        </p:cTn>
                                        <p:tgtEl>
                                          <p:spTgt spid="52227"/>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52228"/>
                                        </p:tgtEl>
                                        <p:attrNameLst>
                                          <p:attrName>style.visibility</p:attrName>
                                        </p:attrNameLst>
                                      </p:cBhvr>
                                      <p:to>
                                        <p:strVal val="visible"/>
                                      </p:to>
                                    </p:set>
                                    <p:animEffect transition="in" filter="fade">
                                      <p:cBhvr>
                                        <p:cTn id="23" dur="770" decel="100000"/>
                                        <p:tgtEl>
                                          <p:spTgt spid="52228"/>
                                        </p:tgtEl>
                                      </p:cBhvr>
                                    </p:animEffect>
                                    <p:animScale>
                                      <p:cBhvr>
                                        <p:cTn id="24" dur="770" decel="100000"/>
                                        <p:tgtEl>
                                          <p:spTgt spid="52228"/>
                                        </p:tgtEl>
                                      </p:cBhvr>
                                      <p:from x="10000" y="10000"/>
                                      <p:to x="200000" y="450000"/>
                                    </p:animScale>
                                    <p:animScale>
                                      <p:cBhvr>
                                        <p:cTn id="25" dur="1230" accel="100000" fill="hold">
                                          <p:stCondLst>
                                            <p:cond delay="770"/>
                                          </p:stCondLst>
                                        </p:cTn>
                                        <p:tgtEl>
                                          <p:spTgt spid="52228"/>
                                        </p:tgtEl>
                                      </p:cBhvr>
                                      <p:from x="200000" y="450000"/>
                                      <p:to x="100000" y="100000"/>
                                    </p:animScale>
                                    <p:set>
                                      <p:cBhvr>
                                        <p:cTn id="26" dur="770" fill="hold"/>
                                        <p:tgtEl>
                                          <p:spTgt spid="52228"/>
                                        </p:tgtEl>
                                        <p:attrNameLst>
                                          <p:attrName>ppt_x</p:attrName>
                                        </p:attrNameLst>
                                      </p:cBhvr>
                                      <p:to>
                                        <p:strVal val="(0.5)"/>
                                      </p:to>
                                    </p:set>
                                    <p:anim from="(0.5)" to="(#ppt_x)" calcmode="lin" valueType="num">
                                      <p:cBhvr>
                                        <p:cTn id="27" dur="1230" accel="100000" fill="hold">
                                          <p:stCondLst>
                                            <p:cond delay="770"/>
                                          </p:stCondLst>
                                        </p:cTn>
                                        <p:tgtEl>
                                          <p:spTgt spid="52228"/>
                                        </p:tgtEl>
                                        <p:attrNameLst>
                                          <p:attrName>ppt_x</p:attrName>
                                        </p:attrNameLst>
                                      </p:cBhvr>
                                    </p:anim>
                                    <p:set>
                                      <p:cBhvr>
                                        <p:cTn id="28" dur="770" fill="hold"/>
                                        <p:tgtEl>
                                          <p:spTgt spid="52228"/>
                                        </p:tgtEl>
                                        <p:attrNameLst>
                                          <p:attrName>ppt_y</p:attrName>
                                        </p:attrNameLst>
                                      </p:cBhvr>
                                      <p:to>
                                        <p:strVal val="(#ppt_y+0.4)"/>
                                      </p:to>
                                    </p:set>
                                    <p:anim from="(#ppt_y+0.4)" to="(#ppt_y)" calcmode="lin" valueType="num">
                                      <p:cBhvr>
                                        <p:cTn id="29" dur="1230" accel="100000" fill="hold">
                                          <p:stCondLst>
                                            <p:cond delay="770"/>
                                          </p:stCondLst>
                                        </p:cTn>
                                        <p:tgtEl>
                                          <p:spTgt spid="5222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p:bldP spid="522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26396" y="1029803"/>
            <a:ext cx="9144000" cy="1631156"/>
            <a:chOff x="2033919" y="941622"/>
            <a:chExt cx="12192003" cy="1874578"/>
          </a:xfrm>
        </p:grpSpPr>
        <p:grpSp>
          <p:nvGrpSpPr>
            <p:cNvPr id="5158" name="Group 17"/>
            <p:cNvGrpSpPr>
              <a:grpSpLocks/>
            </p:cNvGrpSpPr>
            <p:nvPr/>
          </p:nvGrpSpPr>
          <p:grpSpPr bwMode="auto">
            <a:xfrm>
              <a:off x="2033919" y="941622"/>
              <a:ext cx="12192003" cy="1874578"/>
              <a:chOff x="2014869" y="552450"/>
              <a:chExt cx="11184497" cy="2284549"/>
            </a:xfrm>
          </p:grpSpPr>
          <p:sp>
            <p:nvSpPr>
              <p:cNvPr id="16" name="Rectangle 15"/>
              <p:cNvSpPr/>
              <p:nvPr/>
            </p:nvSpPr>
            <p:spPr>
              <a:xfrm>
                <a:off x="2591570" y="552450"/>
                <a:ext cx="7429147" cy="2076105"/>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17" name="Rectangle 15"/>
              <p:cNvSpPr/>
              <p:nvPr/>
            </p:nvSpPr>
            <p:spPr>
              <a:xfrm>
                <a:off x="2014869" y="837602"/>
                <a:ext cx="11184497" cy="1999397"/>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vi-VN" dirty="0">
                  <a:solidFill>
                    <a:srgbClr val="FF0000"/>
                  </a:solidFill>
                </a:endParaRPr>
              </a:p>
            </p:txBody>
          </p:sp>
        </p:grpSp>
        <p:sp>
          <p:nvSpPr>
            <p:cNvPr id="5159" name="TextBox 1"/>
            <p:cNvSpPr txBox="1">
              <a:spLocks noChangeArrowheads="1"/>
            </p:cNvSpPr>
            <p:nvPr/>
          </p:nvSpPr>
          <p:spPr bwMode="auto">
            <a:xfrm>
              <a:off x="2844798" y="1649159"/>
              <a:ext cx="246308" cy="530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vi-VN" sz="2400">
                <a:solidFill>
                  <a:schemeClr val="bg1"/>
                </a:solidFill>
                <a:cs typeface="Arial" charset="0"/>
              </a:endParaRPr>
            </a:p>
          </p:txBody>
        </p:sp>
      </p:grpSp>
      <p:grpSp>
        <p:nvGrpSpPr>
          <p:cNvPr id="21" name="Group 20"/>
          <p:cNvGrpSpPr>
            <a:grpSpLocks/>
          </p:cNvGrpSpPr>
          <p:nvPr/>
        </p:nvGrpSpPr>
        <p:grpSpPr bwMode="auto">
          <a:xfrm>
            <a:off x="-97844" y="1541588"/>
            <a:ext cx="606426" cy="962025"/>
            <a:chOff x="1507165" y="1085850"/>
            <a:chExt cx="1543050" cy="1543050"/>
          </a:xfrm>
        </p:grpSpPr>
        <p:sp>
          <p:nvSpPr>
            <p:cNvPr id="19" name="Flowchart: Connector 18"/>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20" name="Flowchart: Connector 19"/>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effectLst>
                    <a:outerShdw blurRad="38100" dist="38100" dir="2700000" algn="tl">
                      <a:srgbClr val="000000">
                        <a:alpha val="43137"/>
                      </a:srgbClr>
                    </a:outerShdw>
                  </a:effectLst>
                  <a:cs typeface="Arial" panose="020B0604020202020204" pitchFamily="34" charset="0"/>
                </a:rPr>
                <a:t>1</a:t>
              </a:r>
              <a:endParaRPr lang="vi-VN" sz="3600" b="1" dirty="0">
                <a:effectLst>
                  <a:outerShdw blurRad="38100" dist="38100" dir="2700000" algn="tl">
                    <a:srgbClr val="000000">
                      <a:alpha val="43137"/>
                    </a:srgbClr>
                  </a:outerShdw>
                </a:effectLst>
                <a:cs typeface="Arial" panose="020B0604020202020204" pitchFamily="34" charset="0"/>
              </a:endParaRPr>
            </a:p>
          </p:txBody>
        </p:sp>
      </p:grpSp>
      <p:grpSp>
        <p:nvGrpSpPr>
          <p:cNvPr id="28" name="Group 27"/>
          <p:cNvGrpSpPr>
            <a:grpSpLocks/>
          </p:cNvGrpSpPr>
          <p:nvPr/>
        </p:nvGrpSpPr>
        <p:grpSpPr bwMode="auto">
          <a:xfrm>
            <a:off x="168275" y="3133549"/>
            <a:ext cx="9190038" cy="1404938"/>
            <a:chOff x="2014869" y="552450"/>
            <a:chExt cx="8409911" cy="2284549"/>
          </a:xfrm>
        </p:grpSpPr>
        <p:sp>
          <p:nvSpPr>
            <p:cNvPr id="29" name="Rectangle 15"/>
            <p:cNvSpPr/>
            <p:nvPr/>
          </p:nvSpPr>
          <p:spPr>
            <a:xfrm>
              <a:off x="2590155" y="552450"/>
              <a:ext cx="7430763" cy="207739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30" name="Rectangle 15"/>
            <p:cNvSpPr/>
            <p:nvPr/>
          </p:nvSpPr>
          <p:spPr>
            <a:xfrm>
              <a:off x="2014869" y="838987"/>
              <a:ext cx="8409911" cy="1998012"/>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dirty="0">
                <a:solidFill>
                  <a:srgbClr val="FF0000"/>
                </a:solidFill>
              </a:endParaRPr>
            </a:p>
          </p:txBody>
        </p:sp>
      </p:grpSp>
      <p:grpSp>
        <p:nvGrpSpPr>
          <p:cNvPr id="31" name="Group 30"/>
          <p:cNvGrpSpPr>
            <a:grpSpLocks/>
          </p:cNvGrpSpPr>
          <p:nvPr/>
        </p:nvGrpSpPr>
        <p:grpSpPr bwMode="auto">
          <a:xfrm>
            <a:off x="151831" y="3496094"/>
            <a:ext cx="508000" cy="856060"/>
            <a:chOff x="1507165" y="1085850"/>
            <a:chExt cx="1543050" cy="1543050"/>
          </a:xfrm>
        </p:grpSpPr>
        <p:sp>
          <p:nvSpPr>
            <p:cNvPr id="32" name="Flowchart: Connector 31"/>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vi-VN"/>
            </a:p>
          </p:txBody>
        </p:sp>
        <p:sp>
          <p:nvSpPr>
            <p:cNvPr id="33" name="Flowchart: Connector 32"/>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effectLst>
                    <a:outerShdw blurRad="38100" dist="38100" dir="2700000" algn="tl">
                      <a:srgbClr val="000000">
                        <a:alpha val="43137"/>
                      </a:srgbClr>
                    </a:outerShdw>
                  </a:effectLst>
                  <a:cs typeface="Arial" panose="020B0604020202020204" pitchFamily="34" charset="0"/>
                </a:rPr>
                <a:t>2</a:t>
              </a:r>
              <a:endParaRPr lang="vi-VN" sz="3600" b="1" dirty="0">
                <a:effectLst>
                  <a:outerShdw blurRad="38100" dist="38100" dir="2700000" algn="tl">
                    <a:srgbClr val="000000">
                      <a:alpha val="43137"/>
                    </a:srgbClr>
                  </a:outerShdw>
                </a:effectLst>
                <a:cs typeface="Arial" panose="020B0604020202020204" pitchFamily="34" charset="0"/>
              </a:endParaRPr>
            </a:p>
          </p:txBody>
        </p:sp>
      </p:grpSp>
      <p:cxnSp>
        <p:nvCxnSpPr>
          <p:cNvPr id="42" name="Straight Connector 41"/>
          <p:cNvCxnSpPr/>
          <p:nvPr/>
        </p:nvCxnSpPr>
        <p:spPr>
          <a:xfrm>
            <a:off x="0" y="329803"/>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a:off x="5715000" y="315516"/>
            <a:ext cx="3429000"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TextBox 4"/>
          <p:cNvSpPr txBox="1">
            <a:spLocks noChangeArrowheads="1"/>
          </p:cNvSpPr>
          <p:nvPr/>
        </p:nvSpPr>
        <p:spPr bwMode="auto">
          <a:xfrm>
            <a:off x="2320527" y="804487"/>
            <a:ext cx="53721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a:solidFill>
                  <a:schemeClr val="bg1"/>
                </a:solidFill>
              </a:rPr>
              <a:t>Sau bài học, học sinh nắm được:</a:t>
            </a:r>
          </a:p>
        </p:txBody>
      </p:sp>
      <p:sp>
        <p:nvSpPr>
          <p:cNvPr id="6" name="Rectangle 5"/>
          <p:cNvSpPr/>
          <p:nvPr/>
        </p:nvSpPr>
        <p:spPr>
          <a:xfrm>
            <a:off x="630243" y="1668546"/>
            <a:ext cx="8286744" cy="400110"/>
          </a:xfrm>
          <a:prstGeom prst="rect">
            <a:avLst/>
          </a:prstGeom>
        </p:spPr>
        <p:txBody>
          <a:bodyPr wrap="square">
            <a:spAutoFit/>
          </a:bodyPr>
          <a:lstStyle/>
          <a:p>
            <a:r>
              <a:rPr lang="vi-VN" sz="2000"/>
              <a:t>Những đề nghị chủ yếu để canh tân đất nước của Nguyễn Trường Tộ.</a:t>
            </a:r>
          </a:p>
        </p:txBody>
      </p:sp>
      <p:sp>
        <p:nvSpPr>
          <p:cNvPr id="7" name="Rectangle 6"/>
          <p:cNvSpPr/>
          <p:nvPr/>
        </p:nvSpPr>
        <p:spPr>
          <a:xfrm>
            <a:off x="869157" y="3653020"/>
            <a:ext cx="8274843" cy="369332"/>
          </a:xfrm>
          <a:prstGeom prst="rect">
            <a:avLst/>
          </a:prstGeom>
        </p:spPr>
        <p:txBody>
          <a:bodyPr wrap="square">
            <a:spAutoFit/>
          </a:bodyPr>
          <a:lstStyle/>
          <a:p>
            <a:r>
              <a:rPr lang="vi-VN"/>
              <a:t>Nhân dân đánh giá về lòng yêu nước của Nguyễn Trường Tộ như thế nào.</a:t>
            </a:r>
          </a:p>
        </p:txBody>
      </p:sp>
      <p:sp>
        <p:nvSpPr>
          <p:cNvPr id="8" name="TextBox 7"/>
          <p:cNvSpPr txBox="1"/>
          <p:nvPr/>
        </p:nvSpPr>
        <p:spPr>
          <a:xfrm>
            <a:off x="3745896" y="209550"/>
            <a:ext cx="1905000" cy="461665"/>
          </a:xfrm>
          <a:prstGeom prst="rect">
            <a:avLst/>
          </a:prstGeom>
          <a:noFill/>
        </p:spPr>
        <p:txBody>
          <a:bodyPr wrap="square" rtlCol="0">
            <a:spAutoFit/>
          </a:bodyPr>
          <a:lstStyle/>
          <a:p>
            <a:r>
              <a:rPr lang="en-US" sz="2400" b="1"/>
              <a:t>MỤC TIÊU</a:t>
            </a:r>
          </a:p>
        </p:txBody>
      </p:sp>
    </p:spTree>
    <p:extLst>
      <p:ext uri="{BB962C8B-B14F-4D97-AF65-F5344CB8AC3E}">
        <p14:creationId xmlns:p14="http://schemas.microsoft.com/office/powerpoint/2010/main" val="2721799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1+#ppt_w/2"/>
                                          </p:val>
                                        </p:tav>
                                        <p:tav tm="100000">
                                          <p:val>
                                            <p:strVal val="#ppt_x"/>
                                          </p:val>
                                        </p:tav>
                                      </p:tavLst>
                                    </p:anim>
                                    <p:anim calcmode="lin" valueType="num">
                                      <p:cBhvr additive="base">
                                        <p:cTn id="2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additive="base">
                                        <p:cTn id="29" dur="500" fill="hold"/>
                                        <p:tgtEl>
                                          <p:spTgt spid="31"/>
                                        </p:tgtEl>
                                        <p:attrNameLst>
                                          <p:attrName>ppt_x</p:attrName>
                                        </p:attrNameLst>
                                      </p:cBhvr>
                                      <p:tavLst>
                                        <p:tav tm="0">
                                          <p:val>
                                            <p:strVal val="0-#ppt_w/2"/>
                                          </p:val>
                                        </p:tav>
                                        <p:tav tm="100000">
                                          <p:val>
                                            <p:strVal val="#ppt_x"/>
                                          </p:val>
                                        </p:tav>
                                      </p:tavLst>
                                    </p:anim>
                                    <p:anim calcmode="lin" valueType="num">
                                      <p:cBhvr additive="base">
                                        <p:cTn id="30" dur="500" fill="hold"/>
                                        <p:tgtEl>
                                          <p:spTgt spid="31"/>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additive="base">
                                        <p:cTn id="33" dur="500" fill="hold"/>
                                        <p:tgtEl>
                                          <p:spTgt spid="28"/>
                                        </p:tgtEl>
                                        <p:attrNameLst>
                                          <p:attrName>ppt_x</p:attrName>
                                        </p:attrNameLst>
                                      </p:cBhvr>
                                      <p:tavLst>
                                        <p:tav tm="0">
                                          <p:val>
                                            <p:strVal val="1+#ppt_w/2"/>
                                          </p:val>
                                        </p:tav>
                                        <p:tav tm="100000">
                                          <p:val>
                                            <p:strVal val="#ppt_x"/>
                                          </p:val>
                                        </p:tav>
                                      </p:tavLst>
                                    </p:anim>
                                    <p:anim calcmode="lin" valueType="num">
                                      <p:cBhvr additive="base">
                                        <p:cTn id="34"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81000" y="971550"/>
            <a:ext cx="8458200" cy="514350"/>
          </a:xfrm>
        </p:spPr>
        <p:txBody>
          <a:bodyPr/>
          <a:lstStyle/>
          <a:p>
            <a:pPr algn="l" eaLnBrk="1" hangingPunct="1">
              <a:buClr>
                <a:schemeClr val="tx1"/>
              </a:buClr>
              <a:buFont typeface="Wingdings" pitchFamily="2" charset="2"/>
              <a:buNone/>
              <a:defRPr/>
            </a:pPr>
            <a:r>
              <a:rPr lang="en-US" sz="2800" u="sng">
                <a:solidFill>
                  <a:srgbClr val="F72B09"/>
                </a:solidFill>
                <a:latin typeface="Arial"/>
              </a:rPr>
              <a:t>1. Giới thiệu về Nguyễn Trường Tộ:</a:t>
            </a:r>
          </a:p>
        </p:txBody>
      </p:sp>
      <p:sp>
        <p:nvSpPr>
          <p:cNvPr id="2052" name="Text Box 4"/>
          <p:cNvSpPr txBox="1">
            <a:spLocks noChangeArrowheads="1"/>
          </p:cNvSpPr>
          <p:nvPr/>
        </p:nvSpPr>
        <p:spPr bwMode="auto">
          <a:xfrm>
            <a:off x="533400" y="1543051"/>
            <a:ext cx="8077200" cy="830997"/>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Trước mối họa xâm lăng một số nhà nho yêu nước đã làm gì?</a:t>
            </a:r>
          </a:p>
        </p:txBody>
      </p:sp>
      <p:sp>
        <p:nvSpPr>
          <p:cNvPr id="2054" name="Text Box 6"/>
          <p:cNvSpPr txBox="1">
            <a:spLocks noChangeArrowheads="1"/>
          </p:cNvSpPr>
          <p:nvPr/>
        </p:nvSpPr>
        <p:spPr bwMode="auto">
          <a:xfrm>
            <a:off x="457200" y="2400301"/>
            <a:ext cx="7696200" cy="830997"/>
          </a:xfrm>
          <a:prstGeom prst="rect">
            <a:avLst/>
          </a:prstGeom>
          <a:noFill/>
          <a:ln w="9525">
            <a:noFill/>
            <a:miter lim="800000"/>
            <a:headEnd/>
            <a:tailEnd/>
          </a:ln>
        </p:spPr>
        <p:txBody>
          <a:bodyPr>
            <a:spAutoFit/>
          </a:bodyPr>
          <a:lstStyle/>
          <a:p>
            <a:pPr>
              <a:spcBef>
                <a:spcPct val="50000"/>
              </a:spcBef>
            </a:pPr>
            <a:r>
              <a:rPr lang="en-US" sz="2400">
                <a:solidFill>
                  <a:srgbClr val="000000"/>
                </a:solidFill>
                <a:latin typeface="Arial" charset="0"/>
              </a:rPr>
              <a:t>Trước mối họa xâm lăng một số nhà nho yêu nước đã chủ trương canh tân đất nước để tự lập, tự cường.</a:t>
            </a:r>
          </a:p>
        </p:txBody>
      </p:sp>
      <p:sp>
        <p:nvSpPr>
          <p:cNvPr id="2055" name="Text Box 7"/>
          <p:cNvSpPr txBox="1">
            <a:spLocks noChangeArrowheads="1"/>
          </p:cNvSpPr>
          <p:nvPr/>
        </p:nvSpPr>
        <p:spPr bwMode="auto">
          <a:xfrm>
            <a:off x="609600" y="1600201"/>
            <a:ext cx="7239000" cy="461665"/>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Thế nào là canh tân ?</a:t>
            </a:r>
          </a:p>
        </p:txBody>
      </p:sp>
      <p:sp>
        <p:nvSpPr>
          <p:cNvPr id="2056" name="Text Box 8"/>
          <p:cNvSpPr txBox="1">
            <a:spLocks noChangeArrowheads="1"/>
          </p:cNvSpPr>
          <p:nvPr/>
        </p:nvSpPr>
        <p:spPr bwMode="auto">
          <a:xfrm>
            <a:off x="533400" y="2343150"/>
            <a:ext cx="7239000" cy="1200329"/>
          </a:xfrm>
          <a:prstGeom prst="rect">
            <a:avLst/>
          </a:prstGeom>
          <a:solidFill>
            <a:schemeClr val="accent1"/>
          </a:solidFill>
          <a:ln w="12700">
            <a:solidFill>
              <a:schemeClr val="tx1"/>
            </a:solidFill>
            <a:miter lim="800000"/>
            <a:headEnd/>
            <a:tailEnd/>
          </a:ln>
        </p:spPr>
        <p:txBody>
          <a:bodyPr>
            <a:spAutoFit/>
          </a:bodyPr>
          <a:lstStyle/>
          <a:p>
            <a:pPr>
              <a:spcBef>
                <a:spcPct val="50000"/>
              </a:spcBef>
            </a:pPr>
            <a:r>
              <a:rPr lang="en-US" sz="2400">
                <a:solidFill>
                  <a:srgbClr val="000000"/>
                </a:solidFill>
                <a:latin typeface="Arial" charset="0"/>
              </a:rPr>
              <a:t>“ Canh tân”  là từ bỏ những cách làm cũ, lạc hậu. Thực hiện cách làm mới để đạt được sự phát triển tốt đẹp hơn.</a:t>
            </a:r>
          </a:p>
        </p:txBody>
      </p:sp>
      <p:pic>
        <p:nvPicPr>
          <p:cNvPr id="2057" name="Picture 9" descr="DSCN0322"/>
          <p:cNvPicPr>
            <a:picLocks noChangeAspect="1" noChangeArrowheads="1"/>
          </p:cNvPicPr>
          <p:nvPr/>
        </p:nvPicPr>
        <p:blipFill>
          <a:blip r:embed="rId2">
            <a:clrChange>
              <a:clrFrom>
                <a:srgbClr val="A3B4C6"/>
              </a:clrFrom>
              <a:clrTo>
                <a:srgbClr val="A3B4C6">
                  <a:alpha val="0"/>
                </a:srgbClr>
              </a:clrTo>
            </a:clrChange>
            <a:lum contrast="24000"/>
          </a:blip>
          <a:srcRect l="5515" t="15074" r="12132" b="9467"/>
          <a:stretch>
            <a:fillRect/>
          </a:stretch>
        </p:blipFill>
        <p:spPr bwMode="auto">
          <a:xfrm>
            <a:off x="304800" y="1543050"/>
            <a:ext cx="3506788" cy="3200400"/>
          </a:xfrm>
          <a:prstGeom prst="rect">
            <a:avLst/>
          </a:prstGeom>
          <a:noFill/>
          <a:ln w="9525">
            <a:solidFill>
              <a:srgbClr val="FFFF66"/>
            </a:solidFill>
            <a:miter lim="800000"/>
            <a:headEnd/>
            <a:tailEnd/>
          </a:ln>
        </p:spPr>
      </p:pic>
      <p:sp>
        <p:nvSpPr>
          <p:cNvPr id="2058" name="Text Box 10"/>
          <p:cNvSpPr txBox="1">
            <a:spLocks noChangeArrowheads="1"/>
          </p:cNvSpPr>
          <p:nvPr/>
        </p:nvSpPr>
        <p:spPr bwMode="auto">
          <a:xfrm>
            <a:off x="3810000" y="1600201"/>
            <a:ext cx="5105400" cy="830997"/>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Trình bày những thông tin em biết về Nguyễn Trường Tộ:</a:t>
            </a:r>
          </a:p>
        </p:txBody>
      </p:sp>
      <p:sp>
        <p:nvSpPr>
          <p:cNvPr id="2059" name="Text Box 11"/>
          <p:cNvSpPr txBox="1">
            <a:spLocks noChangeArrowheads="1"/>
          </p:cNvSpPr>
          <p:nvPr/>
        </p:nvSpPr>
        <p:spPr bwMode="auto">
          <a:xfrm>
            <a:off x="3962400" y="2343150"/>
            <a:ext cx="4191000" cy="2092881"/>
          </a:xfrm>
          <a:prstGeom prst="rect">
            <a:avLst/>
          </a:prstGeom>
          <a:solidFill>
            <a:schemeClr val="accent1"/>
          </a:solidFill>
          <a:ln w="9525">
            <a:noFill/>
            <a:miter lim="800000"/>
            <a:headEnd/>
            <a:tailEnd/>
          </a:ln>
        </p:spPr>
        <p:txBody>
          <a:bodyPr>
            <a:spAutoFit/>
          </a:bodyPr>
          <a:lstStyle/>
          <a:p>
            <a:pPr>
              <a:spcBef>
                <a:spcPct val="50000"/>
              </a:spcBef>
              <a:buFontTx/>
              <a:buChar char="•"/>
            </a:pPr>
            <a:r>
              <a:rPr lang="en-US" sz="2000">
                <a:solidFill>
                  <a:srgbClr val="000000"/>
                </a:solidFill>
                <a:latin typeface="Arial" charset="0"/>
              </a:rPr>
              <a:t> Quê ở Nghệ An.</a:t>
            </a:r>
          </a:p>
          <a:p>
            <a:pPr>
              <a:spcBef>
                <a:spcPct val="50000"/>
              </a:spcBef>
              <a:buFontTx/>
              <a:buChar char="•"/>
            </a:pPr>
            <a:r>
              <a:rPr lang="en-US" sz="2000">
                <a:solidFill>
                  <a:srgbClr val="000000"/>
                </a:solidFill>
                <a:latin typeface="Arial" charset="0"/>
              </a:rPr>
              <a:t> Là người thông minh.</a:t>
            </a:r>
          </a:p>
          <a:p>
            <a:pPr>
              <a:spcBef>
                <a:spcPct val="50000"/>
              </a:spcBef>
              <a:buFontTx/>
              <a:buChar char="•"/>
            </a:pPr>
            <a:r>
              <a:rPr lang="en-US" sz="2000">
                <a:solidFill>
                  <a:srgbClr val="000000"/>
                </a:solidFill>
                <a:latin typeface="Arial" charset="0"/>
              </a:rPr>
              <a:t>1860, ông sang Pháp.</a:t>
            </a:r>
          </a:p>
          <a:p>
            <a:pPr>
              <a:spcBef>
                <a:spcPct val="50000"/>
              </a:spcBef>
              <a:buFontTx/>
              <a:buChar char="•"/>
            </a:pPr>
            <a:r>
              <a:rPr lang="en-US" sz="2000">
                <a:solidFill>
                  <a:srgbClr val="000000"/>
                </a:solidFill>
                <a:latin typeface="Arial" charset="0"/>
              </a:rPr>
              <a:t>Trình lên vua Tự Đức nhiều bản điều trần.</a:t>
            </a:r>
          </a:p>
        </p:txBody>
      </p:sp>
      <p:pic>
        <p:nvPicPr>
          <p:cNvPr id="4107" name="Picture 27" descr="POINSET2"/>
          <p:cNvPicPr>
            <a:picLocks noChangeAspect="1" noChangeArrowheads="1"/>
          </p:cNvPicPr>
          <p:nvPr/>
        </p:nvPicPr>
        <p:blipFill>
          <a:blip r:embed="rId3"/>
          <a:srcRect/>
          <a:stretch>
            <a:fillRect/>
          </a:stretch>
        </p:blipFill>
        <p:spPr bwMode="auto">
          <a:xfrm rot="5400000">
            <a:off x="7946232" y="-169069"/>
            <a:ext cx="1028700" cy="1366837"/>
          </a:xfrm>
          <a:prstGeom prst="rect">
            <a:avLst/>
          </a:prstGeom>
          <a:noFill/>
          <a:ln w="9525">
            <a:noFill/>
            <a:miter lim="800000"/>
            <a:headEnd/>
            <a:tailEnd/>
          </a:ln>
        </p:spPr>
      </p:pic>
      <p:pic>
        <p:nvPicPr>
          <p:cNvPr id="4108" name="Picture 28" descr="POINSET2"/>
          <p:cNvPicPr>
            <a:picLocks noChangeAspect="1" noChangeArrowheads="1"/>
          </p:cNvPicPr>
          <p:nvPr/>
        </p:nvPicPr>
        <p:blipFill>
          <a:blip r:embed="rId3"/>
          <a:srcRect/>
          <a:stretch>
            <a:fillRect/>
          </a:stretch>
        </p:blipFill>
        <p:spPr bwMode="auto">
          <a:xfrm>
            <a:off x="-1588" y="1191"/>
            <a:ext cx="1371601" cy="1025128"/>
          </a:xfrm>
          <a:prstGeom prst="rect">
            <a:avLst/>
          </a:prstGeom>
          <a:noFill/>
          <a:ln w="9525">
            <a:noFill/>
            <a:miter lim="800000"/>
            <a:headEnd/>
            <a:tailEnd/>
          </a:ln>
        </p:spPr>
      </p:pic>
      <p:pic>
        <p:nvPicPr>
          <p:cNvPr id="4109" name="Picture 29" descr="POINSET2"/>
          <p:cNvPicPr>
            <a:picLocks noChangeAspect="1" noChangeArrowheads="1"/>
          </p:cNvPicPr>
          <p:nvPr/>
        </p:nvPicPr>
        <p:blipFill>
          <a:blip r:embed="rId3"/>
          <a:srcRect/>
          <a:stretch>
            <a:fillRect/>
          </a:stretch>
        </p:blipFill>
        <p:spPr bwMode="auto">
          <a:xfrm rot="-5400000">
            <a:off x="170657" y="3948113"/>
            <a:ext cx="1028700" cy="1366837"/>
          </a:xfrm>
          <a:prstGeom prst="rect">
            <a:avLst/>
          </a:prstGeom>
          <a:noFill/>
          <a:ln w="9525">
            <a:noFill/>
            <a:miter lim="800000"/>
            <a:headEnd/>
            <a:tailEnd/>
          </a:ln>
        </p:spPr>
      </p:pic>
      <p:pic>
        <p:nvPicPr>
          <p:cNvPr id="4110" name="Picture 30" descr="POINSET2"/>
          <p:cNvPicPr>
            <a:picLocks noChangeAspect="1" noChangeArrowheads="1"/>
          </p:cNvPicPr>
          <p:nvPr/>
        </p:nvPicPr>
        <p:blipFill>
          <a:blip r:embed="rId3"/>
          <a:srcRect/>
          <a:stretch>
            <a:fillRect/>
          </a:stretch>
        </p:blipFill>
        <p:spPr bwMode="auto">
          <a:xfrm rot="10800000">
            <a:off x="7772400" y="4118373"/>
            <a:ext cx="1371600" cy="1025128"/>
          </a:xfrm>
          <a:prstGeom prst="rect">
            <a:avLst/>
          </a:prstGeom>
          <a:noFill/>
          <a:ln w="9525">
            <a:noFill/>
            <a:miter lim="800000"/>
            <a:headEnd/>
            <a:tailEnd/>
          </a:ln>
        </p:spPr>
      </p:pic>
      <p:sp>
        <p:nvSpPr>
          <p:cNvPr id="4111" name="Line 31"/>
          <p:cNvSpPr>
            <a:spLocks noChangeShapeType="1"/>
          </p:cNvSpPr>
          <p:nvPr/>
        </p:nvSpPr>
        <p:spPr bwMode="auto">
          <a:xfrm>
            <a:off x="228600" y="857250"/>
            <a:ext cx="8763000" cy="0"/>
          </a:xfrm>
          <a:prstGeom prst="line">
            <a:avLst/>
          </a:prstGeom>
          <a:noFill/>
          <a:ln w="28575">
            <a:solidFill>
              <a:srgbClr val="0000FF"/>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slide(fromBottom)">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dissolve">
                                      <p:cBhvr>
                                        <p:cTn id="12" dur="500"/>
                                        <p:tgtEl>
                                          <p:spTgt spid="20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054"/>
                                        </p:tgtEl>
                                        <p:attrNameLst>
                                          <p:attrName>style.visibility</p:attrName>
                                        </p:attrNameLst>
                                      </p:cBhvr>
                                      <p:to>
                                        <p:strVal val="visible"/>
                                      </p:to>
                                    </p:set>
                                    <p:anim calcmode="lin" valueType="num">
                                      <p:cBhvr additive="base">
                                        <p:cTn id="17" dur="500" fill="hold"/>
                                        <p:tgtEl>
                                          <p:spTgt spid="2054"/>
                                        </p:tgtEl>
                                        <p:attrNameLst>
                                          <p:attrName>ppt_x</p:attrName>
                                        </p:attrNameLst>
                                      </p:cBhvr>
                                      <p:tavLst>
                                        <p:tav tm="0">
                                          <p:val>
                                            <p:strVal val="#ppt_x"/>
                                          </p:val>
                                        </p:tav>
                                        <p:tav tm="100000">
                                          <p:val>
                                            <p:strVal val="#ppt_x"/>
                                          </p:val>
                                        </p:tav>
                                      </p:tavLst>
                                    </p:anim>
                                    <p:anim calcmode="lin" valueType="num">
                                      <p:cBhvr additive="base">
                                        <p:cTn id="18" dur="500" fill="hold"/>
                                        <p:tgtEl>
                                          <p:spTgt spid="205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xit" presetSubtype="0" fill="hold" grpId="1" nodeType="clickEffect">
                                  <p:stCondLst>
                                    <p:cond delay="0"/>
                                  </p:stCondLst>
                                  <p:childTnLst>
                                    <p:animEffect transition="out" filter="fade">
                                      <p:cBhvr>
                                        <p:cTn id="22" dur="500"/>
                                        <p:tgtEl>
                                          <p:spTgt spid="2052"/>
                                        </p:tgtEl>
                                      </p:cBhvr>
                                    </p:animEffect>
                                    <p:set>
                                      <p:cBhvr>
                                        <p:cTn id="23" dur="1" fill="hold">
                                          <p:stCondLst>
                                            <p:cond delay="499"/>
                                          </p:stCondLst>
                                        </p:cTn>
                                        <p:tgtEl>
                                          <p:spTgt spid="2052"/>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054"/>
                                        </p:tgtEl>
                                      </p:cBhvr>
                                    </p:animEffect>
                                    <p:set>
                                      <p:cBhvr>
                                        <p:cTn id="26" dur="1" fill="hold">
                                          <p:stCondLst>
                                            <p:cond delay="499"/>
                                          </p:stCondLst>
                                        </p:cTn>
                                        <p:tgtEl>
                                          <p:spTgt spid="2054"/>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55"/>
                                        </p:tgtEl>
                                        <p:attrNameLst>
                                          <p:attrName>style.visibility</p:attrName>
                                        </p:attrNameLst>
                                      </p:cBhvr>
                                      <p:to>
                                        <p:strVal val="visible"/>
                                      </p:to>
                                    </p:set>
                                    <p:anim calcmode="lin" valueType="num">
                                      <p:cBhvr additive="base">
                                        <p:cTn id="31" dur="500" fill="hold"/>
                                        <p:tgtEl>
                                          <p:spTgt spid="2055"/>
                                        </p:tgtEl>
                                        <p:attrNameLst>
                                          <p:attrName>ppt_x</p:attrName>
                                        </p:attrNameLst>
                                      </p:cBhvr>
                                      <p:tavLst>
                                        <p:tav tm="0">
                                          <p:val>
                                            <p:strVal val="#ppt_x"/>
                                          </p:val>
                                        </p:tav>
                                        <p:tav tm="100000">
                                          <p:val>
                                            <p:strVal val="#ppt_x"/>
                                          </p:val>
                                        </p:tav>
                                      </p:tavLst>
                                    </p:anim>
                                    <p:anim calcmode="lin" valueType="num">
                                      <p:cBhvr additive="base">
                                        <p:cTn id="32" dur="500" fill="hold"/>
                                        <p:tgtEl>
                                          <p:spTgt spid="205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2056"/>
                                        </p:tgtEl>
                                        <p:attrNameLst>
                                          <p:attrName>style.visibility</p:attrName>
                                        </p:attrNameLst>
                                      </p:cBhvr>
                                      <p:to>
                                        <p:strVal val="visible"/>
                                      </p:to>
                                    </p:set>
                                    <p:anim to="" calcmode="lin" valueType="num">
                                      <p:cBhvr>
                                        <p:cTn id="37" dur="1" fill="hold"/>
                                        <p:tgtEl>
                                          <p:spTgt spid="2056"/>
                                        </p:tgtEl>
                                        <p:attrNameLst>
                                          <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xit" presetSubtype="0" fill="hold" grpId="1" nodeType="clickEffect">
                                  <p:stCondLst>
                                    <p:cond delay="0"/>
                                  </p:stCondLst>
                                  <p:childTnLst>
                                    <p:animEffect transition="out" filter="fade">
                                      <p:cBhvr>
                                        <p:cTn id="41" dur="1000"/>
                                        <p:tgtEl>
                                          <p:spTgt spid="2055"/>
                                        </p:tgtEl>
                                      </p:cBhvr>
                                    </p:animEffect>
                                    <p:set>
                                      <p:cBhvr>
                                        <p:cTn id="42" dur="1" fill="hold">
                                          <p:stCondLst>
                                            <p:cond delay="999"/>
                                          </p:stCondLst>
                                        </p:cTn>
                                        <p:tgtEl>
                                          <p:spTgt spid="2055"/>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2000"/>
                                        <p:tgtEl>
                                          <p:spTgt spid="2056"/>
                                        </p:tgtEl>
                                      </p:cBhvr>
                                    </p:animEffect>
                                    <p:set>
                                      <p:cBhvr>
                                        <p:cTn id="45" dur="1" fill="hold">
                                          <p:stCondLst>
                                            <p:cond delay="1999"/>
                                          </p:stCondLst>
                                        </p:cTn>
                                        <p:tgtEl>
                                          <p:spTgt spid="2056"/>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8" presetClass="entr" presetSubtype="16" fill="hold" nodeType="clickEffect">
                                  <p:stCondLst>
                                    <p:cond delay="0"/>
                                  </p:stCondLst>
                                  <p:childTnLst>
                                    <p:set>
                                      <p:cBhvr>
                                        <p:cTn id="49" dur="1" fill="hold">
                                          <p:stCondLst>
                                            <p:cond delay="0"/>
                                          </p:stCondLst>
                                        </p:cTn>
                                        <p:tgtEl>
                                          <p:spTgt spid="2057"/>
                                        </p:tgtEl>
                                        <p:attrNameLst>
                                          <p:attrName>style.visibility</p:attrName>
                                        </p:attrNameLst>
                                      </p:cBhvr>
                                      <p:to>
                                        <p:strVal val="visible"/>
                                      </p:to>
                                    </p:set>
                                    <p:animEffect transition="in" filter="diamond(in)">
                                      <p:cBhvr>
                                        <p:cTn id="50" dur="2000"/>
                                        <p:tgtEl>
                                          <p:spTgt spid="205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2058"/>
                                        </p:tgtEl>
                                        <p:attrNameLst>
                                          <p:attrName>style.visibility</p:attrName>
                                        </p:attrNameLst>
                                      </p:cBhvr>
                                      <p:to>
                                        <p:strVal val="visible"/>
                                      </p:to>
                                    </p:set>
                                    <p:animEffect transition="in" filter="box(in)">
                                      <p:cBhvr>
                                        <p:cTn id="55" dur="500"/>
                                        <p:tgtEl>
                                          <p:spTgt spid="205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2059"/>
                                        </p:tgtEl>
                                        <p:attrNameLst>
                                          <p:attrName>style.visibility</p:attrName>
                                        </p:attrNameLst>
                                      </p:cBhvr>
                                      <p:to>
                                        <p:strVal val="visible"/>
                                      </p:to>
                                    </p:set>
                                    <p:animEffect transition="in" filter="strips(downLeft)">
                                      <p:cBhvr>
                                        <p:cTn id="60" dur="500"/>
                                        <p:tgtEl>
                                          <p:spTgt spid="2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P spid="2052" grpId="0"/>
      <p:bldP spid="2052" grpId="1"/>
      <p:bldP spid="2054" grpId="0"/>
      <p:bldP spid="2054" grpId="1"/>
      <p:bldP spid="2055" grpId="0"/>
      <p:bldP spid="2055" grpId="1"/>
      <p:bldP spid="2056" grpId="0" animBg="1"/>
      <p:bldP spid="2056" grpId="1" animBg="1"/>
      <p:bldP spid="2058" grpId="0"/>
      <p:bldP spid="205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457200" y="514350"/>
            <a:ext cx="7924800" cy="52322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Em hiểu thế nào là “bản điều trần”?</a:t>
            </a:r>
          </a:p>
        </p:txBody>
      </p:sp>
      <p:sp>
        <p:nvSpPr>
          <p:cNvPr id="3079" name="Text Box 7"/>
          <p:cNvSpPr txBox="1">
            <a:spLocks noChangeArrowheads="1"/>
          </p:cNvSpPr>
          <p:nvPr/>
        </p:nvSpPr>
        <p:spPr bwMode="auto">
          <a:xfrm>
            <a:off x="838200" y="1085850"/>
            <a:ext cx="6705600" cy="954107"/>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Bản điều trần là bản ý kiến hay ( hay bản hiến kế) để trình lên vua.</a:t>
            </a:r>
          </a:p>
        </p:txBody>
      </p:sp>
      <p:sp>
        <p:nvSpPr>
          <p:cNvPr id="3080" name="Text Box 8"/>
          <p:cNvSpPr txBox="1">
            <a:spLocks noChangeArrowheads="1"/>
          </p:cNvSpPr>
          <p:nvPr/>
        </p:nvSpPr>
        <p:spPr bwMode="auto">
          <a:xfrm>
            <a:off x="533400" y="2000250"/>
            <a:ext cx="7924800" cy="954107"/>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 Qua những đề nghị canh tân đất nước Nguyễn Trường Tộ mong muốn điều gì ?</a:t>
            </a:r>
          </a:p>
        </p:txBody>
      </p:sp>
      <p:sp>
        <p:nvSpPr>
          <p:cNvPr id="3081" name="Text Box 9"/>
          <p:cNvSpPr txBox="1">
            <a:spLocks noChangeArrowheads="1"/>
          </p:cNvSpPr>
          <p:nvPr/>
        </p:nvSpPr>
        <p:spPr bwMode="auto">
          <a:xfrm>
            <a:off x="685800" y="2821782"/>
            <a:ext cx="6858000" cy="1815882"/>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Qua những đề nghị canh tân đất nước Nguyễn Trường Tộ mong muốn làm cho đất nước giàu mạnh, tiến kịp các nước phát triển khác.</a:t>
            </a:r>
          </a:p>
        </p:txBody>
      </p:sp>
      <p:pic>
        <p:nvPicPr>
          <p:cNvPr id="5126" name="Picture 10"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5127" name="Picture 11"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5128" name="Picture 12"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5129" name="Picture 13"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p:cTn id="7" dur="1000" fill="hold"/>
                                        <p:tgtEl>
                                          <p:spTgt spid="3078"/>
                                        </p:tgtEl>
                                        <p:attrNameLst>
                                          <p:attrName>ppt_w</p:attrName>
                                        </p:attrNameLst>
                                      </p:cBhvr>
                                      <p:tavLst>
                                        <p:tav tm="0">
                                          <p:val>
                                            <p:strVal val="#ppt_w*0.70"/>
                                          </p:val>
                                        </p:tav>
                                        <p:tav tm="100000">
                                          <p:val>
                                            <p:strVal val="#ppt_w"/>
                                          </p:val>
                                        </p:tav>
                                      </p:tavLst>
                                    </p:anim>
                                    <p:anim calcmode="lin" valueType="num">
                                      <p:cBhvr>
                                        <p:cTn id="8" dur="1000" fill="hold"/>
                                        <p:tgtEl>
                                          <p:spTgt spid="3078"/>
                                        </p:tgtEl>
                                        <p:attrNameLst>
                                          <p:attrName>ppt_h</p:attrName>
                                        </p:attrNameLst>
                                      </p:cBhvr>
                                      <p:tavLst>
                                        <p:tav tm="0">
                                          <p:val>
                                            <p:strVal val="#ppt_h"/>
                                          </p:val>
                                        </p:tav>
                                        <p:tav tm="100000">
                                          <p:val>
                                            <p:strVal val="#ppt_h"/>
                                          </p:val>
                                        </p:tav>
                                      </p:tavLst>
                                    </p:anim>
                                    <p:animEffect transition="in" filter="fade">
                                      <p:cBhvr>
                                        <p:cTn id="9" dur="1000"/>
                                        <p:tgtEl>
                                          <p:spTgt spid="307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079"/>
                                        </p:tgtEl>
                                        <p:attrNameLst>
                                          <p:attrName>style.visibility</p:attrName>
                                        </p:attrNameLst>
                                      </p:cBhvr>
                                      <p:to>
                                        <p:strVal val="visible"/>
                                      </p:to>
                                    </p:set>
                                    <p:anim calcmode="lin" valueType="num">
                                      <p:cBhvr>
                                        <p:cTn id="14" dur="1000" fill="hold"/>
                                        <p:tgtEl>
                                          <p:spTgt spid="3079"/>
                                        </p:tgtEl>
                                        <p:attrNameLst>
                                          <p:attrName>ppt_w</p:attrName>
                                        </p:attrNameLst>
                                      </p:cBhvr>
                                      <p:tavLst>
                                        <p:tav tm="0">
                                          <p:val>
                                            <p:strVal val="#ppt_w+.3"/>
                                          </p:val>
                                        </p:tav>
                                        <p:tav tm="100000">
                                          <p:val>
                                            <p:strVal val="#ppt_w"/>
                                          </p:val>
                                        </p:tav>
                                      </p:tavLst>
                                    </p:anim>
                                    <p:anim calcmode="lin" valueType="num">
                                      <p:cBhvr>
                                        <p:cTn id="15" dur="1000" fill="hold"/>
                                        <p:tgtEl>
                                          <p:spTgt spid="3079"/>
                                        </p:tgtEl>
                                        <p:attrNameLst>
                                          <p:attrName>ppt_h</p:attrName>
                                        </p:attrNameLst>
                                      </p:cBhvr>
                                      <p:tavLst>
                                        <p:tav tm="0">
                                          <p:val>
                                            <p:strVal val="#ppt_h"/>
                                          </p:val>
                                        </p:tav>
                                        <p:tav tm="100000">
                                          <p:val>
                                            <p:strVal val="#ppt_h"/>
                                          </p:val>
                                        </p:tav>
                                      </p:tavLst>
                                    </p:anim>
                                    <p:animEffect transition="in" filter="fade">
                                      <p:cBhvr>
                                        <p:cTn id="16" dur="1000"/>
                                        <p:tgtEl>
                                          <p:spTgt spid="30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080"/>
                                        </p:tgtEl>
                                        <p:attrNameLst>
                                          <p:attrName>style.visibility</p:attrName>
                                        </p:attrNameLst>
                                      </p:cBhvr>
                                      <p:to>
                                        <p:strVal val="visible"/>
                                      </p:to>
                                    </p:set>
                                    <p:anim calcmode="lin" valueType="num">
                                      <p:cBhvr>
                                        <p:cTn id="21" dur="1000" fill="hold"/>
                                        <p:tgtEl>
                                          <p:spTgt spid="3080"/>
                                        </p:tgtEl>
                                        <p:attrNameLst>
                                          <p:attrName>ppt_w</p:attrName>
                                        </p:attrNameLst>
                                      </p:cBhvr>
                                      <p:tavLst>
                                        <p:tav tm="0">
                                          <p:val>
                                            <p:strVal val="#ppt_w*0.70"/>
                                          </p:val>
                                        </p:tav>
                                        <p:tav tm="100000">
                                          <p:val>
                                            <p:strVal val="#ppt_w"/>
                                          </p:val>
                                        </p:tav>
                                      </p:tavLst>
                                    </p:anim>
                                    <p:anim calcmode="lin" valueType="num">
                                      <p:cBhvr>
                                        <p:cTn id="22" dur="1000" fill="hold"/>
                                        <p:tgtEl>
                                          <p:spTgt spid="3080"/>
                                        </p:tgtEl>
                                        <p:attrNameLst>
                                          <p:attrName>ppt_h</p:attrName>
                                        </p:attrNameLst>
                                      </p:cBhvr>
                                      <p:tavLst>
                                        <p:tav tm="0">
                                          <p:val>
                                            <p:strVal val="#ppt_h"/>
                                          </p:val>
                                        </p:tav>
                                        <p:tav tm="100000">
                                          <p:val>
                                            <p:strVal val="#ppt_h"/>
                                          </p:val>
                                        </p:tav>
                                      </p:tavLst>
                                    </p:anim>
                                    <p:animEffect transition="in" filter="fade">
                                      <p:cBhvr>
                                        <p:cTn id="23" dur="1000"/>
                                        <p:tgtEl>
                                          <p:spTgt spid="308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081"/>
                                        </p:tgtEl>
                                        <p:attrNameLst>
                                          <p:attrName>style.visibility</p:attrName>
                                        </p:attrNameLst>
                                      </p:cBhvr>
                                      <p:to>
                                        <p:strVal val="visible"/>
                                      </p:to>
                                    </p:set>
                                    <p:anim calcmode="lin" valueType="num">
                                      <p:cBhvr>
                                        <p:cTn id="28" dur="1000" fill="hold"/>
                                        <p:tgtEl>
                                          <p:spTgt spid="3081"/>
                                        </p:tgtEl>
                                        <p:attrNameLst>
                                          <p:attrName>ppt_w</p:attrName>
                                        </p:attrNameLst>
                                      </p:cBhvr>
                                      <p:tavLst>
                                        <p:tav tm="0">
                                          <p:val>
                                            <p:strVal val="#ppt_w+.3"/>
                                          </p:val>
                                        </p:tav>
                                        <p:tav tm="100000">
                                          <p:val>
                                            <p:strVal val="#ppt_w"/>
                                          </p:val>
                                        </p:tav>
                                      </p:tavLst>
                                    </p:anim>
                                    <p:anim calcmode="lin" valueType="num">
                                      <p:cBhvr>
                                        <p:cTn id="29" dur="1000" fill="hold"/>
                                        <p:tgtEl>
                                          <p:spTgt spid="3081"/>
                                        </p:tgtEl>
                                        <p:attrNameLst>
                                          <p:attrName>ppt_h</p:attrName>
                                        </p:attrNameLst>
                                      </p:cBhvr>
                                      <p:tavLst>
                                        <p:tav tm="0">
                                          <p:val>
                                            <p:strVal val="#ppt_h"/>
                                          </p:val>
                                        </p:tav>
                                        <p:tav tm="100000">
                                          <p:val>
                                            <p:strVal val="#ppt_h"/>
                                          </p:val>
                                        </p:tav>
                                      </p:tavLst>
                                    </p:anim>
                                    <p:animEffect transition="in" filter="fade">
                                      <p:cBhvr>
                                        <p:cTn id="30" dur="1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79" grpId="0" animBg="1"/>
      <p:bldP spid="3080" grpId="0"/>
      <p:bldP spid="308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81000" y="571501"/>
            <a:ext cx="8229600" cy="832247"/>
          </a:xfrm>
        </p:spPr>
        <p:txBody>
          <a:bodyPr/>
          <a:lstStyle/>
          <a:p>
            <a:pPr eaLnBrk="1" hangingPunct="1">
              <a:buClr>
                <a:schemeClr val="tx1"/>
              </a:buClr>
              <a:buFont typeface="Wingdings" pitchFamily="2" charset="2"/>
              <a:buNone/>
              <a:defRPr/>
            </a:pPr>
            <a:r>
              <a:rPr lang="en-US" u="sng">
                <a:solidFill>
                  <a:srgbClr val="F72B09"/>
                </a:solidFill>
                <a:latin typeface="Arial"/>
              </a:rPr>
              <a:t>2. Nội dung những đề nghị đổi mới đất nước của Nguyễn Trường Tộ:</a:t>
            </a:r>
          </a:p>
        </p:txBody>
      </p:sp>
      <p:sp>
        <p:nvSpPr>
          <p:cNvPr id="4101" name="AutoShape 5"/>
          <p:cNvSpPr>
            <a:spLocks noChangeArrowheads="1"/>
          </p:cNvSpPr>
          <p:nvPr/>
        </p:nvSpPr>
        <p:spPr bwMode="auto">
          <a:xfrm rot="209406">
            <a:off x="6350" y="2120504"/>
            <a:ext cx="3878263" cy="1657350"/>
          </a:xfrm>
          <a:prstGeom prst="irregularSeal2">
            <a:avLst/>
          </a:prstGeom>
          <a:solidFill>
            <a:srgbClr val="008000"/>
          </a:solidFill>
          <a:ln w="9525">
            <a:solidFill>
              <a:schemeClr val="tx1"/>
            </a:solidFill>
            <a:miter lim="800000"/>
            <a:headEnd/>
            <a:tailEnd/>
          </a:ln>
        </p:spPr>
        <p:txBody>
          <a:bodyPr wrap="none" anchor="ctr"/>
          <a:lstStyle/>
          <a:p>
            <a:pPr algn="ctr"/>
            <a:r>
              <a:rPr lang="en-US" sz="2400" b="1">
                <a:solidFill>
                  <a:srgbClr val="0000FF"/>
                </a:solidFill>
                <a:latin typeface="Arial" charset="0"/>
              </a:rPr>
              <a:t>Thảo luận nhóm</a:t>
            </a:r>
          </a:p>
        </p:txBody>
      </p:sp>
      <p:sp>
        <p:nvSpPr>
          <p:cNvPr id="4102" name="Text Box 6"/>
          <p:cNvSpPr txBox="1">
            <a:spLocks noChangeArrowheads="1"/>
          </p:cNvSpPr>
          <p:nvPr/>
        </p:nvSpPr>
        <p:spPr bwMode="auto">
          <a:xfrm>
            <a:off x="3962400" y="1771650"/>
            <a:ext cx="4648200" cy="1384995"/>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FF"/>
                </a:solidFill>
                <a:latin typeface="Arial" charset="0"/>
              </a:rPr>
              <a:t>Những đề nghị canh tân đất nước của Nguyễn Trường Tộ là gì??</a:t>
            </a:r>
          </a:p>
        </p:txBody>
      </p:sp>
      <p:sp>
        <p:nvSpPr>
          <p:cNvPr id="4103" name="Text Box 7"/>
          <p:cNvSpPr txBox="1">
            <a:spLocks noChangeArrowheads="1"/>
          </p:cNvSpPr>
          <p:nvPr/>
        </p:nvSpPr>
        <p:spPr bwMode="auto">
          <a:xfrm>
            <a:off x="4038600" y="3028951"/>
            <a:ext cx="4343400" cy="1615827"/>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a:solidFill>
                  <a:srgbClr val="0000FF"/>
                </a:solidFill>
                <a:latin typeface="Arial" charset="0"/>
              </a:rPr>
              <a:t> Mở rộng quan hệ ngoại giao</a:t>
            </a:r>
          </a:p>
          <a:p>
            <a:pPr>
              <a:spcBef>
                <a:spcPct val="50000"/>
              </a:spcBef>
              <a:buFont typeface="Wingdings" pitchFamily="2" charset="2"/>
              <a:buChar char="Ø"/>
            </a:pPr>
            <a:r>
              <a:rPr lang="en-US">
                <a:solidFill>
                  <a:srgbClr val="0000FF"/>
                </a:solidFill>
                <a:latin typeface="Arial" charset="0"/>
              </a:rPr>
              <a:t>Thuê chuyên gia nước ngoài</a:t>
            </a:r>
          </a:p>
          <a:p>
            <a:pPr>
              <a:spcBef>
                <a:spcPct val="50000"/>
              </a:spcBef>
              <a:buFont typeface="Wingdings" pitchFamily="2" charset="2"/>
              <a:buChar char="Ø"/>
            </a:pPr>
            <a:r>
              <a:rPr lang="en-US">
                <a:solidFill>
                  <a:srgbClr val="0000FF"/>
                </a:solidFill>
                <a:latin typeface="Arial" charset="0"/>
              </a:rPr>
              <a:t>Mở trường</a:t>
            </a:r>
          </a:p>
          <a:p>
            <a:pPr>
              <a:spcBef>
                <a:spcPct val="50000"/>
              </a:spcBef>
              <a:buFont typeface="Wingdings" pitchFamily="2" charset="2"/>
              <a:buChar char="Ø"/>
            </a:pPr>
            <a:r>
              <a:rPr lang="en-US">
                <a:solidFill>
                  <a:srgbClr val="0000FF"/>
                </a:solidFill>
                <a:latin typeface="Arial" charset="0"/>
              </a:rPr>
              <a:t>Xây dựng quân đội</a:t>
            </a:r>
          </a:p>
        </p:txBody>
      </p:sp>
      <p:pic>
        <p:nvPicPr>
          <p:cNvPr id="6150" name="Picture 8"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6151" name="Picture 9"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6152" name="Picture 10"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6153" name="Picture 11"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4101"/>
                                        </p:tgtEl>
                                        <p:attrNameLst>
                                          <p:attrName>style.visibility</p:attrName>
                                        </p:attrNameLst>
                                      </p:cBhvr>
                                      <p:to>
                                        <p:strVal val="visible"/>
                                      </p:to>
                                    </p:set>
                                    <p:animScale>
                                      <p:cBhvr>
                                        <p:cTn id="14" dur="1000" decel="50000" fill="hold">
                                          <p:stCondLst>
                                            <p:cond delay="0"/>
                                          </p:stCondLst>
                                        </p:cTn>
                                        <p:tgtEl>
                                          <p:spTgt spid="410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101"/>
                                        </p:tgtEl>
                                        <p:attrNameLst>
                                          <p:attrName>ppt_x</p:attrName>
                                          <p:attrName>ppt_y</p:attrName>
                                        </p:attrNameLst>
                                      </p:cBhvr>
                                    </p:animMotion>
                                    <p:animEffect transition="in" filter="fade">
                                      <p:cBhvr>
                                        <p:cTn id="16" dur="1000"/>
                                        <p:tgtEl>
                                          <p:spTgt spid="4101"/>
                                        </p:tgtEl>
                                      </p:cBhvr>
                                    </p:animEffect>
                                  </p:childTnLst>
                                </p:cTn>
                              </p:par>
                              <p:par>
                                <p:cTn id="17" presetID="52" presetClass="entr" presetSubtype="0" fill="hold" grpId="0" nodeType="withEffect">
                                  <p:stCondLst>
                                    <p:cond delay="0"/>
                                  </p:stCondLst>
                                  <p:childTnLst>
                                    <p:set>
                                      <p:cBhvr>
                                        <p:cTn id="18" dur="1" fill="hold">
                                          <p:stCondLst>
                                            <p:cond delay="0"/>
                                          </p:stCondLst>
                                        </p:cTn>
                                        <p:tgtEl>
                                          <p:spTgt spid="4102"/>
                                        </p:tgtEl>
                                        <p:attrNameLst>
                                          <p:attrName>style.visibility</p:attrName>
                                        </p:attrNameLst>
                                      </p:cBhvr>
                                      <p:to>
                                        <p:strVal val="visible"/>
                                      </p:to>
                                    </p:set>
                                    <p:animScale>
                                      <p:cBhvr>
                                        <p:cTn id="19" dur="1000" decel="50000" fill="hold">
                                          <p:stCondLst>
                                            <p:cond delay="0"/>
                                          </p:stCondLst>
                                        </p:cTn>
                                        <p:tgtEl>
                                          <p:spTgt spid="410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102"/>
                                        </p:tgtEl>
                                        <p:attrNameLst>
                                          <p:attrName>ppt_x</p:attrName>
                                          <p:attrName>ppt_y</p:attrName>
                                        </p:attrNameLst>
                                      </p:cBhvr>
                                    </p:animMotion>
                                    <p:animEffect transition="in" filter="fade">
                                      <p:cBhvr>
                                        <p:cTn id="21" dur="1000"/>
                                        <p:tgtEl>
                                          <p:spTgt spid="410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4103"/>
                                        </p:tgtEl>
                                        <p:attrNameLst>
                                          <p:attrName>style.visibility</p:attrName>
                                        </p:attrNameLst>
                                      </p:cBhvr>
                                      <p:to>
                                        <p:strVal val="visible"/>
                                      </p:to>
                                    </p:set>
                                    <p:animEffect transition="in" filter="fade">
                                      <p:cBhvr>
                                        <p:cTn id="26" dur="500"/>
                                        <p:tgtEl>
                                          <p:spTgt spid="4103"/>
                                        </p:tgtEl>
                                      </p:cBhvr>
                                    </p:animEffect>
                                    <p:anim calcmode="lin" valueType="num">
                                      <p:cBhvr>
                                        <p:cTn id="27" dur="500" fill="hold"/>
                                        <p:tgtEl>
                                          <p:spTgt spid="4103"/>
                                        </p:tgtEl>
                                        <p:attrNameLst>
                                          <p:attrName>ppt_x</p:attrName>
                                        </p:attrNameLst>
                                      </p:cBhvr>
                                      <p:tavLst>
                                        <p:tav tm="0">
                                          <p:val>
                                            <p:strVal val="#ppt_x-.1"/>
                                          </p:val>
                                        </p:tav>
                                        <p:tav tm="100000">
                                          <p:val>
                                            <p:strVal val="#ppt_x"/>
                                          </p:val>
                                        </p:tav>
                                      </p:tavLst>
                                    </p:anim>
                                    <p:anim calcmode="lin" valueType="num">
                                      <p:cBhvr>
                                        <p:cTn id="28"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1" grpId="0" animBg="1"/>
      <p:bldP spid="4102" grpId="0" animBg="1"/>
      <p:bldP spid="410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428751"/>
            <a:ext cx="8229600" cy="832247"/>
          </a:xfrm>
        </p:spPr>
        <p:txBody>
          <a:bodyPr/>
          <a:lstStyle/>
          <a:p>
            <a:pPr eaLnBrk="1" hangingPunct="1">
              <a:buClr>
                <a:schemeClr val="tx1"/>
              </a:buClr>
              <a:buFontTx/>
              <a:buNone/>
              <a:defRPr/>
            </a:pPr>
            <a:r>
              <a:rPr lang="en-US">
                <a:latin typeface="Arial"/>
              </a:rPr>
              <a:t>   - </a:t>
            </a:r>
            <a:r>
              <a:rPr lang="en-US">
                <a:solidFill>
                  <a:srgbClr val="0000FF"/>
                </a:solidFill>
                <a:latin typeface="Arial"/>
              </a:rPr>
              <a:t>Trong những đề nghị đổi mới đó, đổi mới về mặt nào là cơ bản hàng đầu ?</a:t>
            </a:r>
          </a:p>
        </p:txBody>
      </p:sp>
      <p:sp>
        <p:nvSpPr>
          <p:cNvPr id="5126" name="Text Box 6"/>
          <p:cNvSpPr txBox="1">
            <a:spLocks noChangeArrowheads="1"/>
          </p:cNvSpPr>
          <p:nvPr/>
        </p:nvSpPr>
        <p:spPr bwMode="auto">
          <a:xfrm>
            <a:off x="914400" y="2286000"/>
            <a:ext cx="7010400" cy="523220"/>
          </a:xfrm>
          <a:prstGeom prst="rect">
            <a:avLst/>
          </a:prstGeom>
          <a:solidFill>
            <a:schemeClr val="accent1"/>
          </a:solidFill>
          <a:ln w="9525">
            <a:noFill/>
            <a:miter lim="800000"/>
            <a:headEnd/>
            <a:tailEnd/>
          </a:ln>
        </p:spPr>
        <p:txBody>
          <a:bodyPr>
            <a:spAutoFit/>
          </a:bodyPr>
          <a:lstStyle/>
          <a:p>
            <a:pPr>
              <a:spcBef>
                <a:spcPct val="50000"/>
              </a:spcBef>
            </a:pPr>
            <a:r>
              <a:rPr lang="en-US" sz="2800">
                <a:solidFill>
                  <a:srgbClr val="000000"/>
                </a:solidFill>
                <a:latin typeface="Arial" charset="0"/>
              </a:rPr>
              <a:t>        Đổi mới về kinh tế là hàng đầu</a:t>
            </a:r>
          </a:p>
        </p:txBody>
      </p:sp>
      <p:pic>
        <p:nvPicPr>
          <p:cNvPr id="7172" name="Picture 7"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7173" name="Picture 8"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7174" name="Picture 9"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7175" name="Picture 10"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1" presetClass="entr" presetSubtype="0" fill="hold" grpId="0" nodeType="clickEffect">
                                  <p:stCondLst>
                                    <p:cond delay="0"/>
                                  </p:stCondLst>
                                  <p:childTnLst>
                                    <p:set>
                                      <p:cBhvr>
                                        <p:cTn id="15" dur="1" fill="hold">
                                          <p:stCondLst>
                                            <p:cond delay="0"/>
                                          </p:stCondLst>
                                        </p:cTn>
                                        <p:tgtEl>
                                          <p:spTgt spid="5126"/>
                                        </p:tgtEl>
                                        <p:attrNameLst>
                                          <p:attrName>style.visibility</p:attrName>
                                        </p:attrNameLst>
                                      </p:cBhvr>
                                      <p:to>
                                        <p:strVal val="visible"/>
                                      </p:to>
                                    </p:set>
                                    <p:animEffect transition="in" filter="fade">
                                      <p:cBhvr>
                                        <p:cTn id="16" dur="770" decel="100000"/>
                                        <p:tgtEl>
                                          <p:spTgt spid="5126"/>
                                        </p:tgtEl>
                                      </p:cBhvr>
                                    </p:animEffect>
                                    <p:animScale>
                                      <p:cBhvr>
                                        <p:cTn id="17" dur="770" decel="100000"/>
                                        <p:tgtEl>
                                          <p:spTgt spid="5126"/>
                                        </p:tgtEl>
                                      </p:cBhvr>
                                      <p:from x="10000" y="10000"/>
                                      <p:to x="200000" y="450000"/>
                                    </p:animScale>
                                    <p:animScale>
                                      <p:cBhvr>
                                        <p:cTn id="18" dur="1230" accel="100000" fill="hold">
                                          <p:stCondLst>
                                            <p:cond delay="770"/>
                                          </p:stCondLst>
                                        </p:cTn>
                                        <p:tgtEl>
                                          <p:spTgt spid="5126"/>
                                        </p:tgtEl>
                                      </p:cBhvr>
                                      <p:from x="200000" y="450000"/>
                                      <p:to x="100000" y="100000"/>
                                    </p:animScale>
                                    <p:set>
                                      <p:cBhvr>
                                        <p:cTn id="19" dur="770" fill="hold"/>
                                        <p:tgtEl>
                                          <p:spTgt spid="5126"/>
                                        </p:tgtEl>
                                        <p:attrNameLst>
                                          <p:attrName>ppt_x</p:attrName>
                                        </p:attrNameLst>
                                      </p:cBhvr>
                                      <p:to>
                                        <p:strVal val="(0.5)"/>
                                      </p:to>
                                    </p:set>
                                    <p:anim from="(0.5)" to="(#ppt_x)" calcmode="lin" valueType="num">
                                      <p:cBhvr>
                                        <p:cTn id="20" dur="1230" accel="100000" fill="hold">
                                          <p:stCondLst>
                                            <p:cond delay="770"/>
                                          </p:stCondLst>
                                        </p:cTn>
                                        <p:tgtEl>
                                          <p:spTgt spid="5126"/>
                                        </p:tgtEl>
                                        <p:attrNameLst>
                                          <p:attrName>ppt_x</p:attrName>
                                        </p:attrNameLst>
                                      </p:cBhvr>
                                    </p:anim>
                                    <p:set>
                                      <p:cBhvr>
                                        <p:cTn id="21" dur="770" fill="hold"/>
                                        <p:tgtEl>
                                          <p:spTgt spid="5126"/>
                                        </p:tgtEl>
                                        <p:attrNameLst>
                                          <p:attrName>ppt_y</p:attrName>
                                        </p:attrNameLst>
                                      </p:cBhvr>
                                      <p:to>
                                        <p:strVal val="(#ppt_y+0.4)"/>
                                      </p:to>
                                    </p:set>
                                    <p:anim from="(#ppt_y+0.4)" to="(#ppt_y)" calcmode="lin" valueType="num">
                                      <p:cBhvr>
                                        <p:cTn id="22" dur="1230" accel="100000" fill="hold">
                                          <p:stCondLst>
                                            <p:cond delay="770"/>
                                          </p:stCondLst>
                                        </p:cTn>
                                        <p:tgtEl>
                                          <p:spTgt spid="51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51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228600" y="114301"/>
            <a:ext cx="8153400" cy="461665"/>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3. Thái độ triều đình nhà Nguyễn</a:t>
            </a:r>
          </a:p>
        </p:txBody>
      </p:sp>
      <p:sp>
        <p:nvSpPr>
          <p:cNvPr id="6" name="TextBox 5"/>
          <p:cNvSpPr txBox="1">
            <a:spLocks noChangeArrowheads="1"/>
          </p:cNvSpPr>
          <p:nvPr/>
        </p:nvSpPr>
        <p:spPr bwMode="auto">
          <a:xfrm>
            <a:off x="0" y="742950"/>
            <a:ext cx="8991600" cy="707886"/>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1. Trước những đề nghị đổi mới đất nước của Nguyễn Trường Tộ, triều đình nhà Nguyễn chia làm mấy phe, đó là những phe nào?</a:t>
            </a:r>
          </a:p>
        </p:txBody>
      </p:sp>
      <p:sp>
        <p:nvSpPr>
          <p:cNvPr id="8" name="TextBox 7"/>
          <p:cNvSpPr txBox="1">
            <a:spLocks noChangeArrowheads="1"/>
          </p:cNvSpPr>
          <p:nvPr/>
        </p:nvSpPr>
        <p:spPr bwMode="auto">
          <a:xfrm>
            <a:off x="0" y="1269207"/>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Trong triều chia làm 2 phe: phe ủng hộ đổi mới và phe bảo thủ không ủng hộn đổi mới.</a:t>
            </a:r>
          </a:p>
        </p:txBody>
      </p:sp>
      <p:sp>
        <p:nvSpPr>
          <p:cNvPr id="9" name="TextBox 8"/>
          <p:cNvSpPr txBox="1">
            <a:spLocks noChangeArrowheads="1"/>
          </p:cNvSpPr>
          <p:nvPr/>
        </p:nvSpPr>
        <p:spPr bwMode="auto">
          <a:xfrm>
            <a:off x="0" y="1768078"/>
            <a:ext cx="9144000" cy="40011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2. Vua Tự Đức đứng về phe nào?</a:t>
            </a:r>
          </a:p>
        </p:txBody>
      </p:sp>
      <p:sp>
        <p:nvSpPr>
          <p:cNvPr id="10" name="TextBox 9"/>
          <p:cNvSpPr txBox="1">
            <a:spLocks noChangeArrowheads="1"/>
          </p:cNvSpPr>
          <p:nvPr/>
        </p:nvSpPr>
        <p:spPr bwMode="auto">
          <a:xfrm>
            <a:off x="0" y="2057400"/>
            <a:ext cx="8991600" cy="40011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 Vua theo phe bảo thủ.</a:t>
            </a:r>
            <a:r>
              <a:rPr lang="en-US" sz="2000">
                <a:latin typeface="Arial" charset="0"/>
                <a:cs typeface="Times New Roman" pitchFamily="18" charset="0"/>
              </a:rPr>
              <a:t> </a:t>
            </a:r>
          </a:p>
        </p:txBody>
      </p:sp>
      <p:sp>
        <p:nvSpPr>
          <p:cNvPr id="11" name="TextBox 10"/>
          <p:cNvSpPr txBox="1">
            <a:spLocks noChangeArrowheads="1"/>
          </p:cNvSpPr>
          <p:nvPr/>
        </p:nvSpPr>
        <p:spPr bwMode="auto">
          <a:xfrm>
            <a:off x="0" y="2286000"/>
            <a:ext cx="9144000" cy="400110"/>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3. Tại sao vua Tự Đức và đa số các quan trong triều lại không ủng hộ đổi mới?</a:t>
            </a:r>
          </a:p>
        </p:txBody>
      </p:sp>
      <p:sp>
        <p:nvSpPr>
          <p:cNvPr id="12" name="TextBox 11"/>
          <p:cNvSpPr txBox="1">
            <a:spLocks noChangeArrowheads="1"/>
          </p:cNvSpPr>
          <p:nvPr/>
        </p:nvSpPr>
        <p:spPr bwMode="auto">
          <a:xfrm>
            <a:off x="0" y="2800351"/>
            <a:ext cx="9144000" cy="1323439"/>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Vua quan nhà Nguyễn lạc hậu, không hiểu được những thay đổi ở các nước trên thế giới.</a:t>
            </a:r>
          </a:p>
          <a:p>
            <a:r>
              <a:rPr lang="en-US" sz="2000">
                <a:solidFill>
                  <a:srgbClr val="0000FF"/>
                </a:solidFill>
                <a:latin typeface="Arial" charset="0"/>
                <a:cs typeface="Times New Roman" pitchFamily="18" charset="0"/>
                <a:sym typeface="Wingdings" pitchFamily="2" charset="2"/>
              </a:rPr>
              <a:t></a:t>
            </a:r>
            <a:r>
              <a:rPr lang="en-US" sz="2000">
                <a:solidFill>
                  <a:srgbClr val="0000FF"/>
                </a:solidFill>
                <a:latin typeface="Arial" charset="0"/>
                <a:cs typeface="Times New Roman" pitchFamily="18" charset="0"/>
              </a:rPr>
              <a:t>Triều đình nhà Nguyễn bảo thủ, không muốn có sự thay đổi. Vua Tự Đức cho rằng những phương pháp cũ đã đũ để điều khiển quốc gia rồi.</a:t>
            </a:r>
          </a:p>
        </p:txBody>
      </p:sp>
      <p:sp>
        <p:nvSpPr>
          <p:cNvPr id="13" name="TextBox 12"/>
          <p:cNvSpPr txBox="1">
            <a:spLocks noChangeArrowheads="1"/>
          </p:cNvSpPr>
          <p:nvPr/>
        </p:nvSpPr>
        <p:spPr bwMode="auto">
          <a:xfrm>
            <a:off x="0" y="2800350"/>
            <a:ext cx="8915400" cy="707886"/>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4. Những đề nghị canh tân đất nước của Nguyễn Trường Tộ có được chấp nhận không?</a:t>
            </a:r>
          </a:p>
        </p:txBody>
      </p:sp>
      <p:sp>
        <p:nvSpPr>
          <p:cNvPr id="15" name="TextBox 14"/>
          <p:cNvSpPr txBox="1">
            <a:spLocks noChangeArrowheads="1"/>
          </p:cNvSpPr>
          <p:nvPr/>
        </p:nvSpPr>
        <p:spPr bwMode="auto">
          <a:xfrm>
            <a:off x="0" y="3486150"/>
            <a:ext cx="8991600" cy="707886"/>
          </a:xfrm>
          <a:prstGeom prst="rect">
            <a:avLst/>
          </a:prstGeom>
          <a:noFill/>
          <a:ln w="9525">
            <a:noFill/>
            <a:miter lim="800000"/>
            <a:headEnd/>
            <a:tailEnd/>
          </a:ln>
        </p:spPr>
        <p:txBody>
          <a:bodyPr>
            <a:spAutoFit/>
          </a:bodyPr>
          <a:lstStyle/>
          <a:p>
            <a:r>
              <a:rPr lang="en-US" sz="2000">
                <a:solidFill>
                  <a:srgbClr val="FF0000"/>
                </a:solidFill>
                <a:latin typeface="Arial" charset="0"/>
                <a:cs typeface="Times New Roman" pitchFamily="18" charset="0"/>
              </a:rPr>
              <a:t>5. Việc triều đình nhà Nguyễn không chấp nhận nhưng đề nghị đổi mới đất nước đã gây nên những hậu quả gi?</a:t>
            </a:r>
          </a:p>
        </p:txBody>
      </p:sp>
      <p:sp>
        <p:nvSpPr>
          <p:cNvPr id="16" name="TextBox 15"/>
          <p:cNvSpPr txBox="1">
            <a:spLocks noChangeArrowheads="1"/>
          </p:cNvSpPr>
          <p:nvPr/>
        </p:nvSpPr>
        <p:spPr bwMode="auto">
          <a:xfrm>
            <a:off x="0" y="4114800"/>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Đất nước ngày càng lạc hậu, trì trệ cuối cùng suy yếu rơi vào ách đô hộ của thực dân Pháp gần một thế kỉ (1858-1945)</a:t>
            </a:r>
          </a:p>
        </p:txBody>
      </p:sp>
      <p:sp>
        <p:nvSpPr>
          <p:cNvPr id="17" name="TextBox 16"/>
          <p:cNvSpPr txBox="1">
            <a:spLocks noChangeArrowheads="1"/>
          </p:cNvSpPr>
          <p:nvPr/>
        </p:nvSpPr>
        <p:spPr bwMode="auto">
          <a:xfrm>
            <a:off x="0" y="3314700"/>
            <a:ext cx="8686800" cy="400110"/>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 Triều đình nhà Nguyễn không chấp nhận canh tân đất nước.</a:t>
            </a:r>
          </a:p>
        </p:txBody>
      </p:sp>
      <p:sp>
        <p:nvSpPr>
          <p:cNvPr id="18" name="TextBox 17"/>
          <p:cNvSpPr txBox="1"/>
          <p:nvPr/>
        </p:nvSpPr>
        <p:spPr>
          <a:xfrm>
            <a:off x="0" y="4629151"/>
            <a:ext cx="8915400" cy="461665"/>
          </a:xfrm>
          <a:prstGeom prst="rect">
            <a:avLst/>
          </a:prstGeom>
          <a:noFill/>
        </p:spPr>
        <p:txBody>
          <a:bodyPr>
            <a:spAutoFit/>
          </a:bodyPr>
          <a:lstStyle/>
          <a:p>
            <a:pPr fontAlgn="auto">
              <a:spcBef>
                <a:spcPts val="0"/>
              </a:spcBef>
              <a:spcAft>
                <a:spcPts val="0"/>
              </a:spcAft>
              <a:buFont typeface="Wingdings" pitchFamily="2" charset="2"/>
              <a:buChar char="Ø"/>
              <a:defRPr/>
            </a:pPr>
            <a:r>
              <a:rPr lang="en-US" sz="2400" b="1">
                <a:solidFill>
                  <a:schemeClr val="tx2">
                    <a:lumMod val="50000"/>
                  </a:schemeClr>
                </a:solidFill>
                <a:latin typeface="Arial"/>
                <a:cs typeface="Times New Roman" pitchFamily="18" charset="0"/>
              </a:rPr>
              <a:t>Triều đình nhà Nguyễn bảo thủ, không đồng ý đổi mới.</a:t>
            </a:r>
          </a:p>
        </p:txBody>
      </p:sp>
      <p:pic>
        <p:nvPicPr>
          <p:cNvPr id="8206" name="Picture 15"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8207" name="Picture 16"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par>
                          <p:cTn id="18" fill="hold" nodeType="afterGroup">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1"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xit" presetSubtype="10" fill="hold" grpId="1" nodeType="clickEffect">
                                  <p:stCondLst>
                                    <p:cond delay="0"/>
                                  </p:stCondLst>
                                  <p:childTnLst>
                                    <p:animEffect transition="out" filter="blinds(horizontal)">
                                      <p:cBhvr>
                                        <p:cTn id="43" dur="500"/>
                                        <p:tgtEl>
                                          <p:spTgt spid="12"/>
                                        </p:tgtEl>
                                      </p:cBhvr>
                                    </p:animEffect>
                                    <p:set>
                                      <p:cBhvr>
                                        <p:cTn id="44" dur="1" fill="hold">
                                          <p:stCondLst>
                                            <p:cond delay="499"/>
                                          </p:stCondLst>
                                        </p:cTn>
                                        <p:tgtEl>
                                          <p:spTgt spid="12"/>
                                        </p:tgtEl>
                                        <p:attrNameLst>
                                          <p:attrName>style.visibility</p:attrName>
                                        </p:attrNameLst>
                                      </p:cBhvr>
                                      <p:to>
                                        <p:strVal val="hidden"/>
                                      </p:to>
                                    </p:set>
                                  </p:childTnLst>
                                </p:cTn>
                              </p:par>
                            </p:childTnLst>
                          </p:cTn>
                        </p:par>
                        <p:par>
                          <p:cTn id="45" fill="hold" nodeType="afterGroup">
                            <p:stCondLst>
                              <p:cond delay="500"/>
                            </p:stCondLst>
                            <p:childTnLst>
                              <p:par>
                                <p:cTn id="46" presetID="3" presetClass="entr" presetSubtype="10" fill="hold" grpId="0"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linds(horizontal)">
                                      <p:cBhvr>
                                        <p:cTn id="53" dur="500"/>
                                        <p:tgtEl>
                                          <p:spTgt spid="17"/>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xit" presetSubtype="10" fill="hold" grpId="1" nodeType="clickEffect">
                                  <p:stCondLst>
                                    <p:cond delay="0"/>
                                  </p:stCondLst>
                                  <p:childTnLst>
                                    <p:animEffect transition="out" filter="blinds(horizontal)">
                                      <p:cBhvr>
                                        <p:cTn id="57" dur="500"/>
                                        <p:tgtEl>
                                          <p:spTgt spid="17"/>
                                        </p:tgtEl>
                                      </p:cBhvr>
                                    </p:animEffect>
                                    <p:set>
                                      <p:cBhvr>
                                        <p:cTn id="58" dur="1" fill="hold">
                                          <p:stCondLst>
                                            <p:cond delay="499"/>
                                          </p:stCondLst>
                                        </p:cTn>
                                        <p:tgtEl>
                                          <p:spTgt spid="17"/>
                                        </p:tgtEl>
                                        <p:attrNameLst>
                                          <p:attrName>style.visibility</p:attrName>
                                        </p:attrNameLst>
                                      </p:cBhvr>
                                      <p:to>
                                        <p:strVal val="hidden"/>
                                      </p:to>
                                    </p:set>
                                  </p:childTnLst>
                                </p:cTn>
                              </p:par>
                            </p:childTnLst>
                          </p:cTn>
                        </p:par>
                        <p:par>
                          <p:cTn id="59" fill="hold" nodeType="afterGroup">
                            <p:stCondLst>
                              <p:cond delay="500"/>
                            </p:stCondLst>
                            <p:childTnLst>
                              <p:par>
                                <p:cTn id="60" presetID="3" presetClass="entr" presetSubtype="1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xit" presetSubtype="10" fill="hold" grpId="1" nodeType="clickEffect">
                                  <p:stCondLst>
                                    <p:cond delay="0"/>
                                  </p:stCondLst>
                                  <p:childTnLst>
                                    <p:animEffect transition="out" filter="blinds(horizontal)">
                                      <p:cBhvr>
                                        <p:cTn id="71" dur="500"/>
                                        <p:tgtEl>
                                          <p:spTgt spid="16"/>
                                        </p:tgtEl>
                                      </p:cBhvr>
                                    </p:animEffect>
                                    <p:set>
                                      <p:cBhvr>
                                        <p:cTn id="72" dur="1" fill="hold">
                                          <p:stCondLst>
                                            <p:cond delay="499"/>
                                          </p:stCondLst>
                                        </p:cTn>
                                        <p:tgtEl>
                                          <p:spTgt spid="16"/>
                                        </p:tgtEl>
                                        <p:attrNameLst>
                                          <p:attrName>style.visibility</p:attrName>
                                        </p:attrNameLst>
                                      </p:cBhvr>
                                      <p:to>
                                        <p:strVal val="hidden"/>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P spid="9" grpId="0"/>
      <p:bldP spid="10" grpId="0"/>
      <p:bldP spid="10" grpId="1"/>
      <p:bldP spid="11" grpId="0"/>
      <p:bldP spid="12" grpId="0"/>
      <p:bldP spid="12" grpId="1"/>
      <p:bldP spid="13" grpId="0"/>
      <p:bldP spid="15" grpId="0"/>
      <p:bldP spid="16" grpId="0"/>
      <p:bldP spid="16" grpId="1"/>
      <p:bldP spid="17" grpId="0"/>
      <p:bldP spid="17" grpId="1"/>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4"/>
          <p:cNvSpPr txBox="1">
            <a:spLocks noChangeArrowheads="1"/>
          </p:cNvSpPr>
          <p:nvPr/>
        </p:nvSpPr>
        <p:spPr bwMode="auto">
          <a:xfrm>
            <a:off x="228600" y="114301"/>
            <a:ext cx="8153400" cy="461665"/>
          </a:xfrm>
          <a:prstGeom prst="rect">
            <a:avLst/>
          </a:prstGeom>
          <a:noFill/>
          <a:ln w="9525">
            <a:noFill/>
            <a:miter lim="800000"/>
            <a:headEnd/>
            <a:tailEnd/>
          </a:ln>
        </p:spPr>
        <p:txBody>
          <a:bodyPr>
            <a:spAutoFit/>
          </a:bodyPr>
          <a:lstStyle/>
          <a:p>
            <a:r>
              <a:rPr lang="en-US" sz="2400" b="1">
                <a:solidFill>
                  <a:srgbClr val="632523"/>
                </a:solidFill>
                <a:latin typeface="Arial" charset="0"/>
                <a:cs typeface="Times New Roman" pitchFamily="18" charset="0"/>
              </a:rPr>
              <a:t>                                     4. Ý nghĩa.</a:t>
            </a:r>
          </a:p>
        </p:txBody>
      </p:sp>
      <p:sp>
        <p:nvSpPr>
          <p:cNvPr id="9" name="TextBox 8"/>
          <p:cNvSpPr txBox="1"/>
          <p:nvPr/>
        </p:nvSpPr>
        <p:spPr>
          <a:xfrm>
            <a:off x="533400" y="514350"/>
            <a:ext cx="7315200" cy="461665"/>
          </a:xfrm>
          <a:prstGeom prst="rect">
            <a:avLst/>
          </a:prstGeom>
          <a:noFill/>
        </p:spPr>
        <p:txBody>
          <a:bodyPr>
            <a:spAutoFit/>
          </a:bodyPr>
          <a:lstStyle/>
          <a:p>
            <a:pPr fontAlgn="auto">
              <a:spcBef>
                <a:spcPts val="0"/>
              </a:spcBef>
              <a:spcAft>
                <a:spcPts val="0"/>
              </a:spcAft>
              <a:defRPr/>
            </a:pPr>
            <a:r>
              <a:rPr lang="en-US" sz="2400" b="1">
                <a:solidFill>
                  <a:schemeClr val="accent1">
                    <a:lumMod val="50000"/>
                  </a:schemeClr>
                </a:solidFill>
                <a:latin typeface="Arial"/>
                <a:cs typeface="Times New Roman" pitchFamily="18" charset="0"/>
              </a:rPr>
              <a:t>Thảo luận nhóm đôi, trả lời các câu hỏi sau:</a:t>
            </a:r>
            <a:endParaRPr lang="en-US" sz="2000">
              <a:latin typeface="Arial"/>
              <a:cs typeface="Times New Roman" pitchFamily="18" charset="0"/>
            </a:endParaRPr>
          </a:p>
        </p:txBody>
      </p:sp>
      <p:sp>
        <p:nvSpPr>
          <p:cNvPr id="10" name="TextBox 9"/>
          <p:cNvSpPr txBox="1">
            <a:spLocks noChangeArrowheads="1"/>
          </p:cNvSpPr>
          <p:nvPr/>
        </p:nvSpPr>
        <p:spPr bwMode="auto">
          <a:xfrm>
            <a:off x="0" y="914400"/>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a/ Khi thực dân Pháp xâm lược, những ai đã lãnh đạo nhân dân đứng lên chống Pháp?</a:t>
            </a:r>
          </a:p>
        </p:txBody>
      </p:sp>
      <p:sp>
        <p:nvSpPr>
          <p:cNvPr id="11" name="TextBox 10"/>
          <p:cNvSpPr txBox="1">
            <a:spLocks noChangeArrowheads="1"/>
          </p:cNvSpPr>
          <p:nvPr/>
        </p:nvSpPr>
        <p:spPr bwMode="auto">
          <a:xfrm>
            <a:off x="0" y="1543050"/>
            <a:ext cx="9144000" cy="400110"/>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Trương Định, Nguyễn Trung Trực, Nguyễn Hữu Huân,…</a:t>
            </a:r>
          </a:p>
        </p:txBody>
      </p:sp>
      <p:sp>
        <p:nvSpPr>
          <p:cNvPr id="12" name="TextBox 11"/>
          <p:cNvSpPr txBox="1">
            <a:spLocks noChangeArrowheads="1"/>
          </p:cNvSpPr>
          <p:nvPr/>
        </p:nvSpPr>
        <p:spPr bwMode="auto">
          <a:xfrm>
            <a:off x="0" y="1949054"/>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b/ Trước mối họa xâm lăng, Nguyễn Trường Tộ không cầm vũ khí đứng lên chống Pháp, tại sao người đời sau vẫn kính trọng ông?</a:t>
            </a:r>
          </a:p>
        </p:txBody>
      </p:sp>
      <p:sp>
        <p:nvSpPr>
          <p:cNvPr id="13" name="TextBox 12"/>
          <p:cNvSpPr txBox="1">
            <a:spLocks noChangeArrowheads="1"/>
          </p:cNvSpPr>
          <p:nvPr/>
        </p:nvSpPr>
        <p:spPr bwMode="auto">
          <a:xfrm>
            <a:off x="0" y="2571750"/>
            <a:ext cx="9144000" cy="1015663"/>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Tuy không cầm vũ khí đứng lên chống Pháp nhưng thông qua những đề nghị canh tân đất nước cũng thấy ông là một người có lòng yêu nước thiết tha, mong muốn dân giàu, nước mạnh.</a:t>
            </a:r>
          </a:p>
        </p:txBody>
      </p:sp>
      <p:sp>
        <p:nvSpPr>
          <p:cNvPr id="14" name="TextBox 13"/>
          <p:cNvSpPr txBox="1">
            <a:spLocks noChangeArrowheads="1"/>
          </p:cNvSpPr>
          <p:nvPr/>
        </p:nvSpPr>
        <p:spPr bwMode="auto">
          <a:xfrm>
            <a:off x="0" y="3486150"/>
            <a:ext cx="9144000" cy="707886"/>
          </a:xfrm>
          <a:prstGeom prst="rect">
            <a:avLst/>
          </a:prstGeom>
          <a:noFill/>
          <a:ln w="9525">
            <a:noFill/>
            <a:miter lim="800000"/>
            <a:headEnd/>
            <a:tailEnd/>
          </a:ln>
        </p:spPr>
        <p:txBody>
          <a:bodyPr>
            <a:spAutoFit/>
          </a:bodyPr>
          <a:lstStyle/>
          <a:p>
            <a:r>
              <a:rPr lang="en-US" sz="2000">
                <a:solidFill>
                  <a:srgbClr val="0000FF"/>
                </a:solidFill>
                <a:latin typeface="Arial" charset="0"/>
                <a:cs typeface="Times New Roman" pitchFamily="18" charset="0"/>
              </a:rPr>
              <a:t>c/ Những đề nghị đổi mới đất nước của Nguyễn Trường Tộ có ý nghĩa như thế nào?</a:t>
            </a:r>
          </a:p>
        </p:txBody>
      </p:sp>
      <p:sp>
        <p:nvSpPr>
          <p:cNvPr id="15" name="TextBox 14"/>
          <p:cNvSpPr txBox="1">
            <a:spLocks noChangeArrowheads="1"/>
          </p:cNvSpPr>
          <p:nvPr/>
        </p:nvSpPr>
        <p:spPr bwMode="auto">
          <a:xfrm>
            <a:off x="0" y="4114800"/>
            <a:ext cx="9144000" cy="1015663"/>
          </a:xfrm>
          <a:prstGeom prst="rect">
            <a:avLst/>
          </a:prstGeom>
          <a:noFill/>
          <a:ln w="9525">
            <a:noFill/>
            <a:miter lim="800000"/>
            <a:headEnd/>
            <a:tailEnd/>
          </a:ln>
        </p:spPr>
        <p:txBody>
          <a:bodyPr>
            <a:spAutoFit/>
          </a:bodyPr>
          <a:lstStyle/>
          <a:p>
            <a:pPr>
              <a:buFont typeface="Times New Roman" pitchFamily="18" charset="0"/>
              <a:buChar char="→"/>
            </a:pPr>
            <a:r>
              <a:rPr lang="en-US" sz="2000">
                <a:solidFill>
                  <a:srgbClr val="000000"/>
                </a:solidFill>
                <a:latin typeface="Arial" charset="0"/>
                <a:cs typeface="Times New Roman" pitchFamily="18" charset="0"/>
              </a:rPr>
              <a:t>Ý nghĩa: Những đề nghị đổi mới đất nước của Nguyễn Trường Tộ chứng tỏ ông là người hiểu biết sâu rộng, có lòng yêu nước thiết tha, mong muốn dân giàu, nước mạnh.</a:t>
            </a:r>
            <a:r>
              <a:rPr lang="en-US" sz="2000">
                <a:solidFill>
                  <a:srgbClr val="376092"/>
                </a:solidFill>
                <a:latin typeface="Arial" charset="0"/>
                <a:cs typeface="Times New Roman" pitchFamily="18" charset="0"/>
              </a:rPr>
              <a:t> </a:t>
            </a:r>
          </a:p>
        </p:txBody>
      </p:sp>
      <p:sp>
        <p:nvSpPr>
          <p:cNvPr id="16" name="TextBox 15"/>
          <p:cNvSpPr txBox="1">
            <a:spLocks noChangeArrowheads="1"/>
          </p:cNvSpPr>
          <p:nvPr/>
        </p:nvSpPr>
        <p:spPr bwMode="auto">
          <a:xfrm>
            <a:off x="0" y="463154"/>
            <a:ext cx="9144000" cy="707886"/>
          </a:xfrm>
          <a:prstGeom prst="rect">
            <a:avLst/>
          </a:prstGeom>
          <a:noFill/>
          <a:ln w="9525">
            <a:noFill/>
            <a:miter lim="800000"/>
            <a:headEnd/>
            <a:tailEnd/>
          </a:ln>
        </p:spPr>
        <p:txBody>
          <a:bodyPr>
            <a:spAutoFit/>
          </a:bodyPr>
          <a:lstStyle/>
          <a:p>
            <a:pPr>
              <a:buFont typeface="Wingdings" pitchFamily="2" charset="2"/>
              <a:buChar char="Ø"/>
            </a:pPr>
            <a:r>
              <a:rPr lang="en-US" sz="2000" b="1">
                <a:solidFill>
                  <a:srgbClr val="F72B09"/>
                </a:solidFill>
                <a:latin typeface="Arial" charset="0"/>
                <a:cs typeface="Times New Roman" pitchFamily="18" charset="0"/>
              </a:rPr>
              <a:t>Nguyễn Trường Tộ có lòng yêu nước thiết tha, mong muốn dân giàu, nước mạnh.</a:t>
            </a:r>
            <a:r>
              <a:rPr lang="en-US" sz="2000" b="1">
                <a:solidFill>
                  <a:srgbClr val="376092"/>
                </a:solidFill>
                <a:latin typeface="Arial" charset="0"/>
                <a:cs typeface="Times New Roman" pitchFamily="18" charset="0"/>
              </a:rPr>
              <a:t> </a:t>
            </a:r>
          </a:p>
        </p:txBody>
      </p:sp>
      <p:pic>
        <p:nvPicPr>
          <p:cNvPr id="9227" name="Picture 11" descr="POINSET2"/>
          <p:cNvPicPr>
            <a:picLocks noChangeAspect="1" noChangeArrowheads="1"/>
          </p:cNvPicPr>
          <p:nvPr/>
        </p:nvPicPr>
        <p:blipFill>
          <a:blip r:embed="rId2"/>
          <a:srcRect/>
          <a:stretch>
            <a:fillRect/>
          </a:stretch>
        </p:blipFill>
        <p:spPr bwMode="auto">
          <a:xfrm rot="5400000">
            <a:off x="7946232" y="-169069"/>
            <a:ext cx="1028700" cy="1366837"/>
          </a:xfrm>
          <a:prstGeom prst="rect">
            <a:avLst/>
          </a:prstGeom>
          <a:noFill/>
          <a:ln w="9525">
            <a:noFill/>
            <a:miter lim="800000"/>
            <a:headEnd/>
            <a:tailEnd/>
          </a:ln>
        </p:spPr>
      </p:pic>
      <p:pic>
        <p:nvPicPr>
          <p:cNvPr id="9228" name="Picture 12" descr="POINSET2"/>
          <p:cNvPicPr>
            <a:picLocks noChangeAspect="1" noChangeArrowheads="1"/>
          </p:cNvPicPr>
          <p:nvPr/>
        </p:nvPicPr>
        <p:blipFill>
          <a:blip r:embed="rId2"/>
          <a:srcRect/>
          <a:stretch>
            <a:fillRect/>
          </a:stretch>
        </p:blipFill>
        <p:spPr bwMode="auto">
          <a:xfrm>
            <a:off x="-1588" y="1191"/>
            <a:ext cx="1371601" cy="1025128"/>
          </a:xfrm>
          <a:prstGeom prst="rect">
            <a:avLst/>
          </a:prstGeom>
          <a:noFill/>
          <a:ln w="9525">
            <a:noFill/>
            <a:miter lim="800000"/>
            <a:headEnd/>
            <a:tailEnd/>
          </a:ln>
        </p:spPr>
      </p:pic>
      <p:pic>
        <p:nvPicPr>
          <p:cNvPr id="9229" name="Picture 13" descr="POINSET2"/>
          <p:cNvPicPr>
            <a:picLocks noChangeAspect="1" noChangeArrowheads="1"/>
          </p:cNvPicPr>
          <p:nvPr/>
        </p:nvPicPr>
        <p:blipFill>
          <a:blip r:embed="rId2"/>
          <a:srcRect/>
          <a:stretch>
            <a:fillRect/>
          </a:stretch>
        </p:blipFill>
        <p:spPr bwMode="auto">
          <a:xfrm rot="-5400000">
            <a:off x="170657" y="3948113"/>
            <a:ext cx="1028700" cy="1366837"/>
          </a:xfrm>
          <a:prstGeom prst="rect">
            <a:avLst/>
          </a:prstGeom>
          <a:noFill/>
          <a:ln w="9525">
            <a:noFill/>
            <a:miter lim="800000"/>
            <a:headEnd/>
            <a:tailEnd/>
          </a:ln>
        </p:spPr>
      </p:pic>
      <p:pic>
        <p:nvPicPr>
          <p:cNvPr id="9230" name="Picture 14" descr="POINSET2"/>
          <p:cNvPicPr>
            <a:picLocks noChangeAspect="1" noChangeArrowheads="1"/>
          </p:cNvPicPr>
          <p:nvPr/>
        </p:nvPicPr>
        <p:blipFill>
          <a:blip r:embed="rId2"/>
          <a:srcRect/>
          <a:stretch>
            <a:fillRect/>
          </a:stretch>
        </p:blipFill>
        <p:spPr bwMode="auto">
          <a:xfrm rot="10800000">
            <a:off x="7772400" y="4118373"/>
            <a:ext cx="1371600" cy="102512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xit" presetSubtype="10" fill="hold" grpId="1" nodeType="clickEffect">
                                  <p:stCondLst>
                                    <p:cond delay="0"/>
                                  </p:stCondLst>
                                  <p:childTnLst>
                                    <p:animEffect transition="out" filter="blinds(horizontal)">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par>
                                <p:cTn id="39" presetID="3" presetClass="exit" presetSubtype="10" fill="hold" grpId="1" nodeType="withEffect">
                                  <p:stCondLst>
                                    <p:cond delay="0"/>
                                  </p:stCondLst>
                                  <p:childTnLst>
                                    <p:animEffect transition="out" filter="blinds(horizontal)">
                                      <p:cBhvr>
                                        <p:cTn id="40" dur="500"/>
                                        <p:tgtEl>
                                          <p:spTgt spid="10"/>
                                        </p:tgtEl>
                                      </p:cBhvr>
                                    </p:animEffect>
                                    <p:set>
                                      <p:cBhvr>
                                        <p:cTn id="41" dur="1" fill="hold">
                                          <p:stCondLst>
                                            <p:cond delay="499"/>
                                          </p:stCondLst>
                                        </p:cTn>
                                        <p:tgtEl>
                                          <p:spTgt spid="10"/>
                                        </p:tgtEl>
                                        <p:attrNameLst>
                                          <p:attrName>style.visibility</p:attrName>
                                        </p:attrNameLst>
                                      </p:cBhvr>
                                      <p:to>
                                        <p:strVal val="hidden"/>
                                      </p:to>
                                    </p:set>
                                  </p:childTnLst>
                                </p:cTn>
                              </p:par>
                              <p:par>
                                <p:cTn id="42" presetID="3" presetClass="exit" presetSubtype="10" fill="hold" grpId="1" nodeType="withEffect">
                                  <p:stCondLst>
                                    <p:cond delay="0"/>
                                  </p:stCondLst>
                                  <p:childTnLst>
                                    <p:animEffect transition="out" filter="blinds(horizontal)">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par>
                                <p:cTn id="45" presetID="3" presetClass="exit" presetSubtype="10" fill="hold" grpId="1" nodeType="withEffect">
                                  <p:stCondLst>
                                    <p:cond delay="0"/>
                                  </p:stCondLst>
                                  <p:childTnLst>
                                    <p:animEffect transition="out" filter="blinds(horizontal)">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par>
                                <p:cTn id="54" presetID="3" presetClass="exit" presetSubtype="10" fill="hold" grpId="1" nodeType="withEffect">
                                  <p:stCondLst>
                                    <p:cond delay="0"/>
                                  </p:stCondLst>
                                  <p:childTnLst>
                                    <p:animEffect transition="out" filter="blinds(horizontal)">
                                      <p:cBhvr>
                                        <p:cTn id="55" dur="500"/>
                                        <p:tgtEl>
                                          <p:spTgt spid="15"/>
                                        </p:tgtEl>
                                      </p:cBhvr>
                                    </p:animEffect>
                                    <p:set>
                                      <p:cBhvr>
                                        <p:cTn id="56" dur="1" fill="hold">
                                          <p:stCondLst>
                                            <p:cond delay="499"/>
                                          </p:stCondLst>
                                        </p:cTn>
                                        <p:tgtEl>
                                          <p:spTgt spid="15"/>
                                        </p:tgtEl>
                                        <p:attrNameLst>
                                          <p:attrName>style.visibility</p:attrName>
                                        </p:attrNameLst>
                                      </p:cBhvr>
                                      <p:to>
                                        <p:strVal val="hidden"/>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blinds(horizontal)">
                                      <p:cBhvr>
                                        <p:cTn id="6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0" grpId="1"/>
      <p:bldP spid="11" grpId="0"/>
      <p:bldP spid="11" grpId="1"/>
      <p:bldP spid="12" grpId="0"/>
      <p:bldP spid="12" grpId="1"/>
      <p:bldP spid="13" grpId="0"/>
      <p:bldP spid="13" grpId="1"/>
      <p:bldP spid="14" grpId="0"/>
      <p:bldP spid="14" grpId="1"/>
      <p:bldP spid="15" grpId="0"/>
      <p:bldP spid="15" grpId="1"/>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5"/>
          <p:cNvSpPr>
            <a:spLocks noChangeArrowheads="1" noChangeShapeType="1" noTextEdit="1"/>
          </p:cNvSpPr>
          <p:nvPr/>
        </p:nvSpPr>
        <p:spPr bwMode="auto">
          <a:xfrm>
            <a:off x="2362200" y="342900"/>
            <a:ext cx="4572000" cy="800100"/>
          </a:xfrm>
          <a:prstGeom prst="rect">
            <a:avLst/>
          </a:prstGeom>
        </p:spPr>
        <p:txBody>
          <a:bodyPr wrap="none" fromWordArt="1">
            <a:prstTxWarp prst="textCanDown">
              <a:avLst>
                <a:gd name="adj" fmla="val 33333"/>
              </a:avLst>
            </a:prstTxWarp>
          </a:bodyPr>
          <a:lstStyle/>
          <a:p>
            <a:pPr algn="ctr"/>
            <a:r>
              <a:rPr lang="vi-VN" sz="3600" b="1" kern="10">
                <a:ln w="9525">
                  <a:solidFill>
                    <a:srgbClr val="000000"/>
                  </a:solidFill>
                  <a:round/>
                  <a:headEnd/>
                  <a:tailEnd/>
                </a:ln>
                <a:solidFill>
                  <a:srgbClr val="F72B09"/>
                </a:solidFill>
                <a:latin typeface="Arial"/>
                <a:cs typeface="Arial"/>
              </a:rPr>
              <a:t>TRÒ CHƠI</a:t>
            </a:r>
            <a:endParaRPr lang="en-US" sz="3600" b="1" kern="10">
              <a:ln w="9525">
                <a:solidFill>
                  <a:srgbClr val="000000"/>
                </a:solidFill>
                <a:round/>
                <a:headEnd/>
                <a:tailEnd/>
              </a:ln>
              <a:solidFill>
                <a:srgbClr val="F72B09"/>
              </a:solidFill>
              <a:latin typeface="Arial"/>
              <a:cs typeface="Arial"/>
            </a:endParaRPr>
          </a:p>
        </p:txBody>
      </p:sp>
      <p:sp>
        <p:nvSpPr>
          <p:cNvPr id="10243" name="Text Box 6"/>
          <p:cNvSpPr txBox="1">
            <a:spLocks noChangeArrowheads="1"/>
          </p:cNvSpPr>
          <p:nvPr/>
        </p:nvSpPr>
        <p:spPr bwMode="auto">
          <a:xfrm>
            <a:off x="304800" y="1485900"/>
            <a:ext cx="2590800" cy="584775"/>
          </a:xfrm>
          <a:prstGeom prst="rect">
            <a:avLst/>
          </a:prstGeom>
          <a:noFill/>
          <a:ln w="9525">
            <a:noFill/>
            <a:miter lim="800000"/>
            <a:headEnd/>
            <a:tailEnd/>
          </a:ln>
        </p:spPr>
        <p:txBody>
          <a:bodyPr>
            <a:spAutoFit/>
          </a:bodyPr>
          <a:lstStyle/>
          <a:p>
            <a:pPr>
              <a:spcBef>
                <a:spcPct val="50000"/>
              </a:spcBef>
            </a:pPr>
            <a:r>
              <a:rPr lang="en-US" sz="3200" b="1" u="sng">
                <a:solidFill>
                  <a:srgbClr val="0000FF"/>
                </a:solidFill>
                <a:latin typeface="Arial" charset="0"/>
              </a:rPr>
              <a:t>Luật chơi:</a:t>
            </a:r>
          </a:p>
        </p:txBody>
      </p:sp>
      <p:sp>
        <p:nvSpPr>
          <p:cNvPr id="10244" name="Text Box 7"/>
          <p:cNvSpPr txBox="1">
            <a:spLocks noChangeArrowheads="1"/>
          </p:cNvSpPr>
          <p:nvPr/>
        </p:nvSpPr>
        <p:spPr bwMode="auto">
          <a:xfrm>
            <a:off x="2590800" y="1600200"/>
            <a:ext cx="5943600" cy="646331"/>
          </a:xfrm>
          <a:prstGeom prst="rect">
            <a:avLst/>
          </a:prstGeom>
          <a:noFill/>
          <a:ln w="9525">
            <a:noFill/>
            <a:miter lim="800000"/>
            <a:headEnd/>
            <a:tailEnd/>
          </a:ln>
        </p:spPr>
        <p:txBody>
          <a:bodyPr>
            <a:spAutoFit/>
          </a:bodyPr>
          <a:lstStyle/>
          <a:p>
            <a:pPr>
              <a:spcBef>
                <a:spcPct val="50000"/>
              </a:spcBef>
            </a:pPr>
            <a:r>
              <a:rPr lang="en-US">
                <a:latin typeface="Arial" charset="0"/>
              </a:rPr>
              <a:t>Mỗi nhóm lần lượt lựa chọn một hàng ngang để trả lời câu hỏi</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160</TotalTime>
  <Words>1026</Words>
  <Application>Microsoft Office PowerPoint</Application>
  <PresentationFormat>On-screen Show (16:9)</PresentationFormat>
  <Paragraphs>126</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Times New Roman</vt:lpstr>
      <vt:lpstr>Wingdings</vt:lpstr>
      <vt:lpstr>Ocean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itfriend.org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Nguyễn Trường tộ mong muốn canh tân đất nước</dc:title>
  <dc:creator>Smart</dc:creator>
  <cp:lastModifiedBy>Tran Phuong Anh</cp:lastModifiedBy>
  <cp:revision>12</cp:revision>
  <dcterms:created xsi:type="dcterms:W3CDTF">2011-05-06T07:48:13Z</dcterms:created>
  <dcterms:modified xsi:type="dcterms:W3CDTF">2022-09-14T08:26:18Z</dcterms:modified>
</cp:coreProperties>
</file>